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1"/>
  </p:notesMasterIdLst>
  <p:sldIdLst>
    <p:sldId id="605" r:id="rId2"/>
    <p:sldId id="486" r:id="rId3"/>
    <p:sldId id="489" r:id="rId4"/>
    <p:sldId id="491" r:id="rId5"/>
    <p:sldId id="611" r:id="rId6"/>
    <p:sldId id="499" r:id="rId7"/>
    <p:sldId id="608" r:id="rId8"/>
    <p:sldId id="500" r:id="rId9"/>
    <p:sldId id="61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251520" y="3429000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ARAŞTIRMA SÜRECİ: KAVRAMLAR, İLKELER VE TEKNİKLER</a:t>
            </a:r>
            <a:b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tr-TR" sz="24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b="1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8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484784"/>
            <a:ext cx="813690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ÖNEM </a:t>
            </a:r>
          </a:p>
          <a:p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Araştırmanın önemi, soruların niçin cevaplandırılmak istendiği 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denencelerin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niçin sınanmak istendiği sorularının cevabında saklıdır (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Simon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1969:180).</a:t>
            </a: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Araştırmanın önemi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bir tür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araştırmacının kendi amacıdır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51920" y="5877272"/>
            <a:ext cx="1404156" cy="4320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5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652120" y="4509120"/>
            <a:ext cx="2124236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88065" name="Rectangle 1"/>
          <p:cNvSpPr>
            <a:spLocks noChangeArrowheads="1"/>
          </p:cNvSpPr>
          <p:nvPr/>
        </p:nvSpPr>
        <p:spPr bwMode="auto">
          <a:xfrm>
            <a:off x="323528" y="1107023"/>
            <a:ext cx="8568952" cy="42193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VARSAYIMLAR 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arsayım, "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deneyle kanıtlanmamış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olmakla birlikte,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kanıtlanabileceği umulan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kuramsal düşünü" ya da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varmış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ve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gerçekmiş gibi kabul edilerek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 şeyde dayanak olarak kullanılan", "bir olayı açıklamada yararlanılan ilke "</a:t>
            </a:r>
            <a:r>
              <a:rPr kumimoji="0" lang="tr-TR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tr-TR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Püsküllüoğlu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1971:306). 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9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628800"/>
            <a:ext cx="835292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Varsayım 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denenmeyen yargıdır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 bu nedenle de 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denemek üzere geliştirilen yargı olan denence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ile karıştırılmamalıdır. 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Araştırma sonuçlarının geçerliği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bu yargıların doğruluğuna bağlıdır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tr-TR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948264" y="6456780"/>
            <a:ext cx="2124236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8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628800"/>
            <a:ext cx="835292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Bunlar , </a:t>
            </a:r>
            <a:r>
              <a:rPr lang="tr-TR" sz="260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bir binanın temelleri </a:t>
            </a: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gibidir.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Varsayımları sağlam (doğru) olmayan bir araştırma, temeli çürük bir bina gibidir.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600" dirty="0" smtClean="0">
                <a:latin typeface="Arial" pitchFamily="34" charset="0"/>
                <a:cs typeface="Arial" pitchFamily="34" charset="0"/>
              </a:rPr>
              <a:t>Her varsayımın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güçlü gerekçeleri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olmalıdır. </a:t>
            </a:r>
          </a:p>
          <a:p>
            <a:pPr algn="just">
              <a:lnSpc>
                <a:spcPct val="150000"/>
              </a:lnSpc>
            </a:pPr>
            <a:endParaRPr lang="tr-TR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948264" y="6456780"/>
            <a:ext cx="2124236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628800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Her hangi bir şeyin varsayılabilmesi için: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1. Doğruluğundan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"büyük ölçüde emin olunması"</a:t>
            </a: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. Doğruluğunu deneyerek kontrol etmek için harcanacak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bilimsel çabanın maliyetinin yararından "çok daha fazla"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olması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ya da bu konuda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denemenin olanaksız olması,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sz="32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596336" y="6456780"/>
            <a:ext cx="1512168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1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628800"/>
            <a:ext cx="813690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Her hangi bir şeyin varsayılabilmesi için: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Varsayılan konunun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araştırma sonucunu ve dolayısıyla verilerin yorumunu büyük ölçüde etkiliyor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olması gerekir.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sz="32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ü"/>
              <a:defRPr/>
            </a:pP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596336" y="6456780"/>
            <a:ext cx="1512168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1493490"/>
            <a:ext cx="813690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tr-TR" altLang="tr-TR" sz="3200" dirty="0">
              <a:latin typeface="Calibri" panose="020F0502020204030204" pitchFamily="34" charset="0"/>
            </a:endParaRPr>
          </a:p>
          <a:p>
            <a:pPr algn="just"/>
            <a:endParaRPr lang="tr-TR" altLang="tr-TR" sz="2800" dirty="0">
              <a:latin typeface="Calibri" panose="020F0502020204030204" pitchFamily="34" charset="0"/>
            </a:endParaRPr>
          </a:p>
          <a:p>
            <a:pPr algn="just"/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1" dirty="0">
              <a:latin typeface="Calibri" panose="020F0502020204030204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596336" y="6456780"/>
            <a:ext cx="1512168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 flipH="1">
            <a:off x="539552" y="2111299"/>
            <a:ext cx="8136904" cy="2893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SINIRLIKLAR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Araştırmada zorunlu ve tercihli sınırlıklar vardır. Araştırmacının ideal g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rd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ğ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ve normal olarak yapmak isteyip de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eşitli nedenlerle vazge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mek zorunda kaldığı şeyler araştırmanın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birinci t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 sınırlıklar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ındandır. 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Calibri" panose="020F0502020204030204" pitchFamily="34" charset="0"/>
              </a:rPr>
              <a:t>KAYNAKÇA </a:t>
            </a:r>
          </a:p>
          <a:p>
            <a:pPr algn="ctr"/>
            <a:endParaRPr lang="tr-TR" sz="3200" b="1" dirty="0" smtClean="0">
              <a:latin typeface="Calibri" panose="020F0502020204030204" pitchFamily="34" charset="0"/>
            </a:endParaRPr>
          </a:p>
          <a:p>
            <a:pPr algn="ctr"/>
            <a:r>
              <a:rPr lang="tr-TR" sz="2400" dirty="0" err="1" smtClean="0">
                <a:latin typeface="Calibri" panose="020F0502020204030204" pitchFamily="34" charset="0"/>
              </a:rPr>
              <a:t>Prof.Dr</a:t>
            </a:r>
            <a:r>
              <a:rPr lang="tr-TR" sz="2400" dirty="0" smtClean="0">
                <a:latin typeface="Calibri" panose="020F0502020204030204" pitchFamily="34" charset="0"/>
              </a:rPr>
              <a:t>.Niyazi KARASAR  Bilimsel Araştırma Yöntemi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57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143</Words>
  <Application>Microsoft Office PowerPoint</Application>
  <PresentationFormat>Ekran Gösterisi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Candara</vt:lpstr>
      <vt:lpstr>Symbol</vt:lpstr>
      <vt:lpstr>Times New Roman</vt:lpstr>
      <vt:lpstr>Wingdings</vt:lpstr>
      <vt:lpstr>Dalga Biçimi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2020-05-11T21:34:41Z</dcterms:modified>
</cp:coreProperties>
</file>