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59" r:id="rId5"/>
    <p:sldId id="261" r:id="rId6"/>
    <p:sldId id="260"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snapToGrid="0" snapToObjects="1">
      <p:cViewPr varScale="1">
        <p:scale>
          <a:sx n="107" d="100"/>
          <a:sy n="107" d="100"/>
        </p:scale>
        <p:origin x="736"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C282C5-EA59-1B4B-A521-9C9529D87E73}" type="datetimeFigureOut">
              <a:rPr lang="tr-TR" smtClean="0"/>
              <a:t>9.05.2018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CA4D6B-D607-AF47-B87D-0EFE1E67C8B4}" type="slidenum">
              <a:rPr lang="tr-TR" smtClean="0"/>
              <a:t>‹#›</a:t>
            </a:fld>
            <a:endParaRPr lang="tr-TR"/>
          </a:p>
        </p:txBody>
      </p:sp>
    </p:spTree>
    <p:extLst>
      <p:ext uri="{BB962C8B-B14F-4D97-AF65-F5344CB8AC3E}">
        <p14:creationId xmlns:p14="http://schemas.microsoft.com/office/powerpoint/2010/main" val="16240098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tr-TR" smtClean="0"/>
              <a:t>Asıl başlık stili için tıklayın</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tr-TR" smtClean="0"/>
              <a:t>Asıl başlık stili için tıklayın</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tr-TR" smtClean="0"/>
              <a:t>Asıl başlık stili için tıklayın</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Ana metin stillerini düzenlemek için tıklayın</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tr-TR" smtClean="0"/>
              <a:t>Asıl başlık stili için tıklayın</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tr-TR" smtClean="0"/>
              <a:t>Asıl başlık stili için tıklayın</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tr-TR" smtClean="0"/>
              <a:t>Asıl başlık stili için tıklayın</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tr-TR" smtClean="0"/>
              <a:t>Asıl başlık stili için tıklayın</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idx="1"/>
          </p:nvPr>
        </p:nvSpPr>
        <p:spPr/>
        <p:txBody>
          <a:bodyPr anchor="ct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tıklayın</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tr-TR" smtClean="0"/>
              <a:t>Asıl başlık stili için tıklayın</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tr-TR" smtClean="0"/>
              <a:t>Asıl başlık stili için tıklayın</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tr-TR" smtClean="0"/>
              <a:t>Asıl başlık stili için tıklayın</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5/9/18</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3950524" y="1964267"/>
            <a:ext cx="7197726" cy="2421464"/>
          </a:xfrm>
        </p:spPr>
        <p:txBody>
          <a:bodyPr/>
          <a:lstStyle/>
          <a:p>
            <a:r>
              <a:rPr lang="tr-TR" dirty="0" smtClean="0"/>
              <a:t>TAPU SİCİLİ 1</a:t>
            </a:r>
            <a:endParaRPr lang="tr-TR" dirty="0"/>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53053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Kazananın ayni hakkı </a:t>
            </a:r>
            <a:r>
              <a:rPr lang="tr-TR" dirty="0" err="1" smtClean="0"/>
              <a:t>iyiniyetle</a:t>
            </a:r>
            <a:r>
              <a:rPr lang="tr-TR" dirty="0" smtClean="0"/>
              <a:t> kazanması</a:t>
            </a:r>
            <a:endParaRPr lang="tr-TR" dirty="0"/>
          </a:p>
        </p:txBody>
      </p:sp>
      <p:sp>
        <p:nvSpPr>
          <p:cNvPr id="3" name="İçerik Yer Tutucusu 2"/>
          <p:cNvSpPr>
            <a:spLocks noGrp="1"/>
          </p:cNvSpPr>
          <p:nvPr>
            <p:ph idx="1"/>
          </p:nvPr>
        </p:nvSpPr>
        <p:spPr/>
        <p:txBody>
          <a:bodyPr/>
          <a:lstStyle/>
          <a:p>
            <a:r>
              <a:rPr lang="tr-TR" dirty="0"/>
              <a:t>Üçüncü kişinin ayni hakkı kazanırken tescilin yolsuz olduğunu bilmemesi veya bilebilecek durumda olmaması gerekmektedir. Uygulamada, ayni hakkı devredenle devralanın yakın akraba ya da arkadaş olması, taşınmazın ederinden düşük bir bedelle satılması, hızla el değiştirmesi gibi durumlarda kazananın </a:t>
            </a:r>
            <a:r>
              <a:rPr lang="tr-TR" dirty="0" err="1"/>
              <a:t>kötüniyetli</a:t>
            </a:r>
            <a:r>
              <a:rPr lang="tr-TR" dirty="0"/>
              <a:t> olduğuna ilişkin karinenin bulunduğu kabul edilmektedir. </a:t>
            </a:r>
            <a:endParaRPr lang="tr-TR" dirty="0"/>
          </a:p>
        </p:txBody>
      </p:sp>
    </p:spTree>
    <p:extLst>
      <p:ext uri="{BB962C8B-B14F-4D97-AF65-F5344CB8AC3E}">
        <p14:creationId xmlns:p14="http://schemas.microsoft.com/office/powerpoint/2010/main" val="699562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Tasarruf Yetkisi Dışındaki Geçerlilik Koşullarının Somut Olayda Var Olması</a:t>
            </a:r>
            <a:r>
              <a:rPr lang="tr-TR"/>
              <a:t> </a:t>
            </a:r>
          </a:p>
        </p:txBody>
      </p:sp>
      <p:sp>
        <p:nvSpPr>
          <p:cNvPr id="3" name="İçerik Yer Tutucusu 2"/>
          <p:cNvSpPr>
            <a:spLocks noGrp="1"/>
          </p:cNvSpPr>
          <p:nvPr>
            <p:ph idx="1"/>
          </p:nvPr>
        </p:nvSpPr>
        <p:spPr/>
        <p:txBody>
          <a:bodyPr/>
          <a:lstStyle/>
          <a:p>
            <a:r>
              <a:rPr lang="tr-TR" dirty="0"/>
              <a:t>TMK m. 1023, yalnızca tasarruf yetkisinin yokluğunu gidermektedir. Dolayısıyla, ayni hak kazanımının korunması için, tasarrufta bulunanın yetkisinin olmaması dışındaki tüm geçerlilik koşullarının bulunması gerekmektedir.</a:t>
            </a:r>
            <a:r>
              <a:rPr lang="tr-TR" dirty="0"/>
              <a:t> </a:t>
            </a:r>
          </a:p>
        </p:txBody>
      </p:sp>
    </p:spTree>
    <p:extLst>
      <p:ext uri="{BB962C8B-B14F-4D97-AF65-F5344CB8AC3E}">
        <p14:creationId xmlns:p14="http://schemas.microsoft.com/office/powerpoint/2010/main" val="450929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TAPU SİCİLİNİN UNSURLARI</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ANA SİCİLLER</a:t>
            </a:r>
          </a:p>
          <a:p>
            <a:pPr marL="800100" lvl="1" indent="-342900">
              <a:buFont typeface="+mj-lt"/>
              <a:buAutoNum type="arabicPeriod"/>
            </a:pPr>
            <a:r>
              <a:rPr lang="tr-TR" dirty="0" smtClean="0"/>
              <a:t>Tapu Kütüğü</a:t>
            </a:r>
          </a:p>
          <a:p>
            <a:pPr marL="800100" lvl="1" indent="-342900">
              <a:buFont typeface="+mj-lt"/>
              <a:buAutoNum type="arabicPeriod"/>
            </a:pPr>
            <a:r>
              <a:rPr lang="tr-TR" dirty="0" smtClean="0"/>
              <a:t>Kat Mülkiyeti Kütüğü</a:t>
            </a:r>
          </a:p>
          <a:p>
            <a:pPr marL="800100" lvl="1" indent="-342900">
              <a:buFont typeface="+mj-lt"/>
              <a:buAutoNum type="arabicPeriod"/>
            </a:pPr>
            <a:r>
              <a:rPr lang="tr-TR" dirty="0" smtClean="0"/>
              <a:t>Tamamlayıcı Siciller</a:t>
            </a:r>
          </a:p>
          <a:p>
            <a:pPr marL="1257300" lvl="2" indent="-342900">
              <a:buFont typeface="+mj-lt"/>
              <a:buAutoNum type="alphaLcPeriod"/>
            </a:pPr>
            <a:r>
              <a:rPr lang="tr-TR" dirty="0" smtClean="0"/>
              <a:t>Yevmiye Defteri</a:t>
            </a:r>
          </a:p>
          <a:p>
            <a:pPr marL="1257300" lvl="2" indent="-342900">
              <a:buFont typeface="+mj-lt"/>
              <a:buAutoNum type="alphaLcPeriod"/>
            </a:pPr>
            <a:r>
              <a:rPr lang="tr-TR" dirty="0" smtClean="0"/>
              <a:t>Planlar</a:t>
            </a:r>
          </a:p>
          <a:p>
            <a:pPr marL="1257300" lvl="2" indent="-342900">
              <a:buFont typeface="+mj-lt"/>
              <a:buAutoNum type="alphaLcPeriod"/>
            </a:pPr>
            <a:r>
              <a:rPr lang="tr-TR" dirty="0" smtClean="0"/>
              <a:t>Belgeler</a:t>
            </a:r>
            <a:endParaRPr lang="tr-TR" dirty="0"/>
          </a:p>
          <a:p>
            <a:pPr marL="285750" lvl="2"/>
            <a:r>
              <a:rPr lang="tr-TR" sz="1800" dirty="0"/>
              <a:t>YARDIMCI </a:t>
            </a:r>
            <a:r>
              <a:rPr lang="tr-TR" sz="1800" dirty="0" smtClean="0"/>
              <a:t>SİCİLLER</a:t>
            </a:r>
          </a:p>
          <a:p>
            <a:pPr marL="800100" lvl="3" indent="-342900">
              <a:buFont typeface="+mj-lt"/>
              <a:buAutoNum type="arabicPeriod"/>
            </a:pPr>
            <a:r>
              <a:rPr lang="tr-TR" sz="1600" dirty="0" smtClean="0"/>
              <a:t>Mal Sahipleri Sicili</a:t>
            </a:r>
          </a:p>
          <a:p>
            <a:pPr marL="800100" lvl="3" indent="-342900">
              <a:buFont typeface="+mj-lt"/>
              <a:buAutoNum type="arabicPeriod"/>
            </a:pPr>
            <a:r>
              <a:rPr lang="tr-TR" sz="1600" dirty="0" smtClean="0"/>
              <a:t>Aziller Sicili</a:t>
            </a:r>
          </a:p>
          <a:p>
            <a:pPr marL="800100" lvl="3" indent="-342900">
              <a:buFont typeface="+mj-lt"/>
              <a:buAutoNum type="arabicPeriod"/>
            </a:pPr>
            <a:r>
              <a:rPr lang="tr-TR" sz="1600" dirty="0" smtClean="0"/>
              <a:t>Düzeltmeler Sicili</a:t>
            </a:r>
          </a:p>
          <a:p>
            <a:pPr marL="800100" lvl="3" indent="-342900">
              <a:buFont typeface="+mj-lt"/>
              <a:buAutoNum type="arabicPeriod"/>
            </a:pPr>
            <a:r>
              <a:rPr lang="tr-TR" sz="1600" dirty="0" smtClean="0"/>
              <a:t>Kamu Orta Malları Sicili</a:t>
            </a:r>
            <a:endParaRPr lang="tr-TR" sz="1600" dirty="0"/>
          </a:p>
        </p:txBody>
      </p:sp>
    </p:spTree>
    <p:extLst>
      <p:ext uri="{BB962C8B-B14F-4D97-AF65-F5344CB8AC3E}">
        <p14:creationId xmlns:p14="http://schemas.microsoft.com/office/powerpoint/2010/main" val="2046761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TAPU SİCİLİ SİSTEMİNE HAKİM OLAN İLKELER</a:t>
            </a:r>
            <a:endParaRPr lang="tr-TR" dirty="0"/>
          </a:p>
        </p:txBody>
      </p:sp>
      <p:sp>
        <p:nvSpPr>
          <p:cNvPr id="3" name="İçerik Yer Tutucusu 2"/>
          <p:cNvSpPr>
            <a:spLocks noGrp="1"/>
          </p:cNvSpPr>
          <p:nvPr>
            <p:ph idx="1"/>
          </p:nvPr>
        </p:nvSpPr>
        <p:spPr/>
        <p:txBody>
          <a:bodyPr/>
          <a:lstStyle/>
          <a:p>
            <a:r>
              <a:rPr lang="tr-TR" dirty="0" smtClean="0"/>
              <a:t>Taşınmaza Sayfa Açılması İlkesi</a:t>
            </a:r>
          </a:p>
          <a:p>
            <a:r>
              <a:rPr lang="tr-TR" dirty="0" smtClean="0"/>
              <a:t>Tescil İlkesi</a:t>
            </a:r>
          </a:p>
          <a:p>
            <a:r>
              <a:rPr lang="tr-TR" dirty="0" smtClean="0"/>
              <a:t>Tescilin Sebebe Bağlılığı İlkesi</a:t>
            </a:r>
          </a:p>
          <a:p>
            <a:r>
              <a:rPr lang="tr-TR" dirty="0" smtClean="0"/>
              <a:t>Tapu Siciline Güven İlkesi</a:t>
            </a:r>
          </a:p>
          <a:p>
            <a:r>
              <a:rPr lang="tr-TR" dirty="0" smtClean="0"/>
              <a:t>Açıklık İlkesi</a:t>
            </a:r>
            <a:endParaRPr lang="tr-TR" dirty="0"/>
          </a:p>
        </p:txBody>
      </p:sp>
    </p:spTree>
    <p:extLst>
      <p:ext uri="{BB962C8B-B14F-4D97-AF65-F5344CB8AC3E}">
        <p14:creationId xmlns:p14="http://schemas.microsoft.com/office/powerpoint/2010/main" val="664845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Devletin sorumluluğu</a:t>
            </a:r>
            <a:endParaRPr lang="tr-TR" dirty="0"/>
          </a:p>
        </p:txBody>
      </p:sp>
      <p:sp>
        <p:nvSpPr>
          <p:cNvPr id="3" name="İçerik Yer Tutucusu 2"/>
          <p:cNvSpPr>
            <a:spLocks noGrp="1"/>
          </p:cNvSpPr>
          <p:nvPr>
            <p:ph idx="1"/>
          </p:nvPr>
        </p:nvSpPr>
        <p:spPr/>
        <p:txBody>
          <a:bodyPr>
            <a:normAutofit/>
          </a:bodyPr>
          <a:lstStyle/>
          <a:p>
            <a:r>
              <a:rPr lang="tr-TR" dirty="0"/>
              <a:t>Tapu sicilinin taşınmazlar üzerinde kurulan ayni hakları açıklama fonksiyonunun bulunması, taşınmazların genel olarak değerli şeyler olmaları sebebiyle gerçekle uyum içinde olmasını zorunlu kılar. Bu sebeple de modern hukuk sistemlerinde tapu sicilini tutanlar, sicildeki yanlışlıklardan da sorumlu olurlar. Ülkemizde tapu sicilinin tutulması işi, Devletin sorumluluğunda olup, tüm ciddiyet ve özene rağmen bazı durumlarda sicile eksik veya yanlış bilgilerin kaydedilmesi hak sahipleri bakımından zarara sebep olur. Bu nedenle de </a:t>
            </a:r>
            <a:r>
              <a:rPr lang="tr-TR" dirty="0" err="1"/>
              <a:t>kanunkoyucu</a:t>
            </a:r>
            <a:r>
              <a:rPr lang="tr-TR" dirty="0"/>
              <a:t>, TMK m. 1007’de sicildeki yolsuzluğun doğurduğu zararlardan, yine sicili tutanın yani devletin sorumlu olacağını öngörmüştür</a:t>
            </a:r>
            <a:r>
              <a:rPr lang="tr-TR" dirty="0" smtClean="0"/>
              <a:t>.</a:t>
            </a:r>
            <a:endParaRPr lang="tr-TR" dirty="0" smtClean="0"/>
          </a:p>
        </p:txBody>
      </p:sp>
    </p:spTree>
    <p:extLst>
      <p:ext uri="{BB962C8B-B14F-4D97-AF65-F5344CB8AC3E}">
        <p14:creationId xmlns:p14="http://schemas.microsoft.com/office/powerpoint/2010/main" val="1481280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DEVLETİN SORUMLULUĞU</a:t>
            </a:r>
            <a:endParaRPr lang="tr-TR" dirty="0"/>
          </a:p>
        </p:txBody>
      </p:sp>
      <p:sp>
        <p:nvSpPr>
          <p:cNvPr id="3" name="İçerik Yer Tutucusu 2"/>
          <p:cNvSpPr>
            <a:spLocks noGrp="1"/>
          </p:cNvSpPr>
          <p:nvPr>
            <p:ph idx="1"/>
          </p:nvPr>
        </p:nvSpPr>
        <p:spPr/>
        <p:txBody>
          <a:bodyPr/>
          <a:lstStyle/>
          <a:p>
            <a:r>
              <a:rPr lang="tr-TR" dirty="0"/>
              <a:t>ŞARTLARI</a:t>
            </a:r>
          </a:p>
          <a:p>
            <a:pPr marL="800100" lvl="1" indent="-342900">
              <a:buFont typeface="+mj-lt"/>
              <a:buAutoNum type="arabicPeriod"/>
            </a:pPr>
            <a:r>
              <a:rPr lang="tr-TR" dirty="0"/>
              <a:t>Fiil</a:t>
            </a:r>
          </a:p>
          <a:p>
            <a:pPr marL="800100" lvl="1" indent="-342900">
              <a:buFont typeface="+mj-lt"/>
              <a:buAutoNum type="arabicPeriod"/>
            </a:pPr>
            <a:r>
              <a:rPr lang="tr-TR" dirty="0"/>
              <a:t>Hukuka Aykırılık</a:t>
            </a:r>
          </a:p>
          <a:p>
            <a:pPr marL="800100" lvl="1" indent="-342900">
              <a:buFont typeface="+mj-lt"/>
              <a:buAutoNum type="arabicPeriod"/>
            </a:pPr>
            <a:r>
              <a:rPr lang="tr-TR" dirty="0"/>
              <a:t>Zarar</a:t>
            </a:r>
          </a:p>
          <a:p>
            <a:pPr marL="800100" lvl="1" indent="-342900">
              <a:buFont typeface="+mj-lt"/>
              <a:buAutoNum type="arabicPeriod"/>
            </a:pPr>
            <a:r>
              <a:rPr lang="tr-TR" dirty="0"/>
              <a:t>İlliyet </a:t>
            </a:r>
            <a:r>
              <a:rPr lang="tr-TR" dirty="0" smtClean="0"/>
              <a:t>Bağı</a:t>
            </a:r>
            <a:endParaRPr lang="tr-TR" dirty="0"/>
          </a:p>
        </p:txBody>
      </p:sp>
    </p:spTree>
    <p:extLst>
      <p:ext uri="{BB962C8B-B14F-4D97-AF65-F5344CB8AC3E}">
        <p14:creationId xmlns:p14="http://schemas.microsoft.com/office/powerpoint/2010/main" val="1163921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TESCİLİN HÜKMÜ</a:t>
            </a:r>
            <a:endParaRPr lang="tr-TR" dirty="0"/>
          </a:p>
        </p:txBody>
      </p:sp>
      <p:sp>
        <p:nvSpPr>
          <p:cNvPr id="3" name="İçerik Yer Tutucusu 2"/>
          <p:cNvSpPr>
            <a:spLocks noGrp="1"/>
          </p:cNvSpPr>
          <p:nvPr>
            <p:ph idx="1"/>
          </p:nvPr>
        </p:nvSpPr>
        <p:spPr/>
        <p:txBody>
          <a:bodyPr/>
          <a:lstStyle/>
          <a:p>
            <a:r>
              <a:rPr lang="tr-TR" dirty="0" smtClean="0"/>
              <a:t>OLUMLU HÜKMÜ</a:t>
            </a:r>
          </a:p>
          <a:p>
            <a:r>
              <a:rPr lang="tr-TR" dirty="0" smtClean="0"/>
              <a:t>OLUMSUZ HÜKMÜ</a:t>
            </a:r>
          </a:p>
          <a:p>
            <a:pPr lvl="1"/>
            <a:r>
              <a:rPr lang="tr-TR" dirty="0" smtClean="0"/>
              <a:t>TMK 1023’ün Uygulanabilmesi İçin Gerekli Şartlar</a:t>
            </a:r>
          </a:p>
          <a:p>
            <a:pPr marL="1257300" lvl="2" indent="-342900">
              <a:buFont typeface="+mj-lt"/>
              <a:buAutoNum type="arabicPeriod"/>
            </a:pPr>
            <a:r>
              <a:rPr lang="tr-TR" dirty="0" smtClean="0"/>
              <a:t>Kazananın Üçüncü Kişi Olması</a:t>
            </a:r>
          </a:p>
          <a:p>
            <a:pPr marL="1257300" lvl="2" indent="-342900">
              <a:buFont typeface="+mj-lt"/>
              <a:buAutoNum type="arabicPeriod"/>
            </a:pPr>
            <a:r>
              <a:rPr lang="tr-TR" dirty="0" smtClean="0"/>
              <a:t>Üçüncü Kişinin Sicildeki Yolsuz Bir Tescile Dayanmış Olması</a:t>
            </a:r>
          </a:p>
          <a:p>
            <a:pPr marL="1257300" lvl="2" indent="-342900">
              <a:buFont typeface="+mj-lt"/>
              <a:buAutoNum type="arabicPeriod"/>
            </a:pPr>
            <a:r>
              <a:rPr lang="tr-TR" dirty="0" smtClean="0"/>
              <a:t>Üçüncü Kişinin Bir Ayni Hak Kazanmış Olması</a:t>
            </a:r>
          </a:p>
          <a:p>
            <a:pPr marL="1257300" lvl="2" indent="-342900">
              <a:buFont typeface="+mj-lt"/>
              <a:buAutoNum type="arabicPeriod"/>
            </a:pPr>
            <a:r>
              <a:rPr lang="tr-TR" dirty="0" smtClean="0"/>
              <a:t>Üçüncü Kişinin Ayni Hakkı </a:t>
            </a:r>
            <a:r>
              <a:rPr lang="tr-TR" dirty="0" err="1" smtClean="0"/>
              <a:t>İyiniyetle</a:t>
            </a:r>
            <a:r>
              <a:rPr lang="tr-TR" dirty="0" smtClean="0"/>
              <a:t> Kazanmış Olması</a:t>
            </a:r>
          </a:p>
          <a:p>
            <a:pPr marL="1257300" lvl="2" indent="-342900">
              <a:buFont typeface="+mj-lt"/>
              <a:buAutoNum type="arabicPeriod"/>
            </a:pPr>
            <a:r>
              <a:rPr lang="tr-TR" dirty="0" smtClean="0"/>
              <a:t>Tasarruf Yetkisi Dışındaki Geçerlilik Unsurlarının Mevcut Olması</a:t>
            </a:r>
            <a:endParaRPr lang="tr-TR" dirty="0"/>
          </a:p>
        </p:txBody>
      </p:sp>
    </p:spTree>
    <p:extLst>
      <p:ext uri="{BB962C8B-B14F-4D97-AF65-F5344CB8AC3E}">
        <p14:creationId xmlns:p14="http://schemas.microsoft.com/office/powerpoint/2010/main" val="101393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Kazananın Yolsuz Tescile Dayanmış Olması</a:t>
            </a:r>
            <a:r>
              <a:rPr lang="tr-TR" dirty="0"/>
              <a:t> </a:t>
            </a:r>
          </a:p>
        </p:txBody>
      </p:sp>
      <p:sp>
        <p:nvSpPr>
          <p:cNvPr id="3" name="İçerik Yer Tutucusu 2"/>
          <p:cNvSpPr>
            <a:spLocks noGrp="1"/>
          </p:cNvSpPr>
          <p:nvPr>
            <p:ph idx="1"/>
          </p:nvPr>
        </p:nvSpPr>
        <p:spPr/>
        <p:txBody>
          <a:bodyPr/>
          <a:lstStyle/>
          <a:p>
            <a:r>
              <a:rPr lang="tr-TR" dirty="0"/>
              <a:t>TMK m. 1023 kapsamında taşınmazın kazanılabilmesi için sicildeki yolsuz tescile dayanılmış olması gerekmektedir. Kural olarak, yalnızca tapu kütüğündeki ve kat mülkiyeti kütüğündeki yolsuz tesciller bu yolla taşınmaz üzerinde ayni hak kazanılmasının dayanağı olabilir.</a:t>
            </a:r>
            <a:r>
              <a:rPr lang="tr-TR" dirty="0"/>
              <a:t> </a:t>
            </a:r>
          </a:p>
        </p:txBody>
      </p:sp>
    </p:spTree>
    <p:extLst>
      <p:ext uri="{BB962C8B-B14F-4D97-AF65-F5344CB8AC3E}">
        <p14:creationId xmlns:p14="http://schemas.microsoft.com/office/powerpoint/2010/main" val="309422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Kazananın 3. kişi olması</a:t>
            </a:r>
            <a:endParaRPr lang="tr-TR" dirty="0"/>
          </a:p>
        </p:txBody>
      </p:sp>
      <p:sp>
        <p:nvSpPr>
          <p:cNvPr id="3" name="İçerik Yer Tutucusu 2"/>
          <p:cNvSpPr>
            <a:spLocks noGrp="1"/>
          </p:cNvSpPr>
          <p:nvPr>
            <p:ph idx="1"/>
          </p:nvPr>
        </p:nvSpPr>
        <p:spPr/>
        <p:txBody>
          <a:bodyPr/>
          <a:lstStyle/>
          <a:p>
            <a:r>
              <a:rPr lang="tr-TR" dirty="0"/>
              <a:t>Sicildeki yolsuz tescile dayanarak ayni hak kazanan kimsenin cüzi halef, başka bir ifadeyle üçüncü kişi olması gerekmektedir. Tescilin dayanağını teşkil eden hukuki işlemin tarafları ve bunların külli halefleri, tapu sicilindeki yolsuz bir tescile güvenmediklerinden, üçüncü kişi sayılmazlar ve onlar lehine tescilin olumlu hükmü, yani TMK m. 1023 uygulanmaz.</a:t>
            </a:r>
            <a:r>
              <a:rPr lang="tr-TR" dirty="0"/>
              <a:t> </a:t>
            </a:r>
          </a:p>
        </p:txBody>
      </p:sp>
    </p:spTree>
    <p:extLst>
      <p:ext uri="{BB962C8B-B14F-4D97-AF65-F5344CB8AC3E}">
        <p14:creationId xmlns:p14="http://schemas.microsoft.com/office/powerpoint/2010/main" val="1375689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3. Kişinin ayni hak kazanması</a:t>
            </a:r>
            <a:endParaRPr lang="tr-TR" dirty="0"/>
          </a:p>
        </p:txBody>
      </p:sp>
      <p:sp>
        <p:nvSpPr>
          <p:cNvPr id="3" name="İçerik Yer Tutucusu 2"/>
          <p:cNvSpPr>
            <a:spLocks noGrp="1"/>
          </p:cNvSpPr>
          <p:nvPr>
            <p:ph idx="1"/>
          </p:nvPr>
        </p:nvSpPr>
        <p:spPr/>
        <p:txBody>
          <a:bodyPr/>
          <a:lstStyle/>
          <a:p>
            <a:r>
              <a:rPr lang="tr-TR" dirty="0"/>
              <a:t>TMK m. 1023 kapsamında yalnızca ayni (mülkiyet hakkı ve sınırlı ayni haklar) hak kazanımları korunur, şahsi hak kazanımları korunmaz.</a:t>
            </a:r>
            <a:r>
              <a:rPr lang="tr-TR" dirty="0"/>
              <a:t> </a:t>
            </a:r>
          </a:p>
        </p:txBody>
      </p:sp>
    </p:spTree>
    <p:extLst>
      <p:ext uri="{BB962C8B-B14F-4D97-AF65-F5344CB8AC3E}">
        <p14:creationId xmlns:p14="http://schemas.microsoft.com/office/powerpoint/2010/main" val="14464890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kyüzü">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Gökyüzü</Template>
  <TotalTime>16</TotalTime>
  <Words>429</Words>
  <Application>Microsoft Macintosh PowerPoint</Application>
  <PresentationFormat>Geniş Ekran</PresentationFormat>
  <Paragraphs>47</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Calibri</vt:lpstr>
      <vt:lpstr>Calibri Light</vt:lpstr>
      <vt:lpstr>Arial</vt:lpstr>
      <vt:lpstr>Gökyüzü</vt:lpstr>
      <vt:lpstr>TAPU SİCİLİ 1</vt:lpstr>
      <vt:lpstr>TAPU SİCİLİNİN UNSURLARI</vt:lpstr>
      <vt:lpstr>TAPU SİCİLİ SİSTEMİNE HAKİM OLAN İLKELER</vt:lpstr>
      <vt:lpstr>Devletin sorumluluğu</vt:lpstr>
      <vt:lpstr>DEVLETİN SORUMLULUĞU</vt:lpstr>
      <vt:lpstr>TESCİLİN HÜKMÜ</vt:lpstr>
      <vt:lpstr>Kazananın Yolsuz Tescile Dayanmış Olması </vt:lpstr>
      <vt:lpstr>Kazananın 3. kişi olması</vt:lpstr>
      <vt:lpstr>3. Kişinin ayni hak kazanması</vt:lpstr>
      <vt:lpstr>Kazananın ayni hakkı iyiniyetle kazanması</vt:lpstr>
      <vt:lpstr>Tasarruf Yetkisi Dışındaki Geçerlilik Koşullarının Somut Olayda Var Olması </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TAPU SİCİLİ</dc:title>
  <dc:creator>Tuğçe ORAL</dc:creator>
  <cp:lastModifiedBy>Tuğçe ORAL</cp:lastModifiedBy>
  <cp:revision>4</cp:revision>
  <dcterms:created xsi:type="dcterms:W3CDTF">2018-01-30T17:12:40Z</dcterms:created>
  <dcterms:modified xsi:type="dcterms:W3CDTF">2018-05-09T19:11:36Z</dcterms:modified>
</cp:coreProperties>
</file>