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sldIdLst>
    <p:sldId id="256" r:id="rId2"/>
    <p:sldId id="257" r:id="rId3"/>
    <p:sldId id="300" r:id="rId4"/>
    <p:sldId id="299" r:id="rId5"/>
    <p:sldId id="258" r:id="rId6"/>
    <p:sldId id="259" r:id="rId7"/>
    <p:sldId id="260" r:id="rId8"/>
    <p:sldId id="261" r:id="rId9"/>
    <p:sldId id="262" r:id="rId10"/>
    <p:sldId id="263" r:id="rId11"/>
    <p:sldId id="264" r:id="rId12"/>
    <p:sldId id="265" r:id="rId13"/>
    <p:sldId id="266" r:id="rId14"/>
    <p:sldId id="267" r:id="rId15"/>
    <p:sldId id="291" r:id="rId16"/>
    <p:sldId id="292" r:id="rId17"/>
    <p:sldId id="293" r:id="rId18"/>
    <p:sldId id="294" r:id="rId19"/>
    <p:sldId id="301" r:id="rId20"/>
    <p:sldId id="285" r:id="rId21"/>
    <p:sldId id="290" r:id="rId22"/>
    <p:sldId id="286" r:id="rId23"/>
    <p:sldId id="287" r:id="rId24"/>
    <p:sldId id="302" r:id="rId25"/>
    <p:sldId id="268" r:id="rId26"/>
    <p:sldId id="269" r:id="rId27"/>
    <p:sldId id="279" r:id="rId28"/>
    <p:sldId id="271" r:id="rId29"/>
    <p:sldId id="270" r:id="rId30"/>
    <p:sldId id="272" r:id="rId31"/>
    <p:sldId id="273" r:id="rId32"/>
    <p:sldId id="274" r:id="rId33"/>
    <p:sldId id="275" r:id="rId34"/>
    <p:sldId id="276" r:id="rId35"/>
    <p:sldId id="295" r:id="rId36"/>
    <p:sldId id="297" r:id="rId37"/>
    <p:sldId id="296" r:id="rId38"/>
    <p:sldId id="298" r:id="rId39"/>
    <p:sldId id="277" r:id="rId40"/>
    <p:sldId id="278" r:id="rId41"/>
    <p:sldId id="280" r:id="rId42"/>
    <p:sldId id="281" r:id="rId43"/>
    <p:sldId id="288" r:id="rId44"/>
    <p:sldId id="289" r:id="rId45"/>
    <p:sldId id="282" r:id="rId46"/>
    <p:sldId id="284" r:id="rId47"/>
    <p:sldId id="283" r:id="rId4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40"/>
  </p:normalViewPr>
  <p:slideViewPr>
    <p:cSldViewPr snapToGrid="0" snapToObjects="1">
      <p:cViewPr varScale="1">
        <p:scale>
          <a:sx n="109" d="100"/>
          <a:sy n="109" d="100"/>
        </p:scale>
        <p:origin x="6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aşlık Slaydı">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dirty="0"/>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D7B78AA-F97F-D64E-B4CF-E8AF41D5D105}" type="datetimeFigureOut">
              <a:rPr lang="tr-TR" smtClean="0"/>
              <a:t>8.05.2022</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F751AEB0-0020-484C-B2CD-08ADADC3F917}" type="slidenum">
              <a:rPr lang="tr-TR" smtClean="0"/>
              <a:t>‹#›</a:t>
            </a:fld>
            <a:endParaRPr lang="tr-TR"/>
          </a:p>
        </p:txBody>
      </p:sp>
    </p:spTree>
    <p:extLst>
      <p:ext uri="{BB962C8B-B14F-4D97-AF65-F5344CB8AC3E}">
        <p14:creationId xmlns:p14="http://schemas.microsoft.com/office/powerpoint/2010/main" val="31079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CD7B78AA-F97F-D64E-B4CF-E8AF41D5D105}" type="datetimeFigureOut">
              <a:rPr lang="tr-TR" smtClean="0"/>
              <a:t>8.05.2022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751AEB0-0020-484C-B2CD-08ADADC3F917}" type="slidenum">
              <a:rPr lang="tr-TR" smtClean="0"/>
              <a:t>‹#›</a:t>
            </a:fld>
            <a:endParaRPr lang="tr-TR"/>
          </a:p>
        </p:txBody>
      </p:sp>
    </p:spTree>
    <p:extLst>
      <p:ext uri="{BB962C8B-B14F-4D97-AF65-F5344CB8AC3E}">
        <p14:creationId xmlns:p14="http://schemas.microsoft.com/office/powerpoint/2010/main" val="1432134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CD7B78AA-F97F-D64E-B4CF-E8AF41D5D105}" type="datetimeFigureOut">
              <a:rPr lang="tr-TR" smtClean="0"/>
              <a:t>8.05.2022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751AEB0-0020-484C-B2CD-08ADADC3F917}" type="slidenum">
              <a:rPr lang="tr-TR" smtClean="0"/>
              <a:t>‹#›</a:t>
            </a:fld>
            <a:endParaRPr lang="tr-TR"/>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0385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
İkinci düzey
Üçüncü düzey
Dördüncü düzey
Beşinci düzey</a:t>
            </a:r>
            <a:endParaRPr lang="en-US" dirty="0"/>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CD7B78AA-F97F-D64E-B4CF-E8AF41D5D105}" type="datetimeFigureOut">
              <a:rPr lang="tr-TR" smtClean="0"/>
              <a:t>8.05.2022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751AEB0-0020-484C-B2CD-08ADADC3F917}"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8091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CD7B78AA-F97F-D64E-B4CF-E8AF41D5D105}" type="datetimeFigureOut">
              <a:rPr lang="tr-TR" smtClean="0"/>
              <a:t>8.05.2022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751AEB0-0020-484C-B2CD-08ADADC3F917}" type="slidenum">
              <a:rPr lang="tr-TR" smtClean="0"/>
              <a:t>‹#›</a:t>
            </a:fld>
            <a:endParaRPr lang="tr-TR"/>
          </a:p>
        </p:txBody>
      </p:sp>
    </p:spTree>
    <p:extLst>
      <p:ext uri="{BB962C8B-B14F-4D97-AF65-F5344CB8AC3E}">
        <p14:creationId xmlns:p14="http://schemas.microsoft.com/office/powerpoint/2010/main" val="3187873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CD7B78AA-F97F-D64E-B4CF-E8AF41D5D105}" type="datetimeFigureOut">
              <a:rPr lang="tr-TR" smtClean="0"/>
              <a:t>8.05.2022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751AEB0-0020-484C-B2CD-08ADADC3F917}"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591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CD7B78AA-F97F-D64E-B4CF-E8AF41D5D105}" type="datetimeFigureOut">
              <a:rPr lang="tr-TR" smtClean="0"/>
              <a:t>8.05.2022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751AEB0-0020-484C-B2CD-08ADADC3F917}" type="slidenum">
              <a:rPr lang="tr-TR" smtClean="0"/>
              <a:t>‹#›</a:t>
            </a:fld>
            <a:endParaRPr lang="tr-TR"/>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0949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CD7B78AA-F97F-D64E-B4CF-E8AF41D5D105}" type="datetimeFigureOut">
              <a:rPr lang="tr-TR" smtClean="0"/>
              <a:t>8.05.2022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751AEB0-0020-484C-B2CD-08ADADC3F917}" type="slidenum">
              <a:rPr lang="tr-TR" smtClean="0"/>
              <a:t>‹#›</a:t>
            </a:fld>
            <a:endParaRPr lang="tr-T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2765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CD7B78AA-F97F-D64E-B4CF-E8AF41D5D105}" type="datetimeFigureOut">
              <a:rPr lang="tr-TR" smtClean="0"/>
              <a:t>8.05.2022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751AEB0-0020-484C-B2CD-08ADADC3F917}" type="slidenum">
              <a:rPr lang="tr-TR" smtClean="0"/>
              <a:t>‹#›</a:t>
            </a:fld>
            <a:endParaRPr lang="tr-TR"/>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973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CD7B78AA-F97F-D64E-B4CF-E8AF41D5D105}" type="datetimeFigureOut">
              <a:rPr lang="tr-TR" smtClean="0"/>
              <a:t>8.05.2022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751AEB0-0020-484C-B2CD-08ADADC3F917}" type="slidenum">
              <a:rPr lang="tr-TR" smtClean="0"/>
              <a:t>‹#›</a:t>
            </a:fld>
            <a:endParaRPr lang="tr-TR"/>
          </a:p>
        </p:txBody>
      </p:sp>
    </p:spTree>
    <p:extLst>
      <p:ext uri="{BB962C8B-B14F-4D97-AF65-F5344CB8AC3E}">
        <p14:creationId xmlns:p14="http://schemas.microsoft.com/office/powerpoint/2010/main" val="2616837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CD7B78AA-F97F-D64E-B4CF-E8AF41D5D105}" type="datetimeFigureOut">
              <a:rPr lang="tr-TR" smtClean="0"/>
              <a:t>8.05.2022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751AEB0-0020-484C-B2CD-08ADADC3F917}" type="slidenum">
              <a:rPr lang="tr-TR" smtClean="0"/>
              <a:t>‹#›</a:t>
            </a:fld>
            <a:endParaRPr lang="tr-TR"/>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992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CD7B78AA-F97F-D64E-B4CF-E8AF41D5D105}" type="datetimeFigureOut">
              <a:rPr lang="tr-TR" smtClean="0"/>
              <a:t>8.05.2022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751AEB0-0020-484C-B2CD-08ADADC3F917}" type="slidenum">
              <a:rPr lang="tr-TR" smtClean="0"/>
              <a:t>‹#›</a:t>
            </a:fld>
            <a:endParaRPr lang="tr-TR"/>
          </a:p>
        </p:txBody>
      </p:sp>
    </p:spTree>
    <p:extLst>
      <p:ext uri="{BB962C8B-B14F-4D97-AF65-F5344CB8AC3E}">
        <p14:creationId xmlns:p14="http://schemas.microsoft.com/office/powerpoint/2010/main" val="2820877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
İkinci düzey
Üçüncü düzey
Dördüncü düzey
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a:t>Asıl metin stillerini düzenle
İkinci düzey
Üçüncü düzey
Dördüncü düzey
Beşinci düzey</a:t>
            </a:r>
            <a:endParaRPr lang="en-US" dirty="0"/>
          </a:p>
        </p:txBody>
      </p:sp>
      <p:sp>
        <p:nvSpPr>
          <p:cNvPr id="7" name="Date Placeholder 6"/>
          <p:cNvSpPr>
            <a:spLocks noGrp="1"/>
          </p:cNvSpPr>
          <p:nvPr>
            <p:ph type="dt" sz="half" idx="10"/>
          </p:nvPr>
        </p:nvSpPr>
        <p:spPr/>
        <p:txBody>
          <a:bodyPr/>
          <a:lstStyle/>
          <a:p>
            <a:fld id="{CD7B78AA-F97F-D64E-B4CF-E8AF41D5D105}" type="datetimeFigureOut">
              <a:rPr lang="tr-TR" smtClean="0"/>
              <a:t>8.05.2022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751AEB0-0020-484C-B2CD-08ADADC3F917}" type="slidenum">
              <a:rPr lang="tr-TR" smtClean="0"/>
              <a:t>‹#›</a:t>
            </a:fld>
            <a:endParaRPr lang="tr-TR"/>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8044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CD7B78AA-F97F-D64E-B4CF-E8AF41D5D105}" type="datetimeFigureOut">
              <a:rPr lang="tr-TR" smtClean="0"/>
              <a:t>8.05.2022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751AEB0-0020-484C-B2CD-08ADADC3F917}" type="slidenum">
              <a:rPr lang="tr-TR" smtClean="0"/>
              <a:t>‹#›</a:t>
            </a:fld>
            <a:endParaRPr lang="tr-T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7352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7B78AA-F97F-D64E-B4CF-E8AF41D5D105}" type="datetimeFigureOut">
              <a:rPr lang="tr-TR" smtClean="0"/>
              <a:t>8.05.2022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751AEB0-0020-484C-B2CD-08ADADC3F917}" type="slidenum">
              <a:rPr lang="tr-TR" smtClean="0"/>
              <a:t>‹#›</a:t>
            </a:fld>
            <a:endParaRPr lang="tr-TR"/>
          </a:p>
        </p:txBody>
      </p:sp>
    </p:spTree>
    <p:extLst>
      <p:ext uri="{BB962C8B-B14F-4D97-AF65-F5344CB8AC3E}">
        <p14:creationId xmlns:p14="http://schemas.microsoft.com/office/powerpoint/2010/main" val="889831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
İkinci düzey
Üçüncü düzey
Dördüncü düzey
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CD7B78AA-F97F-D64E-B4CF-E8AF41D5D105}" type="datetimeFigureOut">
              <a:rPr lang="tr-TR" smtClean="0"/>
              <a:t>8.05.2022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751AEB0-0020-484C-B2CD-08ADADC3F917}" type="slidenum">
              <a:rPr lang="tr-TR" smtClean="0"/>
              <a:t>‹#›</a:t>
            </a:fld>
            <a:endParaRPr lang="tr-TR"/>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8461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CD7B78AA-F97F-D64E-B4CF-E8AF41D5D105}" type="datetimeFigureOut">
              <a:rPr lang="tr-TR" smtClean="0"/>
              <a:t>8.05.2022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751AEB0-0020-484C-B2CD-08ADADC3F917}" type="slidenum">
              <a:rPr lang="tr-TR" smtClean="0"/>
              <a:t>‹#›</a:t>
            </a:fld>
            <a:endParaRPr lang="tr-TR"/>
          </a:p>
        </p:txBody>
      </p:sp>
    </p:spTree>
    <p:extLst>
      <p:ext uri="{BB962C8B-B14F-4D97-AF65-F5344CB8AC3E}">
        <p14:creationId xmlns:p14="http://schemas.microsoft.com/office/powerpoint/2010/main" val="3145477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D7B78AA-F97F-D64E-B4CF-E8AF41D5D105}" type="datetimeFigureOut">
              <a:rPr lang="tr-TR" smtClean="0"/>
              <a:t>8.05.2022</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751AEB0-0020-484C-B2CD-08ADADC3F917}" type="slidenum">
              <a:rPr lang="tr-TR" smtClean="0"/>
              <a:t>‹#›</a:t>
            </a:fld>
            <a:endParaRPr lang="tr-TR"/>
          </a:p>
        </p:txBody>
      </p:sp>
    </p:spTree>
    <p:extLst>
      <p:ext uri="{BB962C8B-B14F-4D97-AF65-F5344CB8AC3E}">
        <p14:creationId xmlns:p14="http://schemas.microsoft.com/office/powerpoint/2010/main" val="248911424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22CAA85-B924-C24B-B449-80A006342253}"/>
              </a:ext>
            </a:extLst>
          </p:cNvPr>
          <p:cNvSpPr>
            <a:spLocks noGrp="1"/>
          </p:cNvSpPr>
          <p:nvPr>
            <p:ph type="ctrTitle"/>
          </p:nvPr>
        </p:nvSpPr>
        <p:spPr>
          <a:xfrm>
            <a:off x="2692398" y="1871131"/>
            <a:ext cx="6815669" cy="1515533"/>
          </a:xfrm>
        </p:spPr>
        <p:txBody>
          <a:bodyPr/>
          <a:lstStyle/>
          <a:p>
            <a:r>
              <a:rPr lang="tr-TR" dirty="0"/>
              <a:t>10. ve 11. HAFTA</a:t>
            </a:r>
          </a:p>
        </p:txBody>
      </p:sp>
      <p:sp>
        <p:nvSpPr>
          <p:cNvPr id="3" name="Alt Başlık 2">
            <a:extLst>
              <a:ext uri="{FF2B5EF4-FFF2-40B4-BE49-F238E27FC236}">
                <a16:creationId xmlns:a16="http://schemas.microsoft.com/office/drawing/2014/main" id="{35547A18-807E-0247-AA56-D0030CBC858A}"/>
              </a:ext>
            </a:extLst>
          </p:cNvPr>
          <p:cNvSpPr>
            <a:spLocks noGrp="1"/>
          </p:cNvSpPr>
          <p:nvPr>
            <p:ph type="subTitle" idx="1"/>
          </p:nvPr>
        </p:nvSpPr>
        <p:spPr/>
        <p:txBody>
          <a:bodyPr>
            <a:normAutofit lnSpcReduction="10000"/>
          </a:bodyPr>
          <a:lstStyle/>
          <a:p>
            <a:r>
              <a:rPr lang="tr-TR" b="1" dirty="0"/>
              <a:t>Amerikan Hegemonyası</a:t>
            </a:r>
          </a:p>
          <a:p>
            <a:r>
              <a:rPr lang="tr-TR" b="1" dirty="0" err="1"/>
              <a:t>Kalkınmacılık</a:t>
            </a:r>
            <a:r>
              <a:rPr lang="tr-TR" b="1"/>
              <a:t> ve İdari </a:t>
            </a:r>
            <a:r>
              <a:rPr lang="tr-TR" b="1" dirty="0"/>
              <a:t>Reform</a:t>
            </a:r>
          </a:p>
          <a:p>
            <a:r>
              <a:rPr lang="tr-TR" b="1" dirty="0" err="1"/>
              <a:t>Modernizmin</a:t>
            </a:r>
            <a:r>
              <a:rPr lang="tr-TR" b="1" dirty="0"/>
              <a:t> Eleştirisi</a:t>
            </a:r>
          </a:p>
        </p:txBody>
      </p:sp>
    </p:spTree>
    <p:extLst>
      <p:ext uri="{BB962C8B-B14F-4D97-AF65-F5344CB8AC3E}">
        <p14:creationId xmlns:p14="http://schemas.microsoft.com/office/powerpoint/2010/main" val="2306726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932C29-15BC-1241-854B-324FDAF97CB9}"/>
              </a:ext>
            </a:extLst>
          </p:cNvPr>
          <p:cNvSpPr>
            <a:spLocks noGrp="1"/>
          </p:cNvSpPr>
          <p:nvPr>
            <p:ph idx="1"/>
          </p:nvPr>
        </p:nvSpPr>
        <p:spPr>
          <a:xfrm>
            <a:off x="838200" y="514350"/>
            <a:ext cx="10515600" cy="5662613"/>
          </a:xfrm>
        </p:spPr>
        <p:txBody>
          <a:bodyPr>
            <a:normAutofit/>
          </a:bodyPr>
          <a:lstStyle/>
          <a:p>
            <a:pPr algn="just"/>
            <a:endParaRPr lang="tr-TR" dirty="0"/>
          </a:p>
          <a:p>
            <a:pPr algn="just"/>
            <a:r>
              <a:rPr lang="tr-TR" dirty="0" err="1"/>
              <a:t>Bretton</a:t>
            </a:r>
            <a:r>
              <a:rPr lang="tr-TR" dirty="0"/>
              <a:t> </a:t>
            </a:r>
            <a:r>
              <a:rPr lang="tr-TR" dirty="0" err="1"/>
              <a:t>Woods</a:t>
            </a:r>
            <a:r>
              <a:rPr lang="tr-TR" dirty="0"/>
              <a:t> sistemi bir yandan ABD’nin üretim fazlalarını çevre ülkelerine akıtarak bu fazlaların ülke içerisinde kriz yaratma potansiyelini ortadan kaldırıyor, diğer yandan da gelişmekte olan ülkeleri ucuz Amerikan gıdasına alıştırıyordu. </a:t>
            </a:r>
          </a:p>
          <a:p>
            <a:pPr algn="just"/>
            <a:r>
              <a:rPr lang="tr-TR" dirty="0"/>
              <a:t>Ucuz gıda gelişmekte olan ülkelerin de işine gelmekteydi. Bu yolla şehirlere akın etmiş işgücü oldukça ucuza beslenebiliyor, buna bağlı olarak da sanayileşmenin önünde önemli bir maliyet kalemi olan işçilik giderleri, yani ücretler, daha aşağılarda tutulabiliyordu. </a:t>
            </a:r>
          </a:p>
          <a:p>
            <a:pPr algn="just"/>
            <a:r>
              <a:rPr lang="tr-TR" dirty="0"/>
              <a:t>Gıda yardımlarının özellikle doğu Asya ülkelerinde yarattığı dönüşüm çok güçlüydü. Daha çok pirince dayalı bir beslenme alışkanlığına sahip doğu Asya ülkeleri bu alışkanlıklarını büyük oranda terk etmiş ve tahıla dayalı bir diyet alışkanlığı edinmeye başlamışlardı.</a:t>
            </a:r>
          </a:p>
        </p:txBody>
      </p:sp>
    </p:spTree>
    <p:extLst>
      <p:ext uri="{BB962C8B-B14F-4D97-AF65-F5344CB8AC3E}">
        <p14:creationId xmlns:p14="http://schemas.microsoft.com/office/powerpoint/2010/main" val="1235857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932C29-15BC-1241-854B-324FDAF97CB9}"/>
              </a:ext>
            </a:extLst>
          </p:cNvPr>
          <p:cNvSpPr>
            <a:spLocks noGrp="1"/>
          </p:cNvSpPr>
          <p:nvPr>
            <p:ph idx="1"/>
          </p:nvPr>
        </p:nvSpPr>
        <p:spPr>
          <a:xfrm>
            <a:off x="838200" y="514350"/>
            <a:ext cx="10515600" cy="5662613"/>
          </a:xfrm>
        </p:spPr>
        <p:txBody>
          <a:bodyPr>
            <a:normAutofit lnSpcReduction="10000"/>
          </a:bodyPr>
          <a:lstStyle/>
          <a:p>
            <a:pPr algn="just"/>
            <a:r>
              <a:rPr lang="tr-TR" dirty="0" err="1"/>
              <a:t>Bretton</a:t>
            </a:r>
            <a:r>
              <a:rPr lang="tr-TR" dirty="0"/>
              <a:t> </a:t>
            </a:r>
            <a:r>
              <a:rPr lang="tr-TR" dirty="0" err="1"/>
              <a:t>Woods</a:t>
            </a:r>
            <a:r>
              <a:rPr lang="tr-TR" dirty="0"/>
              <a:t> sisteminin sosyalizmin gelişmesini engellemek ve üretim fazlalarını ihraç etmek dışında ABD için üçüncü önemli kazancı, ABD’ye Avrupa’nın eski sömürgelerindeki doğal kaynaklara ulaşma olanağı sağlamasıdır. Savaştan çıkmış Avrupa sanayiyi yeniden canlandırabilmek için ABD gıdasına ihtiyaç duyuyordu. Bunun bedelini de ABD’ye eski kolonilerindeki doğal kaynakları kullanma olanağı vererek ödemiştir. </a:t>
            </a:r>
          </a:p>
          <a:p>
            <a:pPr algn="just"/>
            <a:r>
              <a:rPr lang="tr-TR" dirty="0"/>
              <a:t>Bu sistem yeni bir uluslararası kaynak transferi modelini de örgütlenmektedir. Sömürgeler birer birer bağımsızlıklarını kazanmaya başlamış dolayısıyla artık eskisi gibi doğrudan sömürgeleri ele geçirip kaynakları gelişmiş ülkelere aktarmaya olanak olmadığına göre yeni kaynak transfer mekanizmaları geliştirilmelidir. </a:t>
            </a:r>
          </a:p>
          <a:p>
            <a:pPr algn="just"/>
            <a:r>
              <a:rPr lang="tr-TR" dirty="0"/>
              <a:t>Bu kaynak transfer mekanizmasının merkezine de eski sömürge ülkelerin «kalkınma» çabaları oturtulmuştur. Eski sömürge ülkeler (ya da azgelişmiş ülkeler) için, gerçekten, kalkınmaktan başka çare bulunmamaktadır. Sömürge olmaktan kurtulmanın yegane yolu buradan geçmektedir. Ancak bu yol bıçak sırtı bir yoldur. Azgelişmiş ülkeler kalkınmak istedikçe gelişmiş ülkelere bağımlı hale gelmektedir. Bu bağımlılığın merkezine de uluslararası ticaret ve uluslararası piyasa yerleşmektedir. </a:t>
            </a:r>
          </a:p>
        </p:txBody>
      </p:sp>
    </p:spTree>
    <p:extLst>
      <p:ext uri="{BB962C8B-B14F-4D97-AF65-F5344CB8AC3E}">
        <p14:creationId xmlns:p14="http://schemas.microsoft.com/office/powerpoint/2010/main" val="3044999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932C29-15BC-1241-854B-324FDAF97CB9}"/>
              </a:ext>
            </a:extLst>
          </p:cNvPr>
          <p:cNvSpPr>
            <a:spLocks noGrp="1"/>
          </p:cNvSpPr>
          <p:nvPr>
            <p:ph idx="1"/>
          </p:nvPr>
        </p:nvSpPr>
        <p:spPr>
          <a:xfrm>
            <a:off x="838200" y="502627"/>
            <a:ext cx="10515600" cy="5662613"/>
          </a:xfrm>
        </p:spPr>
        <p:txBody>
          <a:bodyPr>
            <a:normAutofit fontScale="85000" lnSpcReduction="10000"/>
          </a:bodyPr>
          <a:lstStyle/>
          <a:p>
            <a:pPr algn="just"/>
            <a:endParaRPr lang="tr-TR" dirty="0"/>
          </a:p>
          <a:p>
            <a:pPr algn="just"/>
            <a:r>
              <a:rPr lang="tr-TR" dirty="0"/>
              <a:t>Bağımlılık birçok uluslararası model aracılığıyla tesis edilmekle birlikte, genel bir model olarak «eşitsiz mübadele» kapsamında gelişmiştir. </a:t>
            </a:r>
          </a:p>
          <a:p>
            <a:pPr algn="just"/>
            <a:r>
              <a:rPr lang="tr-TR" dirty="0"/>
              <a:t>Uluslararası ticaret sisteminde sanayi malları ile hammadde ve yarı mamul malların fiyatları arasında büyük bir uçurum bulunmaktadır. «Eşitsiz mübadele» sistemi, bu uçurumdan faydalanarak az gelişmiş ülkelerden gelişmiş ülkelere doğru kaynak transferi yapmaktadır.</a:t>
            </a:r>
          </a:p>
          <a:p>
            <a:pPr algn="just"/>
            <a:r>
              <a:rPr lang="tr-TR" dirty="0"/>
              <a:t>Sanayileşmiş olan gelişmiş ülkelerin daha çok hammadde ve yarı mamul mala gereksinim duymakta; sanayileşmek için çırpınıp duran azgelişmiş ülkelerin ise mamul mal ve sermaye/yatırım/sanayi malına (yani makine ve teçhizata) gereksinim duymaktadır. </a:t>
            </a:r>
          </a:p>
          <a:p>
            <a:pPr algn="just"/>
            <a:r>
              <a:rPr lang="tr-TR" dirty="0"/>
              <a:t>Sanayi malları ile hammadde ve yarı mamul malların fiyatları arasında ortaya çıkan uçurum, bu malların uluslararası ticarete konu olduğu her durumda azgelişmiş ülkeler aleyhine bir sonuç doğurmakta ve bu ticarette azgelişmiş ülkeler kaybetmektedir. Örneğin, az gelişmiş ülkeler basit bir makine almak istediklerinde yüzlerce ton buğday göndermek zorunda kalabilmektedir. </a:t>
            </a:r>
          </a:p>
          <a:p>
            <a:pPr algn="just"/>
            <a:r>
              <a:rPr lang="tr-TR" dirty="0"/>
              <a:t>Böylece, bu mübadelede gelişmiş ülkeler hem mallarını satmış hem de karşılığında çok ucuza hammadde almış olmakta; az gelişmiş ülkeler ise malları uluslararası piyasada ucuza gittiğinden sanayileşme yolunda ilerleyebilmek için hep daha fazla hammadde ve yarı mamul üretmek zorunda kalmaktadırlar.  </a:t>
            </a:r>
          </a:p>
          <a:p>
            <a:pPr marL="0" indent="0" algn="just">
              <a:buNone/>
            </a:pPr>
            <a:endParaRPr lang="tr-TR" dirty="0"/>
          </a:p>
        </p:txBody>
      </p:sp>
    </p:spTree>
    <p:extLst>
      <p:ext uri="{BB962C8B-B14F-4D97-AF65-F5344CB8AC3E}">
        <p14:creationId xmlns:p14="http://schemas.microsoft.com/office/powerpoint/2010/main" val="1690302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932C29-15BC-1241-854B-324FDAF97CB9}"/>
              </a:ext>
            </a:extLst>
          </p:cNvPr>
          <p:cNvSpPr>
            <a:spLocks noGrp="1"/>
          </p:cNvSpPr>
          <p:nvPr>
            <p:ph idx="1"/>
          </p:nvPr>
        </p:nvSpPr>
        <p:spPr>
          <a:xfrm>
            <a:off x="838200" y="514350"/>
            <a:ext cx="10515600" cy="5662613"/>
          </a:xfrm>
        </p:spPr>
        <p:txBody>
          <a:bodyPr>
            <a:normAutofit/>
          </a:bodyPr>
          <a:lstStyle/>
          <a:p>
            <a:pPr algn="just">
              <a:buFont typeface="Arial" panose="020B0604020202020204" pitchFamily="34" charset="0"/>
              <a:buChar char="•"/>
            </a:pPr>
            <a:endParaRPr lang="tr-TR" dirty="0"/>
          </a:p>
          <a:p>
            <a:pPr algn="just">
              <a:buFont typeface="Arial" panose="020B0604020202020204" pitchFamily="34" charset="0"/>
              <a:buChar char="•"/>
            </a:pPr>
            <a:endParaRPr lang="tr-TR" dirty="0"/>
          </a:p>
          <a:p>
            <a:pPr algn="just">
              <a:buFont typeface="Arial" panose="020B0604020202020204" pitchFamily="34" charset="0"/>
              <a:buChar char="•"/>
            </a:pPr>
            <a:r>
              <a:rPr lang="tr-TR" dirty="0"/>
              <a:t>Uluslararası </a:t>
            </a:r>
            <a:r>
              <a:rPr lang="tr-TR" dirty="0" err="1"/>
              <a:t>Keynesyen</a:t>
            </a:r>
            <a:r>
              <a:rPr lang="tr-TR" dirty="0"/>
              <a:t> Sistemin bir başka önemli sonucu ise II. Dünya Savaşı yıllarında semirmeye başlayan (özellikle ABD menşeli) çok ülkeli şirketlerin (</a:t>
            </a:r>
            <a:r>
              <a:rPr lang="tr-TR" dirty="0" err="1"/>
              <a:t>ÇÜŞ’lerin</a:t>
            </a:r>
            <a:r>
              <a:rPr lang="tr-TR" dirty="0"/>
              <a:t>) </a:t>
            </a:r>
            <a:r>
              <a:rPr lang="tr-TR" dirty="0" err="1"/>
              <a:t>Bretton</a:t>
            </a:r>
            <a:r>
              <a:rPr lang="tr-TR" dirty="0"/>
              <a:t> </a:t>
            </a:r>
            <a:r>
              <a:rPr lang="tr-TR" dirty="0" err="1"/>
              <a:t>Woods</a:t>
            </a:r>
            <a:r>
              <a:rPr lang="tr-TR" dirty="0"/>
              <a:t> sisteminin yarattığı yeni ticaret olanakları ve kaynak dağıtım politikaları sayesinde güç kazanmaya başlamalarıdır.</a:t>
            </a:r>
          </a:p>
          <a:p>
            <a:pPr algn="just">
              <a:buFont typeface="Arial" panose="020B0604020202020204" pitchFamily="34" charset="0"/>
              <a:buChar char="•"/>
            </a:pPr>
            <a:r>
              <a:rPr lang="tr-TR" dirty="0"/>
              <a:t>Yeni uluslararası sömürü bu tür bir bağımlılık ilişkisi üzerinden ve malların eşitsiz mübadelesi sayesinde kurumsallaşınca, kalkınma yolundaki azgelişmiş ülkeleri (ya da «çevre ülkelerini») daha ulusalcı politikalar üretmek zorunda kalmışlardır. Bu durum azgelişmiş ülkeleri ulusal kalkınma sağlamak istiyorlarsa «ithal ikameci» bir modele yönelmek zorunda oldukları fikrine sevk etmiştir. </a:t>
            </a:r>
          </a:p>
          <a:p>
            <a:pPr marL="0" indent="0" algn="just">
              <a:buNone/>
            </a:pPr>
            <a:endParaRPr lang="tr-TR" dirty="0"/>
          </a:p>
        </p:txBody>
      </p:sp>
    </p:spTree>
    <p:extLst>
      <p:ext uri="{BB962C8B-B14F-4D97-AF65-F5344CB8AC3E}">
        <p14:creationId xmlns:p14="http://schemas.microsoft.com/office/powerpoint/2010/main" val="510358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932C29-15BC-1241-854B-324FDAF97CB9}"/>
              </a:ext>
            </a:extLst>
          </p:cNvPr>
          <p:cNvSpPr>
            <a:spLocks noGrp="1"/>
          </p:cNvSpPr>
          <p:nvPr>
            <p:ph idx="1"/>
          </p:nvPr>
        </p:nvSpPr>
        <p:spPr>
          <a:xfrm>
            <a:off x="838200" y="514350"/>
            <a:ext cx="10515600" cy="5662613"/>
          </a:xfrm>
        </p:spPr>
        <p:txBody>
          <a:bodyPr>
            <a:normAutofit/>
          </a:bodyPr>
          <a:lstStyle/>
          <a:p>
            <a:pPr marL="0" indent="0" algn="just">
              <a:buNone/>
            </a:pPr>
            <a:endParaRPr lang="tr-TR" dirty="0"/>
          </a:p>
          <a:p>
            <a:pPr algn="just">
              <a:buFont typeface="Arial" panose="020B0604020202020204" pitchFamily="34" charset="0"/>
              <a:buChar char="•"/>
            </a:pPr>
            <a:r>
              <a:rPr lang="tr-TR" dirty="0"/>
              <a:t>Kalkınma istencinin yarattığı bağımlılık sorununu çözmek için en soldan en sağa kadar onlarca düşünsel okul ortaya çıkmıştır. Ancak bu dönemin azgelişmiş ülkelere belki de en önemli mirası «planlama» geleneğidir. Aslen sosyalist sistem temelli olan planlama uygulamaları birçok azgelişmiş ülke tarafından da kullanılmış ve çok olumlu sonuçlar elde edilmiştir.</a:t>
            </a:r>
          </a:p>
          <a:p>
            <a:pPr algn="just">
              <a:buFont typeface="Arial" panose="020B0604020202020204" pitchFamily="34" charset="0"/>
              <a:buChar char="•"/>
            </a:pPr>
            <a:r>
              <a:rPr lang="tr-TR" dirty="0"/>
              <a:t>Böylece, çevre ülkelerinin ulusal kalkınma modelleri 1950’ler ve 1960’lar boyunca </a:t>
            </a:r>
            <a:r>
              <a:rPr lang="tr-TR" dirty="0" err="1"/>
              <a:t>Bretton</a:t>
            </a:r>
            <a:r>
              <a:rPr lang="tr-TR" dirty="0"/>
              <a:t> </a:t>
            </a:r>
            <a:r>
              <a:rPr lang="tr-TR" dirty="0" err="1"/>
              <a:t>Woods</a:t>
            </a:r>
            <a:r>
              <a:rPr lang="tr-TR" dirty="0"/>
              <a:t> sistemi içerisinde bir yandan doların uluslararası serbest dolaşımı yoluyla desteklenirken, diğer yandan da bu ülkeler uluslararası ticaret yoluyla kendilerini daha az sömürtmek için yollar aramaya çalışmışlardır. Bu sistem 1970’lerin başına kadar sürmüştür. </a:t>
            </a:r>
          </a:p>
        </p:txBody>
      </p:sp>
    </p:spTree>
    <p:extLst>
      <p:ext uri="{BB962C8B-B14F-4D97-AF65-F5344CB8AC3E}">
        <p14:creationId xmlns:p14="http://schemas.microsoft.com/office/powerpoint/2010/main" val="1315351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932C29-15BC-1241-854B-324FDAF97CB9}"/>
              </a:ext>
            </a:extLst>
          </p:cNvPr>
          <p:cNvSpPr>
            <a:spLocks noGrp="1"/>
          </p:cNvSpPr>
          <p:nvPr>
            <p:ph idx="1"/>
          </p:nvPr>
        </p:nvSpPr>
        <p:spPr>
          <a:xfrm>
            <a:off x="838200" y="514350"/>
            <a:ext cx="10515600" cy="5662613"/>
          </a:xfrm>
        </p:spPr>
        <p:txBody>
          <a:bodyPr>
            <a:normAutofit/>
          </a:bodyPr>
          <a:lstStyle/>
          <a:p>
            <a:pPr marL="0" indent="0" algn="just">
              <a:buNone/>
            </a:pPr>
            <a:endParaRPr lang="tr-TR" dirty="0"/>
          </a:p>
          <a:p>
            <a:pPr marL="0" indent="0" algn="just">
              <a:buNone/>
            </a:pPr>
            <a:endParaRPr lang="tr-TR" dirty="0"/>
          </a:p>
          <a:p>
            <a:pPr marL="0" indent="0" algn="just">
              <a:buNone/>
            </a:pPr>
            <a:r>
              <a:rPr lang="tr-TR" dirty="0"/>
              <a:t>Azgelişmiş ülkelerde ve Türkiye’de Durum?</a:t>
            </a:r>
          </a:p>
          <a:p>
            <a:pPr algn="just"/>
            <a:r>
              <a:rPr lang="tr-TR" dirty="0"/>
              <a:t>1950 Sonrası </a:t>
            </a:r>
            <a:r>
              <a:rPr lang="tr-TR" dirty="0">
                <a:sym typeface="Wingdings" pitchFamily="2" charset="2"/>
              </a:rPr>
              <a:t></a:t>
            </a:r>
            <a:r>
              <a:rPr lang="tr-TR" dirty="0"/>
              <a:t> İdari reform,  modernleşme, öncü devlet, lokomotif bürokrasi ve </a:t>
            </a:r>
            <a:r>
              <a:rPr lang="tr-TR" dirty="0" err="1"/>
              <a:t>kalkınmacılık</a:t>
            </a:r>
            <a:r>
              <a:rPr lang="tr-TR" dirty="0"/>
              <a:t>-planlamacılık</a:t>
            </a:r>
          </a:p>
          <a:p>
            <a:pPr algn="just"/>
            <a:r>
              <a:rPr lang="tr-TR" dirty="0"/>
              <a:t>Kapitalistleşememiş ya da bu yolda geri kalmış, yeterli sermaye birikimine ve tasarrufa sahip olmayan ülkelere dışarıdan borçla sermaye enjekte edilmektedir. Dış yardımların hedeflere uygun yönlendirilmesi için de gerekli idari yapılanmanın kurulması gerekmektedir. </a:t>
            </a:r>
          </a:p>
          <a:p>
            <a:pPr algn="just"/>
            <a:r>
              <a:rPr lang="tr-TR" dirty="0"/>
              <a:t>Kalkınma iktisadı ve kalkınma idaresi / idarenin modernleştirilmesi / idarenin reorganizasyonu</a:t>
            </a:r>
          </a:p>
          <a:p>
            <a:pPr algn="just"/>
            <a:endParaRPr lang="tr-TR" dirty="0"/>
          </a:p>
        </p:txBody>
      </p:sp>
    </p:spTree>
    <p:extLst>
      <p:ext uri="{BB962C8B-B14F-4D97-AF65-F5344CB8AC3E}">
        <p14:creationId xmlns:p14="http://schemas.microsoft.com/office/powerpoint/2010/main" val="2789212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932C29-15BC-1241-854B-324FDAF97CB9}"/>
              </a:ext>
            </a:extLst>
          </p:cNvPr>
          <p:cNvSpPr>
            <a:spLocks noGrp="1"/>
          </p:cNvSpPr>
          <p:nvPr>
            <p:ph idx="1"/>
          </p:nvPr>
        </p:nvSpPr>
        <p:spPr>
          <a:xfrm>
            <a:off x="838200" y="514350"/>
            <a:ext cx="10515600" cy="5662613"/>
          </a:xfrm>
        </p:spPr>
        <p:txBody>
          <a:bodyPr>
            <a:normAutofit/>
          </a:bodyPr>
          <a:lstStyle/>
          <a:p>
            <a:pPr marL="0" indent="0" algn="just">
              <a:buNone/>
            </a:pPr>
            <a:endParaRPr lang="tr-TR" dirty="0"/>
          </a:p>
          <a:p>
            <a:pPr algn="just"/>
            <a:endParaRPr lang="tr-TR" dirty="0"/>
          </a:p>
          <a:p>
            <a:pPr algn="just"/>
            <a:endParaRPr lang="tr-TR" dirty="0"/>
          </a:p>
          <a:p>
            <a:pPr algn="just"/>
            <a:r>
              <a:rPr lang="tr-TR" dirty="0"/>
              <a:t>Bir yönelim: Devletçiliğin terk edilmesi, tarım ülkesi kimliğinin tercih edilmesi, kamu işletmeleri aracılığıyla özel sektörün teşviki</a:t>
            </a:r>
          </a:p>
          <a:p>
            <a:pPr algn="just"/>
            <a:r>
              <a:rPr lang="tr-TR" dirty="0"/>
              <a:t>Diğer bir yönelim: Devlet-bürokrasi aracılığıyla </a:t>
            </a:r>
            <a:r>
              <a:rPr lang="tr-TR" dirty="0" err="1"/>
              <a:t>sosyo</a:t>
            </a:r>
            <a:r>
              <a:rPr lang="tr-TR" dirty="0"/>
              <a:t>-ekonomik açıdan (düşünsel, yönetsel, kültürel vb.) kalkınmak, kendi ayakları üzerinde ulusal bir karakterle durabilmek </a:t>
            </a:r>
          </a:p>
          <a:p>
            <a:pPr algn="just"/>
            <a:endParaRPr lang="tr-TR" dirty="0"/>
          </a:p>
        </p:txBody>
      </p:sp>
    </p:spTree>
    <p:extLst>
      <p:ext uri="{BB962C8B-B14F-4D97-AF65-F5344CB8AC3E}">
        <p14:creationId xmlns:p14="http://schemas.microsoft.com/office/powerpoint/2010/main" val="1752533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932C29-15BC-1241-854B-324FDAF97CB9}"/>
              </a:ext>
            </a:extLst>
          </p:cNvPr>
          <p:cNvSpPr>
            <a:spLocks noGrp="1"/>
          </p:cNvSpPr>
          <p:nvPr>
            <p:ph idx="1"/>
          </p:nvPr>
        </p:nvSpPr>
        <p:spPr>
          <a:xfrm>
            <a:off x="838200" y="514350"/>
            <a:ext cx="10515600" cy="5662613"/>
          </a:xfrm>
        </p:spPr>
        <p:txBody>
          <a:bodyPr>
            <a:normAutofit fontScale="92500"/>
          </a:bodyPr>
          <a:lstStyle/>
          <a:p>
            <a:pPr marL="0" indent="0" algn="just">
              <a:buNone/>
            </a:pPr>
            <a:endParaRPr lang="tr-TR" dirty="0"/>
          </a:p>
          <a:p>
            <a:pPr algn="just"/>
            <a:r>
              <a:rPr lang="tr-TR" dirty="0"/>
              <a:t>Amme idaresi kürsülerinin kurulması </a:t>
            </a:r>
            <a:r>
              <a:rPr lang="tr-TR" dirty="0">
                <a:sym typeface="Wingdings" pitchFamily="2" charset="2"/>
              </a:rPr>
              <a:t> TODAİE (1952, 1958) ve SBF/Mülkiye (1953) (Dünyadaki diğer enstitüler: 1951: Brezilya, 1954: Kosta Rika, Mısır ve Hindistan)</a:t>
            </a:r>
          </a:p>
          <a:p>
            <a:pPr algn="just"/>
            <a:r>
              <a:rPr lang="tr-TR" dirty="0">
                <a:sym typeface="Wingdings" pitchFamily="2" charset="2"/>
              </a:rPr>
              <a:t>ABD’nin </a:t>
            </a:r>
            <a:r>
              <a:rPr lang="tr-TR" dirty="0" err="1">
                <a:sym typeface="Wingdings" pitchFamily="2" charset="2"/>
              </a:rPr>
              <a:t>Agency</a:t>
            </a:r>
            <a:r>
              <a:rPr lang="tr-TR" dirty="0">
                <a:sym typeface="Wingdings" pitchFamily="2" charset="2"/>
              </a:rPr>
              <a:t> </a:t>
            </a:r>
            <a:r>
              <a:rPr lang="tr-TR" dirty="0" err="1">
                <a:sym typeface="Wingdings" pitchFamily="2" charset="2"/>
              </a:rPr>
              <a:t>for</a:t>
            </a:r>
            <a:r>
              <a:rPr lang="tr-TR" dirty="0">
                <a:sym typeface="Wingdings" pitchFamily="2" charset="2"/>
              </a:rPr>
              <a:t> International Development (US AID) adlı kuruluşunun finansal işbirliğiyle/yardımıyla SBF Kamu Yönetimi Bölümü kurulmuştur. </a:t>
            </a:r>
          </a:p>
          <a:p>
            <a:pPr algn="just"/>
            <a:r>
              <a:rPr lang="tr-TR" dirty="0">
                <a:sym typeface="Wingdings" pitchFamily="2" charset="2"/>
              </a:rPr>
              <a:t>Yabancı uzman raporları: </a:t>
            </a:r>
          </a:p>
          <a:p>
            <a:pPr lvl="1" algn="just"/>
            <a:r>
              <a:rPr lang="tr-TR" dirty="0" err="1">
                <a:sym typeface="Wingdings" pitchFamily="2" charset="2"/>
              </a:rPr>
              <a:t>Neumark</a:t>
            </a:r>
            <a:r>
              <a:rPr lang="tr-TR" dirty="0">
                <a:sym typeface="Wingdings" pitchFamily="2" charset="2"/>
              </a:rPr>
              <a:t> Raporu (1949): Devlet Daire ve Müesseselerinde Rasyonel Çalışma Hakkında Rapor</a:t>
            </a:r>
          </a:p>
          <a:p>
            <a:pPr lvl="1" algn="just"/>
            <a:r>
              <a:rPr lang="tr-TR" dirty="0" err="1">
                <a:sym typeface="Wingdings" pitchFamily="2" charset="2"/>
              </a:rPr>
              <a:t>Barker</a:t>
            </a:r>
            <a:r>
              <a:rPr lang="tr-TR" dirty="0">
                <a:sym typeface="Wingdings" pitchFamily="2" charset="2"/>
              </a:rPr>
              <a:t> Raporu (1949): Mali politika ve idari yapıya ilişkin rapor (Dünya Bankası)</a:t>
            </a:r>
          </a:p>
          <a:p>
            <a:pPr lvl="1" algn="just"/>
            <a:r>
              <a:rPr lang="tr-TR" dirty="0" err="1">
                <a:sym typeface="Wingdings" pitchFamily="2" charset="2"/>
              </a:rPr>
              <a:t>Thornburg</a:t>
            </a:r>
            <a:r>
              <a:rPr lang="tr-TR" dirty="0">
                <a:sym typeface="Wingdings" pitchFamily="2" charset="2"/>
              </a:rPr>
              <a:t> Raporları (1949-50): Türkiye Nasıl Yükselir?, Türkiye’nin Ekonomik Durumunun Analizi  </a:t>
            </a:r>
          </a:p>
          <a:p>
            <a:pPr lvl="1" algn="just"/>
            <a:r>
              <a:rPr lang="tr-TR" dirty="0">
                <a:sym typeface="Wingdings" pitchFamily="2" charset="2"/>
              </a:rPr>
              <a:t>Martin-</a:t>
            </a:r>
            <a:r>
              <a:rPr lang="tr-TR" dirty="0" err="1">
                <a:sym typeface="Wingdings" pitchFamily="2" charset="2"/>
              </a:rPr>
              <a:t>Cush</a:t>
            </a:r>
            <a:r>
              <a:rPr lang="tr-TR" dirty="0">
                <a:sym typeface="Wingdings" pitchFamily="2" charset="2"/>
              </a:rPr>
              <a:t> Raporu (1950): Maliye Bakanlığının Kuruluş ve Çalışmaları Hakkında Rapor</a:t>
            </a:r>
          </a:p>
          <a:p>
            <a:pPr lvl="1" algn="just"/>
            <a:r>
              <a:rPr lang="tr-TR" dirty="0" err="1">
                <a:sym typeface="Wingdings" pitchFamily="2" charset="2"/>
              </a:rPr>
              <a:t>Leimgruber</a:t>
            </a:r>
            <a:r>
              <a:rPr lang="tr-TR" dirty="0">
                <a:sym typeface="Wingdings" pitchFamily="2" charset="2"/>
              </a:rPr>
              <a:t> Rapor (1952) ve Maurice </a:t>
            </a:r>
            <a:r>
              <a:rPr lang="tr-TR" dirty="0" err="1">
                <a:sym typeface="Wingdings" pitchFamily="2" charset="2"/>
              </a:rPr>
              <a:t>Chailloux</a:t>
            </a:r>
            <a:r>
              <a:rPr lang="tr-TR" dirty="0">
                <a:sym typeface="Wingdings" pitchFamily="2" charset="2"/>
              </a:rPr>
              <a:t>-Dantel Raporu (1953)</a:t>
            </a:r>
          </a:p>
          <a:p>
            <a:pPr lvl="1" algn="just"/>
            <a:r>
              <a:rPr lang="tr-TR" dirty="0">
                <a:sym typeface="Wingdings" pitchFamily="2" charset="2"/>
              </a:rPr>
              <a:t>…</a:t>
            </a:r>
          </a:p>
          <a:p>
            <a:pPr lvl="1" algn="just"/>
            <a:endParaRPr lang="tr-TR" dirty="0">
              <a:sym typeface="Wingdings" pitchFamily="2" charset="2"/>
            </a:endParaRPr>
          </a:p>
          <a:p>
            <a:pPr algn="just"/>
            <a:endParaRPr lang="tr-TR" dirty="0"/>
          </a:p>
        </p:txBody>
      </p:sp>
    </p:spTree>
    <p:extLst>
      <p:ext uri="{BB962C8B-B14F-4D97-AF65-F5344CB8AC3E}">
        <p14:creationId xmlns:p14="http://schemas.microsoft.com/office/powerpoint/2010/main" val="2466518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932C29-15BC-1241-854B-324FDAF97CB9}"/>
              </a:ext>
            </a:extLst>
          </p:cNvPr>
          <p:cNvSpPr>
            <a:spLocks noGrp="1"/>
          </p:cNvSpPr>
          <p:nvPr>
            <p:ph idx="1"/>
          </p:nvPr>
        </p:nvSpPr>
        <p:spPr>
          <a:xfrm>
            <a:off x="830317" y="514350"/>
            <a:ext cx="10523483" cy="5844409"/>
          </a:xfrm>
        </p:spPr>
        <p:txBody>
          <a:bodyPr>
            <a:noAutofit/>
          </a:bodyPr>
          <a:lstStyle/>
          <a:p>
            <a:pPr marL="0" indent="0" algn="just">
              <a:buNone/>
            </a:pPr>
            <a:r>
              <a:rPr lang="tr-TR" sz="1800" dirty="0"/>
              <a:t>II. Dünya Savaşı sonrası;</a:t>
            </a:r>
          </a:p>
          <a:p>
            <a:pPr algn="just">
              <a:spcAft>
                <a:spcPts val="0"/>
              </a:spcAft>
            </a:pPr>
            <a:r>
              <a:rPr lang="tr-TR" sz="1800" dirty="0"/>
              <a:t>Stalin’in Kars, Ardahan ve Artvin’i almak istemesi,</a:t>
            </a:r>
          </a:p>
          <a:p>
            <a:pPr algn="just">
              <a:spcAft>
                <a:spcPts val="0"/>
              </a:spcAft>
            </a:pPr>
            <a:r>
              <a:rPr lang="tr-TR" sz="1800" dirty="0"/>
              <a:t>Sovyetlerin Boğazlarda üst talep etmesi</a:t>
            </a:r>
          </a:p>
          <a:p>
            <a:pPr marL="0" indent="0" algn="just">
              <a:buNone/>
            </a:pPr>
            <a:r>
              <a:rPr lang="tr-TR" sz="1800" dirty="0"/>
              <a:t>karşısında</a:t>
            </a:r>
          </a:p>
          <a:p>
            <a:pPr algn="just">
              <a:spcAft>
                <a:spcPts val="0"/>
              </a:spcAft>
            </a:pPr>
            <a:r>
              <a:rPr lang="tr-TR" sz="1800" dirty="0"/>
              <a:t>Truman Doktrini ve Marshall Yardımlarından medet umma,</a:t>
            </a:r>
          </a:p>
          <a:p>
            <a:pPr algn="just">
              <a:spcAft>
                <a:spcPts val="0"/>
              </a:spcAft>
            </a:pPr>
            <a:r>
              <a:rPr lang="tr-TR" sz="1800" dirty="0"/>
              <a:t>ABD’den askeri yardım ve destek talep etme, </a:t>
            </a:r>
          </a:p>
          <a:p>
            <a:pPr algn="just">
              <a:spcAft>
                <a:spcPts val="0"/>
              </a:spcAft>
            </a:pPr>
            <a:r>
              <a:rPr lang="tr-TR" sz="1800" dirty="0"/>
              <a:t>ABD’nin 137 milyon dolar yardım yapması,</a:t>
            </a:r>
          </a:p>
          <a:p>
            <a:pPr algn="just">
              <a:spcAft>
                <a:spcPts val="0"/>
              </a:spcAft>
            </a:pPr>
            <a:r>
              <a:rPr lang="tr-TR" sz="1800" dirty="0"/>
              <a:t>Türkiye’nin sosyalizme kaymasının engellenmesi,</a:t>
            </a:r>
          </a:p>
          <a:p>
            <a:pPr algn="just">
              <a:spcAft>
                <a:spcPts val="0"/>
              </a:spcAft>
            </a:pPr>
            <a:r>
              <a:rPr lang="tr-TR" sz="1800" dirty="0"/>
              <a:t>Sovyet destekli ve referanslı Beş Yıllık Kalkınma Planlarının sonlandırılması, </a:t>
            </a:r>
          </a:p>
          <a:p>
            <a:pPr algn="just">
              <a:spcAft>
                <a:spcPts val="0"/>
              </a:spcAft>
            </a:pPr>
            <a:r>
              <a:rPr lang="tr-TR" sz="1800" dirty="0"/>
              <a:t>Sanayileşmenin terk edilmesi, tarım ülkesi sıfatını haiz olma</a:t>
            </a:r>
          </a:p>
          <a:p>
            <a:pPr algn="just">
              <a:spcAft>
                <a:spcPts val="0"/>
              </a:spcAft>
            </a:pPr>
            <a:r>
              <a:rPr lang="tr-TR" sz="1800" dirty="0"/>
              <a:t>Köy Enstitülerinin kapatılması,</a:t>
            </a:r>
          </a:p>
          <a:p>
            <a:pPr algn="just">
              <a:spcAft>
                <a:spcPts val="0"/>
              </a:spcAft>
            </a:pPr>
            <a:r>
              <a:rPr lang="tr-TR" sz="1800" dirty="0"/>
              <a:t>Karayollarına ağırlık verilmesi,</a:t>
            </a:r>
          </a:p>
          <a:p>
            <a:pPr algn="just">
              <a:spcAft>
                <a:spcPts val="0"/>
              </a:spcAft>
            </a:pPr>
            <a:r>
              <a:rPr lang="tr-TR" sz="1800" dirty="0"/>
              <a:t>Milli Şeflik sisteminin bırakılması,</a:t>
            </a:r>
          </a:p>
          <a:p>
            <a:pPr algn="just">
              <a:spcAft>
                <a:spcPts val="0"/>
              </a:spcAft>
            </a:pPr>
            <a:r>
              <a:rPr lang="tr-TR" sz="1800" dirty="0"/>
              <a:t>Serbest seçimlerle çok partili demokrasiye geçiş</a:t>
            </a:r>
          </a:p>
          <a:p>
            <a:pPr lvl="0">
              <a:spcAft>
                <a:spcPts val="0"/>
              </a:spcAft>
            </a:pPr>
            <a:r>
              <a:rPr lang="tr-TR" sz="1800" dirty="0"/>
              <a:t>Yabancı sermayenin, yabancı insan ve yönetim kaynağının ülkeye girişinin teşvik edilmesi,</a:t>
            </a:r>
          </a:p>
          <a:p>
            <a:pPr lvl="0">
              <a:spcAft>
                <a:spcPts val="0"/>
              </a:spcAft>
            </a:pPr>
            <a:r>
              <a:rPr lang="tr-TR" sz="1800" dirty="0"/>
              <a:t>Sermaye, bilgi ve tecrübe paylaşımı için ABD ile işbirliği yapılması</a:t>
            </a:r>
          </a:p>
        </p:txBody>
      </p:sp>
    </p:spTree>
    <p:extLst>
      <p:ext uri="{BB962C8B-B14F-4D97-AF65-F5344CB8AC3E}">
        <p14:creationId xmlns:p14="http://schemas.microsoft.com/office/powerpoint/2010/main" val="2919454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932C29-15BC-1241-854B-324FDAF97CB9}"/>
              </a:ext>
            </a:extLst>
          </p:cNvPr>
          <p:cNvSpPr>
            <a:spLocks noGrp="1"/>
          </p:cNvSpPr>
          <p:nvPr>
            <p:ph idx="1"/>
          </p:nvPr>
        </p:nvSpPr>
        <p:spPr>
          <a:xfrm>
            <a:off x="838200" y="514350"/>
            <a:ext cx="10515600" cy="5662613"/>
          </a:xfrm>
        </p:spPr>
        <p:txBody>
          <a:bodyPr>
            <a:normAutofit lnSpcReduction="10000"/>
          </a:bodyPr>
          <a:lstStyle/>
          <a:p>
            <a:pPr marL="0" indent="0" algn="just">
              <a:buNone/>
            </a:pPr>
            <a:endParaRPr lang="tr-TR" dirty="0">
              <a:sym typeface="Wingdings" pitchFamily="2" charset="2"/>
            </a:endParaRPr>
          </a:p>
          <a:p>
            <a:pPr algn="just"/>
            <a:r>
              <a:rPr lang="tr-TR" dirty="0"/>
              <a:t>İvedili Kalkınma Planı (1946)</a:t>
            </a:r>
          </a:p>
          <a:p>
            <a:pPr algn="just"/>
            <a:r>
              <a:rPr lang="tr-TR" dirty="0"/>
              <a:t>Türkiye İktisadi Kalkınma Planı (1947)</a:t>
            </a:r>
          </a:p>
          <a:p>
            <a:pPr algn="just"/>
            <a:r>
              <a:rPr lang="tr-TR" dirty="0"/>
              <a:t>OEEC/OECD’nin kurucu üyesi olma (1948)</a:t>
            </a:r>
          </a:p>
          <a:p>
            <a:pPr algn="just"/>
            <a:r>
              <a:rPr lang="tr-TR" dirty="0" err="1"/>
              <a:t>Vekaletlerarası</a:t>
            </a:r>
            <a:r>
              <a:rPr lang="tr-TR" dirty="0"/>
              <a:t> Prodüktivite Komitesi (1954, MPM 1965)</a:t>
            </a:r>
          </a:p>
          <a:p>
            <a:pPr algn="just"/>
            <a:r>
              <a:rPr lang="tr-TR" dirty="0">
                <a:sym typeface="Wingdings" pitchFamily="2" charset="2"/>
              </a:rPr>
              <a:t>Devlet Planlama Teşkilatı (1960)</a:t>
            </a:r>
          </a:p>
          <a:p>
            <a:pPr algn="just"/>
            <a:r>
              <a:rPr lang="tr-TR" dirty="0">
                <a:sym typeface="Wingdings" pitchFamily="2" charset="2"/>
              </a:rPr>
              <a:t>Devlet Personel Başkanlığı (1960)</a:t>
            </a:r>
          </a:p>
          <a:p>
            <a:pPr algn="just"/>
            <a:r>
              <a:rPr lang="tr-TR" dirty="0">
                <a:sym typeface="Wingdings" pitchFamily="2" charset="2"/>
              </a:rPr>
              <a:t>Merkezi Hükûmet Teşkilatı Araştırması (1962-1963)(MEHTAP)</a:t>
            </a:r>
          </a:p>
          <a:p>
            <a:pPr algn="just"/>
            <a:r>
              <a:rPr lang="tr-TR" dirty="0">
                <a:sym typeface="Wingdings" pitchFamily="2" charset="2"/>
              </a:rPr>
              <a:t>Beş Yıllık Kalkınma Planları (1963 - )</a:t>
            </a:r>
          </a:p>
          <a:p>
            <a:pPr algn="just"/>
            <a:r>
              <a:rPr lang="tr-TR" dirty="0">
                <a:sym typeface="Wingdings" pitchFamily="2" charset="2"/>
              </a:rPr>
              <a:t>KİT Reform Komisyonu (1971)</a:t>
            </a:r>
          </a:p>
          <a:p>
            <a:pPr algn="just"/>
            <a:r>
              <a:rPr lang="tr-TR" dirty="0">
                <a:sym typeface="Wingdings" pitchFamily="2" charset="2"/>
              </a:rPr>
              <a:t>İdari Reform Danışma Kurulu Raporu (1972)</a:t>
            </a:r>
          </a:p>
          <a:p>
            <a:pPr algn="just"/>
            <a:endParaRPr lang="tr-TR" dirty="0"/>
          </a:p>
        </p:txBody>
      </p:sp>
    </p:spTree>
    <p:extLst>
      <p:ext uri="{BB962C8B-B14F-4D97-AF65-F5344CB8AC3E}">
        <p14:creationId xmlns:p14="http://schemas.microsoft.com/office/powerpoint/2010/main" val="3418879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932C29-15BC-1241-854B-324FDAF97CB9}"/>
              </a:ext>
            </a:extLst>
          </p:cNvPr>
          <p:cNvSpPr>
            <a:spLocks noGrp="1"/>
          </p:cNvSpPr>
          <p:nvPr>
            <p:ph idx="1"/>
          </p:nvPr>
        </p:nvSpPr>
        <p:spPr>
          <a:xfrm>
            <a:off x="838200" y="514350"/>
            <a:ext cx="10515600" cy="5662613"/>
          </a:xfrm>
        </p:spPr>
        <p:txBody>
          <a:bodyPr>
            <a:normAutofit/>
          </a:bodyPr>
          <a:lstStyle/>
          <a:p>
            <a:pPr algn="just"/>
            <a:endParaRPr lang="tr-TR" dirty="0"/>
          </a:p>
          <a:p>
            <a:pPr algn="just"/>
            <a:r>
              <a:rPr lang="tr-TR" dirty="0"/>
              <a:t>I. Dünya Savaşı’nda büyük devletler paylaşım mücadelesine girişmiş ve ABD ile SSCB dışında Avrupa devletleri güç kaybetmiştir. ABD ise 1929 Krizi’yle sarsılmıştır.</a:t>
            </a:r>
          </a:p>
          <a:p>
            <a:pPr algn="just"/>
            <a:r>
              <a:rPr lang="tr-TR" dirty="0"/>
              <a:t>Aşırı üretim ve yetersiz tüketimden kaynaklanan 1929 Krizi, kapitalizmi sorgulatmıştır. Sermaye değersizleşmiş ve sermayedarlar arası rekabet kızışmıştır. </a:t>
            </a:r>
            <a:r>
              <a:rPr lang="tr-TR" dirty="0" err="1"/>
              <a:t>Taylorist</a:t>
            </a:r>
            <a:r>
              <a:rPr lang="tr-TR" dirty="0"/>
              <a:t> emek süreci yönetimi de bu rekabeti, derinleştirmiştir. </a:t>
            </a:r>
          </a:p>
          <a:p>
            <a:pPr algn="just"/>
            <a:r>
              <a:rPr lang="tr-TR" dirty="0"/>
              <a:t>20. yüzyılda rekabet, çok ülkeli şirketler aracılığıyla tekelleşmeye </a:t>
            </a:r>
            <a:r>
              <a:rPr lang="tr-TR" dirty="0" err="1"/>
              <a:t>evrilmiş</a:t>
            </a:r>
            <a:r>
              <a:rPr lang="tr-TR" dirty="0"/>
              <a:t> ve bu tekelleşme süreci devlet eliyle de desteklenmiştir. </a:t>
            </a:r>
          </a:p>
          <a:p>
            <a:pPr algn="just"/>
            <a:r>
              <a:rPr lang="tr-TR" dirty="0"/>
              <a:t>Emeği </a:t>
            </a:r>
            <a:r>
              <a:rPr lang="tr-TR" dirty="0" err="1"/>
              <a:t>türdeşleştiren</a:t>
            </a:r>
            <a:r>
              <a:rPr lang="tr-TR" dirty="0"/>
              <a:t> ve yoğunlaştıran </a:t>
            </a:r>
            <a:r>
              <a:rPr lang="tr-TR" dirty="0" err="1"/>
              <a:t>Taylorizm</a:t>
            </a:r>
            <a:r>
              <a:rPr lang="tr-TR" dirty="0"/>
              <a:t> ile montaj hattı, bir yandan kapitalizmi krize sürüklerken bir yandan da verimlilik artışının </a:t>
            </a:r>
            <a:r>
              <a:rPr lang="tr-TR" dirty="0" err="1"/>
              <a:t>formülasyonu</a:t>
            </a:r>
            <a:r>
              <a:rPr lang="tr-TR" dirty="0"/>
              <a:t> olarak krizi aşmada yardımcı olmuştur. Montaj hattı, kitlesel tüketimi temin eden kamusal istihdam, kamu hizmeti, kamu işletmeciliği ve toplu sözleşme düzenlemeleriyle dengelenmiş, tamamlanmıştır </a:t>
            </a:r>
            <a:r>
              <a:rPr lang="tr-TR" dirty="0">
                <a:sym typeface="Wingdings" pitchFamily="2" charset="2"/>
              </a:rPr>
              <a:t> </a:t>
            </a:r>
            <a:r>
              <a:rPr lang="tr-TR" dirty="0" err="1">
                <a:sym typeface="Wingdings" pitchFamily="2" charset="2"/>
              </a:rPr>
              <a:t>Fordist</a:t>
            </a:r>
            <a:r>
              <a:rPr lang="tr-TR" dirty="0">
                <a:sym typeface="Wingdings" pitchFamily="2" charset="2"/>
              </a:rPr>
              <a:t> iş yapma tarzı</a:t>
            </a:r>
            <a:endParaRPr lang="tr-TR" dirty="0"/>
          </a:p>
          <a:p>
            <a:pPr algn="just"/>
            <a:endParaRPr lang="tr-TR" dirty="0"/>
          </a:p>
          <a:p>
            <a:pPr algn="just"/>
            <a:endParaRPr lang="tr-TR" dirty="0"/>
          </a:p>
        </p:txBody>
      </p:sp>
    </p:spTree>
    <p:extLst>
      <p:ext uri="{BB962C8B-B14F-4D97-AF65-F5344CB8AC3E}">
        <p14:creationId xmlns:p14="http://schemas.microsoft.com/office/powerpoint/2010/main" val="7235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932C29-15BC-1241-854B-324FDAF97CB9}"/>
              </a:ext>
            </a:extLst>
          </p:cNvPr>
          <p:cNvSpPr>
            <a:spLocks noGrp="1"/>
          </p:cNvSpPr>
          <p:nvPr>
            <p:ph idx="1"/>
          </p:nvPr>
        </p:nvSpPr>
        <p:spPr>
          <a:xfrm>
            <a:off x="838200" y="514350"/>
            <a:ext cx="10515600" cy="5662613"/>
          </a:xfrm>
        </p:spPr>
        <p:txBody>
          <a:bodyPr>
            <a:normAutofit/>
          </a:bodyPr>
          <a:lstStyle/>
          <a:p>
            <a:pPr algn="just"/>
            <a:r>
              <a:rPr lang="tr-TR" dirty="0"/>
              <a:t>Amerikan Ford Vakfı’nın yardımlarıyla İngilizce eğitim yapan bir yüksek öğretim kurumu olarak Orta Doğu Teknik Üniversitesi (ODTÜ) ve Trabzon’da Karadeniz Teknik Üniversitesi kurulmuştur. </a:t>
            </a:r>
          </a:p>
          <a:p>
            <a:pPr algn="just"/>
            <a:r>
              <a:rPr lang="tr-TR" dirty="0"/>
              <a:t>1955 yılında kurulan Maarif Bakanlığı Kolejleri de ilkokul sonrası 7 yıl boyunca İngilizce eğitim veren kurumlar olarak karşımıza çıkmaktadır. </a:t>
            </a:r>
          </a:p>
          <a:p>
            <a:pPr algn="just"/>
            <a:r>
              <a:rPr lang="tr-TR" dirty="0"/>
              <a:t>Marshall Yardımları çerçevesinde ABD’den birçok kitap yardımı da yapılmıştır. </a:t>
            </a:r>
          </a:p>
          <a:p>
            <a:pPr algn="just"/>
            <a:r>
              <a:rPr lang="tr-TR" dirty="0"/>
              <a:t>Kurulduğu yıllarda hemen hepsinin öğretim kadrolarında genellikle en az bir Amerikalı öğretmen bulunmakta; Türk hocaların önemli bir bölümü ise belirli bir süre İngiltere ya da ABD’de eğitim görmüş kişilerden oluşmaktadır. </a:t>
            </a:r>
          </a:p>
          <a:p>
            <a:pPr algn="just"/>
            <a:r>
              <a:rPr lang="tr-TR" dirty="0"/>
              <a:t>1975 yılında bir genelge ile isimleri Anadolu Liseleri olarak değiştirilen Maarif Bakanlığı </a:t>
            </a:r>
            <a:r>
              <a:rPr lang="tr-TR" dirty="0" err="1"/>
              <a:t>Kolejleri’nin</a:t>
            </a:r>
            <a:r>
              <a:rPr lang="tr-TR" dirty="0"/>
              <a:t> 1976 yılında çıkartılan yeni bir genelge ile de Türkiye genelinde çoğaltılmasına karar verilmiştir. </a:t>
            </a:r>
          </a:p>
        </p:txBody>
      </p:sp>
    </p:spTree>
    <p:extLst>
      <p:ext uri="{BB962C8B-B14F-4D97-AF65-F5344CB8AC3E}">
        <p14:creationId xmlns:p14="http://schemas.microsoft.com/office/powerpoint/2010/main" val="3805576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932C29-15BC-1241-854B-324FDAF97CB9}"/>
              </a:ext>
            </a:extLst>
          </p:cNvPr>
          <p:cNvSpPr>
            <a:spLocks noGrp="1"/>
          </p:cNvSpPr>
          <p:nvPr>
            <p:ph idx="1"/>
          </p:nvPr>
        </p:nvSpPr>
        <p:spPr>
          <a:xfrm>
            <a:off x="838200" y="514350"/>
            <a:ext cx="10515600" cy="5662613"/>
          </a:xfrm>
        </p:spPr>
        <p:txBody>
          <a:bodyPr>
            <a:normAutofit fontScale="92500" lnSpcReduction="20000"/>
          </a:bodyPr>
          <a:lstStyle/>
          <a:p>
            <a:pPr algn="just"/>
            <a:endParaRPr lang="tr-TR" dirty="0"/>
          </a:p>
          <a:p>
            <a:pPr algn="just"/>
            <a:r>
              <a:rPr lang="tr-TR" dirty="0"/>
              <a:t>Bir Türkiye Hikayesi: Zeytinyağlı Yiyemem Aman! (Türkünün hikayesi: Serdar Şahinkaya, Cumhuriyet Bilim Teknik, 18.07.2014)</a:t>
            </a:r>
          </a:p>
          <a:p>
            <a:pPr algn="just"/>
            <a:r>
              <a:rPr lang="tr-TR" dirty="0"/>
              <a:t>1954 Yılında TRT Halk Müziği Arşivi’ne girmiştir. </a:t>
            </a:r>
          </a:p>
          <a:p>
            <a:r>
              <a:rPr lang="tr-TR" b="1" i="1" dirty="0"/>
              <a:t>1950’lerin Türkiye’si: «Küçük Amerika»</a:t>
            </a:r>
          </a:p>
          <a:p>
            <a:pPr marL="0" indent="0" algn="just">
              <a:spcBef>
                <a:spcPts val="0"/>
              </a:spcBef>
              <a:buNone/>
            </a:pPr>
            <a:br>
              <a:rPr lang="tr-TR" i="1" dirty="0"/>
            </a:br>
            <a:r>
              <a:rPr lang="tr-TR" i="1" dirty="0"/>
              <a:t>İkinci Dünya Savaşı nihayetlendiğinde ABD, Truman Doktrini ve Marshall Planı ile birlikte dünya ekonomisini yeniden yapılandırmıştır. Bu yapılandırma öncesinde ülkemiz için üç adet rapor tanzim edilir; </a:t>
            </a:r>
            <a:r>
              <a:rPr lang="tr-TR" i="1" dirty="0" err="1"/>
              <a:t>Thornburg</a:t>
            </a:r>
            <a:r>
              <a:rPr lang="tr-TR" i="1" dirty="0"/>
              <a:t>, </a:t>
            </a:r>
            <a:r>
              <a:rPr lang="tr-TR" i="1" dirty="0" err="1"/>
              <a:t>Hilts</a:t>
            </a:r>
            <a:r>
              <a:rPr lang="tr-TR" i="1" dirty="0"/>
              <a:t> ve </a:t>
            </a:r>
            <a:r>
              <a:rPr lang="tr-TR" i="1" dirty="0" err="1"/>
              <a:t>Barker</a:t>
            </a:r>
            <a:r>
              <a:rPr lang="tr-TR" i="1" dirty="0"/>
              <a:t> Raporları. Üç rapor birbirini tamamlayıcı özelliklere sahiptir. Ve özü, 1923 Cumhuriyetinin sanayi anlamındaki kazanımları ve iddialı hedefleri, demiryollarında alınan ciddi mesafelerdir. Çünkü Türkiye 1924–1938 döneminde sanayi sektörünün sürükleyiciliğinde yılda yüzde 6,9 oranında bir büyüme kaydetmiştir. İşte böyle bir ülke, ABD’nin önderliğindeki dünya iş bölümüne uydurulmalıdır. Ve az önceki raporlar da bu nedenle yazdırılmıştır. Raporları takip eden süreçte Marshall Planı kapsamında Türkiye ciddi mali ve teknik yardım alır. 1950’ler boyunca iktidarını sürdüren Demokrat Parti iktidarının hedefi «Türkiye’yi Küçük Amerika yapmaktır». Bu konuda her yol denenir. Amerikan tipi hayat tarzını egemen kılma gayretleri de bunlardan biridir. Yoğun propaganda için bütün imkânlar seferber edilir.</a:t>
            </a:r>
          </a:p>
          <a:p>
            <a:pPr algn="just"/>
            <a:endParaRPr lang="tr-TR" dirty="0"/>
          </a:p>
        </p:txBody>
      </p:sp>
    </p:spTree>
    <p:extLst>
      <p:ext uri="{BB962C8B-B14F-4D97-AF65-F5344CB8AC3E}">
        <p14:creationId xmlns:p14="http://schemas.microsoft.com/office/powerpoint/2010/main" val="2795431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932C29-15BC-1241-854B-324FDAF97CB9}"/>
              </a:ext>
            </a:extLst>
          </p:cNvPr>
          <p:cNvSpPr>
            <a:spLocks noGrp="1"/>
          </p:cNvSpPr>
          <p:nvPr>
            <p:ph idx="1"/>
          </p:nvPr>
        </p:nvSpPr>
        <p:spPr>
          <a:xfrm>
            <a:off x="838200" y="514350"/>
            <a:ext cx="10515600" cy="5662613"/>
          </a:xfrm>
        </p:spPr>
        <p:txBody>
          <a:bodyPr>
            <a:normAutofit/>
          </a:bodyPr>
          <a:lstStyle/>
          <a:p>
            <a:pPr algn="just"/>
            <a:endParaRPr lang="tr-TR" dirty="0"/>
          </a:p>
          <a:p>
            <a:pPr algn="just"/>
            <a:r>
              <a:rPr lang="tr-TR" i="1" dirty="0"/>
              <a:t>ABD savaş dönemindeki stokladığı tarım ürünlerini piyasaya sürmek istemektedir. Bu nedenle de 1954’den itibaren (tarihe dikkat isterim) Marshall Planı, organizasyonu değiştirilir. Ve bu değişikliğe o döneme göre masum ve fiyakalı bir isim de bulunur: «ABD Zirai Mahsul Fazlaları Yardımı». Tezgâh çok açıktır. Ülkeleri yönetmek için petrol, insanları yönetmek için gıda kaynaklarını kontrol etmenin gerekli olduğu tezi çalışmaktadır sanki.  Başta Türkiye olmak üzere yardım alan ülkelerde, Amerikan yardımı süttozu ve un torbalarının üzerinde görülen sıkışan eller figürü, adeta okyanus ötesinde bize yardım eden beyaz adam etkisi yapmıştır.</a:t>
            </a:r>
          </a:p>
          <a:p>
            <a:pPr algn="just"/>
            <a:r>
              <a:rPr lang="tr-TR" i="1" dirty="0"/>
              <a:t>Bir zeytinyağı cenneti olan Türkiye’de, margarin hammaddesi olarak kullanılacak olan Amerikan mısır ve soya fazlalarını sokmak için çalışan lobiler, margarin yağını öven, zeytinyağının ısınınca kanser yaptığını belirten sözde bilim insanları, yerli çeşitlerimizi nerede ise yok etmeye gayret eden tohum hegemonyasının kurulma süreçleri, ülkemizin tarım sektöründe dışa bağımlı hale dönüşmesi, insanlarımızın kobay yerine koyulması, </a:t>
            </a:r>
            <a:r>
              <a:rPr lang="tr-TR" i="1" dirty="0" err="1"/>
              <a:t>GDO’lu</a:t>
            </a:r>
            <a:r>
              <a:rPr lang="tr-TR" i="1" dirty="0"/>
              <a:t> tohumların temiz topraklarımıza ekilme gayretleri…</a:t>
            </a:r>
          </a:p>
        </p:txBody>
      </p:sp>
    </p:spTree>
    <p:extLst>
      <p:ext uri="{BB962C8B-B14F-4D97-AF65-F5344CB8AC3E}">
        <p14:creationId xmlns:p14="http://schemas.microsoft.com/office/powerpoint/2010/main" val="640457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932C29-15BC-1241-854B-324FDAF97CB9}"/>
              </a:ext>
            </a:extLst>
          </p:cNvPr>
          <p:cNvSpPr>
            <a:spLocks noGrp="1"/>
          </p:cNvSpPr>
          <p:nvPr>
            <p:ph idx="1"/>
          </p:nvPr>
        </p:nvSpPr>
        <p:spPr>
          <a:xfrm>
            <a:off x="838200" y="514350"/>
            <a:ext cx="10515600" cy="5662613"/>
          </a:xfrm>
        </p:spPr>
        <p:txBody>
          <a:bodyPr>
            <a:normAutofit/>
          </a:bodyPr>
          <a:lstStyle/>
          <a:p>
            <a:pPr algn="just"/>
            <a:endParaRPr lang="tr-TR" i="1" dirty="0"/>
          </a:p>
          <a:p>
            <a:pPr algn="just"/>
            <a:endParaRPr lang="tr-TR" i="1" dirty="0"/>
          </a:p>
          <a:p>
            <a:pPr algn="just"/>
            <a:endParaRPr lang="tr-TR" i="1" dirty="0"/>
          </a:p>
          <a:p>
            <a:pPr algn="just"/>
            <a:r>
              <a:rPr lang="tr-TR" i="1" dirty="0"/>
              <a:t>Ve bu gayretlerin arasında ciddi bir kültür endüstrisi faaliyetleri de var ve bu faaliyetlerin tipik simgelerinden biri de bir miktar spekülatif bulunsa da yazı başlığına konu ettiğimiz türkü formundaki ezgi olan «zeytinyağı yiyemem aman…» </a:t>
            </a:r>
            <a:r>
              <a:rPr lang="tr-TR" i="1" dirty="0" err="1"/>
              <a:t>dır</a:t>
            </a:r>
            <a:r>
              <a:rPr lang="tr-TR" i="1" dirty="0"/>
              <a:t>.</a:t>
            </a:r>
          </a:p>
          <a:p>
            <a:pPr algn="just"/>
            <a:r>
              <a:rPr lang="tr-TR" i="1" dirty="0"/>
              <a:t>Ezginin derleme tarihi ile «ABD Zirai Mahsul Fazlaları Yardımı» başlangıç tarihleri birebir örtüşmektedir…</a:t>
            </a:r>
          </a:p>
        </p:txBody>
      </p:sp>
    </p:spTree>
    <p:extLst>
      <p:ext uri="{BB962C8B-B14F-4D97-AF65-F5344CB8AC3E}">
        <p14:creationId xmlns:p14="http://schemas.microsoft.com/office/powerpoint/2010/main" val="3466671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932C29-15BC-1241-854B-324FDAF97CB9}"/>
              </a:ext>
            </a:extLst>
          </p:cNvPr>
          <p:cNvSpPr>
            <a:spLocks noGrp="1"/>
          </p:cNvSpPr>
          <p:nvPr>
            <p:ph idx="1"/>
          </p:nvPr>
        </p:nvSpPr>
        <p:spPr>
          <a:xfrm>
            <a:off x="838200" y="514350"/>
            <a:ext cx="10515600" cy="5662613"/>
          </a:xfrm>
        </p:spPr>
        <p:txBody>
          <a:bodyPr>
            <a:normAutofit fontScale="77500" lnSpcReduction="20000"/>
          </a:bodyPr>
          <a:lstStyle/>
          <a:p>
            <a:pPr algn="just"/>
            <a:endParaRPr lang="tr-TR" i="1" dirty="0"/>
          </a:p>
          <a:p>
            <a:pPr marL="0" indent="0">
              <a:buNone/>
            </a:pPr>
            <a:r>
              <a:rPr lang="tr-TR" dirty="0"/>
              <a:t>		</a:t>
            </a:r>
            <a:r>
              <a:rPr lang="tr-TR" i="1" dirty="0"/>
              <a:t>Zeytin yağlı yiyemem aman,</a:t>
            </a:r>
            <a:br>
              <a:rPr lang="tr-TR" i="1" dirty="0"/>
            </a:br>
            <a:r>
              <a:rPr lang="tr-TR" i="1" dirty="0"/>
              <a:t>		Basma da fistan giyemem aman.</a:t>
            </a:r>
            <a:br>
              <a:rPr lang="tr-TR" i="1" dirty="0"/>
            </a:br>
            <a:r>
              <a:rPr lang="tr-TR" i="1" dirty="0"/>
              <a:t>		Senin gibi cahile,</a:t>
            </a:r>
            <a:br>
              <a:rPr lang="tr-TR" i="1" dirty="0"/>
            </a:br>
            <a:r>
              <a:rPr lang="tr-TR" i="1" dirty="0"/>
              <a:t>		Ben efendim diyemem aman.</a:t>
            </a:r>
            <a:br>
              <a:rPr lang="tr-TR" i="1" dirty="0"/>
            </a:br>
            <a:r>
              <a:rPr lang="tr-TR" i="1" dirty="0"/>
              <a:t>		Kaldım Domaniç dağlarında,</a:t>
            </a:r>
            <a:br>
              <a:rPr lang="tr-TR" i="1" dirty="0"/>
            </a:br>
            <a:r>
              <a:rPr lang="tr-TR" i="1" dirty="0"/>
              <a:t>		Sevgili </a:t>
            </a:r>
            <a:r>
              <a:rPr lang="tr-TR" i="1" dirty="0" err="1"/>
              <a:t>yarim</a:t>
            </a:r>
            <a:r>
              <a:rPr lang="tr-TR" i="1" dirty="0"/>
              <a:t> nerelerde.</a:t>
            </a:r>
            <a:br>
              <a:rPr lang="tr-TR" i="1" dirty="0"/>
            </a:br>
            <a:br>
              <a:rPr lang="tr-TR" i="1" dirty="0"/>
            </a:br>
            <a:r>
              <a:rPr lang="tr-TR" i="1" dirty="0"/>
              <a:t>			Kara üzüm asması,</a:t>
            </a:r>
            <a:br>
              <a:rPr lang="tr-TR" i="1" dirty="0"/>
            </a:br>
            <a:r>
              <a:rPr lang="tr-TR" i="1" dirty="0"/>
              <a:t>			Yeşil olur yazması.</a:t>
            </a:r>
            <a:br>
              <a:rPr lang="tr-TR" i="1" dirty="0"/>
            </a:br>
            <a:r>
              <a:rPr lang="tr-TR" i="1" dirty="0"/>
              <a:t>			Ben </a:t>
            </a:r>
            <a:r>
              <a:rPr lang="tr-TR" i="1" dirty="0" err="1"/>
              <a:t>yarimden</a:t>
            </a:r>
            <a:r>
              <a:rPr lang="tr-TR" i="1" dirty="0"/>
              <a:t> ayrılmam,</a:t>
            </a:r>
            <a:br>
              <a:rPr lang="tr-TR" i="1" dirty="0"/>
            </a:br>
            <a:r>
              <a:rPr lang="tr-TR" i="1" dirty="0"/>
              <a:t>			Kara yazı yazması.</a:t>
            </a:r>
            <a:br>
              <a:rPr lang="tr-TR" i="1" dirty="0"/>
            </a:br>
            <a:br>
              <a:rPr lang="tr-TR" i="1" dirty="0"/>
            </a:br>
            <a:r>
              <a:rPr lang="tr-TR" i="1" dirty="0"/>
              <a:t>				Kaldım Domaniç dağlarında,</a:t>
            </a:r>
            <a:br>
              <a:rPr lang="tr-TR" i="1" dirty="0"/>
            </a:br>
            <a:r>
              <a:rPr lang="tr-TR" i="1" dirty="0"/>
              <a:t>				Sevgili </a:t>
            </a:r>
            <a:r>
              <a:rPr lang="tr-TR" i="1" dirty="0" err="1"/>
              <a:t>yarim</a:t>
            </a:r>
            <a:r>
              <a:rPr lang="tr-TR" i="1" dirty="0"/>
              <a:t> nerelerde.</a:t>
            </a:r>
            <a:br>
              <a:rPr lang="tr-TR" i="1" dirty="0"/>
            </a:br>
            <a:br>
              <a:rPr lang="tr-TR" i="1" dirty="0"/>
            </a:br>
            <a:r>
              <a:rPr lang="tr-TR" i="1" dirty="0"/>
              <a:t>					Asmadan üzüm aldım,</a:t>
            </a:r>
            <a:br>
              <a:rPr lang="tr-TR" i="1" dirty="0"/>
            </a:br>
            <a:r>
              <a:rPr lang="tr-TR" i="1" dirty="0"/>
              <a:t>					Sapını uzun aldım.</a:t>
            </a:r>
            <a:br>
              <a:rPr lang="tr-TR" i="1" dirty="0"/>
            </a:br>
            <a:r>
              <a:rPr lang="tr-TR" i="1" dirty="0"/>
              <a:t>					Verin benim </a:t>
            </a:r>
            <a:r>
              <a:rPr lang="tr-TR" i="1" dirty="0" err="1"/>
              <a:t>yarimi</a:t>
            </a:r>
            <a:r>
              <a:rPr lang="tr-TR" i="1" dirty="0"/>
              <a:t>,</a:t>
            </a:r>
            <a:br>
              <a:rPr lang="tr-TR" i="1" dirty="0"/>
            </a:br>
            <a:r>
              <a:rPr lang="tr-TR" i="1" dirty="0"/>
              <a:t>					Annemden izin aldım.</a:t>
            </a:r>
            <a:br>
              <a:rPr lang="tr-TR" i="1" dirty="0"/>
            </a:br>
            <a:br>
              <a:rPr lang="tr-TR" i="1" dirty="0"/>
            </a:br>
            <a:r>
              <a:rPr lang="tr-TR" i="1" dirty="0"/>
              <a:t>						Kaldım Domaniç dağlarında,</a:t>
            </a:r>
            <a:br>
              <a:rPr lang="tr-TR" i="1" dirty="0"/>
            </a:br>
            <a:r>
              <a:rPr lang="tr-TR" i="1" dirty="0"/>
              <a:t>						Sevgili </a:t>
            </a:r>
            <a:r>
              <a:rPr lang="tr-TR" i="1" dirty="0" err="1"/>
              <a:t>yarim</a:t>
            </a:r>
            <a:r>
              <a:rPr lang="tr-TR" i="1" dirty="0"/>
              <a:t> nerelerde…</a:t>
            </a:r>
          </a:p>
        </p:txBody>
      </p:sp>
    </p:spTree>
    <p:extLst>
      <p:ext uri="{BB962C8B-B14F-4D97-AF65-F5344CB8AC3E}">
        <p14:creationId xmlns:p14="http://schemas.microsoft.com/office/powerpoint/2010/main" val="405666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932C29-15BC-1241-854B-324FDAF97CB9}"/>
              </a:ext>
            </a:extLst>
          </p:cNvPr>
          <p:cNvSpPr>
            <a:spLocks noGrp="1"/>
          </p:cNvSpPr>
          <p:nvPr>
            <p:ph idx="1"/>
          </p:nvPr>
        </p:nvSpPr>
        <p:spPr>
          <a:xfrm>
            <a:off x="838200" y="514350"/>
            <a:ext cx="10515600" cy="5662613"/>
          </a:xfrm>
        </p:spPr>
        <p:txBody>
          <a:bodyPr>
            <a:normAutofit/>
          </a:bodyPr>
          <a:lstStyle/>
          <a:p>
            <a:pPr algn="just">
              <a:buFont typeface="Arial" panose="020B0604020202020204" pitchFamily="34" charset="0"/>
              <a:buChar char="•"/>
            </a:pPr>
            <a:r>
              <a:rPr lang="tr-TR" dirty="0"/>
              <a:t>II. Dünya Savaşı sonrası dünyanın bilimsel bilgi algısı da değişmiştir. Einstein, atomun parçalanabileceğini öngören ve bu sayede II. Dünya Savaşı’nın sonunu belirleyen atom bombasının </a:t>
            </a:r>
            <a:r>
              <a:rPr lang="tr-TR" dirty="0" err="1"/>
              <a:t>olanaklılığının</a:t>
            </a:r>
            <a:r>
              <a:rPr lang="tr-TR" dirty="0"/>
              <a:t> teorik çerçevesini hazırlayan görüşleriyle fizik alanında yeni bir çığır açmıştır. </a:t>
            </a:r>
          </a:p>
          <a:p>
            <a:pPr algn="just">
              <a:buFont typeface="Arial" panose="020B0604020202020204" pitchFamily="34" charset="0"/>
              <a:buChar char="•"/>
            </a:pPr>
            <a:r>
              <a:rPr lang="tr-TR" dirty="0"/>
              <a:t>Atom bombasını da olanaklı kılan şey madde ve enerjinin birbirine dönüşmesi tezi/gerçekliğidir. Madde-enerji-zaman ve uzam arasındaki ilişki bu yaklaşım sayesinde yeniden tanımlanmıştır. </a:t>
            </a:r>
          </a:p>
          <a:p>
            <a:pPr algn="just">
              <a:buFont typeface="Arial" panose="020B0604020202020204" pitchFamily="34" charset="0"/>
              <a:buChar char="•"/>
            </a:pPr>
            <a:r>
              <a:rPr lang="tr-TR" dirty="0"/>
              <a:t>Einstein’ın genel görelilik teorisine göre enerji madde, madde ise enerjidir. İkisi arasındaki fark «</a:t>
            </a:r>
            <a:r>
              <a:rPr lang="tr-TR" dirty="0" err="1"/>
              <a:t>hız»dır</a:t>
            </a:r>
            <a:r>
              <a:rPr lang="tr-TR" dirty="0"/>
              <a:t>. Yani enerji aslında çok hızlı bir maddedir ya da tersinden, madde çok yavaş bir enerjidir. </a:t>
            </a:r>
          </a:p>
          <a:p>
            <a:pPr algn="just">
              <a:buFont typeface="Arial" panose="020B0604020202020204" pitchFamily="34" charset="0"/>
              <a:buChar char="•"/>
            </a:pPr>
            <a:r>
              <a:rPr lang="tr-TR" dirty="0"/>
              <a:t>Denkleme zamanı da katacak olursak, zaman yüksek hızlarda yavaşlamaktadır. Yani ışık hızına yaklaştıkça daha yavaş yaşlanırız. Yani bizim yaşlanma hızımızı belirleyen şey bile aslında doğal değil, hıza bağlı ve bu nedenle de görelidir. </a:t>
            </a:r>
          </a:p>
        </p:txBody>
      </p:sp>
    </p:spTree>
    <p:extLst>
      <p:ext uri="{BB962C8B-B14F-4D97-AF65-F5344CB8AC3E}">
        <p14:creationId xmlns:p14="http://schemas.microsoft.com/office/powerpoint/2010/main" val="844364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932C29-15BC-1241-854B-324FDAF97CB9}"/>
              </a:ext>
            </a:extLst>
          </p:cNvPr>
          <p:cNvSpPr>
            <a:spLocks noGrp="1"/>
          </p:cNvSpPr>
          <p:nvPr>
            <p:ph idx="1"/>
          </p:nvPr>
        </p:nvSpPr>
        <p:spPr>
          <a:xfrm>
            <a:off x="838200" y="514350"/>
            <a:ext cx="10515600" cy="5662613"/>
          </a:xfrm>
        </p:spPr>
        <p:txBody>
          <a:bodyPr>
            <a:normAutofit fontScale="92500" lnSpcReduction="10000"/>
          </a:bodyPr>
          <a:lstStyle/>
          <a:p>
            <a:pPr algn="just">
              <a:buFont typeface="Arial" panose="020B0604020202020204" pitchFamily="34" charset="0"/>
              <a:buChar char="•"/>
            </a:pPr>
            <a:r>
              <a:rPr lang="tr-TR" dirty="0"/>
              <a:t>Bu dönemde </a:t>
            </a:r>
            <a:r>
              <a:rPr lang="tr-TR" dirty="0" err="1"/>
              <a:t>Newtoncu</a:t>
            </a:r>
            <a:r>
              <a:rPr lang="tr-TR" dirty="0"/>
              <a:t> mekanik fizik anlayışı yerini görelilik teorisine ve kuantum fiziğine bırakmıştır. Kütle çekim kuvveti (ağır nesnelerin birbirini daha çok çekmesi, yerçekimi, gezegenlerin güneş etrafında dönmesi, mesafelerin önemli olmaması), uzay-zaman eğriliği/bükülmesi kapsamında (güneşin onu çektiği için değil, uzay-zaman bükülmesinden ötürü dünyanın güneşin etrafında dönmesi) değerlendirilmeye başlanmıştır.  </a:t>
            </a:r>
          </a:p>
          <a:p>
            <a:pPr algn="just">
              <a:buFont typeface="Arial" panose="020B0604020202020204" pitchFamily="34" charset="0"/>
              <a:buChar char="•"/>
            </a:pPr>
            <a:r>
              <a:rPr lang="tr-TR" dirty="0"/>
              <a:t>Evrende en hızlı hareket eden şey, ışıktır. Her türlü kütle çekim kuvvetinden de hızlıdır. </a:t>
            </a:r>
          </a:p>
          <a:p>
            <a:pPr algn="just">
              <a:buFont typeface="Arial" panose="020B0604020202020204" pitchFamily="34" charset="0"/>
              <a:buChar char="•"/>
            </a:pPr>
            <a:r>
              <a:rPr lang="tr-TR" dirty="0"/>
              <a:t>Işık en kısa yolu izler, bu da lineerdir (doğrusaldır) şeklindeki teori de görelilik teorisi sayesinde geçerliğini yitirmiştir. Buna göre ışık uzayda doğrusal bir yol izlememektedir; çünkü evren, içerisine madde girdiği için maddenin çekim etkisiyle eğilmiştir. Madde kendi eylemsizliğine eşdeğer bir çekim alanı üretir. Yani aslından düz olan evren, içerisine uzay-zaman boyutu girince bununla etkileşim içerisinde çukurlaşır. Dolayısıyla ışık da bu çukurları takip ederek ilerler. Üstelik ışık hızı öyle bir şeydir ki madde ışık hızına bağlı olarak ortadan kalkabilir hatta anti-maddeye dönüşebilir. </a:t>
            </a:r>
          </a:p>
          <a:p>
            <a:pPr algn="just">
              <a:buFont typeface="Arial" panose="020B0604020202020204" pitchFamily="34" charset="0"/>
              <a:buChar char="•"/>
            </a:pPr>
            <a:r>
              <a:rPr lang="tr-TR" dirty="0"/>
              <a:t>Madde ışık hızının altında devindiğinde pozitif değer alır. Madde ışık hızında devindiğinde ise sıfır değerli kabul edilir; yani madde aslında burada enerjidir. Eğer insan ışık hızında hareket ederse kütlesi 0 gram, boyu da 0 cm’ye eşit olur. Bu, salt enerji durumudur. Işık hızından daha hızlı hareket edilmesi durumda ise madde, anti-maddeye dönüşür. </a:t>
            </a:r>
          </a:p>
        </p:txBody>
      </p:sp>
    </p:spTree>
    <p:extLst>
      <p:ext uri="{BB962C8B-B14F-4D97-AF65-F5344CB8AC3E}">
        <p14:creationId xmlns:p14="http://schemas.microsoft.com/office/powerpoint/2010/main" val="1453967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932C29-15BC-1241-854B-324FDAF97CB9}"/>
              </a:ext>
            </a:extLst>
          </p:cNvPr>
          <p:cNvSpPr>
            <a:spLocks noGrp="1"/>
          </p:cNvSpPr>
          <p:nvPr>
            <p:ph idx="1"/>
          </p:nvPr>
        </p:nvSpPr>
        <p:spPr>
          <a:xfrm>
            <a:off x="838200" y="514350"/>
            <a:ext cx="10515600" cy="5662613"/>
          </a:xfrm>
        </p:spPr>
        <p:txBody>
          <a:bodyPr>
            <a:normAutofit/>
          </a:bodyPr>
          <a:lstStyle/>
          <a:p>
            <a:pPr algn="just"/>
            <a:endParaRPr lang="tr-TR" dirty="0"/>
          </a:p>
          <a:p>
            <a:pPr algn="just"/>
            <a:r>
              <a:rPr lang="tr-TR" dirty="0"/>
              <a:t>Kuantum fiziği, ışığın parçacık özelliklerini ortaya koymaya yönelik bir dizi deneysel çalışmadan türeyen, sonrasında da kaos fiziğinin ortaya çıkmasının deneysel zeminin hazırlayan bir bilgi kuramı alanı olarak 1950 sonrası dönemde hızla gelişmeye başlamıştır. </a:t>
            </a:r>
          </a:p>
          <a:p>
            <a:pPr algn="just"/>
            <a:r>
              <a:rPr lang="tr-TR" dirty="0"/>
              <a:t>Diğer yandan 1950’li ve 1960’lı yıllar denilince akla gelen şey Atom Çağı’dır. Atom insanoğlunun Tanrıya dokunduğu ve bu sayede kendisini de Tanrı gibi hissettiği yeni bir iktidar alanıdır. Bu dönemde maddelerin parçalardan oluştuğu, maddenin en küçük parçacığının atom olduğu, atomun kendisinin de parçalardan oluştuğu, bu bakımdan maddenin en küçük parçacığının bile sistemik bir yapı arz ettiği anlaşılmıştır. Maddenin gizi, atomda yatmaktadır. </a:t>
            </a:r>
          </a:p>
        </p:txBody>
      </p:sp>
    </p:spTree>
    <p:extLst>
      <p:ext uri="{BB962C8B-B14F-4D97-AF65-F5344CB8AC3E}">
        <p14:creationId xmlns:p14="http://schemas.microsoft.com/office/powerpoint/2010/main" val="3857717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932C29-15BC-1241-854B-324FDAF97CB9}"/>
              </a:ext>
            </a:extLst>
          </p:cNvPr>
          <p:cNvSpPr>
            <a:spLocks noGrp="1"/>
          </p:cNvSpPr>
          <p:nvPr>
            <p:ph idx="1"/>
          </p:nvPr>
        </p:nvSpPr>
        <p:spPr>
          <a:xfrm>
            <a:off x="838200" y="514350"/>
            <a:ext cx="10515600" cy="5662613"/>
          </a:xfrm>
        </p:spPr>
        <p:txBody>
          <a:bodyPr>
            <a:normAutofit fontScale="85000" lnSpcReduction="20000"/>
          </a:bodyPr>
          <a:lstStyle/>
          <a:p>
            <a:pPr algn="just">
              <a:buFont typeface="Arial" panose="020B0604020202020204" pitchFamily="34" charset="0"/>
              <a:buChar char="•"/>
            </a:pPr>
            <a:endParaRPr lang="tr-TR" dirty="0"/>
          </a:p>
          <a:p>
            <a:pPr algn="just">
              <a:buFont typeface="Arial" panose="020B0604020202020204" pitchFamily="34" charset="0"/>
              <a:buChar char="•"/>
            </a:pPr>
            <a:r>
              <a:rPr lang="tr-TR" dirty="0"/>
              <a:t>Bilim felsefesi alanında hakim olan yeni anlayış yeni bir </a:t>
            </a:r>
            <a:r>
              <a:rPr lang="tr-TR" dirty="0" err="1"/>
              <a:t>paradigmatik</a:t>
            </a:r>
            <a:r>
              <a:rPr lang="tr-TR" dirty="0"/>
              <a:t> dönemi de işaret etmektedir. Buna göre yaşadığımız dünya daha önce bildiğimizden çok farklı bir biçimde sabit, evrensel doğrular üzerine oturan ve düzenli hareketler sergileyen bir yapı değildir. </a:t>
            </a:r>
          </a:p>
          <a:p>
            <a:pPr algn="just">
              <a:buFont typeface="Arial" panose="020B0604020202020204" pitchFamily="34" charset="0"/>
              <a:buChar char="•"/>
            </a:pPr>
            <a:r>
              <a:rPr lang="tr-TR" dirty="0"/>
              <a:t>Dünyamızda her şey rölatif (göreli/izafi) ve parçalıdır. Einstein’ın görelilik kuramı yepyeni bir çığır açarak «evrensel doğru» arayışı üzerinden örgütlenen bilimsel etkinliğin doğasını tümüyle değiştirmiştir. </a:t>
            </a:r>
          </a:p>
          <a:p>
            <a:pPr algn="just">
              <a:buFont typeface="Arial" panose="020B0604020202020204" pitchFamily="34" charset="0"/>
              <a:buChar char="•"/>
            </a:pPr>
            <a:r>
              <a:rPr lang="tr-TR" dirty="0"/>
              <a:t>Bilim yine evrensel doğruların, kanunların ya da genellemelerin peşinden koşmaktadır ama bu doğrular görelidir, yani nereden bakıldığına göre değişmektedir. Ayrıca, bu doğru tek bir yapıda değil çoğul yapıdadır. </a:t>
            </a:r>
          </a:p>
          <a:p>
            <a:pPr algn="just">
              <a:buFont typeface="Arial" panose="020B0604020202020204" pitchFamily="34" charset="0"/>
              <a:buChar char="•"/>
            </a:pPr>
            <a:r>
              <a:rPr lang="tr-TR" dirty="0"/>
              <a:t>Dolayısıyla bizim de parçası olduğumuz hayat eski algı sistemimizle açıklanması mümkün olmayan karmaşık hareket ve oluşumlar ortaya koymaktadır. </a:t>
            </a:r>
          </a:p>
          <a:p>
            <a:pPr algn="just">
              <a:buFont typeface="Arial" panose="020B0604020202020204" pitchFamily="34" charset="0"/>
              <a:buChar char="•"/>
            </a:pPr>
            <a:r>
              <a:rPr lang="tr-TR" dirty="0"/>
              <a:t>İçerisinde yaşadığımız dünya tek bir doğru üretmemektedir; bu nedenle bilimin hedefi de bu tek doğruyu araştırıp bulma faaliyeti olarak görmek absürt olmaktadır. Birçok doğru yan yana var olabilmektedir. Nerede durduğunuz, nereden baktığınıza göre doğruların niteliği değişmektedir. </a:t>
            </a:r>
          </a:p>
          <a:p>
            <a:pPr algn="just">
              <a:buFont typeface="Arial" panose="020B0604020202020204" pitchFamily="34" charset="0"/>
              <a:buChar char="•"/>
            </a:pPr>
            <a:r>
              <a:rPr lang="tr-TR" dirty="0"/>
              <a:t>Hayat bir ilişkiler yumağıdır ancak bu ilişkiler de bir kez kurulduklarında sabit bir denklem gibi hep dengeli bir biçimde ilerlememektedir. Bir noktada aynı denklem ya da ilişkiler bütünü çözülmekte ve beklentilerin aksine çok farklı sonuçlar yaratabilmektedir. </a:t>
            </a:r>
          </a:p>
        </p:txBody>
      </p:sp>
    </p:spTree>
    <p:extLst>
      <p:ext uri="{BB962C8B-B14F-4D97-AF65-F5344CB8AC3E}">
        <p14:creationId xmlns:p14="http://schemas.microsoft.com/office/powerpoint/2010/main" val="1323911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932C29-15BC-1241-854B-324FDAF97CB9}"/>
              </a:ext>
            </a:extLst>
          </p:cNvPr>
          <p:cNvSpPr>
            <a:spLocks noGrp="1"/>
          </p:cNvSpPr>
          <p:nvPr>
            <p:ph idx="1"/>
          </p:nvPr>
        </p:nvSpPr>
        <p:spPr>
          <a:xfrm>
            <a:off x="838200" y="514350"/>
            <a:ext cx="10515600" cy="5662613"/>
          </a:xfrm>
        </p:spPr>
        <p:txBody>
          <a:bodyPr>
            <a:normAutofit/>
          </a:bodyPr>
          <a:lstStyle/>
          <a:p>
            <a:pPr marL="0" indent="0" algn="just">
              <a:buNone/>
            </a:pPr>
            <a:endParaRPr lang="tr-TR" dirty="0"/>
          </a:p>
          <a:p>
            <a:pPr algn="just">
              <a:buFont typeface="Arial" panose="020B0604020202020204" pitchFamily="34" charset="0"/>
              <a:buChar char="•"/>
            </a:pPr>
            <a:r>
              <a:rPr lang="tr-TR" dirty="0"/>
              <a:t>Düşünme dünyasındaki bu tür sorgulamalar, akademinin bütününü dönüştürdüğü gibi yönetim alanını da derinden etkilemiştir. Üzerinde tartışa geldiğimiz </a:t>
            </a:r>
            <a:r>
              <a:rPr lang="tr-TR" dirty="0" err="1"/>
              <a:t>Taylorist</a:t>
            </a:r>
            <a:r>
              <a:rPr lang="tr-TR" dirty="0"/>
              <a:t> bir «bilimsel» yönetim algısının lineer bilimsellik inancı kökten etkilenmektedir. Yaşadığımız dünya «göreli» bir dünyadır. Bu dünya içerisinde karar verme sürecinden tutun da örgütlerin davranışlarının hareketlerine kadar hemen her şey göreli, «durumsal» hatta sistemiktir. </a:t>
            </a:r>
          </a:p>
          <a:p>
            <a:pPr algn="just">
              <a:buFont typeface="Arial" panose="020B0604020202020204" pitchFamily="34" charset="0"/>
              <a:buChar char="•"/>
            </a:pPr>
            <a:r>
              <a:rPr lang="tr-TR" dirty="0" err="1"/>
              <a:t>Herbert</a:t>
            </a:r>
            <a:r>
              <a:rPr lang="tr-TR" dirty="0"/>
              <a:t> </a:t>
            </a:r>
            <a:r>
              <a:rPr lang="tr-TR" dirty="0" err="1"/>
              <a:t>Simon’un</a:t>
            </a:r>
            <a:r>
              <a:rPr lang="tr-TR" dirty="0"/>
              <a:t> karar verme mekanizmaları üzerine tartışmaları da böylesi bir ortamda kendisini göstermiştir. </a:t>
            </a:r>
            <a:r>
              <a:rPr lang="tr-TR" dirty="0" err="1"/>
              <a:t>Simon’un</a:t>
            </a:r>
            <a:r>
              <a:rPr lang="tr-TR" dirty="0"/>
              <a:t> görüşleri, yönetim yazınında Bilimsel Yönetim ve Davranışçı Okul tarafından temsil edilen «</a:t>
            </a:r>
            <a:r>
              <a:rPr lang="tr-TR" dirty="0" err="1"/>
              <a:t>bilimselci</a:t>
            </a:r>
            <a:r>
              <a:rPr lang="tr-TR" dirty="0"/>
              <a:t>» bakış açısından (</a:t>
            </a:r>
            <a:r>
              <a:rPr lang="tr-TR" dirty="0" err="1"/>
              <a:t>olguculuğu</a:t>
            </a:r>
            <a:r>
              <a:rPr lang="tr-TR" dirty="0"/>
              <a:t> tam olarak reddetmeden) metodolojik olarak ayrı düşme olarak değerlendirilebilir. </a:t>
            </a:r>
            <a:r>
              <a:rPr lang="tr-TR" dirty="0" err="1"/>
              <a:t>Simon’ın</a:t>
            </a:r>
            <a:r>
              <a:rPr lang="tr-TR" dirty="0"/>
              <a:t> tartışmaları içerik olarak davranışçı ama metodolojik olarak görelidir. </a:t>
            </a:r>
          </a:p>
          <a:p>
            <a:pPr marL="0" indent="0" algn="just">
              <a:buNone/>
            </a:pPr>
            <a:endParaRPr lang="tr-TR" dirty="0"/>
          </a:p>
        </p:txBody>
      </p:sp>
    </p:spTree>
    <p:extLst>
      <p:ext uri="{BB962C8B-B14F-4D97-AF65-F5344CB8AC3E}">
        <p14:creationId xmlns:p14="http://schemas.microsoft.com/office/powerpoint/2010/main" val="2319323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932C29-15BC-1241-854B-324FDAF97CB9}"/>
              </a:ext>
            </a:extLst>
          </p:cNvPr>
          <p:cNvSpPr>
            <a:spLocks noGrp="1"/>
          </p:cNvSpPr>
          <p:nvPr>
            <p:ph idx="1"/>
          </p:nvPr>
        </p:nvSpPr>
        <p:spPr>
          <a:xfrm>
            <a:off x="838200" y="514350"/>
            <a:ext cx="10515600" cy="5662613"/>
          </a:xfrm>
        </p:spPr>
        <p:txBody>
          <a:bodyPr>
            <a:normAutofit lnSpcReduction="10000"/>
          </a:bodyPr>
          <a:lstStyle/>
          <a:p>
            <a:pPr algn="just"/>
            <a:endParaRPr lang="tr-TR" dirty="0"/>
          </a:p>
          <a:p>
            <a:pPr algn="just"/>
            <a:r>
              <a:rPr lang="tr-TR" dirty="0"/>
              <a:t>II. Dünya Savaşı sonrasında meta ve ücret ilişkileri bütün topluma yayılmıştır. </a:t>
            </a:r>
          </a:p>
          <a:p>
            <a:pPr algn="just"/>
            <a:r>
              <a:rPr lang="tr-TR" dirty="0"/>
              <a:t>İhtiyaç dışında tüketimi benimseten «tüketim toplumu» olgusu tarihsel olarak varlık kazanmıştır. Emeğin maddi ve manevi yeniden üretiminde, «tüketim» ön plana çıkmaya başlamıştır. </a:t>
            </a:r>
          </a:p>
          <a:p>
            <a:pPr algn="just"/>
            <a:r>
              <a:rPr lang="tr-TR" dirty="0"/>
              <a:t>Gıda benzeri zorunlu ihtiyaçlar dışında konut, araba, beyaz eşya gibi malların tüketimi üzerinden yaşam biçimi kurulmuştur. Kredilendirme yaygınlaşmış, finansal sermaye tabana yayılmıştır. </a:t>
            </a:r>
          </a:p>
          <a:p>
            <a:pPr algn="just"/>
            <a:r>
              <a:rPr lang="tr-TR" dirty="0"/>
              <a:t>Ortak tüketim ihtiyaçları kamu hizmetleri olarak (sağlık, eğitim, toplu konut, ulaşım hizmetleri, sosyal güvenlik vb.) (sosyal) devlet tarafından karşılanır olmuştur. </a:t>
            </a:r>
          </a:p>
          <a:p>
            <a:pPr algn="just"/>
            <a:r>
              <a:rPr lang="tr-TR" dirty="0"/>
              <a:t>Ücretler, kamu istihdamı ve toplu sözleşme aracılığıyla tek düze, standart ve öngörülebilir şekilde belirlenmeye başlamıştır. Fiyatlar da şirketler ve devlet tarafından oluşturulmuştur.</a:t>
            </a:r>
          </a:p>
          <a:p>
            <a:pPr algn="just"/>
            <a:endParaRPr lang="tr-TR" dirty="0"/>
          </a:p>
        </p:txBody>
      </p:sp>
    </p:spTree>
    <p:extLst>
      <p:ext uri="{BB962C8B-B14F-4D97-AF65-F5344CB8AC3E}">
        <p14:creationId xmlns:p14="http://schemas.microsoft.com/office/powerpoint/2010/main" val="3927281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932C29-15BC-1241-854B-324FDAF97CB9}"/>
              </a:ext>
            </a:extLst>
          </p:cNvPr>
          <p:cNvSpPr>
            <a:spLocks noGrp="1"/>
          </p:cNvSpPr>
          <p:nvPr>
            <p:ph idx="1"/>
          </p:nvPr>
        </p:nvSpPr>
        <p:spPr>
          <a:xfrm>
            <a:off x="838200" y="514350"/>
            <a:ext cx="10515600" cy="5662613"/>
          </a:xfrm>
        </p:spPr>
        <p:txBody>
          <a:bodyPr>
            <a:normAutofit/>
          </a:bodyPr>
          <a:lstStyle/>
          <a:p>
            <a:pPr algn="just">
              <a:buFont typeface="Arial" panose="020B0604020202020204" pitchFamily="34" charset="0"/>
              <a:buChar char="•"/>
            </a:pPr>
            <a:endParaRPr lang="tr-TR" dirty="0"/>
          </a:p>
          <a:p>
            <a:pPr algn="just">
              <a:buFont typeface="Arial" panose="020B0604020202020204" pitchFamily="34" charset="0"/>
              <a:buChar char="•"/>
            </a:pPr>
            <a:r>
              <a:rPr lang="tr-TR" dirty="0" err="1"/>
              <a:t>March</a:t>
            </a:r>
            <a:r>
              <a:rPr lang="tr-TR" dirty="0"/>
              <a:t> ile birlikte yazdığı «Örgütler» isimli kitabında </a:t>
            </a:r>
            <a:r>
              <a:rPr lang="tr-TR" dirty="0" err="1"/>
              <a:t>Simon</a:t>
            </a:r>
            <a:r>
              <a:rPr lang="tr-TR" dirty="0"/>
              <a:t>, Bilimsel Yönetim yazarlarını, bu yazarların arasına </a:t>
            </a:r>
            <a:r>
              <a:rPr lang="tr-TR" dirty="0" err="1"/>
              <a:t>Weber’i</a:t>
            </a:r>
            <a:r>
              <a:rPr lang="tr-TR" dirty="0"/>
              <a:t> de dahil ederek eleştirir. Bu eleştirinin temel bakış açısını Davranışçı </a:t>
            </a:r>
            <a:r>
              <a:rPr lang="tr-TR" dirty="0" err="1"/>
              <a:t>Okul’un</a:t>
            </a:r>
            <a:r>
              <a:rPr lang="tr-TR" dirty="0"/>
              <a:t> </a:t>
            </a:r>
            <a:r>
              <a:rPr lang="tr-TR" dirty="0" err="1"/>
              <a:t>psikoteknik</a:t>
            </a:r>
            <a:r>
              <a:rPr lang="tr-TR" dirty="0"/>
              <a:t> yaklaşımı oluşturmaktadır; ancak bu yaklaşıma yeni bir boyut katarak aslında davranışçıların </a:t>
            </a:r>
            <a:r>
              <a:rPr lang="tr-TR" dirty="0" err="1"/>
              <a:t>psikoteknik</a:t>
            </a:r>
            <a:r>
              <a:rPr lang="tr-TR" dirty="0"/>
              <a:t> yaklaşımının belli oranlarda ötesine geçer.</a:t>
            </a:r>
          </a:p>
          <a:p>
            <a:pPr algn="just">
              <a:buFont typeface="Arial" panose="020B0604020202020204" pitchFamily="34" charset="0"/>
              <a:buChar char="•"/>
            </a:pPr>
            <a:r>
              <a:rPr lang="tr-TR" dirty="0" err="1"/>
              <a:t>Einstein’in</a:t>
            </a:r>
            <a:r>
              <a:rPr lang="tr-TR" dirty="0"/>
              <a:t> meşhur tren örneğini hatırlayacak olursak, trendeki birisine göre kapılar eş zamanlı açılırken, trenin dışındaki birisine göre kapılar eş zamanlı açılmamaktadır. Dolayısıyla, eşzamanlılık kavramı bile kişinin nerede durduğuna göre değişmektedir. Benzer biçimde </a:t>
            </a:r>
            <a:r>
              <a:rPr lang="tr-TR" dirty="0" err="1"/>
              <a:t>Simon’da</a:t>
            </a:r>
            <a:r>
              <a:rPr lang="tr-TR" dirty="0"/>
              <a:t> da bir işin en doğru biçimde nasıl yapılacağının genel geçer bir açıklamasını bulmak zordur. </a:t>
            </a:r>
          </a:p>
        </p:txBody>
      </p:sp>
    </p:spTree>
    <p:extLst>
      <p:ext uri="{BB962C8B-B14F-4D97-AF65-F5344CB8AC3E}">
        <p14:creationId xmlns:p14="http://schemas.microsoft.com/office/powerpoint/2010/main" val="592449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932C29-15BC-1241-854B-324FDAF97CB9}"/>
              </a:ext>
            </a:extLst>
          </p:cNvPr>
          <p:cNvSpPr>
            <a:spLocks noGrp="1"/>
          </p:cNvSpPr>
          <p:nvPr>
            <p:ph idx="1"/>
          </p:nvPr>
        </p:nvSpPr>
        <p:spPr>
          <a:xfrm>
            <a:off x="838200" y="514350"/>
            <a:ext cx="10515600" cy="5662613"/>
          </a:xfrm>
        </p:spPr>
        <p:txBody>
          <a:bodyPr>
            <a:normAutofit/>
          </a:bodyPr>
          <a:lstStyle/>
          <a:p>
            <a:pPr algn="just">
              <a:buFont typeface="Arial" panose="020B0604020202020204" pitchFamily="34" charset="0"/>
              <a:buChar char="•"/>
            </a:pPr>
            <a:r>
              <a:rPr lang="tr-TR" dirty="0"/>
              <a:t>İnsan davranışı salt rasyonel bir süreç içerisinde ortaya çıkmamaktadır. Rasyonel olanla irrasyonel olan iç içe geçmektedir. </a:t>
            </a:r>
          </a:p>
          <a:p>
            <a:pPr algn="just">
              <a:buFont typeface="Arial" panose="020B0604020202020204" pitchFamily="34" charset="0"/>
              <a:buChar char="•"/>
            </a:pPr>
            <a:r>
              <a:rPr lang="tr-TR" dirty="0" err="1"/>
              <a:t>Simon’a</a:t>
            </a:r>
            <a:r>
              <a:rPr lang="tr-TR" dirty="0"/>
              <a:t> göre insanın rasyonelliği «nesnel» bir rasyonellik değil «öznel» bir rasyonelliktir. Rasyonellik ancak kişinin içerisinde bulunduğu «psikolojik ve sosyolojik süreçlere» göre belirlenir. Özellikle birey karar verme sürecindeyken ister istemez böylesi bir rasyonellik kullanır. </a:t>
            </a:r>
          </a:p>
          <a:p>
            <a:pPr algn="just">
              <a:buFont typeface="Arial" panose="020B0604020202020204" pitchFamily="34" charset="0"/>
              <a:buChar char="•"/>
            </a:pPr>
            <a:r>
              <a:rPr lang="tr-TR" dirty="0"/>
              <a:t>Bireyler her zaman bütün verileri en iyi biçimde değerlendirebilecekleri durumda olmayabilirler. Bireye ulaşan veriler bazı engellere maruz kalır. Bunların başında «dil güçlükleri» gelmektedir: «Haberleşmeyi engelleyen etkenlerin en ciddilerinden biri karşıdakinin kullanılan dili anlayamamasıdır (…) Bir hekimin gayet rahatlıkla anladığı birçok sözcük sokaktaki adam için hiçbir anlam taşımaz». Dolayısıyla karar verme sürecine dil güçlükleri de olumuz yönde etki etmekte, verilerin tam olarak elde edildiği ve mutlak olarak değerlendirildiği bir süreci olanaksız hale getirmektedir. </a:t>
            </a:r>
          </a:p>
        </p:txBody>
      </p:sp>
    </p:spTree>
    <p:extLst>
      <p:ext uri="{BB962C8B-B14F-4D97-AF65-F5344CB8AC3E}">
        <p14:creationId xmlns:p14="http://schemas.microsoft.com/office/powerpoint/2010/main" val="3209667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932C29-15BC-1241-854B-324FDAF97CB9}"/>
              </a:ext>
            </a:extLst>
          </p:cNvPr>
          <p:cNvSpPr>
            <a:spLocks noGrp="1"/>
          </p:cNvSpPr>
          <p:nvPr>
            <p:ph idx="1"/>
          </p:nvPr>
        </p:nvSpPr>
        <p:spPr>
          <a:xfrm>
            <a:off x="838200" y="514350"/>
            <a:ext cx="10515600" cy="5662613"/>
          </a:xfrm>
        </p:spPr>
        <p:txBody>
          <a:bodyPr>
            <a:normAutofit fontScale="92500" lnSpcReduction="10000"/>
          </a:bodyPr>
          <a:lstStyle/>
          <a:p>
            <a:pPr algn="just">
              <a:buFont typeface="Arial" panose="020B0604020202020204" pitchFamily="34" charset="0"/>
              <a:buChar char="•"/>
            </a:pPr>
            <a:endParaRPr lang="tr-TR" dirty="0"/>
          </a:p>
          <a:p>
            <a:pPr algn="just">
              <a:buFont typeface="Arial" panose="020B0604020202020204" pitchFamily="34" charset="0"/>
              <a:buChar char="•"/>
            </a:pPr>
            <a:r>
              <a:rPr lang="tr-TR" dirty="0"/>
              <a:t>Karar verme sürecine etki eden ve haberleşmeden doğan engellerin bir diğeri ise «statüden doğan </a:t>
            </a:r>
            <a:r>
              <a:rPr lang="tr-TR" dirty="0" err="1"/>
              <a:t>uzaklık»tır</a:t>
            </a:r>
            <a:r>
              <a:rPr lang="tr-TR" dirty="0"/>
              <a:t>. «Hiyerarşi merdivenindeki yerleri birbirinden çok uzak kimseler arasındaki haberleşme çok kere bir aracılar zincirinden geçerek cereyan eder». Bu durumda da sanki kulaktan kulağa oyunu oynuyormuşçasına mesaj değişikliğe uğrayarak nihai hedefine ulaşır. Bu değişiklik, sağlıklı bir veri transferinin önündeki en büyük engel olarak, karar verme sürecinde karar vericiye yanlış verilerin ulaşmasına yol açar; bu nedenle de doğru karar vermeyi engeller.   </a:t>
            </a:r>
          </a:p>
          <a:p>
            <a:pPr algn="just">
              <a:buFont typeface="Arial" panose="020B0604020202020204" pitchFamily="34" charset="0"/>
              <a:buChar char="•"/>
            </a:pPr>
            <a:r>
              <a:rPr lang="tr-TR" dirty="0" err="1"/>
              <a:t>Simon’un</a:t>
            </a:r>
            <a:r>
              <a:rPr lang="tr-TR" dirty="0"/>
              <a:t> inceleme nesnesi, devlet organizasyonu bakımından ulusal sınırların çok ötesinde bir faaliyet alanına sahiptir; böylesi bir örgütlenme dünya çapında coğrafi bir yayılmayı ifade eder. </a:t>
            </a:r>
            <a:r>
              <a:rPr lang="tr-TR" dirty="0" err="1"/>
              <a:t>Simon’un</a:t>
            </a:r>
            <a:r>
              <a:rPr lang="tr-TR" dirty="0"/>
              <a:t> analiz birimi Uzak Doğu’dan, Latin Amerika’ya, oradan Afrika ve Asya’ya uzanan bir devlet örgütlenmesidir. Tartışılan örgütlenme böyle büyük olunca, doğal olarak karar verme süreci de coğrafi uzaklığa bağlı olarak güçleşmektedir. </a:t>
            </a:r>
            <a:r>
              <a:rPr lang="tr-TR" dirty="0" err="1"/>
              <a:t>Simon</a:t>
            </a:r>
            <a:r>
              <a:rPr lang="tr-TR" dirty="0"/>
              <a:t> böylesi bir örgütlenmeyi tartışmaya yönelir ve doğal olarak bu yapılanma içerisinde karar sürecine etki eden birçok veri ve değer öncülü saptar. Bu nedenle </a:t>
            </a:r>
            <a:r>
              <a:rPr lang="tr-TR" dirty="0" err="1"/>
              <a:t>Simon’un</a:t>
            </a:r>
            <a:r>
              <a:rPr lang="tr-TR" dirty="0"/>
              <a:t> tartışmalarında veri öncüllerinin karar sürecine bozularak intikal etmesine neden olan bir başka etmen de «coğrafi uzaklık» olarak karşımıza çıkmaktadır. </a:t>
            </a:r>
          </a:p>
          <a:p>
            <a:pPr marL="0" indent="0" algn="just">
              <a:buNone/>
            </a:pPr>
            <a:endParaRPr lang="tr-TR" dirty="0"/>
          </a:p>
        </p:txBody>
      </p:sp>
    </p:spTree>
    <p:extLst>
      <p:ext uri="{BB962C8B-B14F-4D97-AF65-F5344CB8AC3E}">
        <p14:creationId xmlns:p14="http://schemas.microsoft.com/office/powerpoint/2010/main" val="2774529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932C29-15BC-1241-854B-324FDAF97CB9}"/>
              </a:ext>
            </a:extLst>
          </p:cNvPr>
          <p:cNvSpPr>
            <a:spLocks noGrp="1"/>
          </p:cNvSpPr>
          <p:nvPr>
            <p:ph idx="1"/>
          </p:nvPr>
        </p:nvSpPr>
        <p:spPr>
          <a:xfrm>
            <a:off x="838200" y="514350"/>
            <a:ext cx="10515600" cy="5662613"/>
          </a:xfrm>
        </p:spPr>
        <p:txBody>
          <a:bodyPr>
            <a:normAutofit fontScale="92500" lnSpcReduction="10000"/>
          </a:bodyPr>
          <a:lstStyle/>
          <a:p>
            <a:pPr algn="just"/>
            <a:r>
              <a:rPr lang="tr-TR" dirty="0"/>
              <a:t>1950 sonrası ABD ekseninde düşünülürse, analiz etmek ve karar vermek çetrefilli bir iştir. Hedefi dünyayı yeniden şekillendirmek olan bir devlet örgütlenmesinde kimi zaman kararlar «tehlike ve belirsizlik» durumunda verilmek zorunda kalınabilir. Verilerin tümüyle değerlendirilerek nesnel bir rasyonelliğin kullanılabileceği durumlar da açıkçası söz konusu değildir. </a:t>
            </a:r>
          </a:p>
          <a:p>
            <a:pPr algn="just"/>
            <a:r>
              <a:rPr lang="tr-TR" dirty="0" err="1"/>
              <a:t>Simon’a</a:t>
            </a:r>
            <a:r>
              <a:rPr lang="tr-TR" dirty="0"/>
              <a:t> göre </a:t>
            </a:r>
            <a:r>
              <a:rPr lang="tr-TR" b="1" dirty="0"/>
              <a:t>yapılan seçimler </a:t>
            </a:r>
            <a:r>
              <a:rPr lang="tr-TR" dirty="0"/>
              <a:t>iki temel niteliği birleştirmektedir: «1) Bir seçim her zaman gerçek durumun sınırlı, yaklaşık, basitleştirilmiş bir modeli açısından yapılır. Seçen kişinin bu modeline durumun tanımı diyoruz. 2) Durumun tanımının öğeleri veri değildir –yani bunları kuramımızın verileri olarak ele almıyoruz – seçen kimsenin faaliyetleriyle çevresindekilerin faaliyetlerini kattığımız psikolojik ve sosyolojik süreçlerin sonuçlarıdır bunlar».  </a:t>
            </a:r>
          </a:p>
          <a:p>
            <a:pPr algn="just"/>
            <a:r>
              <a:rPr lang="tr-TR" dirty="0"/>
              <a:t>Birey (ve örgütler) </a:t>
            </a:r>
            <a:r>
              <a:rPr lang="tr-TR" b="1" dirty="0"/>
              <a:t>karar verirken elindeki sınırlı bilgiyi kullanmak zorunda </a:t>
            </a:r>
            <a:r>
              <a:rPr lang="tr-TR" dirty="0"/>
              <a:t>kalır. Her şeyi bilebilmesine ve hesaba katabilmesine olanak yoktur. Dolayısıyla sınırlı bir rasyonalite içerisinde verilen kararlar söz konusudur. Taylor’un aradığı tarzda bir «en iyi tek </a:t>
            </a:r>
            <a:r>
              <a:rPr lang="tr-TR" dirty="0" err="1"/>
              <a:t>doğru»yu</a:t>
            </a:r>
            <a:r>
              <a:rPr lang="tr-TR" dirty="0"/>
              <a:t> bulma şansımız yoktur. Bu doğruya ulaşabilmek için elimizde yeterince veri yoktur; üstelik mevcut veri setine de kişinin değerler sistemi etki etmektedir. Böyle olunca «en iyi tek bir karar» da yoktur sonucuna ulaşılır. </a:t>
            </a:r>
            <a:r>
              <a:rPr lang="tr-TR" b="1" dirty="0"/>
              <a:t>Çeşitli kararlar vardır ve birey bu kararlardan birisini seçer</a:t>
            </a:r>
            <a:r>
              <a:rPr lang="tr-TR" dirty="0"/>
              <a:t>. </a:t>
            </a:r>
          </a:p>
        </p:txBody>
      </p:sp>
    </p:spTree>
    <p:extLst>
      <p:ext uri="{BB962C8B-B14F-4D97-AF65-F5344CB8AC3E}">
        <p14:creationId xmlns:p14="http://schemas.microsoft.com/office/powerpoint/2010/main" val="14145923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932C29-15BC-1241-854B-324FDAF97CB9}"/>
              </a:ext>
            </a:extLst>
          </p:cNvPr>
          <p:cNvSpPr>
            <a:spLocks noGrp="1"/>
          </p:cNvSpPr>
          <p:nvPr>
            <p:ph idx="1"/>
          </p:nvPr>
        </p:nvSpPr>
        <p:spPr>
          <a:xfrm>
            <a:off x="838200" y="514350"/>
            <a:ext cx="10515600" cy="5662613"/>
          </a:xfrm>
        </p:spPr>
        <p:txBody>
          <a:bodyPr>
            <a:normAutofit/>
          </a:bodyPr>
          <a:lstStyle/>
          <a:p>
            <a:pPr algn="just"/>
            <a:endParaRPr lang="tr-TR" dirty="0"/>
          </a:p>
          <a:p>
            <a:pPr algn="just"/>
            <a:r>
              <a:rPr lang="tr-TR" dirty="0"/>
              <a:t>Peki birey kararlar seti içerisinden seçimini nasıl yapar? Burada, </a:t>
            </a:r>
            <a:r>
              <a:rPr lang="tr-TR" dirty="0" err="1"/>
              <a:t>Simon’un</a:t>
            </a:r>
            <a:r>
              <a:rPr lang="tr-TR" dirty="0"/>
              <a:t> düşünce sistemini oluşturan ikinci bir kavram devreye girmektedir: «Doyum». </a:t>
            </a:r>
          </a:p>
          <a:p>
            <a:pPr algn="just"/>
            <a:r>
              <a:rPr lang="tr-TR" dirty="0" err="1"/>
              <a:t>Simon</a:t>
            </a:r>
            <a:r>
              <a:rPr lang="tr-TR" dirty="0"/>
              <a:t>, liberal düşüncenin «ekonomik insan» anlayışından etkilenerek, </a:t>
            </a:r>
            <a:r>
              <a:rPr lang="tr-TR" b="1" dirty="0"/>
              <a:t>bireyler ve örgütlerin eylemliliklerinin temelinde bir tür «doyum </a:t>
            </a:r>
            <a:r>
              <a:rPr lang="tr-TR" b="1" dirty="0" err="1"/>
              <a:t>arayışı»nın</a:t>
            </a:r>
            <a:r>
              <a:rPr lang="tr-TR" b="1" dirty="0"/>
              <a:t> olduğunu ileri sürmektedir. </a:t>
            </a:r>
            <a:r>
              <a:rPr lang="tr-TR" dirty="0"/>
              <a:t>Bireyler örgütlere hizmet ederler bunun karşılığında parasal ya da başka türlü faydalar elde etmeye çalışırlar. Bireylerin doyumu, bireylerin işyerlerine yaptıkları katkı ile işyerlerinden elde ettikleri maddi-manevi faydaların dengesinde yatmaktadır.</a:t>
            </a:r>
          </a:p>
          <a:p>
            <a:pPr algn="just"/>
            <a:r>
              <a:rPr lang="tr-TR" dirty="0" err="1"/>
              <a:t>Simon</a:t>
            </a:r>
            <a:r>
              <a:rPr lang="tr-TR" dirty="0"/>
              <a:t>, kendisinden öncekilerden farklı olarak yönetim alanında evrensel tek doğruyu ortaya koymak için uğraşmamaktadır. Hatta </a:t>
            </a:r>
            <a:r>
              <a:rPr lang="tr-TR" dirty="0" err="1"/>
              <a:t>Simon</a:t>
            </a:r>
            <a:r>
              <a:rPr lang="tr-TR" dirty="0"/>
              <a:t> kendisinden önceki yazına da retrospektif bir açıdan bakar; ona göre Taylor bile genel ilkeler ortaya koymak için çaba sarf etmemekte, «mühendis açısından soruna bakmakta ve alışılmış işlerin etkin biçimde örgütlenmesi ve yürütülmesi için yöntemler ortaya koymaktadır».</a:t>
            </a:r>
          </a:p>
        </p:txBody>
      </p:sp>
    </p:spTree>
    <p:extLst>
      <p:ext uri="{BB962C8B-B14F-4D97-AF65-F5344CB8AC3E}">
        <p14:creationId xmlns:p14="http://schemas.microsoft.com/office/powerpoint/2010/main" val="393754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932C29-15BC-1241-854B-324FDAF97CB9}"/>
              </a:ext>
            </a:extLst>
          </p:cNvPr>
          <p:cNvSpPr>
            <a:spLocks noGrp="1"/>
          </p:cNvSpPr>
          <p:nvPr>
            <p:ph idx="1"/>
          </p:nvPr>
        </p:nvSpPr>
        <p:spPr>
          <a:xfrm>
            <a:off x="838200" y="514350"/>
            <a:ext cx="10515600" cy="5662613"/>
          </a:xfrm>
        </p:spPr>
        <p:txBody>
          <a:bodyPr>
            <a:normAutofit/>
          </a:bodyPr>
          <a:lstStyle/>
          <a:p>
            <a:pPr algn="just"/>
            <a:endParaRPr lang="tr-TR" dirty="0"/>
          </a:p>
          <a:p>
            <a:pPr marL="0" indent="0" algn="just">
              <a:buNone/>
            </a:pPr>
            <a:r>
              <a:rPr lang="tr-TR" dirty="0"/>
              <a:t>Bu tarihsel dönemde öne çıkan yönetim yazarlarından birisi de Dwight </a:t>
            </a:r>
            <a:r>
              <a:rPr lang="tr-TR" dirty="0" err="1"/>
              <a:t>Waldo’dur</a:t>
            </a:r>
            <a:r>
              <a:rPr lang="tr-TR" dirty="0"/>
              <a:t>.</a:t>
            </a:r>
          </a:p>
          <a:p>
            <a:pPr algn="just"/>
            <a:r>
              <a:rPr lang="tr-TR" dirty="0" err="1"/>
              <a:t>Waldo</a:t>
            </a:r>
            <a:r>
              <a:rPr lang="tr-TR" dirty="0"/>
              <a:t>, </a:t>
            </a:r>
            <a:r>
              <a:rPr lang="tr-TR" dirty="0" err="1"/>
              <a:t>modernizmin</a:t>
            </a:r>
            <a:r>
              <a:rPr lang="tr-TR" dirty="0"/>
              <a:t> ve klasik yönetim yaklaşımının eleştirisini yapar.</a:t>
            </a:r>
          </a:p>
          <a:p>
            <a:pPr algn="just"/>
            <a:r>
              <a:rPr lang="tr-TR" dirty="0"/>
              <a:t>Yönetim yazınının aşırı uzmanlaşmış, teknik doğrular üzerinden kendisini kuran yanını eleştirmekte; kamu yönetimi disiplininin kurucu söylemi siyaset-yönetim ayrımını anlamsız bulmaktadır. </a:t>
            </a:r>
          </a:p>
          <a:p>
            <a:pPr algn="just"/>
            <a:r>
              <a:rPr lang="tr-TR" dirty="0"/>
              <a:t>Yönetim bilimi literatürü aşırı uzmanlaşmış, bu uzmanlaşmaya bağlı olarak da teknik doğrular temelinde örgütlenmiş bir yapı arz etmektedir. Yönetim-siyaset ayrımı da bu uzmanlaşmanın en temel göstergesidir. </a:t>
            </a:r>
          </a:p>
          <a:p>
            <a:pPr algn="just"/>
            <a:r>
              <a:rPr lang="tr-TR" dirty="0"/>
              <a:t>Yönetim bilimi literatürüne göre siyaset alanı «</a:t>
            </a:r>
            <a:r>
              <a:rPr lang="tr-TR" dirty="0" err="1"/>
              <a:t>değer»ler</a:t>
            </a:r>
            <a:r>
              <a:rPr lang="tr-TR" dirty="0"/>
              <a:t> alanı, yönetim alanı ise «</a:t>
            </a:r>
            <a:r>
              <a:rPr lang="tr-TR" dirty="0" err="1"/>
              <a:t>olgu»lar</a:t>
            </a:r>
            <a:r>
              <a:rPr lang="tr-TR" dirty="0"/>
              <a:t> alanı olarak görülmektedir. Siyasetin değerler alanı olarak görülmesinin nedeni onun tek ve mutlak bir doğrusunun olmamasıdır. </a:t>
            </a:r>
          </a:p>
        </p:txBody>
      </p:sp>
    </p:spTree>
    <p:extLst>
      <p:ext uri="{BB962C8B-B14F-4D97-AF65-F5344CB8AC3E}">
        <p14:creationId xmlns:p14="http://schemas.microsoft.com/office/powerpoint/2010/main" val="3859659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932C29-15BC-1241-854B-324FDAF97CB9}"/>
              </a:ext>
            </a:extLst>
          </p:cNvPr>
          <p:cNvSpPr>
            <a:spLocks noGrp="1"/>
          </p:cNvSpPr>
          <p:nvPr>
            <p:ph idx="1"/>
          </p:nvPr>
        </p:nvSpPr>
        <p:spPr>
          <a:xfrm>
            <a:off x="838200" y="514350"/>
            <a:ext cx="10515600" cy="5662613"/>
          </a:xfrm>
        </p:spPr>
        <p:txBody>
          <a:bodyPr>
            <a:normAutofit/>
          </a:bodyPr>
          <a:lstStyle/>
          <a:p>
            <a:pPr algn="just"/>
            <a:endParaRPr lang="tr-TR" dirty="0"/>
          </a:p>
          <a:p>
            <a:pPr algn="just"/>
            <a:endParaRPr lang="tr-TR" dirty="0"/>
          </a:p>
          <a:p>
            <a:pPr algn="just"/>
            <a:r>
              <a:rPr lang="tr-TR" dirty="0"/>
              <a:t>Yönetim alanı kendisini siyasetten kopartırken, kendisine teknik doğrular temelinde bir alan tanımlamıştır. Böylece yönetim alanı, kendine has kavramları ve teknik doğruları olan, her türlü siyaset karşısında bu doğrular temelinde örgütlenmeyi ve faaliyet göstermeyi hedefleyecek, bu sayede de pozitif bilimler benzeri bir «nesnellik» düzeyinde bilgi birikimine ve icra kuvvetine kavuşacak bir alan olarak tanımlanmıştır. </a:t>
            </a:r>
          </a:p>
          <a:p>
            <a:pPr algn="just"/>
            <a:r>
              <a:rPr lang="tr-TR" dirty="0" err="1"/>
              <a:t>Anaakım</a:t>
            </a:r>
            <a:r>
              <a:rPr lang="tr-TR" dirty="0"/>
              <a:t> yaklaşıma göre her türlü siyasi tercih için doğru biçimde örgütlenmiş ve «verimli» iş gören bir idare gereklidir. </a:t>
            </a:r>
          </a:p>
        </p:txBody>
      </p:sp>
    </p:spTree>
    <p:extLst>
      <p:ext uri="{BB962C8B-B14F-4D97-AF65-F5344CB8AC3E}">
        <p14:creationId xmlns:p14="http://schemas.microsoft.com/office/powerpoint/2010/main" val="1323545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932C29-15BC-1241-854B-324FDAF97CB9}"/>
              </a:ext>
            </a:extLst>
          </p:cNvPr>
          <p:cNvSpPr>
            <a:spLocks noGrp="1"/>
          </p:cNvSpPr>
          <p:nvPr>
            <p:ph idx="1"/>
          </p:nvPr>
        </p:nvSpPr>
        <p:spPr>
          <a:xfrm>
            <a:off x="838200" y="514350"/>
            <a:ext cx="10515600" cy="5662613"/>
          </a:xfrm>
        </p:spPr>
        <p:txBody>
          <a:bodyPr>
            <a:normAutofit/>
          </a:bodyPr>
          <a:lstStyle/>
          <a:p>
            <a:pPr algn="just"/>
            <a:endParaRPr lang="tr-TR" dirty="0"/>
          </a:p>
          <a:p>
            <a:pPr algn="just"/>
            <a:endParaRPr lang="tr-TR" dirty="0"/>
          </a:p>
          <a:p>
            <a:pPr algn="just"/>
            <a:r>
              <a:rPr lang="tr-TR" dirty="0"/>
              <a:t>Yönetim alanında olgu ve veri olarak algıladığı şeylerin hemen hepsi de zaten birer «</a:t>
            </a:r>
            <a:r>
              <a:rPr lang="tr-TR" dirty="0" err="1"/>
              <a:t>değer»dir</a:t>
            </a:r>
            <a:r>
              <a:rPr lang="tr-TR" dirty="0"/>
              <a:t>. </a:t>
            </a:r>
            <a:r>
              <a:rPr lang="tr-TR" dirty="0" err="1"/>
              <a:t>Waldo’ya</a:t>
            </a:r>
            <a:r>
              <a:rPr lang="tr-TR" dirty="0"/>
              <a:t> göre kamu yönetim disiplini verimlilik (</a:t>
            </a:r>
            <a:r>
              <a:rPr lang="tr-TR" i="1" dirty="0" err="1"/>
              <a:t>efficiency</a:t>
            </a:r>
            <a:r>
              <a:rPr lang="tr-TR" dirty="0"/>
              <a:t>) arayışı temelinde örgütlenmiştir. Teknik doğruların doğruluğunun sınandığı alan verimlilik alanıdır. Ama verimlilik alanının kendisi bile başlı başlına bir değer alanıdır. </a:t>
            </a:r>
          </a:p>
          <a:p>
            <a:pPr algn="just"/>
            <a:r>
              <a:rPr lang="tr-TR" dirty="0"/>
              <a:t>Verimlilik kavramı, «ne için verimlilik» sorusu ile birlikte düşünülünce anlam kazanmaktadır. Bu da verimliliğin bile yönetim bilimi açısından nesnel ve teknik doğrular çerçevesinde örgütlenmiş bir ölçü sunmadığını, bunun bile bir tür «değer» alanını işaret ettiğini vurgulamaktadır. </a:t>
            </a:r>
          </a:p>
        </p:txBody>
      </p:sp>
    </p:spTree>
    <p:extLst>
      <p:ext uri="{BB962C8B-B14F-4D97-AF65-F5344CB8AC3E}">
        <p14:creationId xmlns:p14="http://schemas.microsoft.com/office/powerpoint/2010/main" val="30887537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932C29-15BC-1241-854B-324FDAF97CB9}"/>
              </a:ext>
            </a:extLst>
          </p:cNvPr>
          <p:cNvSpPr>
            <a:spLocks noGrp="1"/>
          </p:cNvSpPr>
          <p:nvPr>
            <p:ph idx="1"/>
          </p:nvPr>
        </p:nvSpPr>
        <p:spPr>
          <a:xfrm>
            <a:off x="838200" y="514350"/>
            <a:ext cx="10515600" cy="5662613"/>
          </a:xfrm>
        </p:spPr>
        <p:txBody>
          <a:bodyPr>
            <a:normAutofit/>
          </a:bodyPr>
          <a:lstStyle/>
          <a:p>
            <a:pPr algn="just"/>
            <a:endParaRPr lang="tr-TR" dirty="0"/>
          </a:p>
          <a:p>
            <a:pPr algn="just"/>
            <a:endParaRPr lang="tr-TR" dirty="0"/>
          </a:p>
          <a:p>
            <a:pPr algn="just"/>
            <a:r>
              <a:rPr lang="tr-TR" dirty="0"/>
              <a:t>Modernliği modernlik içerisinden eleştirirken </a:t>
            </a:r>
            <a:r>
              <a:rPr lang="tr-TR" dirty="0" err="1"/>
              <a:t>Waldo</a:t>
            </a:r>
            <a:r>
              <a:rPr lang="tr-TR" dirty="0"/>
              <a:t> 1960’lı yılların sonunda baş gösteren muhalif toplumsal hareketleri de bir tür «devrim» olarak adlandırmaktadır.</a:t>
            </a:r>
          </a:p>
          <a:p>
            <a:pPr algn="just"/>
            <a:r>
              <a:rPr lang="tr-TR" dirty="0" err="1"/>
              <a:t>Waldo</a:t>
            </a:r>
            <a:r>
              <a:rPr lang="tr-TR" dirty="0"/>
              <a:t>, modern olanın eleştirisine o kadar açıktır ki 1969 yılında yayımlanan bir makalesinde, içerisinde bulunduğu dönemi (1960’lı yılların sonunu) «post-modern, post-endüstriyel durumun genişlemekte olduğu, ulus-devletin (hızla çoğalsa bile) gereksiz hale geldiği, bürokrasinin geçip gittiği» vb. bir dönem olarak tanımlamaktadır. </a:t>
            </a:r>
          </a:p>
          <a:p>
            <a:pPr algn="just"/>
            <a:r>
              <a:rPr lang="tr-TR" dirty="0"/>
              <a:t>Eşitlik, hakkaniyet, toplumsallık, hizmet etme gibi kavramları öne çıkaran </a:t>
            </a:r>
            <a:r>
              <a:rPr lang="tr-TR" dirty="0" err="1"/>
              <a:t>Minnowbrook</a:t>
            </a:r>
            <a:r>
              <a:rPr lang="tr-TR" dirty="0"/>
              <a:t> Konferanslarının ve Yeni Kamu Yönetimi (New </a:t>
            </a:r>
            <a:r>
              <a:rPr lang="tr-TR" dirty="0" err="1"/>
              <a:t>Public</a:t>
            </a:r>
            <a:r>
              <a:rPr lang="tr-TR" dirty="0"/>
              <a:t> Administration/NPA) yaklaşımının kurucu babasıdır. </a:t>
            </a:r>
          </a:p>
        </p:txBody>
      </p:sp>
    </p:spTree>
    <p:extLst>
      <p:ext uri="{BB962C8B-B14F-4D97-AF65-F5344CB8AC3E}">
        <p14:creationId xmlns:p14="http://schemas.microsoft.com/office/powerpoint/2010/main" val="26926104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932C29-15BC-1241-854B-324FDAF97CB9}"/>
              </a:ext>
            </a:extLst>
          </p:cNvPr>
          <p:cNvSpPr>
            <a:spLocks noGrp="1"/>
          </p:cNvSpPr>
          <p:nvPr>
            <p:ph idx="1"/>
          </p:nvPr>
        </p:nvSpPr>
        <p:spPr>
          <a:xfrm>
            <a:off x="838200" y="514350"/>
            <a:ext cx="10515600" cy="5662613"/>
          </a:xfrm>
        </p:spPr>
        <p:txBody>
          <a:bodyPr>
            <a:normAutofit/>
          </a:bodyPr>
          <a:lstStyle/>
          <a:p>
            <a:pPr algn="just"/>
            <a:endParaRPr lang="tr-TR" dirty="0"/>
          </a:p>
          <a:p>
            <a:pPr marL="0" indent="0" algn="just">
              <a:buNone/>
            </a:pPr>
            <a:r>
              <a:rPr lang="tr-TR" dirty="0"/>
              <a:t>1950 sonrası dönemde yönetim yazını üzerinde etkili olan bir başka akım ise «</a:t>
            </a:r>
            <a:r>
              <a:rPr lang="tr-TR" dirty="0" err="1"/>
              <a:t>sistem»e</a:t>
            </a:r>
            <a:r>
              <a:rPr lang="tr-TR" dirty="0"/>
              <a:t> bağlı düşünmedir. Özellikle 1950 sonrası etkili olmasının nedenlerini başlıklar halinde şu şekilde sıralayabiliriz:</a:t>
            </a:r>
          </a:p>
          <a:p>
            <a:pPr marL="0" indent="0" algn="just">
              <a:buNone/>
            </a:pPr>
            <a:r>
              <a:rPr lang="tr-TR" dirty="0"/>
              <a:t>1) Soğuk Savaş’ın uluslararası devlet örgütlenmeleri bakımından yarattığı sistemik görüntü;</a:t>
            </a:r>
          </a:p>
          <a:p>
            <a:pPr marL="0" indent="0" algn="just">
              <a:buNone/>
            </a:pPr>
            <a:r>
              <a:rPr lang="tr-TR" dirty="0"/>
              <a:t>2) 1950 sonrası ABD bürokrasisi ve </a:t>
            </a:r>
            <a:r>
              <a:rPr lang="tr-TR" dirty="0" err="1"/>
              <a:t>ÇÜŞ’lerin</a:t>
            </a:r>
            <a:r>
              <a:rPr lang="tr-TR" dirty="0"/>
              <a:t> dev-uluslararası örgütler şeklinde örgütlenmesi; bu örgütler açısından karar alma sürecinde ortaya çıkan güçlükler ve bu güçlüklere çözüm üretmek açısından sistem yaklaşımının etkin bir analiz aracı üretiyor olması;</a:t>
            </a:r>
          </a:p>
          <a:p>
            <a:pPr marL="0" indent="0" algn="just">
              <a:buNone/>
            </a:pPr>
            <a:r>
              <a:rPr lang="tr-TR" dirty="0"/>
              <a:t>3) 1950 sonrası güç kazanan Atom Çağı, Einstein fiziği, kuantum ve kaos kuramlarının sistem yaklaşımını eleştirerek öne çıkartıcı etkileri. </a:t>
            </a:r>
          </a:p>
          <a:p>
            <a:pPr marL="0" indent="0" algn="just">
              <a:buNone/>
            </a:pPr>
            <a:endParaRPr lang="tr-TR" dirty="0"/>
          </a:p>
        </p:txBody>
      </p:sp>
    </p:spTree>
    <p:extLst>
      <p:ext uri="{BB962C8B-B14F-4D97-AF65-F5344CB8AC3E}">
        <p14:creationId xmlns:p14="http://schemas.microsoft.com/office/powerpoint/2010/main" val="2156451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932C29-15BC-1241-854B-324FDAF97CB9}"/>
              </a:ext>
            </a:extLst>
          </p:cNvPr>
          <p:cNvSpPr>
            <a:spLocks noGrp="1"/>
          </p:cNvSpPr>
          <p:nvPr>
            <p:ph idx="1"/>
          </p:nvPr>
        </p:nvSpPr>
        <p:spPr>
          <a:xfrm>
            <a:off x="838200" y="514350"/>
            <a:ext cx="10515600" cy="5662613"/>
          </a:xfrm>
        </p:spPr>
        <p:txBody>
          <a:bodyPr>
            <a:normAutofit fontScale="85000" lnSpcReduction="10000"/>
          </a:bodyPr>
          <a:lstStyle/>
          <a:p>
            <a:pPr algn="just"/>
            <a:endParaRPr lang="tr-TR" dirty="0"/>
          </a:p>
          <a:p>
            <a:pPr algn="just"/>
            <a:r>
              <a:rPr lang="tr-TR" dirty="0"/>
              <a:t>29 Krizi, Sosyal Refah Devleti, </a:t>
            </a:r>
            <a:r>
              <a:rPr lang="tr-TR" dirty="0" err="1"/>
              <a:t>Keynesyen</a:t>
            </a:r>
            <a:r>
              <a:rPr lang="tr-TR" dirty="0"/>
              <a:t> iktisat politikaları ve diğer yandan da faşizm aracılığıyla aşılmaya çalışılırken II. Dünya Savaşı, uluslararası hiyerarşinin yapısını büyük oranda değiştiren sonuçlar ortaya çıkartmıştır. </a:t>
            </a:r>
          </a:p>
          <a:p>
            <a:pPr algn="just"/>
            <a:r>
              <a:rPr lang="tr-TR" dirty="0"/>
              <a:t>Ön plana Amerika Birleşik Devletleri geçmiştir. Yığın üretim ile 1900’lü yılların başında tanışmış, savaşa topraklarıyla katılmamış ama savaşın itici gücüyle hem yığın üretim olanaklarını geliştirmiş hem de savaş sırasında büyük miktarlarda gıda stoku yapmış; dolayısıyla her bakımdan savaşın gerçek galibi olan bir ülke ile karşılaşırız. ABD, bir yandan savaş boyunca biriktirdiği gıda stokunu tüketmek diğer yandan da savaşın verdiği itici güçle yükselmiş bulunan üretim olanaklarının ortaya çıkarttığı üretim fazlasını eritmek gereksinimi ile karşı karşıyadır. </a:t>
            </a:r>
          </a:p>
          <a:p>
            <a:pPr algn="just"/>
            <a:r>
              <a:rPr lang="tr-TR" dirty="0"/>
              <a:t>Avrupa’da durum farklıdır. Savaştan harabe olarak çıkmıştır. Bütün Avrupa yerle bir olmuş, gıda stokları tükenmiş, insanlar açlıkla yüz yüze kalmıştır. Avrupa öncelikli olarak açlık sorununu halletmek, sonra da yeniden imar faaliyetine girmek zorundadır. Bu noktada Avrupa’nın tek avantajı bilgi birikimi yüksek insan kitlesidir. </a:t>
            </a:r>
          </a:p>
          <a:p>
            <a:pPr algn="just"/>
            <a:r>
              <a:rPr lang="tr-TR" dirty="0"/>
              <a:t>Eski sömürge ülkeler de savaştan etkilenmiştir. Savaşın yarattığı otorite boşluğu, sömürge ülkelerde bağımsızlık mücadelelerinin örgütlenmesine ve bağımsızlık alanında zaferlerin kazanılmasına olanak sağlamıştır. Sömürgeler, savaş sonrası birer birer bağımsızlıklarını kazanmaya başlamışlardır. </a:t>
            </a:r>
          </a:p>
        </p:txBody>
      </p:sp>
    </p:spTree>
    <p:extLst>
      <p:ext uri="{BB962C8B-B14F-4D97-AF65-F5344CB8AC3E}">
        <p14:creationId xmlns:p14="http://schemas.microsoft.com/office/powerpoint/2010/main" val="33042394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932C29-15BC-1241-854B-324FDAF97CB9}"/>
              </a:ext>
            </a:extLst>
          </p:cNvPr>
          <p:cNvSpPr>
            <a:spLocks noGrp="1"/>
          </p:cNvSpPr>
          <p:nvPr>
            <p:ph idx="1"/>
          </p:nvPr>
        </p:nvSpPr>
        <p:spPr>
          <a:xfrm>
            <a:off x="838200" y="514350"/>
            <a:ext cx="10515600" cy="5662613"/>
          </a:xfrm>
        </p:spPr>
        <p:txBody>
          <a:bodyPr>
            <a:normAutofit fontScale="92500" lnSpcReduction="10000"/>
          </a:bodyPr>
          <a:lstStyle/>
          <a:p>
            <a:pPr algn="just">
              <a:buFont typeface="Arial" panose="020B0604020202020204" pitchFamily="34" charset="0"/>
              <a:buChar char="•"/>
            </a:pPr>
            <a:r>
              <a:rPr lang="tr-TR" dirty="0"/>
              <a:t>1950 sonrası dönemin düşünsel dünyasını etkileyen önemli bir gelişme Soğuk Savaş’tır. Kapitalist ve sosyalist olarak blok şeklinde örgütlenmiş iki farklı sistem 1945 sonrası dönemde birbirleri ile kıyasıya bir rekabete girerler. Doğu bloğu sosyalist ülkeler grubundan, batı bloğu ise kapitalist ülkeler grubundan oluşmaktadır. ABD ve Sovyetler Birliği bu iki bloğun liderliğini üstlenmekle birlikte, </a:t>
            </a:r>
            <a:r>
              <a:rPr lang="tr-TR" b="1" dirty="0"/>
              <a:t>işbirliği içerisinde çalışan birçok ülke, alt sistemleriyle birlikte sistemik bir yapı arz etmektedir. </a:t>
            </a:r>
          </a:p>
          <a:p>
            <a:pPr algn="just">
              <a:buFont typeface="Arial" panose="020B0604020202020204" pitchFamily="34" charset="0"/>
              <a:buChar char="•"/>
            </a:pPr>
            <a:r>
              <a:rPr lang="tr-TR" dirty="0"/>
              <a:t>Bloklar arasındaki rekabet silahlanmadan, olimpiyat oyunlarına, bilime, uzay yarışına kadar birçok alanda kendisini gösterir. </a:t>
            </a:r>
            <a:r>
              <a:rPr lang="tr-TR" b="1" dirty="0"/>
              <a:t>İki bloklu bir dünya oluşumu, aynı zamanda da bir denge durumu ve algısını geliştirmektedir. </a:t>
            </a:r>
            <a:r>
              <a:rPr lang="tr-TR" dirty="0"/>
              <a:t>Dengeli olduğu sürece iki blok arasındaki, özellikle silahlanma yarışı dünya barışının garantisi olarak görülmektedir. </a:t>
            </a:r>
            <a:r>
              <a:rPr lang="tr-TR" b="1" dirty="0"/>
              <a:t>Dünya, gözle görülür hatta gündelik hayatın her alanında hissedilir oranda sistemik bir yapıya bürünmüştür. </a:t>
            </a:r>
          </a:p>
          <a:p>
            <a:pPr algn="just">
              <a:buFont typeface="Arial" panose="020B0604020202020204" pitchFamily="34" charset="0"/>
              <a:buChar char="•"/>
            </a:pPr>
            <a:r>
              <a:rPr lang="tr-TR" dirty="0"/>
              <a:t>Elbette bu yapı, sosyal bilimler alanında önce </a:t>
            </a:r>
            <a:r>
              <a:rPr lang="tr-TR" b="1" dirty="0"/>
              <a:t>uluslararası ilişkiler disiplinine </a:t>
            </a:r>
            <a:r>
              <a:rPr lang="tr-TR" dirty="0"/>
              <a:t>daha sonra da diğer sosyal bilim disiplinlerine etki etmiş; </a:t>
            </a:r>
            <a:r>
              <a:rPr lang="tr-TR" b="1" dirty="0"/>
              <a:t>Sistem Kuramları adıyla anılan bir analiz yöntemi sosyal bilimlerin her alanında yaygın biçimde kullanım alanı bulmuştur</a:t>
            </a:r>
            <a:r>
              <a:rPr lang="tr-TR" dirty="0"/>
              <a:t>. Doğal olarak sistem kuramı, yönetim yazınının düşünsel hayatı üzerinde de derin izler yaratmıştır.</a:t>
            </a:r>
          </a:p>
        </p:txBody>
      </p:sp>
    </p:spTree>
    <p:extLst>
      <p:ext uri="{BB962C8B-B14F-4D97-AF65-F5344CB8AC3E}">
        <p14:creationId xmlns:p14="http://schemas.microsoft.com/office/powerpoint/2010/main" val="17523853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932C29-15BC-1241-854B-324FDAF97CB9}"/>
              </a:ext>
            </a:extLst>
          </p:cNvPr>
          <p:cNvSpPr>
            <a:spLocks noGrp="1"/>
          </p:cNvSpPr>
          <p:nvPr>
            <p:ph idx="1"/>
          </p:nvPr>
        </p:nvSpPr>
        <p:spPr>
          <a:xfrm>
            <a:off x="838200" y="514350"/>
            <a:ext cx="10515600" cy="5662613"/>
          </a:xfrm>
        </p:spPr>
        <p:txBody>
          <a:bodyPr>
            <a:normAutofit/>
          </a:bodyPr>
          <a:lstStyle/>
          <a:p>
            <a:pPr algn="just"/>
            <a:endParaRPr lang="tr-TR" dirty="0"/>
          </a:p>
          <a:p>
            <a:pPr algn="just"/>
            <a:r>
              <a:rPr lang="tr-TR" dirty="0"/>
              <a:t>Sistem Kuramı aslında Ludwig </a:t>
            </a:r>
            <a:r>
              <a:rPr lang="tr-TR" dirty="0" err="1"/>
              <a:t>Von</a:t>
            </a:r>
            <a:r>
              <a:rPr lang="tr-TR" dirty="0"/>
              <a:t> </a:t>
            </a:r>
            <a:r>
              <a:rPr lang="tr-TR" dirty="0" err="1"/>
              <a:t>Bertalanffy’ın</a:t>
            </a:r>
            <a:r>
              <a:rPr lang="tr-TR" dirty="0"/>
              <a:t> 1920’li ve 1930’lu yıllarda başlattığı çalışmalarda ortaya çıkmaktadır. </a:t>
            </a:r>
            <a:r>
              <a:rPr lang="tr-TR" dirty="0" err="1"/>
              <a:t>Von</a:t>
            </a:r>
            <a:r>
              <a:rPr lang="tr-TR" dirty="0"/>
              <a:t> </a:t>
            </a:r>
            <a:r>
              <a:rPr lang="tr-TR" dirty="0" err="1"/>
              <a:t>Bertalanffy</a:t>
            </a:r>
            <a:r>
              <a:rPr lang="tr-TR" dirty="0"/>
              <a:t>, 1937 yılında da «Sistemlerin Genel Teorisi» başlıklı bir sunuşu Chicago Üniversitesi’nde yapmıştır. Fizik alanından türeyen sistem kuramının yaygın bir uygulama alanı bulması için 1950’li yılların Soğuk Savaş atmosferini beklemek gerekmektedir. </a:t>
            </a:r>
          </a:p>
          <a:p>
            <a:pPr algn="just"/>
            <a:r>
              <a:rPr lang="tr-TR" dirty="0"/>
              <a:t>Sistem kuramları sibernetikten, örgüt kuramlarına, yaşam sistemlerinden bilgisayar programlamasına, simülasyon modellerinden kaos fiziğine, sistem mühendisliğine kadar birçok alana metodolojik etkide bulunmuştur. </a:t>
            </a:r>
          </a:p>
          <a:p>
            <a:pPr algn="just"/>
            <a:r>
              <a:rPr lang="tr-TR" dirty="0"/>
              <a:t>Birleşmiş ve bütünleşmiş (alt) parçalardan oluşan herhangi bir yapı, olay veya faaliyet, kavram bir sistem olarak düşünülebilir. </a:t>
            </a:r>
          </a:p>
          <a:p>
            <a:pPr algn="just"/>
            <a:r>
              <a:rPr lang="tr-TR" b="1" dirty="0"/>
              <a:t>Bütünü oluşturan parçalar ve parçalar arası ilişkiler bir arada incelenir.</a:t>
            </a:r>
          </a:p>
        </p:txBody>
      </p:sp>
    </p:spTree>
    <p:extLst>
      <p:ext uri="{BB962C8B-B14F-4D97-AF65-F5344CB8AC3E}">
        <p14:creationId xmlns:p14="http://schemas.microsoft.com/office/powerpoint/2010/main" val="13405190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932C29-15BC-1241-854B-324FDAF97CB9}"/>
              </a:ext>
            </a:extLst>
          </p:cNvPr>
          <p:cNvSpPr>
            <a:spLocks noGrp="1"/>
          </p:cNvSpPr>
          <p:nvPr>
            <p:ph idx="1"/>
          </p:nvPr>
        </p:nvSpPr>
        <p:spPr>
          <a:xfrm>
            <a:off x="838200" y="628650"/>
            <a:ext cx="10515600" cy="5548313"/>
          </a:xfrm>
        </p:spPr>
        <p:txBody>
          <a:bodyPr>
            <a:normAutofit/>
          </a:bodyPr>
          <a:lstStyle/>
          <a:p>
            <a:pPr algn="just"/>
            <a:r>
              <a:rPr lang="tr-TR" dirty="0" err="1"/>
              <a:t>Von</a:t>
            </a:r>
            <a:r>
              <a:rPr lang="tr-TR" dirty="0"/>
              <a:t> </a:t>
            </a:r>
            <a:r>
              <a:rPr lang="tr-TR" dirty="0" err="1"/>
              <a:t>Bertalanffy’dan</a:t>
            </a:r>
            <a:r>
              <a:rPr lang="tr-TR" dirty="0"/>
              <a:t> beri sistemler 1) Açık Sistemler ve 2) Kapalı Sistemler olarak iki tipte incelenmektedir. </a:t>
            </a:r>
          </a:p>
          <a:p>
            <a:pPr algn="just"/>
            <a:r>
              <a:rPr lang="tr-TR" dirty="0"/>
              <a:t>Bir sistem çevresinden bilgi, enerji ve malzeme alıyorsa ve çevresiyle ilişki kuruyorsa açık bir sistemdir. </a:t>
            </a:r>
          </a:p>
          <a:p>
            <a:pPr algn="just"/>
            <a:r>
              <a:rPr lang="tr-TR" dirty="0"/>
              <a:t>Alt sistemler kendi amaçlarını etkileşim haline gerçekleştirdiklerinde sistemin de amacı gerçekleşebilecektir. Bütün alt sistemlerin iyi çalışması önemlidir. Bir alt sistemdeki problem, tüm sisteme yansır. </a:t>
            </a:r>
          </a:p>
          <a:p>
            <a:pPr algn="just"/>
            <a:r>
              <a:rPr lang="tr-TR" dirty="0"/>
              <a:t>Her sistem doğar, gelişir ve ölür. Yok olmaya doğru böylesi bir gidişe verilen ad </a:t>
            </a:r>
            <a:r>
              <a:rPr lang="tr-TR" dirty="0" err="1"/>
              <a:t>entropi’dir</a:t>
            </a:r>
            <a:r>
              <a:rPr lang="tr-TR" dirty="0"/>
              <a:t>. </a:t>
            </a:r>
            <a:r>
              <a:rPr lang="tr-TR" dirty="0" err="1"/>
              <a:t>Entropi</a:t>
            </a:r>
            <a:r>
              <a:rPr lang="tr-TR" dirty="0"/>
              <a:t> sürecine giren yapıların, canlıların enerjileri tükenir ve yok olma süreci başlar.</a:t>
            </a:r>
          </a:p>
          <a:p>
            <a:pPr algn="just"/>
            <a:r>
              <a:rPr lang="tr-TR" dirty="0"/>
              <a:t>Kapalı sistemlerde </a:t>
            </a:r>
            <a:r>
              <a:rPr lang="tr-TR" dirty="0" err="1"/>
              <a:t>entropi</a:t>
            </a:r>
            <a:r>
              <a:rPr lang="tr-TR" dirty="0"/>
              <a:t> eğilimi daha yaygındır. Açık sistemler de ise bu eğilim durdurulabilir (negatif </a:t>
            </a:r>
            <a:r>
              <a:rPr lang="tr-TR" dirty="0" err="1"/>
              <a:t>entropi</a:t>
            </a:r>
            <a:r>
              <a:rPr lang="tr-TR" dirty="0"/>
              <a:t>).</a:t>
            </a:r>
          </a:p>
        </p:txBody>
      </p:sp>
    </p:spTree>
    <p:extLst>
      <p:ext uri="{BB962C8B-B14F-4D97-AF65-F5344CB8AC3E}">
        <p14:creationId xmlns:p14="http://schemas.microsoft.com/office/powerpoint/2010/main" val="34503099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932C29-15BC-1241-854B-324FDAF97CB9}"/>
              </a:ext>
            </a:extLst>
          </p:cNvPr>
          <p:cNvSpPr>
            <a:spLocks noGrp="1"/>
          </p:cNvSpPr>
          <p:nvPr>
            <p:ph idx="1"/>
          </p:nvPr>
        </p:nvSpPr>
        <p:spPr>
          <a:xfrm>
            <a:off x="838200" y="514350"/>
            <a:ext cx="10515600" cy="5662613"/>
          </a:xfrm>
        </p:spPr>
        <p:txBody>
          <a:bodyPr>
            <a:normAutofit/>
          </a:bodyPr>
          <a:lstStyle/>
          <a:p>
            <a:pPr algn="just"/>
            <a:r>
              <a:rPr lang="tr-TR" dirty="0"/>
              <a:t>1950 sonrası sistemik bir bakış açısının hemen her alanda gelişme göstermesine, örgüt yaklaşımları da sessiz kalamamış, Sistem Kuramı örgüt alanında da bu tarihten itibaren «modern örgüt yaklaşımı» nitelemesiyle önemli bir güce sahip olmuştur. </a:t>
            </a:r>
          </a:p>
          <a:p>
            <a:pPr algn="just"/>
            <a:r>
              <a:rPr lang="tr-TR" dirty="0"/>
              <a:t>Hem karar verme analiz sürecini kolaylaştırması hem de örgütlerin çekirdek/tekil yapılardan kompleks ve çok ülkeli bir yapıya doğru </a:t>
            </a:r>
            <a:r>
              <a:rPr lang="tr-TR" dirty="0" err="1"/>
              <a:t>evrilmeleri</a:t>
            </a:r>
            <a:r>
              <a:rPr lang="tr-TR" dirty="0"/>
              <a:t> dolayısıyla örgütlerde sistemik bir bakış açısı daha fazla anlam kazanmaya başlamıştır. </a:t>
            </a:r>
          </a:p>
          <a:p>
            <a:pPr algn="just"/>
            <a:r>
              <a:rPr lang="tr-TR" b="1" dirty="0"/>
              <a:t>Bir sistem, alt alanlara/konulara göre birçok alt sistemden oluşmaktadır. Sistem ve alt sistemler de başka sistemlerle </a:t>
            </a:r>
            <a:r>
              <a:rPr lang="tr-TR" b="1" dirty="0" err="1"/>
              <a:t>geçişkenlik</a:t>
            </a:r>
            <a:r>
              <a:rPr lang="tr-TR" b="1" dirty="0"/>
              <a:t> içindedir. Başka sistemlerin de alt sistemleri olabilirler. </a:t>
            </a:r>
          </a:p>
          <a:p>
            <a:pPr algn="just"/>
            <a:r>
              <a:rPr lang="tr-TR" dirty="0"/>
              <a:t>Açık sistemler çevresiyle/dış dünyayla ilişki içinde olarak, oradan gelen girdileri işleyerek çıktıya (mal ve hizmete) dönüştürür. Kurumun/örgütün dış çevresiyle ilişki kurmaması, çevreyi dikkate almaması durumunda kapalı sistemleri/yapıyı görüyoruz demektir. Burada örgüt, iç faaliyetlerine yönelmiştir. </a:t>
            </a:r>
          </a:p>
          <a:p>
            <a:pPr algn="just"/>
            <a:endParaRPr lang="tr-TR" dirty="0"/>
          </a:p>
        </p:txBody>
      </p:sp>
    </p:spTree>
    <p:extLst>
      <p:ext uri="{BB962C8B-B14F-4D97-AF65-F5344CB8AC3E}">
        <p14:creationId xmlns:p14="http://schemas.microsoft.com/office/powerpoint/2010/main" val="25891683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932C29-15BC-1241-854B-324FDAF97CB9}"/>
              </a:ext>
            </a:extLst>
          </p:cNvPr>
          <p:cNvSpPr>
            <a:spLocks noGrp="1"/>
          </p:cNvSpPr>
          <p:nvPr>
            <p:ph idx="1"/>
          </p:nvPr>
        </p:nvSpPr>
        <p:spPr>
          <a:xfrm>
            <a:off x="838200" y="514350"/>
            <a:ext cx="10515600" cy="5662613"/>
          </a:xfrm>
        </p:spPr>
        <p:txBody>
          <a:bodyPr>
            <a:normAutofit/>
          </a:bodyPr>
          <a:lstStyle/>
          <a:p>
            <a:pPr algn="just"/>
            <a:endParaRPr lang="tr-TR" dirty="0"/>
          </a:p>
          <a:p>
            <a:pPr algn="just"/>
            <a:endParaRPr lang="tr-TR" dirty="0"/>
          </a:p>
          <a:p>
            <a:pPr algn="just"/>
            <a:r>
              <a:rPr lang="tr-TR" dirty="0" err="1"/>
              <a:t>Entropi</a:t>
            </a:r>
            <a:r>
              <a:rPr lang="tr-TR" dirty="0"/>
              <a:t>, örgüt/kurumlarda da kendisini gösterir. Örgütleri yok oluşa götüren en önemli faktör çevresel faktörlerdir. Çevreden gelen tehditler, güçlü rekabet, yeni bilgi ve yaklaşımların ortaya çıkması vb. örgütlerin dengesini bozar ve örgütleri sarsar. </a:t>
            </a:r>
          </a:p>
          <a:p>
            <a:pPr algn="just"/>
            <a:r>
              <a:rPr lang="tr-TR" dirty="0"/>
              <a:t>Sistem yaklaşımı günümüzde sibernetik, simülasyon sistemleri ve bilgisayar teknolojilerinin gelişmesiyle birlikte yeni boyutlara ulaşarak etkisini hala tüm hızıyla sürdürmektedir. Ancak, kompleks sistem işletimleri sürecinde ortaya çıkan ve sistem kuramına güçlü eleştiriler üreten kaos fiziği de önem kazanmaktadır.</a:t>
            </a:r>
          </a:p>
          <a:p>
            <a:pPr algn="just"/>
            <a:endParaRPr lang="tr-TR" dirty="0"/>
          </a:p>
        </p:txBody>
      </p:sp>
    </p:spTree>
    <p:extLst>
      <p:ext uri="{BB962C8B-B14F-4D97-AF65-F5344CB8AC3E}">
        <p14:creationId xmlns:p14="http://schemas.microsoft.com/office/powerpoint/2010/main" val="8176605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932C29-15BC-1241-854B-324FDAF97CB9}"/>
              </a:ext>
            </a:extLst>
          </p:cNvPr>
          <p:cNvSpPr>
            <a:spLocks noGrp="1"/>
          </p:cNvSpPr>
          <p:nvPr>
            <p:ph idx="1"/>
          </p:nvPr>
        </p:nvSpPr>
        <p:spPr>
          <a:xfrm>
            <a:off x="838200" y="514350"/>
            <a:ext cx="10515600" cy="5662613"/>
          </a:xfrm>
        </p:spPr>
        <p:txBody>
          <a:bodyPr>
            <a:noAutofit/>
          </a:bodyPr>
          <a:lstStyle/>
          <a:p>
            <a:pPr algn="just">
              <a:buFont typeface="Arial" panose="020B0604020202020204" pitchFamily="34" charset="0"/>
              <a:buChar char="•"/>
            </a:pPr>
            <a:endParaRPr lang="tr-TR" sz="1900" dirty="0"/>
          </a:p>
          <a:p>
            <a:pPr algn="just">
              <a:buFont typeface="Arial" panose="020B0604020202020204" pitchFamily="34" charset="0"/>
              <a:buChar char="•"/>
            </a:pPr>
            <a:endParaRPr lang="tr-TR" sz="1900" dirty="0"/>
          </a:p>
          <a:p>
            <a:pPr algn="just">
              <a:buFont typeface="Arial" panose="020B0604020202020204" pitchFamily="34" charset="0"/>
              <a:buChar char="•"/>
            </a:pPr>
            <a:r>
              <a:rPr lang="tr-TR" sz="2000" dirty="0"/>
              <a:t>Kaos durumu, gürültü değişkenleri üzerinden tartışılmaktadır. Düzenli bir denklem üzerinde bile kaos durumunu gözlemek, </a:t>
            </a:r>
            <a:r>
              <a:rPr lang="tr-TR" sz="2000" b="1" dirty="0"/>
              <a:t>hiç beklenmedik sonuçlar ele etmek mümkün olabilmektedir</a:t>
            </a:r>
            <a:r>
              <a:rPr lang="tr-TR" sz="2000" dirty="0"/>
              <a:t>. Denklemlerde herhangi bir bağımsız değişkenin değeri düzenli olarak artırıldığında belli bir yere kadar bağımlı değişkeninin değeri de benzer bir düzenlilikte artmakta; ancak </a:t>
            </a:r>
            <a:r>
              <a:rPr lang="tr-TR" sz="2000" b="1" dirty="0"/>
              <a:t>bir noktada, bağımsız değişkenin değerindeki artışla hiç alakası olmayan aşırı yüksek bir düzeyde bağımlı değişkenin değerinin arttığı gözlenmektedir. </a:t>
            </a:r>
          </a:p>
          <a:p>
            <a:pPr algn="just">
              <a:buFont typeface="Arial" panose="020B0604020202020204" pitchFamily="34" charset="0"/>
              <a:buChar char="•"/>
            </a:pPr>
            <a:r>
              <a:rPr lang="tr-TR" sz="2000" dirty="0"/>
              <a:t>Örneğin, ihracat ve milli gelir değişkenleri üzerinden düşünecek olursak, ihracat bir birim artırıldığında diyelim ki milli gelir 3 birim artıyor olsun. İhracat 10 birim arttığında da milli gelir 30 birim artsın. Bu böyle düzenli olarak bir yere kadar gitmekte, ancak örneğin bir noktada, mesela ihracat 1.000 birim arttığında, birden bire milli gelirin inanılmaz bir hızla, diyelim ki 100.000.000 birim arttığı gözlenmektedir. İşte burada ihracat ve milli gelir ilişkisini bir noktada sıçratan açıklayamadığımız, hesaba katmadığımız, denklemde hiç yer almayan bir değişken söz konusu olmakta; açıklanması imkan dahilinde olmayan değişik sonuçlar üreten bir boyuta ulaşılmaktadır. Bu bir tür kaos durumudur. </a:t>
            </a:r>
          </a:p>
        </p:txBody>
      </p:sp>
    </p:spTree>
    <p:extLst>
      <p:ext uri="{BB962C8B-B14F-4D97-AF65-F5344CB8AC3E}">
        <p14:creationId xmlns:p14="http://schemas.microsoft.com/office/powerpoint/2010/main" val="2406044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932C29-15BC-1241-854B-324FDAF97CB9}"/>
              </a:ext>
            </a:extLst>
          </p:cNvPr>
          <p:cNvSpPr>
            <a:spLocks noGrp="1"/>
          </p:cNvSpPr>
          <p:nvPr>
            <p:ph idx="1"/>
          </p:nvPr>
        </p:nvSpPr>
        <p:spPr>
          <a:xfrm>
            <a:off x="838200" y="514350"/>
            <a:ext cx="10515600" cy="5662613"/>
          </a:xfrm>
        </p:spPr>
        <p:txBody>
          <a:bodyPr>
            <a:noAutofit/>
          </a:bodyPr>
          <a:lstStyle/>
          <a:p>
            <a:pPr marL="0" indent="0" algn="just">
              <a:buNone/>
            </a:pPr>
            <a:endParaRPr lang="tr-TR" sz="1900" dirty="0"/>
          </a:p>
          <a:p>
            <a:pPr algn="just">
              <a:buFont typeface="Arial" panose="020B0604020202020204" pitchFamily="34" charset="0"/>
              <a:buChar char="•"/>
            </a:pPr>
            <a:r>
              <a:rPr lang="tr-TR" dirty="0"/>
              <a:t>Milli gelir denklemimiz, ihracatın milli gelir üzerindeki etkisini belli bir noktaya kadar açıklamakta ancak belli bir noktadan sonra bu ilişkiyi açıklayamamaktadır. Böylesi bir durumun ortaya çıkması da bizim denkleme katamadığımız, göremediğimiz ya da göz ardı ettiğimiz bir takım «gürültü değişkenlerinden» kaynaklanmaktadır. </a:t>
            </a:r>
          </a:p>
          <a:p>
            <a:pPr algn="just">
              <a:buFont typeface="Arial" panose="020B0604020202020204" pitchFamily="34" charset="0"/>
              <a:buChar char="•"/>
            </a:pPr>
            <a:r>
              <a:rPr lang="tr-TR" dirty="0"/>
              <a:t>Açıkladığımızı sandığımız ilişkilere bizim görmediğimiz birçok başka değişken etki etmektedir. Kaos fiziğinde buna «kelebek etkisi» denilmektedir. Edward N. </a:t>
            </a:r>
            <a:r>
              <a:rPr lang="tr-TR" dirty="0" err="1"/>
              <a:t>Lorenz</a:t>
            </a:r>
            <a:r>
              <a:rPr lang="tr-TR" dirty="0"/>
              <a:t> isimli matematikçi ve meteoroloğun ileri sürdüğü kelebek etkisi şu şekilde formüle edilmektedir: «Amazon Ormanları’nda bir kelebeğin kanat çırpması, ABD’de fırtına kopmasına neden olabilir». Farklı bir örnekle bu, «bir kelebeğin kanat çırpması, dünyanın yarısını dolaşabilecek bir kasırganın oluşmasına neden olabilir» şeklinde dile getirilmektedir. </a:t>
            </a:r>
          </a:p>
          <a:p>
            <a:pPr algn="just">
              <a:buFont typeface="Arial" panose="020B0604020202020204" pitchFamily="34" charset="0"/>
              <a:buChar char="•"/>
            </a:pPr>
            <a:r>
              <a:rPr lang="tr-TR" dirty="0"/>
              <a:t>Kaos fiziği ile içerisinde bulunduğumuz dünyanın lineer algısı tümüyle değişmiştir. </a:t>
            </a:r>
          </a:p>
        </p:txBody>
      </p:sp>
    </p:spTree>
    <p:extLst>
      <p:ext uri="{BB962C8B-B14F-4D97-AF65-F5344CB8AC3E}">
        <p14:creationId xmlns:p14="http://schemas.microsoft.com/office/powerpoint/2010/main" val="1137782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932C29-15BC-1241-854B-324FDAF97CB9}"/>
              </a:ext>
            </a:extLst>
          </p:cNvPr>
          <p:cNvSpPr>
            <a:spLocks noGrp="1"/>
          </p:cNvSpPr>
          <p:nvPr>
            <p:ph idx="1"/>
          </p:nvPr>
        </p:nvSpPr>
        <p:spPr>
          <a:xfrm>
            <a:off x="838200" y="514350"/>
            <a:ext cx="10515600" cy="5662613"/>
          </a:xfrm>
        </p:spPr>
        <p:txBody>
          <a:bodyPr>
            <a:normAutofit/>
          </a:bodyPr>
          <a:lstStyle/>
          <a:p>
            <a:pPr algn="just"/>
            <a:endParaRPr lang="tr-TR" dirty="0"/>
          </a:p>
          <a:p>
            <a:pPr algn="just"/>
            <a:r>
              <a:rPr lang="tr-TR" dirty="0"/>
              <a:t>Sistem kuramlarına da en güçlü eleştirisi buradan kaynaklanmaktadır. </a:t>
            </a:r>
            <a:r>
              <a:rPr lang="tr-TR" b="1" dirty="0"/>
              <a:t>Yani istediğimiz kadar en güçlü ve açıklayıcı sistemi kurduğumuzu iddia edelim; hesaba katmadığımız ve bir noktada her şeyi değiştirme gücüne sahip bir değişken, bizim bilgimiz hilafına incelediğimiz sistemde etkili oluyor olabilir. </a:t>
            </a:r>
          </a:p>
          <a:p>
            <a:pPr algn="just"/>
            <a:r>
              <a:rPr lang="tr-TR" dirty="0"/>
              <a:t>Bu nedenle de sistem yaklaşımının açıklama yeteneği her zaman sınırlı olmak zorundadır; çünkü yaşadığımız dünyada sınırlı algımız dolayısıyla hesaba katamadığımız milyonlarca değişken söz konusudur. </a:t>
            </a:r>
          </a:p>
          <a:p>
            <a:pPr marL="0" indent="0" algn="just">
              <a:buNone/>
            </a:pPr>
            <a:endParaRPr lang="tr-TR" dirty="0"/>
          </a:p>
        </p:txBody>
      </p:sp>
    </p:spTree>
    <p:extLst>
      <p:ext uri="{BB962C8B-B14F-4D97-AF65-F5344CB8AC3E}">
        <p14:creationId xmlns:p14="http://schemas.microsoft.com/office/powerpoint/2010/main" val="1908423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932C29-15BC-1241-854B-324FDAF97CB9}"/>
              </a:ext>
            </a:extLst>
          </p:cNvPr>
          <p:cNvSpPr>
            <a:spLocks noGrp="1"/>
          </p:cNvSpPr>
          <p:nvPr>
            <p:ph idx="1"/>
          </p:nvPr>
        </p:nvSpPr>
        <p:spPr>
          <a:xfrm>
            <a:off x="838200" y="594360"/>
            <a:ext cx="10515600" cy="5662613"/>
          </a:xfrm>
        </p:spPr>
        <p:txBody>
          <a:bodyPr>
            <a:normAutofit lnSpcReduction="10000"/>
          </a:bodyPr>
          <a:lstStyle/>
          <a:p>
            <a:pPr algn="just">
              <a:buFont typeface="Arial" panose="020B0604020202020204" pitchFamily="34" charset="0"/>
              <a:buChar char="•"/>
            </a:pPr>
            <a:r>
              <a:rPr lang="tr-TR" sz="2400" dirty="0"/>
              <a:t>II. Dünya Savaşı sonrası dönemde bir bir bağımsızlıklarına kavuşan ülkelerin «Kara Deri Beyaz Maske» sendromu içerisinde hareket ettiklerini söylenebilir. Bu ülkelerdeki insanlar, kara derilerinin üzerine bir tür beyaz maske takmaya, beyaz adam gibi olmaya çalışmışlardır. </a:t>
            </a:r>
          </a:p>
          <a:p>
            <a:pPr algn="just">
              <a:buFont typeface="Arial" panose="020B0604020202020204" pitchFamily="34" charset="0"/>
              <a:buChar char="•"/>
            </a:pPr>
            <a:r>
              <a:rPr lang="tr-TR" sz="2400" dirty="0" err="1"/>
              <a:t>Fanon’a</a:t>
            </a:r>
            <a:r>
              <a:rPr lang="tr-TR" sz="2400" dirty="0"/>
              <a:t> göre «Siyah insan beyaz olmak istiyor: Beyaz insansa </a:t>
            </a:r>
            <a:r>
              <a:rPr lang="tr-TR" sz="2400" dirty="0" err="1"/>
              <a:t>köleleştirici</a:t>
            </a:r>
            <a:r>
              <a:rPr lang="tr-TR" sz="2400" dirty="0"/>
              <a:t> düzeneklerini </a:t>
            </a:r>
            <a:r>
              <a:rPr lang="tr-TR" sz="2400" dirty="0" err="1"/>
              <a:t>habire</a:t>
            </a:r>
            <a:r>
              <a:rPr lang="tr-TR" sz="2400" dirty="0"/>
              <a:t> çalıştırırken daha yüksek bir insanlık düzeyine ulaşmanın </a:t>
            </a:r>
            <a:r>
              <a:rPr lang="tr-TR" sz="2400" dirty="0" err="1"/>
              <a:t>peşinde”dir</a:t>
            </a:r>
            <a:r>
              <a:rPr lang="tr-TR" sz="2400" dirty="0"/>
              <a:t>. Böyle olunca kimlikten, dile, renkten yaşam biçimine dek beyaz adama öykünen, bu yönüyle de beyaz insanın </a:t>
            </a:r>
            <a:r>
              <a:rPr lang="tr-TR" sz="2400" dirty="0" err="1"/>
              <a:t>köleleştirici</a:t>
            </a:r>
            <a:r>
              <a:rPr lang="tr-TR" sz="2400" dirty="0"/>
              <a:t> düzeneklerinden kurtulmaya çalışırken daha çok bu düzenekler içerisine hapsolan bir insan modeli ortaya çıkıyor (sömürge sonrası dönem=yeni sömürgecilik). </a:t>
            </a:r>
          </a:p>
          <a:p>
            <a:pPr algn="just">
              <a:buFont typeface="Arial" panose="020B0604020202020204" pitchFamily="34" charset="0"/>
              <a:buChar char="•"/>
            </a:pPr>
            <a:r>
              <a:rPr lang="tr-TR" sz="2400" dirty="0"/>
              <a:t>Sadece insan modeli olarak değil, sömürge sonrası ülkelerin hemen tümünde «</a:t>
            </a:r>
            <a:r>
              <a:rPr lang="tr-TR" dirty="0"/>
              <a:t>kalkınma ideali» </a:t>
            </a:r>
            <a:r>
              <a:rPr lang="tr-TR" sz="2400" dirty="0"/>
              <a:t>başta olmak üzere kendilerini bağladıkları «</a:t>
            </a:r>
            <a:r>
              <a:rPr lang="tr-TR" dirty="0"/>
              <a:t>yüksek» </a:t>
            </a:r>
            <a:r>
              <a:rPr lang="tr-TR" sz="2400" dirty="0"/>
              <a:t>ülkülerin tümü böylesi bir maluliyetle lekeleniyor. Sömürge sonrası özgürlüğüne kavuşmuş ülkelerin tümü sömürgeciler gibi olmak istiyor. Yani onlar gibi sanayileşmek, makineye hükmetmek istiyor; kalkınmak istenciyle yanıp tutuşuyor. </a:t>
            </a:r>
          </a:p>
        </p:txBody>
      </p:sp>
    </p:spTree>
    <p:extLst>
      <p:ext uri="{BB962C8B-B14F-4D97-AF65-F5344CB8AC3E}">
        <p14:creationId xmlns:p14="http://schemas.microsoft.com/office/powerpoint/2010/main" val="3156920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932C29-15BC-1241-854B-324FDAF97CB9}"/>
              </a:ext>
            </a:extLst>
          </p:cNvPr>
          <p:cNvSpPr>
            <a:spLocks noGrp="1"/>
          </p:cNvSpPr>
          <p:nvPr>
            <p:ph idx="1"/>
          </p:nvPr>
        </p:nvSpPr>
        <p:spPr>
          <a:xfrm>
            <a:off x="838200" y="514350"/>
            <a:ext cx="10515600" cy="5662613"/>
          </a:xfrm>
        </p:spPr>
        <p:txBody>
          <a:bodyPr>
            <a:normAutofit/>
          </a:bodyPr>
          <a:lstStyle/>
          <a:p>
            <a:pPr algn="just"/>
            <a:endParaRPr lang="tr-TR" dirty="0"/>
          </a:p>
          <a:p>
            <a:pPr algn="just"/>
            <a:r>
              <a:rPr lang="tr-TR" dirty="0"/>
              <a:t>II. Dünya Savaşı sonrası bağımsızlıklarını kazanan ülkeler «modernleşmek» ve «kalkınmak» için de paraya ve ucuz veya bedava gıdaya ihtiyaç duyuyorlar. Kalkınma istenci de gelişmiş ülkeler tarafından başka bir biçimde kullanılarak az gelişmiş ülkelerin gelişmiş ülkelerle yeni bir tür bağımlılık ilişkisi içerisine girmesine yol açmaktadır.</a:t>
            </a:r>
          </a:p>
          <a:p>
            <a:pPr algn="just"/>
            <a:r>
              <a:rPr lang="tr-TR" dirty="0"/>
              <a:t>Resmin öbür yüzünde Sosyalist Blok var. Yani eğer Avrupalı ülkeler açlığın üstesinden gelip yeniden imar edilemezse ve eski sömürge ülkeler de sanayileşme yürüyüşünde iyi-kötü yol alamazlarsa, bu ülkeler birer birer Sosyalist Blok’a kayıyor, sosyalizmi tercih ediyorlar. Bu bakımdan hem Avrupa’ya hem de eski sömürgelere istediklerini belli oranlarda vermek önem taşıyor.</a:t>
            </a:r>
          </a:p>
          <a:p>
            <a:pPr marL="0" indent="0" algn="just">
              <a:buNone/>
            </a:pPr>
            <a:endParaRPr lang="tr-TR" sz="2400" dirty="0"/>
          </a:p>
        </p:txBody>
      </p:sp>
    </p:spTree>
    <p:extLst>
      <p:ext uri="{BB962C8B-B14F-4D97-AF65-F5344CB8AC3E}">
        <p14:creationId xmlns:p14="http://schemas.microsoft.com/office/powerpoint/2010/main" val="23306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932C29-15BC-1241-854B-324FDAF97CB9}"/>
              </a:ext>
            </a:extLst>
          </p:cNvPr>
          <p:cNvSpPr>
            <a:spLocks noGrp="1"/>
          </p:cNvSpPr>
          <p:nvPr>
            <p:ph idx="1"/>
          </p:nvPr>
        </p:nvSpPr>
        <p:spPr>
          <a:xfrm>
            <a:off x="838200" y="514350"/>
            <a:ext cx="10515600" cy="5662613"/>
          </a:xfrm>
        </p:spPr>
        <p:txBody>
          <a:bodyPr>
            <a:normAutofit lnSpcReduction="10000"/>
          </a:bodyPr>
          <a:lstStyle/>
          <a:p>
            <a:pPr marL="0" indent="0" algn="just">
              <a:buNone/>
            </a:pPr>
            <a:r>
              <a:rPr lang="tr-TR" dirty="0"/>
              <a:t>II. Dünya Savaşı sonrası kapitalist dünyanın seçtiği sistem ortaya çıkıyor:</a:t>
            </a:r>
          </a:p>
          <a:p>
            <a:pPr algn="just"/>
            <a:r>
              <a:rPr lang="tr-TR" dirty="0"/>
              <a:t>Temmuz 1944’te ABD’nin </a:t>
            </a:r>
            <a:r>
              <a:rPr lang="tr-TR" dirty="0" err="1"/>
              <a:t>Bretton</a:t>
            </a:r>
            <a:r>
              <a:rPr lang="tr-TR" dirty="0"/>
              <a:t> </a:t>
            </a:r>
            <a:r>
              <a:rPr lang="tr-TR" dirty="0" err="1"/>
              <a:t>Woods</a:t>
            </a:r>
            <a:r>
              <a:rPr lang="tr-TR" dirty="0"/>
              <a:t> kasabasında Birleşmiş Milletler, Para ve Finans Konferansı düzenleniyor. Bu nedenle kurulan sisteme </a:t>
            </a:r>
            <a:r>
              <a:rPr lang="tr-TR" dirty="0" err="1"/>
              <a:t>Bretton</a:t>
            </a:r>
            <a:r>
              <a:rPr lang="tr-TR" dirty="0"/>
              <a:t> </a:t>
            </a:r>
            <a:r>
              <a:rPr lang="tr-TR" dirty="0" err="1"/>
              <a:t>Woods</a:t>
            </a:r>
            <a:r>
              <a:rPr lang="tr-TR" dirty="0"/>
              <a:t> Sistemi adı da verilmektedir. Verilen diğer bir isim ise Uluslararası </a:t>
            </a:r>
            <a:r>
              <a:rPr lang="tr-TR" dirty="0" err="1"/>
              <a:t>Keynesyen</a:t>
            </a:r>
            <a:r>
              <a:rPr lang="tr-TR" dirty="0"/>
              <a:t> Sistem’dir. </a:t>
            </a:r>
          </a:p>
          <a:p>
            <a:pPr algn="just"/>
            <a:r>
              <a:rPr lang="tr-TR" dirty="0"/>
              <a:t>Burada alınan en önemli karar dünya para sisteminin değiştirilmesine ilişkindir. Önceden her bir para biriminin belirli bir gram altın karşılığı bulunmaktaydı. </a:t>
            </a:r>
            <a:r>
              <a:rPr lang="tr-TR" dirty="0" err="1"/>
              <a:t>Bretton</a:t>
            </a:r>
            <a:r>
              <a:rPr lang="tr-TR" dirty="0"/>
              <a:t> </a:t>
            </a:r>
            <a:r>
              <a:rPr lang="tr-TR" dirty="0" err="1"/>
              <a:t>Woods’ta</a:t>
            </a:r>
            <a:r>
              <a:rPr lang="tr-TR" dirty="0"/>
              <a:t> altın karşılığı olan tek para ABD doları ilan edilmiştir. Buna göre 1 ons altın = 35 dolar ya da 1 dolar = 0,88867 gr altına karşılık gelmektedir. Diğer paraların değeri ise dolar üzerinden belirlenmektedir. </a:t>
            </a:r>
          </a:p>
          <a:p>
            <a:pPr algn="just"/>
            <a:r>
              <a:rPr lang="tr-TR" dirty="0"/>
              <a:t>Altın karşılığı olan tek para, ABD dolarıdır. ABD Merkez Bankası ne kadar para basarsa bassın bunun bir altın karşılığı var demektir. ABD yeni sistemin ağası konumuna yerleştirilmekte; sistemi fonlayan bu yolla da hem Avrupa’nın hem de eski sömürge ülkelerin kalkınma taleplerine çare üreten bir süper devlet ve merkez bankası olarak ortaya çıkmaktadır. </a:t>
            </a:r>
          </a:p>
          <a:p>
            <a:pPr marL="0" indent="0" algn="just">
              <a:buNone/>
            </a:pPr>
            <a:endParaRPr lang="tr-TR" sz="2400" dirty="0"/>
          </a:p>
        </p:txBody>
      </p:sp>
    </p:spTree>
    <p:extLst>
      <p:ext uri="{BB962C8B-B14F-4D97-AF65-F5344CB8AC3E}">
        <p14:creationId xmlns:p14="http://schemas.microsoft.com/office/powerpoint/2010/main" val="3508062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932C29-15BC-1241-854B-324FDAF97CB9}"/>
              </a:ext>
            </a:extLst>
          </p:cNvPr>
          <p:cNvSpPr>
            <a:spLocks noGrp="1"/>
          </p:cNvSpPr>
          <p:nvPr>
            <p:ph idx="1"/>
          </p:nvPr>
        </p:nvSpPr>
        <p:spPr>
          <a:xfrm>
            <a:off x="838200" y="594360"/>
            <a:ext cx="10515600" cy="5662613"/>
          </a:xfrm>
        </p:spPr>
        <p:txBody>
          <a:bodyPr>
            <a:normAutofit fontScale="92500" lnSpcReduction="20000"/>
          </a:bodyPr>
          <a:lstStyle/>
          <a:p>
            <a:pPr algn="just"/>
            <a:endParaRPr lang="tr-TR" dirty="0"/>
          </a:p>
          <a:p>
            <a:pPr algn="just"/>
            <a:r>
              <a:rPr lang="tr-TR" dirty="0"/>
              <a:t>Sistem bir tür uluslararası </a:t>
            </a:r>
            <a:r>
              <a:rPr lang="tr-TR" dirty="0" err="1"/>
              <a:t>Keynesyen</a:t>
            </a:r>
            <a:r>
              <a:rPr lang="tr-TR" dirty="0"/>
              <a:t> sistemdir. Keynes’in slogan hale gelmiş formülünü hatırlayacak olursak «çukur açtırın çukur kapattırın, insanlara para verin». Yani insanlara bir biçimde para verin ve tüketime sevk edin. </a:t>
            </a:r>
          </a:p>
          <a:p>
            <a:pPr algn="just"/>
            <a:r>
              <a:rPr lang="tr-TR" dirty="0"/>
              <a:t>Bunu bu kez ABD yapmaktadır. ABD dolarının uluslararası dolaşımı hem Avrupa’nın imarını olanaklı kılmakta, hem de eski sömürge ülkelerin sanayileşmek yoluna girerek çareyi başka sistemlerde aramalarının önüne geçilmektedir. </a:t>
            </a:r>
          </a:p>
          <a:p>
            <a:pPr algn="just"/>
            <a:r>
              <a:rPr lang="tr-TR" dirty="0"/>
              <a:t>Yeni sistemden en çok faydayı yine ABD sağlamakta, üretimine dünya çapında talep yaratarak talebi uluslararası kışkırtmakta ve buna bağlı olarak da üretim olanaklarını artırmaktadır. Ayrıca Savaş boyunca birikmiş gıda stokunu da açlıkla mücadele eden Avrupalılar ve sanayileşme yolundaki eski sömürge ülkelerin emrine sunmaktadır. </a:t>
            </a:r>
          </a:p>
          <a:p>
            <a:pPr algn="just"/>
            <a:r>
              <a:rPr lang="tr-TR" dirty="0" err="1"/>
              <a:t>Bretton</a:t>
            </a:r>
            <a:r>
              <a:rPr lang="tr-TR" dirty="0"/>
              <a:t> </a:t>
            </a:r>
            <a:r>
              <a:rPr lang="tr-TR" dirty="0" err="1"/>
              <a:t>Woods’da</a:t>
            </a:r>
            <a:r>
              <a:rPr lang="tr-TR" dirty="0"/>
              <a:t> alınan önemli bir başka karar ise IMF (</a:t>
            </a:r>
            <a:r>
              <a:rPr lang="tr-TR" i="1" dirty="0"/>
              <a:t>International </a:t>
            </a:r>
            <a:r>
              <a:rPr lang="tr-TR" i="1" dirty="0" err="1"/>
              <a:t>Monetary</a:t>
            </a:r>
            <a:r>
              <a:rPr lang="tr-TR" i="1" dirty="0"/>
              <a:t> </a:t>
            </a:r>
            <a:r>
              <a:rPr lang="tr-TR" i="1" dirty="0" err="1"/>
              <a:t>Fund</a:t>
            </a:r>
            <a:r>
              <a:rPr lang="tr-TR" dirty="0"/>
              <a:t>) ve Dünya Bankası’nın kurulmasıdır. Dünya Bankası 1944 yıllında ilk kurulduğu zaman adı IBRD (</a:t>
            </a:r>
            <a:r>
              <a:rPr lang="tr-TR" i="1" dirty="0"/>
              <a:t>International Bank </a:t>
            </a:r>
            <a:r>
              <a:rPr lang="tr-TR" i="1" dirty="0" err="1"/>
              <a:t>for</a:t>
            </a:r>
            <a:r>
              <a:rPr lang="tr-TR" i="1" dirty="0"/>
              <a:t> </a:t>
            </a:r>
            <a:r>
              <a:rPr lang="tr-TR" i="1" dirty="0" err="1"/>
              <a:t>Reconstructon</a:t>
            </a:r>
            <a:r>
              <a:rPr lang="tr-TR" i="1" dirty="0"/>
              <a:t> </a:t>
            </a:r>
            <a:r>
              <a:rPr lang="tr-TR" i="1" dirty="0" err="1"/>
              <a:t>and</a:t>
            </a:r>
            <a:r>
              <a:rPr lang="tr-TR" i="1" dirty="0"/>
              <a:t> </a:t>
            </a:r>
            <a:r>
              <a:rPr lang="tr-TR" i="1" dirty="0" err="1"/>
              <a:t>Developmet</a:t>
            </a:r>
            <a:r>
              <a:rPr lang="tr-TR" dirty="0"/>
              <a:t>) yani Uluslararası İmar ve Kalkınma Bankası’dır. Bu isimle Banka’nın o dönemdeki hedefleri çok açık biçimde uyuşmaktadır. Her iki kurum da ihtiyaç duyan ülkelere çok ucuz faizlerle kredi vermek için kurulmuş, bu sayede de yeniden imarı ve kalkınmayı olanaklı kılmaya çalışmıştır. </a:t>
            </a:r>
          </a:p>
        </p:txBody>
      </p:sp>
    </p:spTree>
    <p:extLst>
      <p:ext uri="{BB962C8B-B14F-4D97-AF65-F5344CB8AC3E}">
        <p14:creationId xmlns:p14="http://schemas.microsoft.com/office/powerpoint/2010/main" val="1647890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932C29-15BC-1241-854B-324FDAF97CB9}"/>
              </a:ext>
            </a:extLst>
          </p:cNvPr>
          <p:cNvSpPr>
            <a:spLocks noGrp="1"/>
          </p:cNvSpPr>
          <p:nvPr>
            <p:ph idx="1"/>
          </p:nvPr>
        </p:nvSpPr>
        <p:spPr>
          <a:xfrm>
            <a:off x="838200" y="514350"/>
            <a:ext cx="10515600" cy="5662613"/>
          </a:xfrm>
        </p:spPr>
        <p:txBody>
          <a:bodyPr>
            <a:normAutofit/>
          </a:bodyPr>
          <a:lstStyle/>
          <a:p>
            <a:pPr algn="just"/>
            <a:endParaRPr lang="tr-TR" dirty="0"/>
          </a:p>
          <a:p>
            <a:pPr algn="just"/>
            <a:r>
              <a:rPr lang="tr-TR" dirty="0" err="1"/>
              <a:t>Bretton</a:t>
            </a:r>
            <a:r>
              <a:rPr lang="tr-TR" dirty="0"/>
              <a:t> </a:t>
            </a:r>
            <a:r>
              <a:rPr lang="tr-TR" dirty="0" err="1"/>
              <a:t>Woods</a:t>
            </a:r>
            <a:r>
              <a:rPr lang="tr-TR" dirty="0"/>
              <a:t> sistemi II. Dünya Savaşı sonrasında doların uluslararası dolaşımı yoluyla dünyada talep yaratan ve özellikle Amerikan üretim fazlasına yeni pazar olanakları açan bir sistemdir ve uluslararası </a:t>
            </a:r>
            <a:r>
              <a:rPr lang="tr-TR" dirty="0" err="1"/>
              <a:t>Keynesgil</a:t>
            </a:r>
            <a:r>
              <a:rPr lang="tr-TR" dirty="0"/>
              <a:t> modelin de temelini oluşturmaktadır. </a:t>
            </a:r>
          </a:p>
          <a:p>
            <a:pPr algn="just"/>
            <a:r>
              <a:rPr lang="tr-TR" dirty="0"/>
              <a:t>Ülkelerin imdadına gıda yardımları şeklinde örgütlenmiş Amerikan üretim fazlası ve ucuz krediler yetişmiştir. Bu yardımlara dönemin ABD başkanı Andrew Marshall’ın adına referansla Marshall Yardımları da denilmektedir. </a:t>
            </a:r>
          </a:p>
          <a:p>
            <a:pPr algn="just"/>
            <a:r>
              <a:rPr lang="tr-TR" dirty="0"/>
              <a:t>Bu yardımlar ABD’nin iki temel amacını ön plana çıkarmaktadır: Fakirlik ve savaş sonrası açlık koşullarında güçlenen sosyalist hareketlerin önüne geçmek ve ABD ürünlerine alışmış uluslararası bir tüketici kitle yaratmak. Özellikle ikinci amaç dünyanın </a:t>
            </a:r>
            <a:r>
              <a:rPr lang="tr-TR" dirty="0" err="1"/>
              <a:t>Amerikanlaşmasında</a:t>
            </a:r>
            <a:r>
              <a:rPr lang="tr-TR" dirty="0"/>
              <a:t> çok önemli bir role sahiptir.</a:t>
            </a:r>
          </a:p>
        </p:txBody>
      </p:sp>
    </p:spTree>
    <p:extLst>
      <p:ext uri="{BB962C8B-B14F-4D97-AF65-F5344CB8AC3E}">
        <p14:creationId xmlns:p14="http://schemas.microsoft.com/office/powerpoint/2010/main" val="200366517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{4D4E243A-7605-8945-84B8-FB08F784939D}tf10001064</Template>
  <TotalTime>5846</TotalTime>
  <Words>6083</Words>
  <Application>Microsoft Macintosh PowerPoint</Application>
  <PresentationFormat>Geniş ekran</PresentationFormat>
  <Paragraphs>220</Paragraphs>
  <Slides>47</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47</vt:i4>
      </vt:variant>
    </vt:vector>
  </HeadingPairs>
  <TitlesOfParts>
    <vt:vector size="51" baseType="lpstr">
      <vt:lpstr>Arial</vt:lpstr>
      <vt:lpstr>Garamond</vt:lpstr>
      <vt:lpstr>Wingdings</vt:lpstr>
      <vt:lpstr>Organik</vt:lpstr>
      <vt:lpstr>10. ve 11. HAFTA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HAFTA</dc:title>
  <dc:creator>Microsoft Office User</dc:creator>
  <cp:lastModifiedBy>Microsoft Office User</cp:lastModifiedBy>
  <cp:revision>108</cp:revision>
  <dcterms:created xsi:type="dcterms:W3CDTF">2020-01-30T19:05:31Z</dcterms:created>
  <dcterms:modified xsi:type="dcterms:W3CDTF">2022-05-08T18:49:58Z</dcterms:modified>
</cp:coreProperties>
</file>