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3932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4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24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872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223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162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294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01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3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894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68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368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2146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44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885825"/>
            <a:ext cx="9250363" cy="1623192"/>
          </a:xfrm>
        </p:spPr>
        <p:txBody>
          <a:bodyPr/>
          <a:lstStyle/>
          <a:p>
            <a:r>
              <a:rPr lang="tr-TR" b="1" dirty="0"/>
              <a:t> 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19150" y="2905125"/>
            <a:ext cx="8221235" cy="19526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4000" b="1" dirty="0"/>
              <a:t>ALTERNATİF AKIM DEVRE ANALİZİ </a:t>
            </a:r>
            <a:endParaRPr lang="en-US" sz="4000" dirty="0"/>
          </a:p>
          <a:p>
            <a:pPr>
              <a:spcBef>
                <a:spcPts val="0"/>
              </a:spcBef>
            </a:pPr>
            <a:r>
              <a:rPr lang="tr-TR" sz="4000" b="1" dirty="0"/>
              <a:t>12. hafta </a:t>
            </a:r>
          </a:p>
          <a:p>
            <a:pPr>
              <a:spcBef>
                <a:spcPts val="0"/>
              </a:spcBef>
            </a:pPr>
            <a:endParaRPr lang="tr-TR" sz="4000" dirty="0"/>
          </a:p>
          <a:p>
            <a:endParaRPr lang="tr-TR" sz="4000" dirty="0"/>
          </a:p>
        </p:txBody>
      </p:sp>
      <p:pic>
        <p:nvPicPr>
          <p:cNvPr id="12" name="Resim 12">
            <a:extLst>
              <a:ext uri="{FF2B5EF4-FFF2-40B4-BE49-F238E27FC236}">
                <a16:creationId xmlns:a16="http://schemas.microsoft.com/office/drawing/2014/main" id="{72E9A796-8B25-4B62-950F-2AEE33450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2" y="0"/>
            <a:ext cx="1096526" cy="1108641"/>
          </a:xfrm>
          <a:prstGeom prst="rect">
            <a:avLst/>
          </a:prstGeom>
        </p:spPr>
      </p:pic>
      <p:pic>
        <p:nvPicPr>
          <p:cNvPr id="6" name="Resim 12">
            <a:extLst>
              <a:ext uri="{FF2B5EF4-FFF2-40B4-BE49-F238E27FC236}">
                <a16:creationId xmlns:a16="http://schemas.microsoft.com/office/drawing/2014/main" id="{B348327F-94ED-413A-B9FE-7C0F403D5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1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181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953A952-58C1-4B60-9432-F30614D85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414" y="658315"/>
            <a:ext cx="7053542" cy="991809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82AEA3-AC38-4273-9099-D83729B6E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Örnekte verilen devrede yük akımını bulunuz.</a:t>
            </a:r>
          </a:p>
          <a:p>
            <a:pPr marL="0" indent="0">
              <a:buClr>
                <a:srgbClr val="8AD0D6"/>
              </a:buClr>
              <a:buNone/>
            </a:pPr>
            <a:endParaRPr lang="tr-TR" b="1" dirty="0"/>
          </a:p>
        </p:txBody>
      </p:sp>
      <p:pic>
        <p:nvPicPr>
          <p:cNvPr id="8" name="Resim 8">
            <a:extLst>
              <a:ext uri="{FF2B5EF4-FFF2-40B4-BE49-F238E27FC236}">
                <a16:creationId xmlns:a16="http://schemas.microsoft.com/office/drawing/2014/main" id="{1402693B-F223-4B06-A6B7-0AFEE1BCC0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51" t="16412" r="13863" b="29061"/>
          <a:stretch/>
        </p:blipFill>
        <p:spPr>
          <a:xfrm>
            <a:off x="448988" y="2308439"/>
            <a:ext cx="8011641" cy="2477117"/>
          </a:xfrm>
          <a:prstGeom prst="rect">
            <a:avLst/>
          </a:prstGeom>
        </p:spPr>
      </p:pic>
      <p:pic>
        <p:nvPicPr>
          <p:cNvPr id="4" name="Resim 12">
            <a:extLst>
              <a:ext uri="{FF2B5EF4-FFF2-40B4-BE49-F238E27FC236}">
                <a16:creationId xmlns:a16="http://schemas.microsoft.com/office/drawing/2014/main" id="{EBFA8CA4-298E-40B8-838A-B4399F4BB3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6" name="Resim 12">
            <a:extLst>
              <a:ext uri="{FF2B5EF4-FFF2-40B4-BE49-F238E27FC236}">
                <a16:creationId xmlns:a16="http://schemas.microsoft.com/office/drawing/2014/main" id="{EC1D2A59-71E7-4AC4-A69D-D314F49E64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18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FA70231-111D-4C75-BC5E-496E21DBB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838" y="484033"/>
            <a:ext cx="7053542" cy="1239664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  <a:endParaRPr lang="tr-TR" b="1" u="sng" dirty="0">
              <a:solidFill>
                <a:srgbClr val="4FB8C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6DEC0E-F24A-4EBC-B6EC-4DC5575B8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Çözüm :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/>
              <a:t>Eğer </a:t>
            </a:r>
            <a:r>
              <a:rPr lang="tr-TR" b="1" dirty="0" err="1"/>
              <a:t>fazörel</a:t>
            </a:r>
            <a:r>
              <a:rPr lang="tr-TR" b="1" dirty="0"/>
              <a:t> yaklaşım kullanılmaz ( ani değerleri kullanılır ) ise </a:t>
            </a:r>
            <a:r>
              <a:rPr lang="tr-TR" b="1" dirty="0" err="1"/>
              <a:t>kirchhoff</a:t>
            </a:r>
            <a:r>
              <a:rPr lang="tr-TR" b="1" dirty="0"/>
              <a:t> akım yasası ( bir düğüme giren akımların toplamı o düğümden ayrılan akımların toplamına eşittir . ) uygulanılarak yük akım değeri ;</a:t>
            </a:r>
          </a:p>
          <a:p>
            <a:pPr>
              <a:buNone/>
            </a:pPr>
            <a:r>
              <a:rPr lang="tr-TR" b="1" dirty="0"/>
              <a:t>i(t) = i1(t) + i2 (t) + i3 (t) </a:t>
            </a:r>
          </a:p>
          <a:p>
            <a:pPr>
              <a:buNone/>
            </a:pPr>
            <a:r>
              <a:rPr lang="tr-TR" b="1" dirty="0"/>
              <a:t>= </a:t>
            </a:r>
            <a:r>
              <a:rPr lang="tr-TR" b="1" u="sng" dirty="0"/>
              <a:t>100√2 sin </a:t>
            </a:r>
            <a:r>
              <a:rPr lang="tr-TR" b="1" u="sng" dirty="0" err="1"/>
              <a:t>wt</a:t>
            </a:r>
            <a:r>
              <a:rPr lang="tr-TR" b="1" u="sng" dirty="0"/>
              <a:t> + 220√2 sin (wt-60°) + 50√2 cos (wt+45°) A </a:t>
            </a:r>
            <a:endParaRPr lang="tr-TR" b="1" dirty="0"/>
          </a:p>
          <a:p>
            <a:pPr>
              <a:buNone/>
            </a:pPr>
            <a:r>
              <a:rPr lang="tr-TR" b="1" u="sng" dirty="0"/>
              <a:t>= 100√2 sin </a:t>
            </a:r>
            <a:r>
              <a:rPr lang="tr-TR" b="1" u="sng" dirty="0" err="1"/>
              <a:t>wt</a:t>
            </a:r>
            <a:r>
              <a:rPr lang="tr-TR" b="1" u="sng" dirty="0"/>
              <a:t> + 220√2  </a:t>
            </a:r>
            <a:r>
              <a:rPr lang="tr-TR" b="1" dirty="0"/>
              <a:t>[sin </a:t>
            </a:r>
            <a:r>
              <a:rPr lang="tr-TR" b="1" dirty="0" err="1"/>
              <a:t>wt</a:t>
            </a:r>
            <a:r>
              <a:rPr lang="tr-TR" b="1" dirty="0"/>
              <a:t> cos60</a:t>
            </a:r>
            <a:r>
              <a:rPr lang="tr-TR" b="1" u="sng" dirty="0"/>
              <a:t>° +cos </a:t>
            </a:r>
            <a:r>
              <a:rPr lang="tr-TR" b="1" u="sng" dirty="0" err="1"/>
              <a:t>wt</a:t>
            </a:r>
            <a:r>
              <a:rPr lang="tr-TR" b="1" u="sng" dirty="0"/>
              <a:t> sin 60°</a:t>
            </a:r>
            <a:r>
              <a:rPr lang="tr-TR" b="1" dirty="0"/>
              <a:t>]</a:t>
            </a:r>
          </a:p>
          <a:p>
            <a:pPr>
              <a:buNone/>
            </a:pPr>
            <a:r>
              <a:rPr lang="tr-TR" b="1" dirty="0"/>
              <a:t>+50</a:t>
            </a:r>
            <a:r>
              <a:rPr lang="tr-TR" b="1" u="sng" dirty="0"/>
              <a:t>√2 </a:t>
            </a:r>
            <a:r>
              <a:rPr lang="tr-TR" b="1" dirty="0"/>
              <a:t>[ cos </a:t>
            </a:r>
            <a:r>
              <a:rPr lang="tr-TR" b="1" dirty="0" err="1"/>
              <a:t>wt</a:t>
            </a:r>
            <a:r>
              <a:rPr lang="tr-TR" b="1" dirty="0"/>
              <a:t> cos 45</a:t>
            </a:r>
            <a:r>
              <a:rPr lang="tr-TR" b="1" u="sng" dirty="0"/>
              <a:t>° - sin </a:t>
            </a:r>
            <a:r>
              <a:rPr lang="tr-TR" b="1" u="sng" dirty="0" err="1"/>
              <a:t>wt</a:t>
            </a:r>
            <a:r>
              <a:rPr lang="tr-TR" b="1" u="sng" dirty="0"/>
              <a:t> sin 45° </a:t>
            </a:r>
            <a:r>
              <a:rPr lang="tr-TR" b="1" dirty="0"/>
              <a:t>]  A</a:t>
            </a:r>
          </a:p>
          <a:p>
            <a:pPr>
              <a:buNone/>
            </a:pPr>
            <a:r>
              <a:rPr lang="tr-TR" b="1" dirty="0"/>
              <a:t>Olur . Son ifade düzenlenirse </a:t>
            </a:r>
          </a:p>
          <a:p>
            <a:pPr>
              <a:buNone/>
            </a:pPr>
            <a:endParaRPr lang="tr-TR" b="1" dirty="0"/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9A13A9A2-EE14-413B-A544-5D23302E4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E76DB608-7766-4F68-8B05-B9720A5A0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92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087780-B22F-45F3-968D-1712F54BE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913" y="718896"/>
            <a:ext cx="7053542" cy="1004801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29CFC41A-E887-4A56-BDBA-70E1970CBB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/>
        </p:blipFill>
        <p:spPr>
          <a:xfrm>
            <a:off x="822325" y="2204460"/>
            <a:ext cx="7543800" cy="3306330"/>
          </a:xfrm>
          <a:prstGeom prst="rect">
            <a:avLst/>
          </a:prstGeom>
        </p:spPr>
      </p:pic>
      <p:pic>
        <p:nvPicPr>
          <p:cNvPr id="3" name="Resim 12">
            <a:extLst>
              <a:ext uri="{FF2B5EF4-FFF2-40B4-BE49-F238E27FC236}">
                <a16:creationId xmlns:a16="http://schemas.microsoft.com/office/drawing/2014/main" id="{CCFEF0B2-4531-4E39-BB8C-170659671D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878D2C6D-90E9-4CD1-ABAD-1A2481E88B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28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BE7B6F-3028-42B8-8A3D-FDADBDC7A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012" y="1861896"/>
            <a:ext cx="7055380" cy="1400530"/>
          </a:xfrm>
        </p:spPr>
        <p:txBody>
          <a:bodyPr/>
          <a:lstStyle/>
          <a:p>
            <a:pPr algn="ctr"/>
            <a:r>
              <a:rPr lang="tr-TR" sz="5400" b="1" u="sng" dirty="0">
                <a:solidFill>
                  <a:srgbClr val="4FB8C1"/>
                </a:solidFill>
              </a:rPr>
              <a:t>KAYNAKÇA</a:t>
            </a:r>
            <a:r>
              <a:rPr lang="tr-TR" sz="5400" b="1" dirty="0">
                <a:solidFill>
                  <a:srgbClr val="4FB8C1"/>
                </a:solidFill>
              </a:rPr>
              <a:t> </a:t>
            </a:r>
            <a:endParaRPr lang="tr-TR"/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05747265-32B0-4363-9D1C-696D7F8D22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99794" y="0"/>
            <a:ext cx="1028700" cy="1028700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65F7E8EF-B56E-44AA-9DFC-4F635A295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8700" cy="1028700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0CC5E7E1-6D2D-45AA-AC5B-746CCE6ECDD5}"/>
              </a:ext>
            </a:extLst>
          </p:cNvPr>
          <p:cNvSpPr txBox="1"/>
          <p:nvPr/>
        </p:nvSpPr>
        <p:spPr>
          <a:xfrm>
            <a:off x="1838194" y="3349786"/>
            <a:ext cx="5514583" cy="147732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dirty="0"/>
              <a:t>Prof. </a:t>
            </a:r>
            <a:r>
              <a:rPr lang="tr-TR" dirty="0" err="1"/>
              <a:t>Dr</a:t>
            </a:r>
            <a:r>
              <a:rPr lang="tr-TR" dirty="0"/>
              <a:t> . Arifoğlu , U.</a:t>
            </a:r>
            <a:endParaRPr lang="en-US" dirty="0"/>
          </a:p>
          <a:p>
            <a:pPr algn="ctr"/>
            <a:r>
              <a:rPr lang="tr-TR" dirty="0"/>
              <a:t> (Elektrik-Elektronik Mühendisliğinin Temelleri </a:t>
            </a:r>
            <a:endParaRPr lang="en-US" dirty="0"/>
          </a:p>
          <a:p>
            <a:pPr algn="ctr"/>
            <a:r>
              <a:rPr lang="tr-TR" dirty="0"/>
              <a:t>Alternatif Akım Devreleri Cilt-II </a:t>
            </a:r>
            <a:endParaRPr lang="en-US" dirty="0"/>
          </a:p>
          <a:p>
            <a:pPr algn="ctr"/>
            <a:r>
              <a:rPr lang="tr-TR" dirty="0"/>
              <a:t>Alfa Basım Yayın Dağıtım Ltd. Şti. </a:t>
            </a:r>
            <a:endParaRPr lang="en-US" dirty="0"/>
          </a:p>
          <a:p>
            <a:pPr algn="ctr"/>
            <a:r>
              <a:rPr lang="tr-TR" dirty="0"/>
              <a:t>5. Basım Şubat 2012 )</a:t>
            </a:r>
          </a:p>
        </p:txBody>
      </p:sp>
    </p:spTree>
    <p:extLst>
      <p:ext uri="{BB962C8B-B14F-4D97-AF65-F5344CB8AC3E}">
        <p14:creationId xmlns:p14="http://schemas.microsoft.com/office/powerpoint/2010/main" val="197845069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60B3AD-5FEB-4FF7-B1A2-D25D64626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789" y="994775"/>
            <a:ext cx="7053542" cy="707901"/>
          </a:xfrm>
        </p:spPr>
        <p:txBody>
          <a:bodyPr>
            <a:normAutofit fontScale="90000"/>
          </a:bodyPr>
          <a:lstStyle/>
          <a:p>
            <a:r>
              <a:rPr lang="tr-TR" sz="5400" b="1" u="sng" dirty="0">
                <a:solidFill>
                  <a:srgbClr val="4FB8C1"/>
                </a:solidFill>
              </a:rPr>
              <a:t>İçindekiler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67A004-645A-4E04-8407-51DD13C9C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3794" y="2232804"/>
            <a:ext cx="8661035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3500" b="1" dirty="0"/>
              <a:t>Kompleks Sayılarda Devre Çözümleri</a:t>
            </a:r>
          </a:p>
          <a:p>
            <a:pPr marL="0" indent="0">
              <a:buClr>
                <a:srgbClr val="8AD0D6"/>
              </a:buClr>
              <a:buNone/>
            </a:pPr>
            <a:endParaRPr lang="tr-TR" sz="3500" b="1" dirty="0"/>
          </a:p>
        </p:txBody>
      </p:sp>
      <p:pic>
        <p:nvPicPr>
          <p:cNvPr id="9" name="Resim 12">
            <a:extLst>
              <a:ext uri="{FF2B5EF4-FFF2-40B4-BE49-F238E27FC236}">
                <a16:creationId xmlns:a16="http://schemas.microsoft.com/office/drawing/2014/main" id="{B9C24883-A4DE-4895-B104-40E5438CC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11" name="Resim 12">
            <a:extLst>
              <a:ext uri="{FF2B5EF4-FFF2-40B4-BE49-F238E27FC236}">
                <a16:creationId xmlns:a16="http://schemas.microsoft.com/office/drawing/2014/main" id="{4EFBFBA3-EC20-4771-BB6D-C5F543C68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58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9F75D0-7F26-43B7-BED4-CC251483C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864" y="586596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u="sng" dirty="0">
                <a:solidFill>
                  <a:srgbClr val="4FB8C1"/>
                </a:solidFill>
                <a:latin typeface="Century Gothic"/>
                <a:cs typeface="+mj-ea"/>
              </a:rPr>
              <a:t/>
            </a:r>
            <a:br>
              <a:rPr lang="tr-TR" b="1" u="sng" dirty="0">
                <a:solidFill>
                  <a:srgbClr val="4FB8C1"/>
                </a:solidFill>
                <a:latin typeface="Century Gothic"/>
                <a:cs typeface="+mj-ea"/>
              </a:rPr>
            </a:br>
            <a:endParaRPr lang="tr-TR" b="1" u="sng" dirty="0">
              <a:solidFill>
                <a:srgbClr val="4FB8C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4381B2-EA56-4CE6-B738-E47DEBC25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981200"/>
            <a:ext cx="9121827" cy="41957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Alternatif Akım devrelerinde kaynaklar çoğunlukla sinüzoidal olduğundan </a:t>
            </a:r>
            <a:r>
              <a:rPr lang="tr-TR" b="1" err="1"/>
              <a:t>fazör</a:t>
            </a:r>
            <a:r>
              <a:rPr lang="tr-TR" b="1" dirty="0"/>
              <a:t> (maksimum </a:t>
            </a:r>
            <a:r>
              <a:rPr lang="tr-TR" b="1" err="1"/>
              <a:t>fazör</a:t>
            </a:r>
            <a:r>
              <a:rPr lang="tr-TR" b="1" dirty="0"/>
              <a:t>) ile sinüs dalgası arasındaki ilişki kullanılıp , kaynaklar </a:t>
            </a:r>
            <a:r>
              <a:rPr lang="tr-TR" b="1" err="1"/>
              <a:t>fazörel</a:t>
            </a:r>
            <a:r>
              <a:rPr lang="tr-TR" b="1" dirty="0"/>
              <a:t> formda yazılarak devre çözümü basitleştirilebilir. Aşağıda verilen örnek böyle bir uygulamaya dönüktür. </a:t>
            </a:r>
          </a:p>
          <a:p>
            <a:pPr marL="0" indent="0">
              <a:buClr>
                <a:srgbClr val="8AD0D6"/>
              </a:buClr>
              <a:buNone/>
            </a:pPr>
            <a:endParaRPr lang="tr-TR" b="1" dirty="0"/>
          </a:p>
        </p:txBody>
      </p:sp>
      <p:pic>
        <p:nvPicPr>
          <p:cNvPr id="6" name="Resim 6" descr="ekran görüntüsü içeren bir resim&#10;&#10;Çok yüksek güvenilirlikle oluşturulmuş açıklama">
            <a:extLst>
              <a:ext uri="{FF2B5EF4-FFF2-40B4-BE49-F238E27FC236}">
                <a16:creationId xmlns:a16="http://schemas.microsoft.com/office/drawing/2014/main" id="{E72B4012-DDA8-4E72-B15E-8711AD1589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282" t="19963" r="11078" b="11430"/>
          <a:stretch/>
        </p:blipFill>
        <p:spPr>
          <a:xfrm>
            <a:off x="305488" y="3036504"/>
            <a:ext cx="4135261" cy="3056226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4BB1398-D0AD-47BA-A2DC-5C71ACB9AEAB}"/>
              </a:ext>
            </a:extLst>
          </p:cNvPr>
          <p:cNvSpPr txBox="1"/>
          <p:nvPr/>
        </p:nvSpPr>
        <p:spPr>
          <a:xfrm>
            <a:off x="4440749" y="4082375"/>
            <a:ext cx="4571135" cy="64633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b="1" dirty="0"/>
              <a:t>Verilen devrede yükün uçları arasındaki gerilimi bulunuz. 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:a16="http://schemas.microsoft.com/office/drawing/2014/main" id="{93F491FF-74BB-49C4-8C06-ACCDA333CC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5" name="Resim 12">
            <a:extLst>
              <a:ext uri="{FF2B5EF4-FFF2-40B4-BE49-F238E27FC236}">
                <a16:creationId xmlns:a16="http://schemas.microsoft.com/office/drawing/2014/main" id="{5302AC94-CF82-43BC-BF67-DE18D596F2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451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F8ED11-683F-483B-8BAC-820817E7F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310" y="687581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  <a:r>
              <a:rPr lang="tr-TR" b="1" dirty="0">
                <a:solidFill>
                  <a:schemeClr val="tx1"/>
                </a:solidFill>
                <a:latin typeface="Century Gothic"/>
                <a:cs typeface="+mj-ea"/>
              </a:rPr>
              <a:t/>
            </a:r>
            <a:br>
              <a:rPr lang="tr-TR" b="1" dirty="0">
                <a:solidFill>
                  <a:schemeClr val="tx1"/>
                </a:solidFill>
                <a:latin typeface="Century Gothic"/>
                <a:cs typeface="+mj-ea"/>
              </a:rPr>
            </a:br>
            <a:endParaRPr lang="tr-TR">
              <a:solidFill>
                <a:srgbClr val="4FB8C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4E029C-2CFE-4FD5-A5E4-2EA15C6D8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>
                <a:solidFill>
                  <a:srgbClr val="4FB8C1"/>
                </a:solidFill>
              </a:rPr>
              <a:t>Çözüm </a:t>
            </a:r>
            <a:r>
              <a:rPr lang="tr-TR" dirty="0">
                <a:solidFill>
                  <a:srgbClr val="4FB8C1"/>
                </a:solidFill>
              </a:rPr>
              <a:t>: </a:t>
            </a:r>
          </a:p>
        </p:txBody>
      </p:sp>
      <p:pic>
        <p:nvPicPr>
          <p:cNvPr id="7" name="Resim 7">
            <a:extLst>
              <a:ext uri="{FF2B5EF4-FFF2-40B4-BE49-F238E27FC236}">
                <a16:creationId xmlns:a16="http://schemas.microsoft.com/office/drawing/2014/main" id="{6BBD15B6-6367-4762-9889-5DB8C270DB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816" t="9567" r="14614" b="16617"/>
          <a:stretch/>
        </p:blipFill>
        <p:spPr>
          <a:xfrm>
            <a:off x="514350" y="2562225"/>
            <a:ext cx="8209321" cy="3797762"/>
          </a:xfrm>
          <a:prstGeom prst="rect">
            <a:avLst/>
          </a:prstGeom>
        </p:spPr>
      </p:pic>
      <p:pic>
        <p:nvPicPr>
          <p:cNvPr id="4" name="Resim 12">
            <a:extLst>
              <a:ext uri="{FF2B5EF4-FFF2-40B4-BE49-F238E27FC236}">
                <a16:creationId xmlns:a16="http://schemas.microsoft.com/office/drawing/2014/main" id="{11A299CE-4438-4BFD-8AEF-D25EEB2CE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6" name="Resim 12">
            <a:extLst>
              <a:ext uri="{FF2B5EF4-FFF2-40B4-BE49-F238E27FC236}">
                <a16:creationId xmlns:a16="http://schemas.microsoft.com/office/drawing/2014/main" id="{7D2794EF-C84B-4288-9B81-A5BAEE0B48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943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4F51E6-5146-44C8-B4BF-C36BA851F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848" y="183063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F2F94B-228C-436C-9247-99A96508F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" y="1499379"/>
            <a:ext cx="8598913" cy="525303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tr-TR" b="1" dirty="0" smtClean="0">
              <a:latin typeface="Calibri"/>
              <a:cs typeface="Calibri"/>
            </a:endParaRPr>
          </a:p>
          <a:p>
            <a:r>
              <a:rPr lang="tr-TR" b="1" dirty="0" smtClean="0">
                <a:latin typeface="Calibri"/>
                <a:cs typeface="Calibri"/>
              </a:rPr>
              <a:t>Çözüm </a:t>
            </a:r>
            <a:r>
              <a:rPr lang="tr-TR" b="1" dirty="0">
                <a:latin typeface="Calibri"/>
                <a:cs typeface="Calibri"/>
              </a:rPr>
              <a:t>: </a:t>
            </a:r>
          </a:p>
          <a:p>
            <a:pPr>
              <a:buClr>
                <a:srgbClr val="8AD0D6"/>
              </a:buClr>
            </a:pPr>
            <a:r>
              <a:rPr lang="tr-TR" b="1" dirty="0">
                <a:latin typeface="Calibri"/>
                <a:cs typeface="Calibri"/>
              </a:rPr>
              <a:t>Devredeki gerilim kaynaklarının sinüzoidal değişimi yukarıdaki şekilde verilmiştir. Eğer </a:t>
            </a:r>
            <a:r>
              <a:rPr lang="tr-TR" b="1" dirty="0" err="1">
                <a:latin typeface="Calibri"/>
                <a:cs typeface="Calibri"/>
              </a:rPr>
              <a:t>fazörel</a:t>
            </a:r>
            <a:r>
              <a:rPr lang="tr-TR" b="1" dirty="0">
                <a:latin typeface="Calibri"/>
                <a:cs typeface="Calibri"/>
              </a:rPr>
              <a:t> yaklaşım kullanılmaz (ani değer kullanılır ) ise yükün uçları arasındaki gerilim değeri devreye </a:t>
            </a:r>
            <a:r>
              <a:rPr lang="tr-TR" b="1" dirty="0" err="1">
                <a:latin typeface="Calibri"/>
                <a:cs typeface="Calibri"/>
              </a:rPr>
              <a:t>Kirchhoff</a:t>
            </a:r>
            <a:r>
              <a:rPr lang="tr-TR" b="1" dirty="0">
                <a:latin typeface="Calibri"/>
                <a:cs typeface="Calibri"/>
              </a:rPr>
              <a:t> gerilim yasası uygulanarak: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v(t) =  v1(t) + v2(t) + v3(t)  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= 100√2.sin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+ 220√2.sin (wt-60°) + 50√2.cos(wt+45°)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=100√2 sin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  +  220√2 [  sin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cos 60° + cos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sin 60°]+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50√ [cos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cos 45° - sin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sin 45° ]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bulunur . Son ifade düzenlenirse ;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v(t) = sin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(100√2 + 220√2 cos60°  - 50√2 sin 45°) + 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cos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(220√2 sin 60° + 50√2 cos 45°)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Elde edilir. Yukarıdaki ifade (uzun ) trigonometrik kurallar yardımı ile sinüs formunda yazılırsa </a:t>
            </a:r>
          </a:p>
          <a:p>
            <a:pPr marL="0" indent="0">
              <a:buNone/>
            </a:pPr>
            <a:endParaRPr lang="tr-TR" b="1" dirty="0"/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12EAA435-114E-4B4C-96C3-0E1A13572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9E6A6BC8-BF10-4604-87E5-889065981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99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9B9078D-3F00-4C25-9655-6C9032220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036" y="553528"/>
            <a:ext cx="7053542" cy="1159658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652719-BB36-492E-A445-E4F7688A7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03" y="2052638"/>
            <a:ext cx="9031047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V(t) = 330.38 sin (wt-4162) volt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/>
              <a:t> Elde edilir . Yukarıda Görüldüğü gibi </a:t>
            </a:r>
            <a:r>
              <a:rPr lang="tr-TR" b="1" dirty="0" err="1"/>
              <a:t>fazörel</a:t>
            </a:r>
            <a:r>
              <a:rPr lang="tr-TR" b="1" dirty="0"/>
              <a:t> sistem kullanmayıp trigonometrik yaklaşımla hesaplama yapıldığında işlemler oldukça uzun ve yorucu olmaktadır. </a:t>
            </a:r>
          </a:p>
          <a:p>
            <a:pPr marL="0" indent="0">
              <a:buNone/>
            </a:pPr>
            <a:r>
              <a:rPr lang="tr-TR" b="1" dirty="0"/>
              <a:t>Eğer </a:t>
            </a:r>
            <a:r>
              <a:rPr lang="tr-TR" b="1" dirty="0" err="1"/>
              <a:t>fazörel</a:t>
            </a:r>
            <a:r>
              <a:rPr lang="tr-TR" b="1" dirty="0"/>
              <a:t> sistem kullanılırsa , sinüs dalgalarının </a:t>
            </a:r>
            <a:r>
              <a:rPr lang="tr-TR" b="1" dirty="0" err="1"/>
              <a:t>fazörlerinin</a:t>
            </a:r>
            <a:r>
              <a:rPr lang="tr-TR" b="1" dirty="0"/>
              <a:t> toplamına dönüştürülür. Verilen sinüzoidal fonksiyonların maksimum </a:t>
            </a:r>
            <a:r>
              <a:rPr lang="tr-TR" b="1" dirty="0" err="1"/>
              <a:t>fazör</a:t>
            </a:r>
            <a:r>
              <a:rPr lang="tr-TR" b="1" dirty="0"/>
              <a:t> karşılıkları :</a:t>
            </a:r>
          </a:p>
          <a:p>
            <a:pPr>
              <a:buNone/>
            </a:pPr>
            <a:r>
              <a:rPr lang="tr-TR" b="1" dirty="0"/>
              <a:t>v/1m = 100√2 ∠ 0° volt</a:t>
            </a:r>
          </a:p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b="1" dirty="0"/>
              <a:t>v/2m = 220√2 ∠ -60°  volt</a:t>
            </a:r>
          </a:p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b="1" dirty="0"/>
              <a:t>v/3m = 50√2 ∠(90°+45°)  volt</a:t>
            </a:r>
          </a:p>
          <a:p>
            <a:pPr marL="0" indent="0">
              <a:buNone/>
            </a:pPr>
            <a:endParaRPr lang="tr-TR" b="1" dirty="0"/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A4046F77-C8F6-45D3-B568-D096FED37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37EB783D-2CDF-4036-8787-3245646DD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34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1AECB3-FC38-4A86-9554-84DE7D8D8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474" y="424671"/>
            <a:ext cx="7053542" cy="1193922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29E5E2-0DBD-47F2-A5AA-654400300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72303"/>
            <a:ext cx="9175750" cy="51902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Maksimum </a:t>
            </a:r>
            <a:r>
              <a:rPr lang="tr-TR" b="1" dirty="0" err="1"/>
              <a:t>fazörler</a:t>
            </a:r>
            <a:r>
              <a:rPr lang="tr-TR" b="1" dirty="0"/>
              <a:t> için yükün uçları arasındaki gerilimin </a:t>
            </a:r>
            <a:r>
              <a:rPr lang="tr-TR" b="1" dirty="0" err="1"/>
              <a:t>maksimım</a:t>
            </a:r>
            <a:r>
              <a:rPr lang="tr-TR" b="1" dirty="0"/>
              <a:t> </a:t>
            </a:r>
            <a:r>
              <a:rPr lang="tr-TR" b="1" dirty="0" err="1"/>
              <a:t>fazör</a:t>
            </a:r>
            <a:r>
              <a:rPr lang="tr-TR" b="1" dirty="0"/>
              <a:t> karşılığı </a:t>
            </a:r>
            <a:r>
              <a:rPr lang="tr-TR" b="1" dirty="0" err="1"/>
              <a:t>Kirchhoff</a:t>
            </a:r>
            <a:r>
              <a:rPr lang="tr-TR" b="1" dirty="0"/>
              <a:t> gerilim yasası ( kapalı bir devre botunca gerilim düşümlerinin toplamı kaynak </a:t>
            </a:r>
            <a:r>
              <a:rPr lang="tr-TR" b="1" dirty="0" err="1"/>
              <a:t>gerlim</a:t>
            </a:r>
            <a:r>
              <a:rPr lang="tr-TR" b="1" dirty="0"/>
              <a:t> değerine eşittir) kullanılarak ;</a:t>
            </a:r>
          </a:p>
          <a:p>
            <a:pPr>
              <a:buNone/>
            </a:pPr>
            <a:r>
              <a:rPr lang="tr-TR" sz="2800" b="1" dirty="0" err="1"/>
              <a:t>V</a:t>
            </a:r>
            <a:r>
              <a:rPr lang="tr-TR" sz="1600" b="1" dirty="0" err="1"/>
              <a:t>m</a:t>
            </a:r>
            <a:r>
              <a:rPr lang="tr-TR" sz="1600" b="1" dirty="0"/>
              <a:t> = </a:t>
            </a:r>
            <a:r>
              <a:rPr lang="tr-TR" sz="2800" b="1" dirty="0"/>
              <a:t>V</a:t>
            </a:r>
            <a:r>
              <a:rPr lang="tr-TR" sz="1600" b="1" dirty="0"/>
              <a:t>1m + </a:t>
            </a:r>
            <a:r>
              <a:rPr lang="tr-TR" sz="2800" b="1" dirty="0"/>
              <a:t>V</a:t>
            </a:r>
            <a:r>
              <a:rPr lang="tr-TR" sz="1600" b="1" dirty="0"/>
              <a:t>2m  + </a:t>
            </a:r>
            <a:r>
              <a:rPr lang="tr-TR" sz="2800" b="1" dirty="0"/>
              <a:t>V</a:t>
            </a:r>
            <a:r>
              <a:rPr lang="tr-TR" sz="1600" b="1" dirty="0"/>
              <a:t>3m = </a:t>
            </a:r>
            <a:r>
              <a:rPr lang="tr-TR" b="1" u="sng" dirty="0"/>
              <a:t>100√2 ∠ 0° +220√2 ∠ -60° + 50√2 ∠(90°+45°)</a:t>
            </a:r>
          </a:p>
          <a:p>
            <a:pPr>
              <a:buNone/>
            </a:pPr>
            <a:r>
              <a:rPr lang="tr-TR" b="1" dirty="0"/>
              <a:t>Bulunur. (maksimum </a:t>
            </a:r>
            <a:r>
              <a:rPr lang="tr-TR" b="1" dirty="0" err="1"/>
              <a:t>fazör</a:t>
            </a:r>
            <a:r>
              <a:rPr lang="tr-TR" b="1" dirty="0"/>
              <a:t> ile </a:t>
            </a:r>
            <a:r>
              <a:rPr lang="tr-TR" b="1" dirty="0" err="1"/>
              <a:t>fazörün</a:t>
            </a:r>
            <a:r>
              <a:rPr lang="tr-TR" b="1" dirty="0"/>
              <a:t> maksimum değeri birbirine karıştırılmamalıdır. ) </a:t>
            </a:r>
          </a:p>
          <a:p>
            <a:pPr>
              <a:buNone/>
            </a:pPr>
            <a:r>
              <a:rPr lang="tr-TR" b="1" dirty="0"/>
              <a:t>Yukarıda dikkat edilmesi gereken diğer nokta daha önce de bahsedildiği </a:t>
            </a:r>
            <a:r>
              <a:rPr lang="tr-TR" b="1" dirty="0" err="1"/>
              <a:t>bigi</a:t>
            </a:r>
            <a:r>
              <a:rPr lang="tr-TR" b="1" dirty="0"/>
              <a:t> , </a:t>
            </a:r>
            <a:r>
              <a:rPr lang="tr-TR" b="1" dirty="0" err="1"/>
              <a:t>fazörlerin</a:t>
            </a:r>
            <a:r>
              <a:rPr lang="tr-TR" b="1" dirty="0"/>
              <a:t> birlikte toplanabilmesi için tüm sinüzoidal dalgaların aynı tipte (hepsi sinüs yada hepsi </a:t>
            </a:r>
            <a:r>
              <a:rPr lang="tr-TR" b="1" err="1"/>
              <a:t>cosinüs</a:t>
            </a:r>
            <a:r>
              <a:rPr lang="tr-TR" b="1" dirty="0"/>
              <a:t> ) olması gerekmektedir. </a:t>
            </a:r>
          </a:p>
          <a:p>
            <a:pPr>
              <a:buNone/>
            </a:pPr>
            <a:r>
              <a:rPr lang="tr-TR" b="1" dirty="0"/>
              <a:t>Verilen problemde bir adet kosinüs dalgası ve çoğunlukla sinüs dalgası bulunduğu için bu fonksiyon sinüs formuna dönüştürülerek </a:t>
            </a:r>
          </a:p>
          <a:p>
            <a:pPr>
              <a:buNone/>
            </a:pPr>
            <a:r>
              <a:rPr lang="tr-TR" b="1" dirty="0"/>
              <a:t>V3(t) = </a:t>
            </a:r>
            <a:r>
              <a:rPr lang="tr-TR" b="1" u="sng" dirty="0"/>
              <a:t>50√2 cos (</a:t>
            </a:r>
            <a:r>
              <a:rPr lang="tr-TR" b="1" u="sng" err="1"/>
              <a:t>wt</a:t>
            </a:r>
            <a:r>
              <a:rPr lang="tr-TR" b="1" u="sng" dirty="0"/>
              <a:t> +45°  = 50√2 sin (</a:t>
            </a:r>
            <a:r>
              <a:rPr lang="tr-TR" b="1" u="sng" err="1"/>
              <a:t>wt</a:t>
            </a:r>
            <a:r>
              <a:rPr lang="tr-TR" b="1" u="sng" dirty="0"/>
              <a:t> +45° + 90° ),</a:t>
            </a:r>
          </a:p>
          <a:p>
            <a:pPr>
              <a:buNone/>
            </a:pPr>
            <a:r>
              <a:rPr lang="tr-TR" b="1" dirty="0"/>
              <a:t>= </a:t>
            </a:r>
            <a:r>
              <a:rPr lang="tr-TR" b="1" u="sng" dirty="0"/>
              <a:t>50√2 sin (</a:t>
            </a:r>
            <a:r>
              <a:rPr lang="tr-TR" b="1" u="sng" err="1"/>
              <a:t>wt</a:t>
            </a:r>
            <a:r>
              <a:rPr lang="tr-TR" b="1" u="sng" dirty="0"/>
              <a:t> +135°) V elde edilmiştir. </a:t>
            </a:r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1E2B4881-A57D-4CB6-B3A2-6B567C1570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AB5ADC95-242E-4E20-A6CB-D42310D97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33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D45D4F-9014-4864-AE63-BDD766D70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70" y="640608"/>
            <a:ext cx="7053542" cy="1093599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EEC531-6C57-4CC2-BBF6-278CE98B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2076450"/>
            <a:ext cx="9279522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Yukarıda bulunan ;</a:t>
            </a:r>
          </a:p>
          <a:p>
            <a:pPr>
              <a:buNone/>
            </a:pPr>
            <a:r>
              <a:rPr lang="tr-TR" b="1" err="1"/>
              <a:t>Vm</a:t>
            </a:r>
            <a:r>
              <a:rPr lang="tr-TR" b="1" dirty="0"/>
              <a:t> = </a:t>
            </a:r>
            <a:r>
              <a:rPr lang="tr-TR" sz="2800" b="1" dirty="0"/>
              <a:t>v</a:t>
            </a:r>
            <a:r>
              <a:rPr lang="tr-TR" b="1" dirty="0"/>
              <a:t>1m + V2m  + V3m = </a:t>
            </a:r>
            <a:r>
              <a:rPr lang="tr-TR" b="1" u="sng" dirty="0"/>
              <a:t>100√2 ∠ 0° +220√2 ∠ -60° + 50√2 ∠(90°+45°)</a:t>
            </a:r>
            <a:endParaRPr lang="en-US" b="1" dirty="0"/>
          </a:p>
          <a:p>
            <a:pPr>
              <a:buNone/>
            </a:pPr>
            <a:r>
              <a:rPr lang="tr-TR" b="1" dirty="0"/>
              <a:t>Değerindeki yükün gerilim </a:t>
            </a:r>
            <a:r>
              <a:rPr lang="tr-TR" b="1" err="1"/>
              <a:t>fazörü</a:t>
            </a:r>
            <a:r>
              <a:rPr lang="tr-TR" b="1" dirty="0"/>
              <a:t> ,</a:t>
            </a:r>
            <a:endParaRPr lang="tr-TR" b="1" u="sng" dirty="0"/>
          </a:p>
          <a:p>
            <a:pPr>
              <a:buNone/>
            </a:pPr>
            <a:r>
              <a:rPr lang="tr-TR" sz="2800" b="1" err="1"/>
              <a:t>V</a:t>
            </a:r>
            <a:r>
              <a:rPr lang="tr-TR" sz="1600" b="1" err="1"/>
              <a:t>m</a:t>
            </a:r>
            <a:r>
              <a:rPr lang="tr-TR" sz="1600" b="1" dirty="0"/>
              <a:t> =  </a:t>
            </a:r>
            <a:r>
              <a:rPr lang="tr-TR" b="1" dirty="0"/>
              <a:t>100</a:t>
            </a:r>
            <a:r>
              <a:rPr lang="tr-TR" b="1" u="sng" dirty="0"/>
              <a:t>√2 (cos 0° + j sin 0°) + 220√2 ( cos (-60°) + sin (-60°)) </a:t>
            </a:r>
          </a:p>
          <a:p>
            <a:pPr>
              <a:buNone/>
            </a:pPr>
            <a:r>
              <a:rPr lang="tr-TR" b="1" u="sng" dirty="0"/>
              <a:t>+ 50√2 ( cos 135° + j sin 135°) volt </a:t>
            </a:r>
          </a:p>
          <a:p>
            <a:pPr>
              <a:buNone/>
            </a:pPr>
            <a:r>
              <a:rPr lang="tr-TR" sz="2800" b="1" u="sng" err="1"/>
              <a:t>V</a:t>
            </a:r>
            <a:r>
              <a:rPr lang="tr-TR" sz="1600" b="1" u="sng" err="1"/>
              <a:t>m</a:t>
            </a:r>
            <a:r>
              <a:rPr lang="tr-TR" sz="1600" b="1" u="sng" dirty="0"/>
              <a:t> = </a:t>
            </a:r>
            <a:r>
              <a:rPr lang="tr-TR" b="1" u="sng" dirty="0"/>
              <a:t>246.98-j219.43 = 330.38∠ -41.62 volt </a:t>
            </a:r>
          </a:p>
          <a:p>
            <a:pPr>
              <a:buNone/>
            </a:pPr>
            <a:r>
              <a:rPr lang="tr-TR" b="1" u="sng" dirty="0"/>
              <a:t>Bulunur.</a:t>
            </a:r>
          </a:p>
          <a:p>
            <a:pPr marL="0" indent="0">
              <a:buClr>
                <a:srgbClr val="1E5155">
                  <a:lumMod val="40000"/>
                  <a:lumOff val="60000"/>
                </a:srgbClr>
              </a:buClr>
              <a:buNone/>
            </a:pPr>
            <a:endParaRPr lang="tr-TR" b="1" dirty="0"/>
          </a:p>
          <a:p>
            <a:pPr>
              <a:buClr>
                <a:srgbClr val="8AD0D6"/>
              </a:buClr>
            </a:pPr>
            <a:endParaRPr lang="tr-TR" b="1" dirty="0"/>
          </a:p>
          <a:p>
            <a:pPr>
              <a:buClr>
                <a:srgbClr val="8AD0D6"/>
              </a:buClr>
            </a:pPr>
            <a:endParaRPr lang="en-US" b="1" dirty="0"/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D6748953-0A68-45E1-BFF0-1E471317A7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AB7E0031-87AC-402A-93FE-CB7D2AB39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19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01396E-A321-41A8-8860-FF20FBEBC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913" y="553528"/>
            <a:ext cx="7053542" cy="1180679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AB20827-44AB-4104-831B-B8FDE0BE7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18" y="2052638"/>
            <a:ext cx="8906732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Sinüs fonksiyonundan bir </a:t>
            </a:r>
            <a:r>
              <a:rPr lang="tr-TR" b="1" dirty="0" err="1"/>
              <a:t>fazöre</a:t>
            </a:r>
            <a:r>
              <a:rPr lang="tr-TR" b="1" dirty="0"/>
              <a:t> gidilebildiği gibi bir </a:t>
            </a:r>
            <a:r>
              <a:rPr lang="tr-TR" b="1" dirty="0" err="1"/>
              <a:t>fazörden</a:t>
            </a:r>
            <a:r>
              <a:rPr lang="tr-TR" b="1" dirty="0"/>
              <a:t> de sinüs fonksiyonuna gidilebilir.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Elde edilen </a:t>
            </a:r>
            <a:r>
              <a:rPr lang="tr-TR" sz="2800" b="1" dirty="0" err="1"/>
              <a:t>v</a:t>
            </a:r>
            <a:r>
              <a:rPr lang="tr-TR" sz="1600" b="1" dirty="0" err="1"/>
              <a:t>m</a:t>
            </a:r>
            <a:r>
              <a:rPr lang="tr-TR" sz="1600" b="1" dirty="0"/>
              <a:t>  </a:t>
            </a:r>
            <a:r>
              <a:rPr lang="tr-TR" b="1" dirty="0" err="1"/>
              <a:t>fazörüne</a:t>
            </a:r>
            <a:r>
              <a:rPr lang="tr-TR" b="1" dirty="0"/>
              <a:t> ilişkin sinüs fonksiyonu ;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V(t) = 330.38 sin (</a:t>
            </a:r>
            <a:r>
              <a:rPr lang="tr-TR" b="1" dirty="0" err="1"/>
              <a:t>wt</a:t>
            </a:r>
            <a:r>
              <a:rPr lang="tr-TR" b="1" dirty="0"/>
              <a:t>- 41.62) volt olur.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/>
              <a:t>(</a:t>
            </a:r>
            <a:r>
              <a:rPr lang="tr-TR" sz="2800" b="1" dirty="0" err="1"/>
              <a:t>v</a:t>
            </a:r>
            <a:r>
              <a:rPr lang="tr-TR" sz="1600" b="1" dirty="0" err="1"/>
              <a:t>m</a:t>
            </a:r>
            <a:r>
              <a:rPr lang="tr-TR" sz="1600" b="1" dirty="0"/>
              <a:t> </a:t>
            </a:r>
            <a:r>
              <a:rPr lang="tr-TR" b="1" dirty="0"/>
              <a:t>ile v(t) arasındaki ilişkiyi inceleyiniz. )</a:t>
            </a:r>
          </a:p>
          <a:p>
            <a:pPr marL="0" indent="0">
              <a:buNone/>
            </a:pPr>
            <a:r>
              <a:rPr lang="tr-TR" b="1" dirty="0"/>
              <a:t>Sonuç olarak yukarıdaki hesaplamalardan da görüldüğü gibi </a:t>
            </a:r>
            <a:r>
              <a:rPr lang="tr-TR" b="1" dirty="0" err="1"/>
              <a:t>fazörel</a:t>
            </a:r>
            <a:r>
              <a:rPr lang="tr-TR" b="1" dirty="0"/>
              <a:t> yaklaşımı kullanarak sonuca ulaşmak çok daha kolay olmaktadır.</a:t>
            </a:r>
          </a:p>
          <a:p>
            <a:pPr marL="0" indent="0">
              <a:buNone/>
            </a:pPr>
            <a:endParaRPr lang="tr-TR" b="1" dirty="0"/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E12B1B7B-4065-4C90-868F-D544B820F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72E46EFC-6FAD-47C9-A388-D358265B2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24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0</TotalTime>
  <Words>210</Words>
  <Application>Microsoft Office PowerPoint</Application>
  <PresentationFormat>Ekran Gösterisi (4:3)</PresentationFormat>
  <Paragraphs>71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Times New Roman</vt:lpstr>
      <vt:lpstr>NMYO Tema</vt:lpstr>
      <vt:lpstr> </vt:lpstr>
      <vt:lpstr>İçindekiler</vt:lpstr>
      <vt:lpstr>Kompleks Sayılarda Devre Çözümleri </vt:lpstr>
      <vt:lpstr>Kompleks Sayılarda Devre Çözümleri  </vt:lpstr>
      <vt:lpstr>Kompleks Sayılarda Devre Çözümleri </vt:lpstr>
      <vt:lpstr>Kompleks Sayılarda Devre Çözümleri </vt:lpstr>
      <vt:lpstr>Kompleks Sayılarda Devre Çözümleri </vt:lpstr>
      <vt:lpstr>Kompleks Sayılarda Devre Çözümleri </vt:lpstr>
      <vt:lpstr>Kompleks Sayılarda Devre Çözümleri</vt:lpstr>
      <vt:lpstr>Kompleks Sayılarda Devre Çözümleri </vt:lpstr>
      <vt:lpstr>Kompleks Sayılarda Devre Çözümleri </vt:lpstr>
      <vt:lpstr>Kompleks Sayılarda Devre Çözümleri </vt:lpstr>
      <vt:lpstr>KAYNAKÇA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 GAMA MYO.  Elektrik ve Enerji Bölümü</dc:title>
  <dc:creator/>
  <cp:lastModifiedBy/>
  <cp:revision>7</cp:revision>
  <dcterms:created xsi:type="dcterms:W3CDTF">2012-08-15T22:53:30Z</dcterms:created>
  <dcterms:modified xsi:type="dcterms:W3CDTF">2020-01-28T19:13:24Z</dcterms:modified>
</cp:coreProperties>
</file>