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58" r:id="rId4"/>
    <p:sldId id="261" r:id="rId5"/>
    <p:sldId id="262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9" r:id="rId14"/>
    <p:sldId id="282" r:id="rId15"/>
    <p:sldId id="281" r:id="rId16"/>
    <p:sldId id="283" r:id="rId17"/>
    <p:sldId id="276" r:id="rId18"/>
    <p:sldId id="277" r:id="rId19"/>
    <p:sldId id="288" r:id="rId20"/>
    <p:sldId id="271" r:id="rId21"/>
    <p:sldId id="284" r:id="rId22"/>
    <p:sldId id="28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99"/>
    <a:srgbClr val="9933FF"/>
    <a:srgbClr val="FBDDF7"/>
    <a:srgbClr val="FFCC00"/>
    <a:srgbClr val="FFFF00"/>
    <a:srgbClr val="00FFFF"/>
    <a:srgbClr val="00CCFF"/>
    <a:srgbClr val="FF66FF"/>
    <a:srgbClr val="FF0066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65" autoAdjust="0"/>
    <p:restoredTop sz="94660"/>
  </p:normalViewPr>
  <p:slideViewPr>
    <p:cSldViewPr>
      <p:cViewPr varScale="1">
        <p:scale>
          <a:sx n="109" d="100"/>
          <a:sy n="109" d="100"/>
        </p:scale>
        <p:origin x="175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Relationship Id="rId30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eaLnBrk="1" latinLnBrk="0" hangingPunct="1"/>
            <a:fld id="{48D92626-37D2-4832-BF7A-BC283494A20D}" type="datetimeFigureOut">
              <a:rPr lang="en-US" smtClean="0"/>
              <a:pPr algn="l" eaLnBrk="1" latinLnBrk="0" hangingPunct="1"/>
              <a:t>1/5/2018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eaLnBrk="1" latinLnBrk="0" hangingPunct="1"/>
            <a:fld id="{8C592886-E571-45D5-8B56-343DC94F8FA6}" type="slidenum">
              <a:rPr kumimoji="0" lang="en-US" smtClean="0"/>
              <a:pPr algn="r" eaLnBrk="1" latinLnBrk="0" hangingPunct="1"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92626-37D2-4832-BF7A-BC283494A20D}" type="datetimeFigureOut">
              <a:rPr lang="en-US" smtClean="0"/>
              <a:pPr/>
              <a:t>1/5/2018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92886-E571-45D5-8B56-343DC94F8FA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92626-37D2-4832-BF7A-BC283494A20D}" type="datetimeFigureOut">
              <a:rPr lang="en-US" smtClean="0"/>
              <a:pPr/>
              <a:t>1/5/2018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92886-E571-45D5-8B56-343DC94F8FA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92626-37D2-4832-BF7A-BC283494A20D}" type="datetimeFigureOut">
              <a:rPr lang="en-US" smtClean="0"/>
              <a:pPr/>
              <a:t>1/5/2018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92886-E571-45D5-8B56-343DC94F8FA6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eaLnBrk="1" latinLnBrk="0" hangingPunct="1"/>
            <a:fld id="{48D92626-37D2-4832-BF7A-BC283494A20D}" type="datetimeFigureOut">
              <a:rPr lang="en-US" smtClean="0"/>
              <a:pPr algn="l" eaLnBrk="1" latinLnBrk="0" hangingPunct="1"/>
              <a:t>1/5/2018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eaLnBrk="1" latinLnBrk="0" hangingPunct="1"/>
            <a:fld id="{8C592886-E571-45D5-8B56-343DC94F8FA6}" type="slidenum">
              <a:rPr kumimoji="0" lang="en-US" smtClean="0"/>
              <a:pPr algn="r" eaLnBrk="1" latinLnBrk="0" hangingPunct="1"/>
              <a:t>‹#›</a:t>
            </a:fld>
            <a:endParaRPr kumimoji="0" lang="en-US">
              <a:solidFill>
                <a:schemeClr val="tx2">
                  <a:shade val="90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92626-37D2-4832-BF7A-BC283494A20D}" type="datetimeFigureOut">
              <a:rPr lang="en-US" smtClean="0"/>
              <a:pPr/>
              <a:t>1/5/2018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92886-E571-45D5-8B56-343DC94F8FA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92626-37D2-4832-BF7A-BC283494A20D}" type="datetimeFigureOut">
              <a:rPr lang="en-US" smtClean="0"/>
              <a:pPr/>
              <a:t>1/5/2018</a:t>
            </a:fld>
            <a:endParaRPr lang="en-US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92886-E571-45D5-8B56-343DC94F8FA6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92626-37D2-4832-BF7A-BC283494A20D}" type="datetimeFigureOut">
              <a:rPr lang="en-US" smtClean="0"/>
              <a:pPr/>
              <a:t>1/5/2018</a:t>
            </a:fld>
            <a:endParaRPr lang="en-US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92886-E571-45D5-8B56-343DC94F8FA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92626-37D2-4832-BF7A-BC283494A20D}" type="datetimeFigureOut">
              <a:rPr lang="en-US" smtClean="0"/>
              <a:pPr/>
              <a:t>1/5/2018</a:t>
            </a:fld>
            <a:endParaRPr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92886-E571-45D5-8B56-343DC94F8FA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eaLnBrk="1" latinLnBrk="0" hangingPunct="1"/>
            <a:fld id="{48D92626-37D2-4832-BF7A-BC283494A20D}" type="datetimeFigureOut">
              <a:rPr lang="en-US" smtClean="0"/>
              <a:pPr algn="l" eaLnBrk="1" latinLnBrk="0" hangingPunct="1"/>
              <a:t>1/5/2018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eaLnBrk="1" latinLnBrk="0" hangingPunct="1"/>
            <a:fld id="{8C592886-E571-45D5-8B56-343DC94F8FA6}" type="slidenum">
              <a:rPr kumimoji="0" lang="en-US" smtClean="0"/>
              <a:pPr algn="r" eaLnBrk="1" latinLnBrk="0" hangingPunct="1"/>
              <a:t>‹#›</a:t>
            </a:fld>
            <a:endParaRPr kumimoji="0" lang="en-US">
              <a:solidFill>
                <a:schemeClr val="tx2">
                  <a:shade val="90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eaLnBrk="1" latinLnBrk="0" hangingPunct="1"/>
            <a:fld id="{48D92626-37D2-4832-BF7A-BC283494A20D}" type="datetimeFigureOut">
              <a:rPr lang="en-US" smtClean="0"/>
              <a:pPr algn="l" eaLnBrk="1" latinLnBrk="0" hangingPunct="1"/>
              <a:t>1/5/2018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eaLnBrk="1" latinLnBrk="0" hangingPunct="1"/>
            <a:fld id="{8C592886-E571-45D5-8B56-343DC94F8FA6}" type="slidenum">
              <a:rPr kumimoji="0" lang="en-US" smtClean="0"/>
              <a:pPr algn="r" eaLnBrk="1" latinLnBrk="0" hangingPunct="1"/>
              <a:t>‹#›</a:t>
            </a:fld>
            <a:endParaRPr kumimoji="0" lang="en-US">
              <a:solidFill>
                <a:schemeClr val="tx2">
                  <a:shade val="90000"/>
                </a:scheme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eaLnBrk="1" latinLnBrk="0" hangingPunct="1"/>
            <a:fld id="{48D92626-37D2-4832-BF7A-BC283494A20D}" type="datetimeFigureOut">
              <a:rPr lang="en-US" smtClean="0"/>
              <a:pPr algn="l" eaLnBrk="1" latinLnBrk="0" hangingPunct="1"/>
              <a:t>1/5/2018</a:t>
            </a:fld>
            <a:endParaRPr lang="en-US" sz="1300" dirty="0">
              <a:solidFill>
                <a:schemeClr val="bg2">
                  <a:tint val="60000"/>
                  <a:satMod val="155000"/>
                </a:scheme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 eaLnBrk="1" latinLnBrk="0" hangingPunct="1"/>
            <a:endParaRPr kumimoji="0" lang="en-US" sz="1300" dirty="0">
              <a:solidFill>
                <a:schemeClr val="bg2">
                  <a:tint val="60000"/>
                  <a:satMod val="155000"/>
                </a:scheme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 eaLnBrk="1" latinLnBrk="0" hangingPunct="1"/>
            <a:fld id="{8C592886-E571-45D5-8B56-343DC94F8FA6}" type="slidenum">
              <a:rPr kumimoji="0" lang="en-US" smtClean="0"/>
              <a:pPr algn="r" eaLnBrk="1" latinLnBrk="0" hangingPunct="1"/>
              <a:t>‹#›</a:t>
            </a:fld>
            <a:endParaRPr kumimoji="0" lang="en-US" sz="1600" b="1" dirty="0">
              <a:solidFill>
                <a:schemeClr val="tx2">
                  <a:shade val="90000"/>
                </a:schemeClr>
              </a:solidFill>
              <a:effectLst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abletwise.com/health/diagnostic-imaging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42910" y="3929066"/>
            <a:ext cx="7772400" cy="1470025"/>
          </a:xfrm>
        </p:spPr>
        <p:txBody>
          <a:bodyPr>
            <a:normAutofit/>
          </a:bodyPr>
          <a:lstStyle/>
          <a:p>
            <a:r>
              <a:rPr lang="tr-TR" sz="4000" dirty="0">
                <a:solidFill>
                  <a:schemeClr val="accent6"/>
                </a:solidFill>
              </a:rPr>
              <a:t>    METFORMİN VE İLAÇ     ETKİLEŞİMLERİ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195736" y="5661248"/>
            <a:ext cx="4857784" cy="823906"/>
          </a:xfrm>
        </p:spPr>
        <p:txBody>
          <a:bodyPr>
            <a:normAutofit/>
          </a:bodyPr>
          <a:lstStyle/>
          <a:p>
            <a:r>
              <a:rPr lang="tr-TR" dirty="0">
                <a:solidFill>
                  <a:srgbClr val="FFC000"/>
                </a:solidFill>
              </a:rPr>
              <a:t> </a:t>
            </a:r>
          </a:p>
        </p:txBody>
      </p:sp>
      <p:pic>
        <p:nvPicPr>
          <p:cNvPr id="1026" name="Picture 2" descr="C:\Users\kullanicii\Downloads\1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52" y="0"/>
            <a:ext cx="6215106" cy="39968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tr-TR" dirty="0"/>
              <a:t>İstenmeyen Etkileri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4042792" cy="5257800"/>
          </a:xfrm>
        </p:spPr>
        <p:txBody>
          <a:bodyPr>
            <a:normAutofit fontScale="70000" lnSpcReduction="20000"/>
          </a:bodyPr>
          <a:lstStyle/>
          <a:p>
            <a:r>
              <a:rPr lang="en-GB" dirty="0"/>
              <a:t>En </a:t>
            </a:r>
            <a:r>
              <a:rPr lang="en-GB" dirty="0" err="1"/>
              <a:t>sık</a:t>
            </a:r>
            <a:r>
              <a:rPr lang="en-GB" dirty="0"/>
              <a:t> </a:t>
            </a:r>
            <a:r>
              <a:rPr lang="en-GB" dirty="0" err="1"/>
              <a:t>görülen</a:t>
            </a:r>
            <a:r>
              <a:rPr lang="en-GB" dirty="0"/>
              <a:t> </a:t>
            </a:r>
            <a:r>
              <a:rPr lang="en-GB" dirty="0" err="1"/>
              <a:t>advers</a:t>
            </a:r>
            <a:r>
              <a:rPr lang="en-GB" dirty="0"/>
              <a:t> (</a:t>
            </a:r>
            <a:r>
              <a:rPr lang="en-GB" dirty="0" err="1"/>
              <a:t>karşıt</a:t>
            </a:r>
            <a:r>
              <a:rPr lang="en-GB" dirty="0"/>
              <a:t>) </a:t>
            </a:r>
            <a:r>
              <a:rPr lang="en-GB" dirty="0" err="1"/>
              <a:t>etki</a:t>
            </a:r>
            <a:r>
              <a:rPr lang="en-GB" dirty="0"/>
              <a:t> </a:t>
            </a:r>
            <a:r>
              <a:rPr lang="en-GB" dirty="0" err="1">
                <a:solidFill>
                  <a:srgbClr val="7030A0"/>
                </a:solidFill>
              </a:rPr>
              <a:t>ise</a:t>
            </a:r>
            <a:r>
              <a:rPr lang="en-GB" dirty="0">
                <a:solidFill>
                  <a:srgbClr val="7030A0"/>
                </a:solidFill>
              </a:rPr>
              <a:t> gastrointestinal </a:t>
            </a:r>
            <a:r>
              <a:rPr lang="en-GB" dirty="0" err="1">
                <a:solidFill>
                  <a:srgbClr val="7030A0"/>
                </a:solidFill>
              </a:rPr>
              <a:t>bozukluklardır</a:t>
            </a:r>
            <a:r>
              <a:rPr lang="en-GB" dirty="0">
                <a:solidFill>
                  <a:srgbClr val="7030A0"/>
                </a:solidFill>
              </a:rPr>
              <a:t>.</a:t>
            </a:r>
            <a:r>
              <a:rPr lang="en-GB" dirty="0"/>
              <a:t> </a:t>
            </a:r>
            <a:r>
              <a:rPr lang="en-GB" dirty="0" err="1"/>
              <a:t>Düşük</a:t>
            </a:r>
            <a:r>
              <a:rPr lang="en-GB" dirty="0"/>
              <a:t> </a:t>
            </a:r>
            <a:r>
              <a:rPr lang="en-GB" dirty="0" err="1"/>
              <a:t>dozda</a:t>
            </a:r>
            <a:r>
              <a:rPr lang="en-GB" dirty="0"/>
              <a:t> </a:t>
            </a:r>
            <a:r>
              <a:rPr lang="en-GB" dirty="0" err="1"/>
              <a:t>başlamak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giderek</a:t>
            </a:r>
            <a:r>
              <a:rPr lang="en-GB" dirty="0"/>
              <a:t> </a:t>
            </a:r>
            <a:r>
              <a:rPr lang="en-GB" dirty="0" err="1"/>
              <a:t>dozu</a:t>
            </a:r>
            <a:r>
              <a:rPr lang="en-GB" dirty="0"/>
              <a:t> </a:t>
            </a:r>
            <a:r>
              <a:rPr lang="en-GB" dirty="0" err="1"/>
              <a:t>arttırmak</a:t>
            </a:r>
            <a:r>
              <a:rPr lang="en-GB" dirty="0"/>
              <a:t> </a:t>
            </a:r>
            <a:r>
              <a:rPr lang="en-GB" dirty="0" err="1"/>
              <a:t>bu</a:t>
            </a:r>
            <a:r>
              <a:rPr lang="en-GB" dirty="0"/>
              <a:t> </a:t>
            </a:r>
            <a:r>
              <a:rPr lang="en-GB" dirty="0" err="1"/>
              <a:t>riski</a:t>
            </a:r>
            <a:r>
              <a:rPr lang="en-GB" dirty="0"/>
              <a:t> </a:t>
            </a:r>
            <a:r>
              <a:rPr lang="en-GB" dirty="0" err="1"/>
              <a:t>azaltmaktadır</a:t>
            </a:r>
            <a:r>
              <a:rPr lang="en-GB" dirty="0"/>
              <a:t>. </a:t>
            </a:r>
            <a:r>
              <a:rPr lang="en-GB" dirty="0" err="1"/>
              <a:t>Metforminin</a:t>
            </a:r>
            <a:r>
              <a:rPr lang="en-GB" dirty="0"/>
              <a:t> </a:t>
            </a:r>
            <a:r>
              <a:rPr lang="en-GB" dirty="0" err="1"/>
              <a:t>yemekle</a:t>
            </a:r>
            <a:r>
              <a:rPr lang="en-GB" dirty="0"/>
              <a:t> </a:t>
            </a:r>
            <a:r>
              <a:rPr lang="en-GB" dirty="0" err="1"/>
              <a:t>beraber</a:t>
            </a:r>
            <a:r>
              <a:rPr lang="en-GB" dirty="0"/>
              <a:t> </a:t>
            </a:r>
            <a:r>
              <a:rPr lang="en-GB" dirty="0" err="1"/>
              <a:t>alınması</a:t>
            </a:r>
            <a:r>
              <a:rPr lang="en-GB" dirty="0"/>
              <a:t> </a:t>
            </a:r>
            <a:r>
              <a:rPr lang="en-GB" dirty="0" err="1"/>
              <a:t>da</a:t>
            </a:r>
            <a:r>
              <a:rPr lang="en-GB" dirty="0"/>
              <a:t>, </a:t>
            </a:r>
            <a:r>
              <a:rPr lang="en-GB" dirty="0" err="1"/>
              <a:t>bu</a:t>
            </a:r>
            <a:r>
              <a:rPr lang="en-GB" dirty="0"/>
              <a:t> </a:t>
            </a:r>
            <a:r>
              <a:rPr lang="en-GB" dirty="0" err="1"/>
              <a:t>konuda</a:t>
            </a:r>
            <a:r>
              <a:rPr lang="en-GB" dirty="0"/>
              <a:t> </a:t>
            </a:r>
            <a:r>
              <a:rPr lang="en-GB" dirty="0" err="1"/>
              <a:t>yardımcı</a:t>
            </a:r>
            <a:r>
              <a:rPr lang="en-GB" dirty="0"/>
              <a:t> </a:t>
            </a:r>
            <a:r>
              <a:rPr lang="en-GB" dirty="0" err="1"/>
              <a:t>olabilmektedir</a:t>
            </a:r>
            <a:r>
              <a:rPr lang="en-GB" dirty="0"/>
              <a:t>. </a:t>
            </a:r>
            <a:r>
              <a:rPr lang="en-GB" dirty="0" err="1"/>
              <a:t>Metformin</a:t>
            </a:r>
            <a:r>
              <a:rPr lang="en-GB" dirty="0"/>
              <a:t> </a:t>
            </a:r>
            <a:r>
              <a:rPr lang="en-GB" dirty="0" err="1"/>
              <a:t>kullanımı</a:t>
            </a:r>
            <a:r>
              <a:rPr lang="en-GB" dirty="0"/>
              <a:t> </a:t>
            </a:r>
            <a:r>
              <a:rPr lang="en-GB" dirty="0" err="1"/>
              <a:t>konusunda</a:t>
            </a:r>
            <a:r>
              <a:rPr lang="en-GB" dirty="0"/>
              <a:t>, renal </a:t>
            </a:r>
            <a:r>
              <a:rPr lang="en-GB" dirty="0" err="1"/>
              <a:t>fonksiyonların</a:t>
            </a:r>
            <a:r>
              <a:rPr lang="en-GB" dirty="0"/>
              <a:t> </a:t>
            </a:r>
            <a:r>
              <a:rPr lang="en-GB" dirty="0" err="1"/>
              <a:t>azalması</a:t>
            </a:r>
            <a:r>
              <a:rPr lang="en-GB" dirty="0"/>
              <a:t> </a:t>
            </a:r>
            <a:r>
              <a:rPr lang="en-GB" dirty="0" err="1"/>
              <a:t>gibi</a:t>
            </a:r>
            <a:r>
              <a:rPr lang="en-GB" dirty="0"/>
              <a:t> </a:t>
            </a:r>
            <a:r>
              <a:rPr lang="en-GB" dirty="0" err="1"/>
              <a:t>birçok</a:t>
            </a:r>
            <a:r>
              <a:rPr lang="en-GB" dirty="0"/>
              <a:t> </a:t>
            </a:r>
            <a:r>
              <a:rPr lang="en-GB" dirty="0" err="1"/>
              <a:t>kontrendikasyon</a:t>
            </a:r>
            <a:r>
              <a:rPr lang="en-GB" dirty="0"/>
              <a:t>, </a:t>
            </a:r>
            <a:r>
              <a:rPr lang="en-GB" dirty="0" err="1"/>
              <a:t>ürün</a:t>
            </a:r>
            <a:r>
              <a:rPr lang="en-GB" dirty="0"/>
              <a:t> </a:t>
            </a:r>
            <a:r>
              <a:rPr lang="en-GB" dirty="0" err="1"/>
              <a:t>bilgisi</a:t>
            </a:r>
            <a:r>
              <a:rPr lang="en-GB" dirty="0"/>
              <a:t> </a:t>
            </a:r>
            <a:r>
              <a:rPr lang="en-GB" dirty="0" err="1"/>
              <a:t>kısmında</a:t>
            </a:r>
            <a:r>
              <a:rPr lang="en-GB" dirty="0"/>
              <a:t> </a:t>
            </a:r>
            <a:r>
              <a:rPr lang="en-GB" dirty="0" err="1"/>
              <a:t>listelenmiştir</a:t>
            </a:r>
            <a:r>
              <a:rPr lang="en-GB" dirty="0"/>
              <a:t>. Bu </a:t>
            </a:r>
            <a:r>
              <a:rPr lang="en-GB" dirty="0" err="1"/>
              <a:t>önerilere</a:t>
            </a:r>
            <a:r>
              <a:rPr lang="en-GB" dirty="0"/>
              <a:t> </a:t>
            </a:r>
            <a:r>
              <a:rPr lang="en-GB" dirty="0" err="1"/>
              <a:t>sıkı</a:t>
            </a:r>
            <a:r>
              <a:rPr lang="en-GB" dirty="0"/>
              <a:t> </a:t>
            </a:r>
            <a:r>
              <a:rPr lang="en-GB" dirty="0" err="1"/>
              <a:t>sıkıya</a:t>
            </a:r>
            <a:r>
              <a:rPr lang="en-GB" dirty="0"/>
              <a:t> </a:t>
            </a:r>
            <a:r>
              <a:rPr lang="en-GB" dirty="0" err="1"/>
              <a:t>bağlı</a:t>
            </a:r>
            <a:r>
              <a:rPr lang="en-GB" dirty="0"/>
              <a:t> </a:t>
            </a:r>
            <a:r>
              <a:rPr lang="en-GB" dirty="0" err="1"/>
              <a:t>kalmak</a:t>
            </a:r>
            <a:r>
              <a:rPr lang="en-GB" dirty="0"/>
              <a:t> </a:t>
            </a:r>
            <a:r>
              <a:rPr lang="en-GB" dirty="0" err="1"/>
              <a:t>ise</a:t>
            </a:r>
            <a:r>
              <a:rPr lang="en-GB" dirty="0"/>
              <a:t>, </a:t>
            </a:r>
            <a:r>
              <a:rPr lang="en-GB" dirty="0" err="1"/>
              <a:t>birçok</a:t>
            </a:r>
            <a:r>
              <a:rPr lang="en-GB" dirty="0"/>
              <a:t> </a:t>
            </a:r>
            <a:r>
              <a:rPr lang="en-GB" dirty="0" err="1"/>
              <a:t>hastanın</a:t>
            </a:r>
            <a:r>
              <a:rPr lang="en-GB" dirty="0"/>
              <a:t> </a:t>
            </a:r>
            <a:r>
              <a:rPr lang="en-GB" dirty="0" err="1"/>
              <a:t>değerli</a:t>
            </a:r>
            <a:r>
              <a:rPr lang="en-GB" dirty="0"/>
              <a:t> </a:t>
            </a:r>
            <a:r>
              <a:rPr lang="en-GB" dirty="0" err="1"/>
              <a:t>bir</a:t>
            </a:r>
            <a:r>
              <a:rPr lang="en-GB" dirty="0"/>
              <a:t> </a:t>
            </a:r>
            <a:r>
              <a:rPr lang="en-GB" dirty="0" err="1"/>
              <a:t>ilaca</a:t>
            </a:r>
            <a:r>
              <a:rPr lang="en-GB" dirty="0"/>
              <a:t> </a:t>
            </a:r>
            <a:r>
              <a:rPr lang="en-GB" dirty="0" err="1"/>
              <a:t>erişiminin</a:t>
            </a:r>
            <a:r>
              <a:rPr lang="en-GB" dirty="0"/>
              <a:t> </a:t>
            </a:r>
            <a:r>
              <a:rPr lang="en-GB" dirty="0" err="1"/>
              <a:t>engellenmesi</a:t>
            </a:r>
            <a:r>
              <a:rPr lang="en-GB" dirty="0"/>
              <a:t> </a:t>
            </a:r>
            <a:r>
              <a:rPr lang="en-GB" dirty="0" err="1"/>
              <a:t>anlamına</a:t>
            </a:r>
            <a:r>
              <a:rPr lang="en-GB" dirty="0"/>
              <a:t> </a:t>
            </a:r>
            <a:r>
              <a:rPr lang="en-GB" dirty="0" err="1"/>
              <a:t>gelebilir</a:t>
            </a:r>
            <a:r>
              <a:rPr lang="en-GB" dirty="0"/>
              <a:t>.​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00FF00"/>
          </a:solidFill>
        </p:spPr>
        <p:txBody>
          <a:bodyPr/>
          <a:lstStyle/>
          <a:p>
            <a:r>
              <a:rPr lang="tr-TR" dirty="0"/>
              <a:t>İYOTLU KONTRAST AJANLAR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997152"/>
          </a:xfrm>
          <a:noFill/>
          <a:ln>
            <a:solidFill>
              <a:srgbClr val="92D050"/>
            </a:solidFill>
          </a:ln>
        </p:spPr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tr-TR" dirty="0"/>
              <a:t>İ</a:t>
            </a:r>
            <a:r>
              <a:rPr lang="en-GB" dirty="0" err="1"/>
              <a:t>drar</a:t>
            </a:r>
            <a:r>
              <a:rPr lang="en-GB" dirty="0"/>
              <a:t> </a:t>
            </a:r>
            <a:r>
              <a:rPr lang="en-GB" dirty="0" err="1"/>
              <a:t>kesesi</a:t>
            </a:r>
            <a:r>
              <a:rPr lang="en-GB" dirty="0"/>
              <a:t> </a:t>
            </a:r>
            <a:r>
              <a:rPr lang="en-GB" dirty="0" err="1"/>
              <a:t>sorunları</a:t>
            </a:r>
            <a:r>
              <a:rPr lang="tr-TR" dirty="0" err="1"/>
              <a:t>nı</a:t>
            </a:r>
            <a:r>
              <a:rPr lang="en-GB" dirty="0"/>
              <a:t> </a:t>
            </a:r>
            <a:r>
              <a:rPr lang="en-GB" dirty="0" err="1"/>
              <a:t>teşhis</a:t>
            </a:r>
            <a:r>
              <a:rPr lang="en-GB" dirty="0"/>
              <a:t> </a:t>
            </a:r>
            <a:r>
              <a:rPr lang="en-GB" dirty="0" err="1"/>
              <a:t>etmek</a:t>
            </a:r>
            <a:r>
              <a:rPr lang="en-GB" dirty="0"/>
              <a:t>, </a:t>
            </a:r>
            <a:r>
              <a:rPr lang="en-GB" dirty="0" err="1">
                <a:solidFill>
                  <a:srgbClr val="00B050"/>
                </a:solidFill>
                <a:hlinkClick r:id="rId2"/>
              </a:rPr>
              <a:t>Tanısal</a:t>
            </a:r>
            <a:r>
              <a:rPr lang="en-GB" dirty="0">
                <a:solidFill>
                  <a:srgbClr val="00B050"/>
                </a:solidFill>
                <a:hlinkClick r:id="rId2"/>
              </a:rPr>
              <a:t> </a:t>
            </a:r>
            <a:r>
              <a:rPr lang="en-GB" dirty="0" err="1">
                <a:solidFill>
                  <a:srgbClr val="00B050"/>
                </a:solidFill>
                <a:hlinkClick r:id="rId2"/>
              </a:rPr>
              <a:t>görüntüleme</a:t>
            </a:r>
            <a:r>
              <a:rPr lang="en-GB" dirty="0">
                <a:solidFill>
                  <a:srgbClr val="00B050"/>
                </a:solidFill>
                <a:hlinkClick r:id="rId2"/>
              </a:rPr>
              <a:t> </a:t>
            </a:r>
            <a:r>
              <a:rPr lang="en-GB" dirty="0" err="1">
                <a:solidFill>
                  <a:srgbClr val="00B050"/>
                </a:solidFill>
                <a:hlinkClick r:id="rId2"/>
              </a:rPr>
              <a:t>yöntemi</a:t>
            </a:r>
            <a:r>
              <a:rPr lang="en-GB" dirty="0"/>
              <a:t> </a:t>
            </a:r>
            <a:r>
              <a:rPr lang="en-GB" dirty="0" err="1"/>
              <a:t>gibi</a:t>
            </a:r>
            <a:r>
              <a:rPr lang="en-GB" dirty="0"/>
              <a:t> </a:t>
            </a:r>
            <a:r>
              <a:rPr lang="en-GB" dirty="0" err="1"/>
              <a:t>hastalıkların</a:t>
            </a:r>
            <a:r>
              <a:rPr lang="en-GB" dirty="0"/>
              <a:t> </a:t>
            </a:r>
            <a:r>
              <a:rPr lang="en-GB" dirty="0" err="1"/>
              <a:t>tedavisinde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diğer</a:t>
            </a:r>
            <a:r>
              <a:rPr lang="en-GB" dirty="0"/>
              <a:t> </a:t>
            </a:r>
            <a:r>
              <a:rPr lang="en-GB" dirty="0" err="1"/>
              <a:t>durumlarda</a:t>
            </a:r>
            <a:r>
              <a:rPr lang="en-GB" dirty="0"/>
              <a:t> </a:t>
            </a:r>
            <a:r>
              <a:rPr lang="en-GB" dirty="0" err="1"/>
              <a:t>endikedir.Laktik</a:t>
            </a:r>
            <a:r>
              <a:rPr lang="en-GB" dirty="0"/>
              <a:t> </a:t>
            </a:r>
            <a:r>
              <a:rPr lang="en-GB" dirty="0" err="1"/>
              <a:t>asidoz</a:t>
            </a:r>
            <a:r>
              <a:rPr lang="en-GB" dirty="0"/>
              <a:t> </a:t>
            </a:r>
            <a:r>
              <a:rPr lang="en-GB" dirty="0" err="1"/>
              <a:t>gelişme</a:t>
            </a:r>
            <a:r>
              <a:rPr lang="en-GB" dirty="0"/>
              <a:t> </a:t>
            </a:r>
            <a:r>
              <a:rPr lang="en-GB" dirty="0" err="1"/>
              <a:t>riskinin</a:t>
            </a:r>
            <a:r>
              <a:rPr lang="en-GB" dirty="0"/>
              <a:t> </a:t>
            </a:r>
            <a:r>
              <a:rPr lang="en-GB" dirty="0" err="1"/>
              <a:t>artması</a:t>
            </a:r>
            <a:r>
              <a:rPr lang="en-GB" dirty="0"/>
              <a:t> </a:t>
            </a:r>
            <a:r>
              <a:rPr lang="en-GB" dirty="0" err="1"/>
              <a:t>nedeniyle</a:t>
            </a:r>
            <a:r>
              <a:rPr lang="en-GB" dirty="0"/>
              <a:t> </a:t>
            </a:r>
            <a:r>
              <a:rPr lang="en-GB" dirty="0" err="1"/>
              <a:t>metformin</a:t>
            </a:r>
            <a:r>
              <a:rPr lang="en-GB" dirty="0"/>
              <a:t> </a:t>
            </a:r>
            <a:r>
              <a:rPr lang="en-GB" dirty="0" err="1"/>
              <a:t>alan</a:t>
            </a:r>
            <a:r>
              <a:rPr lang="en-GB" dirty="0"/>
              <a:t> </a:t>
            </a:r>
            <a:r>
              <a:rPr lang="en-GB" dirty="0" err="1"/>
              <a:t>hastalara</a:t>
            </a:r>
            <a:r>
              <a:rPr lang="en-GB" dirty="0"/>
              <a:t> </a:t>
            </a:r>
            <a:r>
              <a:rPr lang="en-GB" dirty="0" err="1"/>
              <a:t>özel</a:t>
            </a:r>
            <a:r>
              <a:rPr lang="en-GB" dirty="0"/>
              <a:t> </a:t>
            </a:r>
            <a:r>
              <a:rPr lang="en-GB" dirty="0" err="1"/>
              <a:t>dikkat</a:t>
            </a:r>
            <a:r>
              <a:rPr lang="en-GB" dirty="0"/>
              <a:t> </a:t>
            </a:r>
            <a:r>
              <a:rPr lang="en-GB" dirty="0" err="1"/>
              <a:t>gösterilmelidir</a:t>
            </a:r>
            <a:r>
              <a:rPr lang="tr-TR" dirty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GB" dirty="0" err="1"/>
              <a:t>Metformin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iyotlu</a:t>
            </a:r>
            <a:r>
              <a:rPr lang="en-GB" dirty="0"/>
              <a:t> </a:t>
            </a:r>
            <a:r>
              <a:rPr lang="en-GB" dirty="0" err="1"/>
              <a:t>kontrast</a:t>
            </a:r>
            <a:r>
              <a:rPr lang="en-GB" dirty="0"/>
              <a:t> </a:t>
            </a:r>
            <a:r>
              <a:rPr lang="en-GB" dirty="0" err="1"/>
              <a:t>ajanlar</a:t>
            </a:r>
            <a:r>
              <a:rPr lang="en-GB" dirty="0"/>
              <a:t> </a:t>
            </a:r>
            <a:r>
              <a:rPr lang="en-GB" b="1" dirty="0" err="1">
                <a:solidFill>
                  <a:srgbClr val="00B050"/>
                </a:solidFill>
              </a:rPr>
              <a:t>arasında</a:t>
            </a:r>
            <a:r>
              <a:rPr lang="en-GB" b="1" dirty="0">
                <a:solidFill>
                  <a:srgbClr val="00B050"/>
                </a:solidFill>
              </a:rPr>
              <a:t> </a:t>
            </a:r>
            <a:r>
              <a:rPr lang="en-GB" b="1" dirty="0" err="1">
                <a:solidFill>
                  <a:srgbClr val="00B050"/>
                </a:solidFill>
              </a:rPr>
              <a:t>doğrudan</a:t>
            </a:r>
            <a:r>
              <a:rPr lang="en-GB" b="1" dirty="0">
                <a:solidFill>
                  <a:srgbClr val="00B050"/>
                </a:solidFill>
              </a:rPr>
              <a:t> </a:t>
            </a:r>
            <a:r>
              <a:rPr lang="en-GB" b="1" dirty="0" err="1">
                <a:solidFill>
                  <a:srgbClr val="00B050"/>
                </a:solidFill>
              </a:rPr>
              <a:t>ilaç-ilaç</a:t>
            </a:r>
            <a:r>
              <a:rPr lang="en-GB" b="1" dirty="0">
                <a:solidFill>
                  <a:srgbClr val="00B050"/>
                </a:solidFill>
              </a:rPr>
              <a:t> </a:t>
            </a:r>
            <a:r>
              <a:rPr lang="en-GB" b="1" dirty="0" err="1">
                <a:solidFill>
                  <a:srgbClr val="00B050"/>
                </a:solidFill>
              </a:rPr>
              <a:t>etkileşimi</a:t>
            </a:r>
            <a:r>
              <a:rPr lang="en-GB" b="1" dirty="0">
                <a:solidFill>
                  <a:srgbClr val="00B050"/>
                </a:solidFill>
              </a:rPr>
              <a:t> </a:t>
            </a:r>
            <a:r>
              <a:rPr lang="en-GB" b="1" dirty="0" err="1">
                <a:solidFill>
                  <a:srgbClr val="00B050"/>
                </a:solidFill>
              </a:rPr>
              <a:t>yoktur</a:t>
            </a:r>
            <a:r>
              <a:rPr lang="en-GB" b="1" dirty="0">
                <a:solidFill>
                  <a:srgbClr val="00B050"/>
                </a:solidFill>
              </a:rPr>
              <a:t>. </a:t>
            </a:r>
            <a:r>
              <a:rPr lang="en-GB" dirty="0" err="1"/>
              <a:t>Olası</a:t>
            </a:r>
            <a:r>
              <a:rPr lang="en-GB" dirty="0"/>
              <a:t> </a:t>
            </a:r>
            <a:r>
              <a:rPr lang="en-GB" dirty="0" err="1"/>
              <a:t>advers</a:t>
            </a:r>
            <a:r>
              <a:rPr lang="en-GB" dirty="0"/>
              <a:t> </a:t>
            </a:r>
            <a:r>
              <a:rPr lang="en-GB" dirty="0" err="1"/>
              <a:t>etki</a:t>
            </a:r>
            <a:r>
              <a:rPr lang="en-GB" dirty="0"/>
              <a:t>, </a:t>
            </a:r>
            <a:r>
              <a:rPr lang="en-GB" dirty="0" err="1"/>
              <a:t>metforminle</a:t>
            </a:r>
            <a:r>
              <a:rPr lang="en-GB" dirty="0"/>
              <a:t> </a:t>
            </a:r>
            <a:r>
              <a:rPr lang="en-GB" dirty="0" err="1"/>
              <a:t>ilişkili</a:t>
            </a:r>
            <a:r>
              <a:rPr lang="en-GB" dirty="0"/>
              <a:t> </a:t>
            </a:r>
            <a:r>
              <a:rPr lang="en-GB" dirty="0" err="1"/>
              <a:t>laktik</a:t>
            </a:r>
            <a:r>
              <a:rPr lang="en-GB" dirty="0"/>
              <a:t> </a:t>
            </a:r>
            <a:r>
              <a:rPr lang="en-GB" dirty="0" err="1"/>
              <a:t>asidozun</a:t>
            </a:r>
            <a:r>
              <a:rPr lang="en-GB" dirty="0"/>
              <a:t> </a:t>
            </a:r>
            <a:r>
              <a:rPr lang="en-GB" dirty="0" err="1"/>
              <a:t>önemli</a:t>
            </a:r>
            <a:r>
              <a:rPr lang="en-GB" dirty="0"/>
              <a:t> </a:t>
            </a:r>
            <a:r>
              <a:rPr lang="en-GB" dirty="0" err="1"/>
              <a:t>bir</a:t>
            </a:r>
            <a:r>
              <a:rPr lang="en-GB" dirty="0"/>
              <a:t> </a:t>
            </a:r>
            <a:r>
              <a:rPr lang="en-GB" dirty="0" err="1"/>
              <a:t>gelişmesidir</a:t>
            </a:r>
            <a:r>
              <a:rPr lang="tr-TR" dirty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GB" dirty="0" err="1"/>
              <a:t>Emilen</a:t>
            </a:r>
            <a:r>
              <a:rPr lang="en-GB" dirty="0"/>
              <a:t> </a:t>
            </a:r>
            <a:r>
              <a:rPr lang="en-GB" dirty="0" err="1"/>
              <a:t>bir</a:t>
            </a:r>
            <a:r>
              <a:rPr lang="en-GB" dirty="0"/>
              <a:t> </a:t>
            </a:r>
            <a:r>
              <a:rPr lang="en-GB" dirty="0" err="1"/>
              <a:t>metformin</a:t>
            </a:r>
            <a:r>
              <a:rPr lang="en-GB" dirty="0"/>
              <a:t> </a:t>
            </a:r>
            <a:r>
              <a:rPr lang="en-GB" dirty="0" err="1"/>
              <a:t>dozunun</a:t>
            </a:r>
            <a:r>
              <a:rPr lang="tr-TR" dirty="0"/>
              <a:t> </a:t>
            </a:r>
            <a:r>
              <a:rPr lang="en-GB" dirty="0"/>
              <a:t>% 90'ı, ilk 24 </a:t>
            </a:r>
            <a:r>
              <a:rPr lang="en-GB" dirty="0" err="1"/>
              <a:t>saat</a:t>
            </a:r>
            <a:r>
              <a:rPr lang="en-GB" dirty="0"/>
              <a:t> </a:t>
            </a:r>
            <a:r>
              <a:rPr lang="en-GB" dirty="0" err="1"/>
              <a:t>içinde</a:t>
            </a:r>
            <a:r>
              <a:rPr lang="en-GB" dirty="0"/>
              <a:t> </a:t>
            </a:r>
            <a:r>
              <a:rPr lang="en-GB" dirty="0" err="1"/>
              <a:t>böbrekler</a:t>
            </a:r>
            <a:r>
              <a:rPr lang="en-GB" dirty="0"/>
              <a:t> </a:t>
            </a:r>
            <a:r>
              <a:rPr lang="en-GB" dirty="0" err="1"/>
              <a:t>boyunca</a:t>
            </a:r>
            <a:r>
              <a:rPr lang="en-GB" dirty="0"/>
              <a:t> </a:t>
            </a:r>
            <a:r>
              <a:rPr lang="en-GB" dirty="0" err="1"/>
              <a:t>değişmeden</a:t>
            </a:r>
            <a:r>
              <a:rPr lang="en-GB" dirty="0"/>
              <a:t> </a:t>
            </a:r>
            <a:r>
              <a:rPr lang="en-GB" dirty="0" err="1"/>
              <a:t>atılır</a:t>
            </a:r>
            <a:r>
              <a:rPr lang="en-GB" u="sng" dirty="0">
                <a:solidFill>
                  <a:srgbClr val="92D050"/>
                </a:solidFill>
              </a:rPr>
              <a:t>. </a:t>
            </a:r>
            <a:r>
              <a:rPr lang="en-GB" u="sng" dirty="0" err="1">
                <a:solidFill>
                  <a:srgbClr val="00CC00"/>
                </a:solidFill>
              </a:rPr>
              <a:t>İyo</a:t>
            </a:r>
            <a:r>
              <a:rPr lang="tr-TR" u="sng" dirty="0">
                <a:solidFill>
                  <a:srgbClr val="00CC00"/>
                </a:solidFill>
              </a:rPr>
              <a:t>t</a:t>
            </a:r>
            <a:r>
              <a:rPr lang="en-GB" u="sng" dirty="0" err="1">
                <a:solidFill>
                  <a:srgbClr val="00CC00"/>
                </a:solidFill>
              </a:rPr>
              <a:t>lu</a:t>
            </a:r>
            <a:r>
              <a:rPr lang="en-GB" u="sng" dirty="0">
                <a:solidFill>
                  <a:srgbClr val="00CC00"/>
                </a:solidFill>
              </a:rPr>
              <a:t> </a:t>
            </a:r>
            <a:r>
              <a:rPr lang="en-GB" u="sng" dirty="0" err="1">
                <a:solidFill>
                  <a:srgbClr val="00CC00"/>
                </a:solidFill>
              </a:rPr>
              <a:t>kontrasttan</a:t>
            </a:r>
            <a:r>
              <a:rPr lang="en-GB" u="sng" dirty="0">
                <a:solidFill>
                  <a:srgbClr val="00CC00"/>
                </a:solidFill>
              </a:rPr>
              <a:t> </a:t>
            </a:r>
            <a:r>
              <a:rPr lang="en-GB" u="sng" dirty="0" err="1">
                <a:solidFill>
                  <a:srgbClr val="00CC00"/>
                </a:solidFill>
              </a:rPr>
              <a:t>kaynaklanan</a:t>
            </a:r>
            <a:r>
              <a:rPr lang="en-GB" u="sng" dirty="0">
                <a:solidFill>
                  <a:srgbClr val="00CC00"/>
                </a:solidFill>
              </a:rPr>
              <a:t> </a:t>
            </a:r>
            <a:r>
              <a:rPr lang="en-GB" u="sng" dirty="0" err="1">
                <a:solidFill>
                  <a:srgbClr val="00CC00"/>
                </a:solidFill>
              </a:rPr>
              <a:t>ciddi</a:t>
            </a:r>
            <a:r>
              <a:rPr lang="en-GB" u="sng" dirty="0">
                <a:solidFill>
                  <a:srgbClr val="00CC00"/>
                </a:solidFill>
              </a:rPr>
              <a:t> </a:t>
            </a:r>
            <a:r>
              <a:rPr lang="en-GB" u="sng" dirty="0" err="1">
                <a:solidFill>
                  <a:srgbClr val="00CC00"/>
                </a:solidFill>
              </a:rPr>
              <a:t>böbrek</a:t>
            </a:r>
            <a:r>
              <a:rPr lang="en-GB" u="sng" dirty="0">
                <a:solidFill>
                  <a:srgbClr val="00CC00"/>
                </a:solidFill>
              </a:rPr>
              <a:t> </a:t>
            </a:r>
            <a:r>
              <a:rPr lang="en-GB" u="sng" dirty="0" err="1">
                <a:solidFill>
                  <a:srgbClr val="00CC00"/>
                </a:solidFill>
              </a:rPr>
              <a:t>yetmezliği</a:t>
            </a:r>
            <a:r>
              <a:rPr lang="en-GB" u="sng" dirty="0">
                <a:solidFill>
                  <a:srgbClr val="00CC00"/>
                </a:solidFill>
              </a:rPr>
              <a:t> hem </a:t>
            </a:r>
            <a:r>
              <a:rPr lang="en-GB" u="sng" dirty="0" err="1">
                <a:solidFill>
                  <a:srgbClr val="00CC00"/>
                </a:solidFill>
              </a:rPr>
              <a:t>metformin</a:t>
            </a:r>
            <a:r>
              <a:rPr lang="en-GB" u="sng" dirty="0">
                <a:solidFill>
                  <a:srgbClr val="00CC00"/>
                </a:solidFill>
              </a:rPr>
              <a:t> hem de </a:t>
            </a:r>
            <a:r>
              <a:rPr lang="en-GB" u="sng" dirty="0" err="1">
                <a:solidFill>
                  <a:srgbClr val="00CC00"/>
                </a:solidFill>
              </a:rPr>
              <a:t>laktik</a:t>
            </a:r>
            <a:r>
              <a:rPr lang="en-GB" u="sng" dirty="0">
                <a:solidFill>
                  <a:srgbClr val="00CC00"/>
                </a:solidFill>
              </a:rPr>
              <a:t> </a:t>
            </a:r>
            <a:r>
              <a:rPr lang="en-GB" u="sng" dirty="0" err="1">
                <a:solidFill>
                  <a:srgbClr val="00CC00"/>
                </a:solidFill>
              </a:rPr>
              <a:t>asidin</a:t>
            </a:r>
            <a:r>
              <a:rPr lang="en-GB" u="sng" dirty="0">
                <a:solidFill>
                  <a:srgbClr val="00CC00"/>
                </a:solidFill>
              </a:rPr>
              <a:t> </a:t>
            </a:r>
            <a:r>
              <a:rPr lang="en-GB" u="sng" dirty="0" err="1">
                <a:solidFill>
                  <a:srgbClr val="00CC00"/>
                </a:solidFill>
              </a:rPr>
              <a:t>atılımını</a:t>
            </a:r>
            <a:r>
              <a:rPr lang="en-GB" u="sng" dirty="0">
                <a:solidFill>
                  <a:srgbClr val="00CC00"/>
                </a:solidFill>
              </a:rPr>
              <a:t> </a:t>
            </a:r>
            <a:r>
              <a:rPr lang="en-GB" u="sng" dirty="0" err="1">
                <a:solidFill>
                  <a:srgbClr val="00CC00"/>
                </a:solidFill>
              </a:rPr>
              <a:t>önleyecektir</a:t>
            </a:r>
            <a:r>
              <a:rPr lang="en-GB" u="sng" dirty="0">
                <a:solidFill>
                  <a:srgbClr val="00CC00"/>
                </a:solidFill>
              </a:rPr>
              <a:t>.</a:t>
            </a:r>
            <a:r>
              <a:rPr lang="en-GB" dirty="0">
                <a:solidFill>
                  <a:srgbClr val="00CC00"/>
                </a:solidFill>
              </a:rPr>
              <a:t> </a:t>
            </a:r>
            <a:r>
              <a:rPr lang="en-GB" dirty="0" err="1"/>
              <a:t>Metformin</a:t>
            </a:r>
            <a:r>
              <a:rPr lang="en-GB" dirty="0"/>
              <a:t> </a:t>
            </a:r>
            <a:r>
              <a:rPr lang="en-GB" dirty="0" err="1"/>
              <a:t>atılımını</a:t>
            </a:r>
            <a:r>
              <a:rPr lang="en-GB" dirty="0"/>
              <a:t> </a:t>
            </a:r>
            <a:r>
              <a:rPr lang="en-GB" dirty="0" err="1"/>
              <a:t>azaltan</a:t>
            </a:r>
            <a:r>
              <a:rPr lang="en-GB" dirty="0"/>
              <a:t>, </a:t>
            </a:r>
            <a:r>
              <a:rPr lang="en-GB" dirty="0" err="1"/>
              <a:t>laktat</a:t>
            </a:r>
            <a:r>
              <a:rPr lang="en-GB" dirty="0"/>
              <a:t> </a:t>
            </a:r>
            <a:r>
              <a:rPr lang="en-GB" dirty="0" err="1"/>
              <a:t>metabolizmasını</a:t>
            </a:r>
            <a:r>
              <a:rPr lang="en-GB" dirty="0"/>
              <a:t> (</a:t>
            </a:r>
            <a:r>
              <a:rPr lang="en-GB" dirty="0" err="1"/>
              <a:t>karaciğer</a:t>
            </a:r>
            <a:r>
              <a:rPr lang="en-GB" dirty="0"/>
              <a:t> </a:t>
            </a:r>
            <a:r>
              <a:rPr lang="en-GB" dirty="0" err="1"/>
              <a:t>fonksiyon</a:t>
            </a:r>
            <a:r>
              <a:rPr lang="en-GB" dirty="0"/>
              <a:t> </a:t>
            </a:r>
            <a:r>
              <a:rPr lang="en-GB" dirty="0" err="1"/>
              <a:t>bozukluğu</a:t>
            </a:r>
            <a:r>
              <a:rPr lang="en-GB" dirty="0"/>
              <a:t>) </a:t>
            </a:r>
            <a:r>
              <a:rPr lang="en-GB" dirty="0" err="1"/>
              <a:t>azaltacak</a:t>
            </a:r>
            <a:r>
              <a:rPr lang="en-GB" dirty="0"/>
              <a:t> </a:t>
            </a:r>
            <a:r>
              <a:rPr lang="en-GB" dirty="0" err="1"/>
              <a:t>veya</a:t>
            </a:r>
            <a:r>
              <a:rPr lang="en-GB" dirty="0"/>
              <a:t> </a:t>
            </a:r>
            <a:r>
              <a:rPr lang="en-GB" dirty="0" err="1"/>
              <a:t>kan</a:t>
            </a:r>
            <a:r>
              <a:rPr lang="en-GB" dirty="0"/>
              <a:t> </a:t>
            </a:r>
            <a:r>
              <a:rPr lang="en-GB" dirty="0" err="1"/>
              <a:t>laktat</a:t>
            </a:r>
            <a:r>
              <a:rPr lang="en-GB" dirty="0"/>
              <a:t> </a:t>
            </a:r>
            <a:r>
              <a:rPr lang="en-GB" dirty="0" err="1"/>
              <a:t>seviyelerini</a:t>
            </a:r>
            <a:r>
              <a:rPr lang="en-GB" dirty="0"/>
              <a:t> </a:t>
            </a:r>
            <a:r>
              <a:rPr lang="en-GB" dirty="0" err="1"/>
              <a:t>artıracak</a:t>
            </a:r>
            <a:r>
              <a:rPr lang="en-GB" dirty="0"/>
              <a:t> </a:t>
            </a:r>
            <a:r>
              <a:rPr lang="en-GB" dirty="0" err="1"/>
              <a:t>herhangi</a:t>
            </a:r>
            <a:r>
              <a:rPr lang="en-GB" dirty="0"/>
              <a:t> </a:t>
            </a:r>
            <a:r>
              <a:rPr lang="en-GB" dirty="0" err="1"/>
              <a:t>bir</a:t>
            </a:r>
            <a:r>
              <a:rPr lang="en-GB" dirty="0"/>
              <a:t> </a:t>
            </a:r>
            <a:r>
              <a:rPr lang="en-GB" dirty="0" err="1"/>
              <a:t>faktör</a:t>
            </a:r>
            <a:r>
              <a:rPr lang="en-GB" dirty="0"/>
              <a:t> </a:t>
            </a:r>
            <a:r>
              <a:rPr lang="en-GB" dirty="0" err="1"/>
              <a:t>laktik</a:t>
            </a:r>
            <a:r>
              <a:rPr lang="en-GB" dirty="0"/>
              <a:t> </a:t>
            </a:r>
            <a:r>
              <a:rPr lang="en-GB" dirty="0" err="1"/>
              <a:t>asidoz</a:t>
            </a:r>
            <a:r>
              <a:rPr lang="en-GB" dirty="0"/>
              <a:t> </a:t>
            </a:r>
            <a:r>
              <a:rPr lang="en-GB" dirty="0" err="1"/>
              <a:t>riskini</a:t>
            </a:r>
            <a:r>
              <a:rPr lang="en-GB" dirty="0"/>
              <a:t> </a:t>
            </a:r>
            <a:r>
              <a:rPr lang="en-GB" dirty="0" err="1"/>
              <a:t>artırabilir</a:t>
            </a:r>
            <a:r>
              <a:rPr lang="en-GB" dirty="0"/>
              <a:t>. </a:t>
            </a:r>
            <a:endParaRPr lang="tr-TR" dirty="0"/>
          </a:p>
          <a:p>
            <a:pPr>
              <a:buFont typeface="Wingdings" pitchFamily="2" charset="2"/>
              <a:buChar char="Ø"/>
            </a:pPr>
            <a:r>
              <a:rPr lang="en-GB" dirty="0" err="1"/>
              <a:t>Laktik</a:t>
            </a:r>
            <a:r>
              <a:rPr lang="en-GB" dirty="0"/>
              <a:t> </a:t>
            </a:r>
            <a:r>
              <a:rPr lang="en-GB" dirty="0" err="1"/>
              <a:t>asidoz</a:t>
            </a:r>
            <a:r>
              <a:rPr lang="en-GB" dirty="0"/>
              <a:t> </a:t>
            </a:r>
            <a:r>
              <a:rPr lang="en-GB" dirty="0" err="1"/>
              <a:t>teşhisi</a:t>
            </a:r>
            <a:r>
              <a:rPr lang="en-GB" dirty="0"/>
              <a:t> </a:t>
            </a:r>
            <a:r>
              <a:rPr lang="en-GB" dirty="0" err="1"/>
              <a:t>konursa</a:t>
            </a:r>
            <a:r>
              <a:rPr lang="en-GB" dirty="0"/>
              <a:t>, </a:t>
            </a:r>
            <a:r>
              <a:rPr lang="en-GB" dirty="0" err="1"/>
              <a:t>hızlı</a:t>
            </a:r>
            <a:r>
              <a:rPr lang="en-GB" dirty="0"/>
              <a:t> </a:t>
            </a:r>
            <a:r>
              <a:rPr lang="en-GB" dirty="0" err="1"/>
              <a:t>destekleyici</a:t>
            </a:r>
            <a:r>
              <a:rPr lang="en-GB" dirty="0"/>
              <a:t> </a:t>
            </a:r>
            <a:r>
              <a:rPr lang="en-GB" dirty="0" err="1"/>
              <a:t>önlemle</a:t>
            </a:r>
            <a:r>
              <a:rPr lang="tr-TR" dirty="0"/>
              <a:t>r ve hemodiyaliz önerilir.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FF66FF"/>
          </a:solidFill>
        </p:spPr>
        <p:txBody>
          <a:bodyPr/>
          <a:lstStyle/>
          <a:p>
            <a:r>
              <a:rPr lang="tr-TR" dirty="0"/>
              <a:t>GATİFLOKSASİN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err="1"/>
              <a:t>Gatifloksasin</a:t>
            </a:r>
            <a:r>
              <a:rPr lang="en-GB" dirty="0"/>
              <a:t> </a:t>
            </a:r>
            <a:r>
              <a:rPr lang="en-GB" dirty="0" err="1"/>
              <a:t>kan</a:t>
            </a:r>
            <a:r>
              <a:rPr lang="en-GB" dirty="0"/>
              <a:t> </a:t>
            </a:r>
            <a:r>
              <a:rPr lang="en-GB" dirty="0" err="1"/>
              <a:t>şekeri</a:t>
            </a:r>
            <a:r>
              <a:rPr lang="en-GB" dirty="0"/>
              <a:t> </a:t>
            </a:r>
            <a:r>
              <a:rPr lang="en-GB" dirty="0" err="1"/>
              <a:t>düzeylerini</a:t>
            </a:r>
            <a:r>
              <a:rPr lang="en-GB" dirty="0"/>
              <a:t> </a:t>
            </a:r>
            <a:r>
              <a:rPr lang="en-GB" dirty="0" err="1"/>
              <a:t>etkileyebilir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diyabetli</a:t>
            </a:r>
            <a:r>
              <a:rPr lang="en-GB" dirty="0"/>
              <a:t> </a:t>
            </a:r>
            <a:r>
              <a:rPr lang="en-GB" dirty="0" err="1"/>
              <a:t>hastalarda</a:t>
            </a:r>
            <a:r>
              <a:rPr lang="en-GB" dirty="0"/>
              <a:t> </a:t>
            </a:r>
            <a:r>
              <a:rPr lang="en-GB" dirty="0" err="1"/>
              <a:t>kullanılmamalıdır</a:t>
            </a:r>
            <a:r>
              <a:rPr lang="en-GB" dirty="0"/>
              <a:t>. Hem </a:t>
            </a:r>
            <a:r>
              <a:rPr lang="en-GB" dirty="0" err="1"/>
              <a:t>hipoglisemi</a:t>
            </a:r>
            <a:r>
              <a:rPr lang="en-GB" dirty="0"/>
              <a:t> (</a:t>
            </a:r>
            <a:r>
              <a:rPr lang="en-GB" dirty="0" err="1"/>
              <a:t>düşük</a:t>
            </a:r>
            <a:r>
              <a:rPr lang="en-GB" dirty="0"/>
              <a:t> </a:t>
            </a:r>
            <a:r>
              <a:rPr lang="en-GB" dirty="0" err="1"/>
              <a:t>kan</a:t>
            </a:r>
            <a:r>
              <a:rPr lang="en-GB" dirty="0"/>
              <a:t> </a:t>
            </a:r>
            <a:r>
              <a:rPr lang="en-GB" dirty="0" err="1"/>
              <a:t>şekeri</a:t>
            </a:r>
            <a:r>
              <a:rPr lang="en-GB" dirty="0"/>
              <a:t>) hem de </a:t>
            </a:r>
            <a:r>
              <a:rPr lang="en-GB" dirty="0" err="1"/>
              <a:t>daha</a:t>
            </a:r>
            <a:r>
              <a:rPr lang="en-GB" dirty="0"/>
              <a:t> </a:t>
            </a:r>
            <a:r>
              <a:rPr lang="en-GB" dirty="0" err="1"/>
              <a:t>seyrek</a:t>
            </a:r>
            <a:r>
              <a:rPr lang="en-GB" dirty="0"/>
              <a:t> </a:t>
            </a:r>
            <a:r>
              <a:rPr lang="en-GB" dirty="0" err="1"/>
              <a:t>olarak</a:t>
            </a:r>
            <a:r>
              <a:rPr lang="en-GB" dirty="0"/>
              <a:t> </a:t>
            </a:r>
            <a:r>
              <a:rPr lang="en-GB" dirty="0" err="1"/>
              <a:t>hiperglisemi</a:t>
            </a:r>
            <a:r>
              <a:rPr lang="en-GB" dirty="0"/>
              <a:t> (</a:t>
            </a:r>
            <a:r>
              <a:rPr lang="en-GB" dirty="0" err="1"/>
              <a:t>yüksek</a:t>
            </a:r>
            <a:r>
              <a:rPr lang="en-GB" dirty="0"/>
              <a:t> </a:t>
            </a:r>
            <a:r>
              <a:rPr lang="en-GB" dirty="0" err="1"/>
              <a:t>kan</a:t>
            </a:r>
            <a:r>
              <a:rPr lang="en-GB" dirty="0"/>
              <a:t> </a:t>
            </a:r>
            <a:r>
              <a:rPr lang="en-GB" dirty="0" err="1"/>
              <a:t>şekeri</a:t>
            </a:r>
            <a:r>
              <a:rPr lang="en-GB" dirty="0"/>
              <a:t>) </a:t>
            </a:r>
            <a:r>
              <a:rPr lang="en-GB" dirty="0" err="1"/>
              <a:t>bildirilmiştir</a:t>
            </a:r>
            <a:r>
              <a:rPr lang="en-GB" dirty="0"/>
              <a:t>. </a:t>
            </a:r>
            <a:r>
              <a:rPr lang="en-GB" u="sng" dirty="0" err="1">
                <a:solidFill>
                  <a:srgbClr val="FF0066"/>
                </a:solidFill>
              </a:rPr>
              <a:t>Gatifloksasin</a:t>
            </a:r>
            <a:r>
              <a:rPr lang="en-GB" u="sng" dirty="0">
                <a:solidFill>
                  <a:srgbClr val="FF0066"/>
                </a:solidFill>
              </a:rPr>
              <a:t> </a:t>
            </a:r>
            <a:r>
              <a:rPr lang="en-GB" u="sng" dirty="0" err="1">
                <a:solidFill>
                  <a:srgbClr val="FF0066"/>
                </a:solidFill>
              </a:rPr>
              <a:t>ile</a:t>
            </a:r>
            <a:r>
              <a:rPr lang="en-GB" u="sng" dirty="0">
                <a:solidFill>
                  <a:srgbClr val="FF0066"/>
                </a:solidFill>
              </a:rPr>
              <a:t> </a:t>
            </a:r>
            <a:r>
              <a:rPr lang="en-GB" u="sng" dirty="0" err="1">
                <a:solidFill>
                  <a:srgbClr val="FF0066"/>
                </a:solidFill>
              </a:rPr>
              <a:t>tedavi</a:t>
            </a:r>
            <a:r>
              <a:rPr lang="en-GB" u="sng" dirty="0">
                <a:solidFill>
                  <a:srgbClr val="FF0066"/>
                </a:solidFill>
              </a:rPr>
              <a:t> </a:t>
            </a:r>
            <a:r>
              <a:rPr lang="en-GB" u="sng" dirty="0" err="1">
                <a:solidFill>
                  <a:srgbClr val="FF0066"/>
                </a:solidFill>
              </a:rPr>
              <a:t>sırasında</a:t>
            </a:r>
            <a:r>
              <a:rPr lang="en-GB" u="sng" dirty="0">
                <a:solidFill>
                  <a:srgbClr val="FF0066"/>
                </a:solidFill>
              </a:rPr>
              <a:t> </a:t>
            </a:r>
            <a:r>
              <a:rPr lang="en-GB" u="sng" dirty="0" err="1">
                <a:solidFill>
                  <a:srgbClr val="FF0066"/>
                </a:solidFill>
              </a:rPr>
              <a:t>şiddetli</a:t>
            </a:r>
            <a:r>
              <a:rPr lang="en-GB" u="sng" dirty="0">
                <a:solidFill>
                  <a:srgbClr val="FF0066"/>
                </a:solidFill>
              </a:rPr>
              <a:t> </a:t>
            </a:r>
            <a:r>
              <a:rPr lang="en-GB" u="sng" dirty="0" err="1">
                <a:solidFill>
                  <a:srgbClr val="FF0066"/>
                </a:solidFill>
              </a:rPr>
              <a:t>hipoglisemi</a:t>
            </a:r>
            <a:r>
              <a:rPr lang="en-GB" u="sng" dirty="0">
                <a:solidFill>
                  <a:srgbClr val="FF0066"/>
                </a:solidFill>
              </a:rPr>
              <a:t> </a:t>
            </a:r>
            <a:r>
              <a:rPr lang="en-GB" u="sng" dirty="0" err="1">
                <a:solidFill>
                  <a:srgbClr val="FF0066"/>
                </a:solidFill>
              </a:rPr>
              <a:t>vakaları</a:t>
            </a:r>
            <a:r>
              <a:rPr lang="en-GB" u="sng" dirty="0">
                <a:solidFill>
                  <a:srgbClr val="FF0066"/>
                </a:solidFill>
              </a:rPr>
              <a:t> </a:t>
            </a:r>
            <a:r>
              <a:rPr lang="en-GB" u="sng" dirty="0" err="1">
                <a:solidFill>
                  <a:srgbClr val="FF0066"/>
                </a:solidFill>
              </a:rPr>
              <a:t>komaya</a:t>
            </a:r>
            <a:r>
              <a:rPr lang="en-GB" u="sng" dirty="0">
                <a:solidFill>
                  <a:srgbClr val="FF0066"/>
                </a:solidFill>
              </a:rPr>
              <a:t> </a:t>
            </a:r>
            <a:r>
              <a:rPr lang="en-GB" u="sng" dirty="0" err="1">
                <a:solidFill>
                  <a:srgbClr val="FF0066"/>
                </a:solidFill>
              </a:rPr>
              <a:t>hatta</a:t>
            </a:r>
            <a:r>
              <a:rPr lang="en-GB" u="sng" dirty="0">
                <a:solidFill>
                  <a:srgbClr val="FF0066"/>
                </a:solidFill>
              </a:rPr>
              <a:t> </a:t>
            </a:r>
            <a:r>
              <a:rPr lang="en-GB" u="sng" dirty="0" err="1">
                <a:solidFill>
                  <a:srgbClr val="FF0066"/>
                </a:solidFill>
              </a:rPr>
              <a:t>ölümle</a:t>
            </a:r>
            <a:r>
              <a:rPr lang="en-GB" u="sng" dirty="0">
                <a:solidFill>
                  <a:srgbClr val="FF0066"/>
                </a:solidFill>
              </a:rPr>
              <a:t> </a:t>
            </a:r>
            <a:r>
              <a:rPr lang="en-GB" u="sng" dirty="0" err="1">
                <a:solidFill>
                  <a:srgbClr val="FF0066"/>
                </a:solidFill>
              </a:rPr>
              <a:t>sonuçlanmıştır</a:t>
            </a:r>
            <a:r>
              <a:rPr lang="en-GB" u="sng" dirty="0">
                <a:solidFill>
                  <a:srgbClr val="FF0066"/>
                </a:solidFill>
              </a:rPr>
              <a:t>. </a:t>
            </a:r>
            <a:r>
              <a:rPr lang="en-GB" dirty="0" err="1"/>
              <a:t>Hiperglisemi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hipoglisemi</a:t>
            </a:r>
            <a:r>
              <a:rPr lang="en-GB" dirty="0"/>
              <a:t> </a:t>
            </a:r>
            <a:r>
              <a:rPr lang="en-GB" dirty="0" err="1"/>
              <a:t>semptomlarını</a:t>
            </a:r>
            <a:r>
              <a:rPr lang="en-GB" dirty="0"/>
              <a:t> </a:t>
            </a:r>
            <a:r>
              <a:rPr lang="en-GB" dirty="0" err="1"/>
              <a:t>tanımanın</a:t>
            </a:r>
            <a:r>
              <a:rPr lang="en-GB" dirty="0"/>
              <a:t> </a:t>
            </a:r>
            <a:r>
              <a:rPr lang="en-GB" dirty="0" err="1"/>
              <a:t>yanı</a:t>
            </a:r>
            <a:r>
              <a:rPr lang="en-GB" dirty="0"/>
              <a:t> </a:t>
            </a:r>
            <a:r>
              <a:rPr lang="en-GB" dirty="0" err="1"/>
              <a:t>sıra</a:t>
            </a:r>
            <a:r>
              <a:rPr lang="en-GB" dirty="0"/>
              <a:t> </a:t>
            </a:r>
            <a:r>
              <a:rPr lang="en-GB" dirty="0" err="1"/>
              <a:t>bu</a:t>
            </a:r>
            <a:r>
              <a:rPr lang="en-GB" dirty="0"/>
              <a:t> </a:t>
            </a:r>
            <a:r>
              <a:rPr lang="en-GB" dirty="0" err="1"/>
              <a:t>koşullar</a:t>
            </a:r>
            <a:r>
              <a:rPr lang="en-GB" dirty="0"/>
              <a:t> </a:t>
            </a:r>
            <a:r>
              <a:rPr lang="en-GB" dirty="0" err="1"/>
              <a:t>oluştuğunda</a:t>
            </a:r>
            <a:r>
              <a:rPr lang="en-GB" dirty="0"/>
              <a:t> ne </a:t>
            </a:r>
            <a:r>
              <a:rPr lang="en-GB" dirty="0" err="1"/>
              <a:t>yapmanız</a:t>
            </a:r>
            <a:r>
              <a:rPr lang="en-GB" dirty="0"/>
              <a:t> </a:t>
            </a:r>
            <a:r>
              <a:rPr lang="en-GB" dirty="0" err="1"/>
              <a:t>gerektiğini</a:t>
            </a:r>
            <a:r>
              <a:rPr lang="en-GB" dirty="0"/>
              <a:t> de </a:t>
            </a:r>
            <a:r>
              <a:rPr lang="en-GB" dirty="0" err="1"/>
              <a:t>öğrenmelisiniz</a:t>
            </a:r>
            <a:r>
              <a:rPr lang="en-GB" dirty="0"/>
              <a:t>. </a:t>
            </a:r>
            <a:endParaRPr lang="tr-TR" dirty="0"/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/>
              <a:t>      </a:t>
            </a:r>
            <a:r>
              <a:rPr lang="en-GB" dirty="0" err="1"/>
              <a:t>Yüksek</a:t>
            </a:r>
            <a:r>
              <a:rPr lang="en-GB" dirty="0"/>
              <a:t> </a:t>
            </a:r>
            <a:r>
              <a:rPr lang="en-GB" dirty="0" err="1"/>
              <a:t>kan</a:t>
            </a:r>
            <a:r>
              <a:rPr lang="en-GB" dirty="0"/>
              <a:t> </a:t>
            </a:r>
            <a:r>
              <a:rPr lang="en-GB" dirty="0" err="1"/>
              <a:t>şekeri</a:t>
            </a:r>
            <a:r>
              <a:rPr lang="en-GB" dirty="0"/>
              <a:t> </a:t>
            </a:r>
            <a:r>
              <a:rPr lang="en-GB" dirty="0" err="1"/>
              <a:t>belirtileri</a:t>
            </a:r>
            <a:r>
              <a:rPr lang="en-GB" dirty="0"/>
              <a:t> </a:t>
            </a:r>
            <a:r>
              <a:rPr lang="en-GB" dirty="0" err="1"/>
              <a:t>artmış</a:t>
            </a:r>
            <a:r>
              <a:rPr lang="en-GB" dirty="0"/>
              <a:t> </a:t>
            </a:r>
            <a:r>
              <a:rPr lang="en-GB" dirty="0" err="1"/>
              <a:t>susuzluk</a:t>
            </a:r>
            <a:r>
              <a:rPr lang="en-GB" dirty="0"/>
              <a:t>, </a:t>
            </a:r>
            <a:r>
              <a:rPr lang="en-GB" dirty="0" err="1"/>
              <a:t>artmış</a:t>
            </a:r>
            <a:r>
              <a:rPr lang="en-GB" dirty="0"/>
              <a:t> </a:t>
            </a:r>
            <a:r>
              <a:rPr lang="en-GB" dirty="0" err="1"/>
              <a:t>açlık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artmış</a:t>
            </a:r>
            <a:r>
              <a:rPr lang="en-GB" dirty="0"/>
              <a:t> </a:t>
            </a:r>
            <a:r>
              <a:rPr lang="en-GB" dirty="0" err="1"/>
              <a:t>idrara</a:t>
            </a:r>
            <a:r>
              <a:rPr lang="tr-TR" dirty="0"/>
              <a:t> çıkma ile kendini belli edebilir</a:t>
            </a:r>
            <a:r>
              <a:rPr lang="en-GB" dirty="0"/>
              <a:t>. </a:t>
            </a:r>
            <a:r>
              <a:rPr lang="en-GB" dirty="0" err="1"/>
              <a:t>Düşük</a:t>
            </a:r>
            <a:r>
              <a:rPr lang="en-GB" dirty="0"/>
              <a:t> </a:t>
            </a:r>
            <a:r>
              <a:rPr lang="en-GB" dirty="0" err="1"/>
              <a:t>kan</a:t>
            </a:r>
            <a:r>
              <a:rPr lang="en-GB" dirty="0"/>
              <a:t> </a:t>
            </a:r>
            <a:r>
              <a:rPr lang="en-GB" dirty="0" err="1"/>
              <a:t>şekeri</a:t>
            </a:r>
            <a:r>
              <a:rPr lang="en-GB" dirty="0"/>
              <a:t> </a:t>
            </a:r>
            <a:r>
              <a:rPr lang="en-GB" dirty="0" err="1"/>
              <a:t>belirtileri</a:t>
            </a:r>
            <a:r>
              <a:rPr lang="en-GB" dirty="0"/>
              <a:t>, </a:t>
            </a:r>
            <a:r>
              <a:rPr lang="en-GB" dirty="0" err="1"/>
              <a:t>baş</a:t>
            </a:r>
            <a:r>
              <a:rPr lang="en-GB" dirty="0"/>
              <a:t> </a:t>
            </a:r>
            <a:r>
              <a:rPr lang="en-GB" dirty="0" err="1"/>
              <a:t>ağrısı</a:t>
            </a:r>
            <a:r>
              <a:rPr lang="en-GB" dirty="0"/>
              <a:t>, </a:t>
            </a:r>
            <a:r>
              <a:rPr lang="en-GB" dirty="0" err="1"/>
              <a:t>baş</a:t>
            </a:r>
            <a:r>
              <a:rPr lang="en-GB" dirty="0"/>
              <a:t> </a:t>
            </a:r>
            <a:r>
              <a:rPr lang="en-GB" dirty="0" err="1"/>
              <a:t>dönmesi</a:t>
            </a:r>
            <a:r>
              <a:rPr lang="en-GB" dirty="0"/>
              <a:t>, </a:t>
            </a:r>
            <a:r>
              <a:rPr lang="en-GB" dirty="0" err="1"/>
              <a:t>uyuşukluk</a:t>
            </a:r>
            <a:r>
              <a:rPr lang="en-GB" dirty="0"/>
              <a:t>, </a:t>
            </a:r>
            <a:r>
              <a:rPr lang="en-GB" dirty="0" err="1"/>
              <a:t>sinirlilik</a:t>
            </a:r>
            <a:r>
              <a:rPr lang="en-GB" dirty="0"/>
              <a:t>, </a:t>
            </a:r>
            <a:r>
              <a:rPr lang="en-GB" dirty="0" err="1"/>
              <a:t>karışıklık</a:t>
            </a:r>
            <a:r>
              <a:rPr lang="en-GB" dirty="0"/>
              <a:t>, </a:t>
            </a:r>
            <a:r>
              <a:rPr lang="en-GB" dirty="0" err="1"/>
              <a:t>titreme</a:t>
            </a:r>
            <a:r>
              <a:rPr lang="en-GB" dirty="0"/>
              <a:t>, </a:t>
            </a:r>
            <a:r>
              <a:rPr lang="en-GB" dirty="0" err="1"/>
              <a:t>mide</a:t>
            </a:r>
            <a:r>
              <a:rPr lang="en-GB" dirty="0"/>
              <a:t> </a:t>
            </a:r>
            <a:r>
              <a:rPr lang="en-GB" dirty="0" err="1"/>
              <a:t>bulantısı</a:t>
            </a:r>
            <a:r>
              <a:rPr lang="en-GB" dirty="0"/>
              <a:t>, </a:t>
            </a:r>
            <a:r>
              <a:rPr lang="en-GB" dirty="0" err="1"/>
              <a:t>açlık</a:t>
            </a:r>
            <a:r>
              <a:rPr lang="en-GB" dirty="0"/>
              <a:t>, </a:t>
            </a:r>
            <a:r>
              <a:rPr lang="en-GB" dirty="0" err="1"/>
              <a:t>halsizlik</a:t>
            </a:r>
            <a:r>
              <a:rPr lang="en-GB" dirty="0"/>
              <a:t>, </a:t>
            </a:r>
            <a:r>
              <a:rPr lang="en-GB" dirty="0" err="1"/>
              <a:t>terleme</a:t>
            </a:r>
            <a:r>
              <a:rPr lang="en-GB" dirty="0"/>
              <a:t>, </a:t>
            </a:r>
            <a:r>
              <a:rPr lang="en-GB" dirty="0" err="1"/>
              <a:t>çarpıntı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hızlı</a:t>
            </a:r>
            <a:r>
              <a:rPr lang="en-GB" dirty="0"/>
              <a:t> </a:t>
            </a:r>
            <a:r>
              <a:rPr lang="en-GB" dirty="0" err="1"/>
              <a:t>kalp</a:t>
            </a:r>
            <a:r>
              <a:rPr lang="en-GB" dirty="0"/>
              <a:t> </a:t>
            </a:r>
            <a:r>
              <a:rPr lang="en-GB" dirty="0" err="1"/>
              <a:t>atışını</a:t>
            </a:r>
            <a:r>
              <a:rPr lang="en-GB" dirty="0"/>
              <a:t> </a:t>
            </a:r>
            <a:r>
              <a:rPr lang="en-GB" dirty="0" err="1"/>
              <a:t>içerir</a:t>
            </a:r>
            <a:r>
              <a:rPr lang="en-GB" dirty="0"/>
              <a:t>.​</a:t>
            </a:r>
            <a:endParaRPr lang="tr-TR" dirty="0"/>
          </a:p>
        </p:txBody>
      </p:sp>
      <p:sp>
        <p:nvSpPr>
          <p:cNvPr id="4" name="3 5-Nokta Yıldız"/>
          <p:cNvSpPr/>
          <p:nvPr/>
        </p:nvSpPr>
        <p:spPr>
          <a:xfrm>
            <a:off x="251520" y="4437112"/>
            <a:ext cx="648072" cy="648072"/>
          </a:xfrm>
          <a:prstGeom prst="star5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9933FF"/>
          </a:solidFill>
        </p:spPr>
        <p:txBody>
          <a:bodyPr/>
          <a:lstStyle/>
          <a:p>
            <a:r>
              <a:rPr lang="tr-TR" dirty="0"/>
              <a:t>FUROSEMİDE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tr-TR" dirty="0"/>
              <a:t>Sağlıklı kişilerde tek dozluk, </a:t>
            </a:r>
            <a:r>
              <a:rPr lang="tr-TR" dirty="0" err="1"/>
              <a:t>metformin</a:t>
            </a:r>
            <a:r>
              <a:rPr lang="tr-TR" dirty="0"/>
              <a:t>-</a:t>
            </a:r>
            <a:r>
              <a:rPr lang="tr-TR" dirty="0" err="1"/>
              <a:t>furosemid</a:t>
            </a:r>
            <a:r>
              <a:rPr lang="tr-TR" dirty="0"/>
              <a:t> ilaç etkileşimi çalışması, her iki bileşiğin </a:t>
            </a:r>
            <a:r>
              <a:rPr lang="tr-TR" dirty="0" err="1"/>
              <a:t>farmakokinetik</a:t>
            </a:r>
            <a:r>
              <a:rPr lang="tr-TR" dirty="0"/>
              <a:t> parametrelerinin birlikte uygulanmasından etkilendiğini ortaya koymuştur. </a:t>
            </a:r>
            <a:r>
              <a:rPr lang="tr-TR" dirty="0" err="1"/>
              <a:t>Furosemid</a:t>
            </a:r>
            <a:r>
              <a:rPr lang="tr-TR" dirty="0"/>
              <a:t>, </a:t>
            </a:r>
            <a:r>
              <a:rPr lang="tr-TR" dirty="0" err="1"/>
              <a:t>metformin</a:t>
            </a:r>
            <a:r>
              <a:rPr lang="tr-TR" dirty="0"/>
              <a:t> plazma ve kan </a:t>
            </a:r>
            <a:r>
              <a:rPr lang="tr-TR" dirty="0" err="1"/>
              <a:t>Cmax</a:t>
            </a:r>
            <a:r>
              <a:rPr lang="tr-TR" dirty="0"/>
              <a:t> değerlerini% 22, kan </a:t>
            </a:r>
            <a:r>
              <a:rPr lang="tr-TR" dirty="0" err="1"/>
              <a:t>EAA'sını</a:t>
            </a:r>
            <a:r>
              <a:rPr lang="tr-TR" dirty="0"/>
              <a:t>% 15 oranında artırmıştır ve </a:t>
            </a:r>
            <a:r>
              <a:rPr lang="tr-TR" dirty="0" err="1"/>
              <a:t>metforminin</a:t>
            </a:r>
            <a:r>
              <a:rPr lang="tr-TR" dirty="0"/>
              <a:t> </a:t>
            </a:r>
            <a:r>
              <a:rPr lang="tr-TR" dirty="0" err="1"/>
              <a:t>renal</a:t>
            </a:r>
            <a:r>
              <a:rPr lang="tr-TR" dirty="0"/>
              <a:t> </a:t>
            </a:r>
            <a:r>
              <a:rPr lang="tr-TR" dirty="0" err="1"/>
              <a:t>klirensinde</a:t>
            </a:r>
            <a:r>
              <a:rPr lang="tr-TR" dirty="0"/>
              <a:t> önemli bir değişiklik yapmamıştır.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827712" y="476672"/>
            <a:ext cx="4316288" cy="5649491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tr-TR" dirty="0"/>
              <a:t>. </a:t>
            </a:r>
            <a:r>
              <a:rPr lang="tr-TR" dirty="0" err="1"/>
              <a:t>Metformin</a:t>
            </a:r>
            <a:r>
              <a:rPr lang="tr-TR" dirty="0"/>
              <a:t> ile uygulandığında, </a:t>
            </a:r>
            <a:r>
              <a:rPr lang="tr-TR" dirty="0" err="1"/>
              <a:t>furosemidin</a:t>
            </a:r>
            <a:r>
              <a:rPr lang="tr-TR" dirty="0"/>
              <a:t> </a:t>
            </a:r>
            <a:r>
              <a:rPr lang="tr-TR" dirty="0" err="1"/>
              <a:t>Cmaks</a:t>
            </a:r>
            <a:r>
              <a:rPr lang="tr-TR" dirty="0"/>
              <a:t> ve </a:t>
            </a:r>
            <a:r>
              <a:rPr lang="tr-TR" dirty="0" err="1"/>
              <a:t>AUC'si</a:t>
            </a:r>
            <a:r>
              <a:rPr lang="tr-TR" dirty="0"/>
              <a:t> sırasıyla % 31 ve   % 12 daha düşük olarak bulunmuş ve terminal yarılanma ömrü % 32 oranında azalmıştır, </a:t>
            </a:r>
            <a:r>
              <a:rPr lang="tr-TR" dirty="0" err="1"/>
              <a:t>furosemid</a:t>
            </a:r>
            <a:r>
              <a:rPr lang="tr-TR" dirty="0"/>
              <a:t> böbrek </a:t>
            </a:r>
            <a:r>
              <a:rPr lang="tr-TR" dirty="0" err="1"/>
              <a:t>klirensinde</a:t>
            </a:r>
            <a:r>
              <a:rPr lang="tr-TR" dirty="0"/>
              <a:t> anlamlı bir değişiklik olmamıştır. </a:t>
            </a:r>
            <a:r>
              <a:rPr lang="tr-TR" dirty="0" err="1"/>
              <a:t>Metformin</a:t>
            </a:r>
            <a:r>
              <a:rPr lang="tr-TR" dirty="0"/>
              <a:t> ve </a:t>
            </a:r>
            <a:r>
              <a:rPr lang="tr-TR" dirty="0" err="1"/>
              <a:t>furosemidin</a:t>
            </a:r>
            <a:r>
              <a:rPr lang="tr-TR" dirty="0"/>
              <a:t> kronik olarak birlikte kullanıldığında etkileşimi hakkında hiçbir bilgi mevcut değildir.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40EB716-60A9-4D9C-BE9F-72AD16D5D8F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tr-TR" dirty="0"/>
              <a:t>NİFEDİPİNE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1484784"/>
            <a:ext cx="4041775" cy="4641379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tr-TR" dirty="0"/>
              <a:t>Normal sağlıklı gönüllülerde tek dozluk bir </a:t>
            </a:r>
            <a:r>
              <a:rPr lang="tr-TR" dirty="0" err="1"/>
              <a:t>metformin</a:t>
            </a:r>
            <a:r>
              <a:rPr lang="tr-TR" dirty="0"/>
              <a:t>-</a:t>
            </a:r>
            <a:r>
              <a:rPr lang="tr-TR" dirty="0" err="1"/>
              <a:t>nifedipin</a:t>
            </a:r>
            <a:r>
              <a:rPr lang="tr-TR" dirty="0"/>
              <a:t> ilaç etkileşimi çalışması, </a:t>
            </a:r>
            <a:r>
              <a:rPr lang="tr-TR" dirty="0" err="1"/>
              <a:t>Nifedipinin</a:t>
            </a:r>
            <a:r>
              <a:rPr lang="tr-TR" dirty="0"/>
              <a:t> birlikte uygulanmasının sırasıyla plazma </a:t>
            </a:r>
            <a:r>
              <a:rPr lang="tr-TR" dirty="0" err="1"/>
              <a:t>Metformin</a:t>
            </a:r>
            <a:r>
              <a:rPr lang="tr-TR" dirty="0"/>
              <a:t> </a:t>
            </a:r>
            <a:r>
              <a:rPr lang="tr-TR" dirty="0" err="1"/>
              <a:t>Cmax</a:t>
            </a:r>
            <a:r>
              <a:rPr lang="tr-TR" dirty="0"/>
              <a:t> ve </a:t>
            </a:r>
            <a:r>
              <a:rPr lang="tr-TR" dirty="0" err="1"/>
              <a:t>AUC'yi</a:t>
            </a:r>
            <a:r>
              <a:rPr lang="tr-TR" dirty="0"/>
              <a:t> % 20 ve% 9 oranında artırdığını ve idrarda atılan miktarı artırdığını ortaya koymuştur. </a:t>
            </a:r>
            <a:r>
              <a:rPr lang="tr-TR" dirty="0" err="1"/>
              <a:t>Tmax</a:t>
            </a:r>
            <a:r>
              <a:rPr lang="tr-TR" dirty="0"/>
              <a:t> ve yarılanma ömrü etkilenmemiştir. </a:t>
            </a:r>
            <a:r>
              <a:rPr lang="tr-TR" dirty="0" err="1"/>
              <a:t>Nifedipinin</a:t>
            </a:r>
            <a:r>
              <a:rPr lang="tr-TR" dirty="0"/>
              <a:t>, </a:t>
            </a:r>
            <a:r>
              <a:rPr lang="tr-TR" dirty="0" err="1"/>
              <a:t>metformin</a:t>
            </a:r>
            <a:r>
              <a:rPr lang="tr-TR" dirty="0"/>
              <a:t> emilimini arttırdığı görülmektedir. </a:t>
            </a:r>
            <a:r>
              <a:rPr lang="tr-TR" dirty="0" err="1"/>
              <a:t>Metformin'in</a:t>
            </a:r>
            <a:r>
              <a:rPr lang="tr-TR" dirty="0"/>
              <a:t> </a:t>
            </a:r>
            <a:r>
              <a:rPr lang="tr-TR" dirty="0" err="1"/>
              <a:t>Nifedipin</a:t>
            </a:r>
            <a:r>
              <a:rPr lang="tr-TR" dirty="0"/>
              <a:t> üzerine etkisi çok az bulunmuştur.</a:t>
            </a:r>
          </a:p>
          <a:p>
            <a:endParaRPr lang="tr-TR" dirty="0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1731127-DE61-4FB3-9E3C-952888EBE17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tr-TR" dirty="0"/>
              <a:t>KATYONİK İLAÇLAR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1412776"/>
            <a:ext cx="4258816" cy="4968552"/>
          </a:xfrm>
        </p:spPr>
        <p:txBody>
          <a:bodyPr>
            <a:normAutofit/>
          </a:bodyPr>
          <a:lstStyle/>
          <a:p>
            <a:r>
              <a:rPr lang="tr-TR" dirty="0" err="1"/>
              <a:t>Katyonik</a:t>
            </a:r>
            <a:r>
              <a:rPr lang="tr-TR" dirty="0"/>
              <a:t> ilaçlar (örneğin; </a:t>
            </a:r>
            <a:r>
              <a:rPr lang="tr-TR" dirty="0" err="1">
                <a:solidFill>
                  <a:srgbClr val="FF66FF"/>
                </a:solidFill>
              </a:rPr>
              <a:t>digoksin</a:t>
            </a:r>
            <a:r>
              <a:rPr lang="tr-TR" dirty="0">
                <a:solidFill>
                  <a:srgbClr val="FF66FF"/>
                </a:solidFill>
              </a:rPr>
              <a:t>, morfin, </a:t>
            </a:r>
            <a:r>
              <a:rPr lang="tr-TR" dirty="0" err="1">
                <a:solidFill>
                  <a:srgbClr val="FF66FF"/>
                </a:solidFill>
              </a:rPr>
              <a:t>prokainamit</a:t>
            </a:r>
            <a:r>
              <a:rPr lang="tr-TR" dirty="0">
                <a:solidFill>
                  <a:srgbClr val="FF66FF"/>
                </a:solidFill>
              </a:rPr>
              <a:t>, kinin, </a:t>
            </a:r>
            <a:r>
              <a:rPr lang="tr-TR" dirty="0" err="1">
                <a:solidFill>
                  <a:srgbClr val="FF66FF"/>
                </a:solidFill>
              </a:rPr>
              <a:t>kinidin</a:t>
            </a:r>
            <a:r>
              <a:rPr lang="tr-TR" dirty="0">
                <a:solidFill>
                  <a:srgbClr val="FF66FF"/>
                </a:solidFill>
              </a:rPr>
              <a:t>, </a:t>
            </a:r>
            <a:r>
              <a:rPr lang="tr-TR" dirty="0" err="1">
                <a:solidFill>
                  <a:srgbClr val="FF66FF"/>
                </a:solidFill>
              </a:rPr>
              <a:t>ranitidin</a:t>
            </a:r>
            <a:r>
              <a:rPr lang="tr-TR" dirty="0">
                <a:solidFill>
                  <a:srgbClr val="FF66FF"/>
                </a:solidFill>
              </a:rPr>
              <a:t> </a:t>
            </a:r>
            <a:r>
              <a:rPr lang="en-US" dirty="0" err="1">
                <a:solidFill>
                  <a:srgbClr val="FF66FF"/>
                </a:solidFill>
              </a:rPr>
              <a:t>triamteren</a:t>
            </a:r>
            <a:r>
              <a:rPr lang="en-US" dirty="0">
                <a:solidFill>
                  <a:srgbClr val="FF66FF"/>
                </a:solidFill>
              </a:rPr>
              <a:t>, </a:t>
            </a:r>
            <a:r>
              <a:rPr lang="en-US" dirty="0" err="1">
                <a:solidFill>
                  <a:srgbClr val="FF66FF"/>
                </a:solidFill>
              </a:rPr>
              <a:t>trimet</a:t>
            </a:r>
            <a:r>
              <a:rPr lang="tr-TR" dirty="0" err="1">
                <a:solidFill>
                  <a:srgbClr val="FF66FF"/>
                </a:solidFill>
              </a:rPr>
              <a:t>oprim</a:t>
            </a:r>
            <a:r>
              <a:rPr lang="en-US" dirty="0">
                <a:solidFill>
                  <a:srgbClr val="FF66FF"/>
                </a:solidFill>
              </a:rPr>
              <a:t>, </a:t>
            </a:r>
            <a:r>
              <a:rPr lang="tr-TR" dirty="0">
                <a:solidFill>
                  <a:srgbClr val="FF66FF"/>
                </a:solidFill>
              </a:rPr>
              <a:t>ve</a:t>
            </a:r>
            <a:r>
              <a:rPr lang="en-US" dirty="0">
                <a:solidFill>
                  <a:srgbClr val="FF66FF"/>
                </a:solidFill>
              </a:rPr>
              <a:t> van</a:t>
            </a:r>
            <a:r>
              <a:rPr lang="tr-TR" dirty="0">
                <a:solidFill>
                  <a:srgbClr val="FF66FF"/>
                </a:solidFill>
              </a:rPr>
              <a:t>komisin</a:t>
            </a:r>
            <a:r>
              <a:rPr lang="tr-TR" dirty="0"/>
              <a:t>) </a:t>
            </a:r>
            <a:r>
              <a:rPr lang="tr-TR" dirty="0" err="1"/>
              <a:t>renal</a:t>
            </a:r>
            <a:r>
              <a:rPr lang="tr-TR" dirty="0"/>
              <a:t> </a:t>
            </a:r>
            <a:r>
              <a:rPr lang="tr-TR" dirty="0" err="1"/>
              <a:t>tübüler</a:t>
            </a:r>
            <a:r>
              <a:rPr lang="tr-TR" dirty="0"/>
              <a:t> </a:t>
            </a:r>
            <a:r>
              <a:rPr lang="tr-TR" dirty="0" err="1"/>
              <a:t>sekresyon</a:t>
            </a:r>
            <a:r>
              <a:rPr lang="tr-TR" dirty="0"/>
              <a:t> ile ortadan kaldırılan </a:t>
            </a:r>
            <a:r>
              <a:rPr lang="tr-TR" dirty="0" err="1"/>
              <a:t>katyonik</a:t>
            </a:r>
            <a:r>
              <a:rPr lang="tr-TR" dirty="0"/>
              <a:t> ilaçlar, teorik olarak, yaygın </a:t>
            </a:r>
            <a:r>
              <a:rPr lang="tr-TR" dirty="0" err="1"/>
              <a:t>renal</a:t>
            </a:r>
            <a:r>
              <a:rPr lang="tr-TR" dirty="0"/>
              <a:t> </a:t>
            </a:r>
            <a:r>
              <a:rPr lang="tr-TR" dirty="0" err="1"/>
              <a:t>tübüler</a:t>
            </a:r>
            <a:r>
              <a:rPr lang="tr-TR" dirty="0"/>
              <a:t> transport sistemleri için rekabet ederek </a:t>
            </a:r>
            <a:r>
              <a:rPr lang="tr-TR" dirty="0" err="1"/>
              <a:t>metformin</a:t>
            </a:r>
            <a:r>
              <a:rPr lang="tr-TR" dirty="0"/>
              <a:t> ile etkileşme potansiyeline sahiptir.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F223CB5-B661-4173-99DB-1397E73E2E6C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00FF99"/>
          </a:solidFill>
        </p:spPr>
        <p:txBody>
          <a:bodyPr/>
          <a:lstStyle/>
          <a:p>
            <a:r>
              <a:rPr lang="tr-TR" dirty="0"/>
              <a:t>SİMETİDİN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r>
              <a:rPr lang="tr-TR" dirty="0" err="1"/>
              <a:t>Metformin</a:t>
            </a:r>
            <a:r>
              <a:rPr lang="tr-TR" dirty="0"/>
              <a:t> ve oral </a:t>
            </a:r>
            <a:r>
              <a:rPr lang="tr-TR" dirty="0" err="1"/>
              <a:t>simetidin</a:t>
            </a:r>
            <a:r>
              <a:rPr lang="tr-TR" dirty="0"/>
              <a:t> arasındaki bu tür etkileşim hem normal hem de çok dozlu </a:t>
            </a:r>
            <a:r>
              <a:rPr lang="tr-TR" dirty="0" err="1"/>
              <a:t>metformin</a:t>
            </a:r>
            <a:r>
              <a:rPr lang="tr-TR" dirty="0"/>
              <a:t>-</a:t>
            </a:r>
            <a:r>
              <a:rPr lang="tr-TR" dirty="0" err="1"/>
              <a:t>simetidin</a:t>
            </a:r>
            <a:r>
              <a:rPr lang="tr-TR" dirty="0"/>
              <a:t> ilaç etkileşim araştırmalarında, </a:t>
            </a:r>
            <a:r>
              <a:rPr lang="tr-TR" dirty="0" err="1"/>
              <a:t>metformin</a:t>
            </a:r>
            <a:r>
              <a:rPr lang="tr-TR" dirty="0"/>
              <a:t> maksimum plazma ve konsantrasyonlarında % 40 artış gözlenmiştir. Tek doz çalışmasında eliminasyon yarı ömründe herhangi bir değişiklik olmamıştır. </a:t>
            </a:r>
            <a:r>
              <a:rPr lang="tr-TR" dirty="0" err="1"/>
              <a:t>Metforminin</a:t>
            </a:r>
            <a:r>
              <a:rPr lang="tr-TR" dirty="0"/>
              <a:t> </a:t>
            </a:r>
            <a:r>
              <a:rPr lang="tr-TR" dirty="0" err="1"/>
              <a:t>simetidin</a:t>
            </a:r>
            <a:r>
              <a:rPr lang="tr-TR" dirty="0"/>
              <a:t> </a:t>
            </a:r>
            <a:r>
              <a:rPr lang="tr-TR" dirty="0" err="1"/>
              <a:t>farmakokinetiği</a:t>
            </a:r>
            <a:r>
              <a:rPr lang="tr-TR" dirty="0"/>
              <a:t> üzerinde herhangi bir etkisi yoktur. Bu gibi etkileşimler teorik olarak kalmasına rağmen (</a:t>
            </a:r>
            <a:r>
              <a:rPr lang="tr-TR" dirty="0" err="1"/>
              <a:t>simetidin</a:t>
            </a:r>
            <a:r>
              <a:rPr lang="tr-TR" dirty="0"/>
              <a:t> hariç), </a:t>
            </a:r>
            <a:r>
              <a:rPr lang="tr-TR" dirty="0" err="1"/>
              <a:t>proksimal</a:t>
            </a:r>
            <a:r>
              <a:rPr lang="tr-TR" dirty="0"/>
              <a:t> </a:t>
            </a:r>
            <a:r>
              <a:rPr lang="tr-TR" dirty="0" err="1"/>
              <a:t>renal</a:t>
            </a:r>
            <a:r>
              <a:rPr lang="tr-TR" dirty="0"/>
              <a:t> </a:t>
            </a:r>
            <a:r>
              <a:rPr lang="tr-TR" dirty="0" err="1"/>
              <a:t>tübüler</a:t>
            </a:r>
            <a:r>
              <a:rPr lang="tr-TR" dirty="0"/>
              <a:t> </a:t>
            </a:r>
            <a:r>
              <a:rPr lang="tr-TR" dirty="0" err="1"/>
              <a:t>sekresyon</a:t>
            </a:r>
            <a:r>
              <a:rPr lang="tr-TR" dirty="0"/>
              <a:t> sistemi yoluyla atılan </a:t>
            </a:r>
            <a:r>
              <a:rPr lang="tr-TR" dirty="0" err="1"/>
              <a:t>katyonik</a:t>
            </a:r>
            <a:r>
              <a:rPr lang="tr-TR" dirty="0"/>
              <a:t> ilaçları alan hastalarda </a:t>
            </a:r>
            <a:r>
              <a:rPr lang="tr-TR" dirty="0" err="1"/>
              <a:t>metformin</a:t>
            </a:r>
            <a:r>
              <a:rPr lang="tr-TR" dirty="0"/>
              <a:t> ve / veya etkilenen ilacın dikkatli bir şekilde izlenmesi ve doz ayarlaması yapılması önerilir.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solidFill>
            <a:srgbClr val="00FFFF"/>
          </a:solidFill>
        </p:spPr>
        <p:txBody>
          <a:bodyPr>
            <a:normAutofit fontScale="90000"/>
          </a:bodyPr>
          <a:lstStyle/>
          <a:p>
            <a:r>
              <a:rPr lang="tr-TR" dirty="0"/>
              <a:t>DİĞER İLAÇLAR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55576" y="1312168"/>
            <a:ext cx="7776864" cy="4565104"/>
          </a:xfrm>
        </p:spPr>
        <p:txBody>
          <a:bodyPr>
            <a:noAutofit/>
          </a:bodyPr>
          <a:lstStyle/>
          <a:p>
            <a:r>
              <a:rPr lang="tr-TR" sz="2000" dirty="0"/>
              <a:t>Bazı ilaçlar </a:t>
            </a:r>
            <a:r>
              <a:rPr lang="tr-TR" sz="2000" dirty="0" err="1"/>
              <a:t>hiperglisemiye</a:t>
            </a:r>
            <a:r>
              <a:rPr lang="tr-TR" sz="2000" dirty="0"/>
              <a:t> neden olma eğilimindedir ve </a:t>
            </a:r>
            <a:r>
              <a:rPr lang="tr-TR" sz="2000" dirty="0" err="1"/>
              <a:t>glisemik</a:t>
            </a:r>
            <a:r>
              <a:rPr lang="tr-TR" sz="2000" dirty="0"/>
              <a:t> kontrol kaybına neden olabilir. Bu ilaçlar arasında </a:t>
            </a:r>
            <a:r>
              <a:rPr lang="tr-TR" sz="2000" b="1" dirty="0" err="1">
                <a:solidFill>
                  <a:srgbClr val="00CCFF"/>
                </a:solidFill>
              </a:rPr>
              <a:t>tiazidler</a:t>
            </a:r>
            <a:r>
              <a:rPr lang="tr-TR" sz="2000" b="1" dirty="0">
                <a:solidFill>
                  <a:srgbClr val="00CCFF"/>
                </a:solidFill>
              </a:rPr>
              <a:t> ve diğer </a:t>
            </a:r>
            <a:r>
              <a:rPr lang="tr-TR" sz="2000" b="1" dirty="0" err="1">
                <a:solidFill>
                  <a:srgbClr val="00CCFF"/>
                </a:solidFill>
              </a:rPr>
              <a:t>diüretikler</a:t>
            </a:r>
            <a:r>
              <a:rPr lang="tr-TR" sz="2000" b="1" dirty="0">
                <a:solidFill>
                  <a:srgbClr val="00CCFF"/>
                </a:solidFill>
              </a:rPr>
              <a:t>, </a:t>
            </a:r>
            <a:r>
              <a:rPr lang="tr-TR" sz="2000" b="1" dirty="0" err="1">
                <a:solidFill>
                  <a:srgbClr val="00CCFF"/>
                </a:solidFill>
              </a:rPr>
              <a:t>kortikosteroidler</a:t>
            </a:r>
            <a:r>
              <a:rPr lang="tr-TR" sz="2000" b="1" dirty="0">
                <a:solidFill>
                  <a:srgbClr val="00CCFF"/>
                </a:solidFill>
              </a:rPr>
              <a:t>, </a:t>
            </a:r>
            <a:r>
              <a:rPr lang="tr-TR" sz="2000" b="1" dirty="0" err="1">
                <a:solidFill>
                  <a:srgbClr val="00CCFF"/>
                </a:solidFill>
              </a:rPr>
              <a:t>fenotiyazinler</a:t>
            </a:r>
            <a:r>
              <a:rPr lang="tr-TR" sz="2000" b="1" dirty="0">
                <a:solidFill>
                  <a:srgbClr val="00CCFF"/>
                </a:solidFill>
              </a:rPr>
              <a:t>, </a:t>
            </a:r>
            <a:r>
              <a:rPr lang="tr-TR" sz="2000" b="1" dirty="0" err="1">
                <a:solidFill>
                  <a:srgbClr val="00CCFF"/>
                </a:solidFill>
              </a:rPr>
              <a:t>tiroid</a:t>
            </a:r>
            <a:r>
              <a:rPr lang="tr-TR" sz="2000" b="1" dirty="0">
                <a:solidFill>
                  <a:srgbClr val="00CCFF"/>
                </a:solidFill>
              </a:rPr>
              <a:t> ürünleri, östrojen, oral </a:t>
            </a:r>
            <a:r>
              <a:rPr lang="tr-TR" sz="2000" b="1" dirty="0" err="1">
                <a:solidFill>
                  <a:srgbClr val="00CCFF"/>
                </a:solidFill>
              </a:rPr>
              <a:t>kontraseptifler</a:t>
            </a:r>
            <a:r>
              <a:rPr lang="tr-TR" sz="2000" b="1" dirty="0">
                <a:solidFill>
                  <a:srgbClr val="00CCFF"/>
                </a:solidFill>
              </a:rPr>
              <a:t>, </a:t>
            </a:r>
            <a:r>
              <a:rPr lang="tr-TR" sz="2000" b="1" dirty="0" err="1">
                <a:solidFill>
                  <a:srgbClr val="00CCFF"/>
                </a:solidFill>
              </a:rPr>
              <a:t>fenitoin</a:t>
            </a:r>
            <a:r>
              <a:rPr lang="tr-TR" sz="2000" b="1" dirty="0">
                <a:solidFill>
                  <a:srgbClr val="00CCFF"/>
                </a:solidFill>
              </a:rPr>
              <a:t>, </a:t>
            </a:r>
            <a:r>
              <a:rPr lang="tr-TR" sz="2000" b="1" dirty="0" err="1">
                <a:solidFill>
                  <a:srgbClr val="00CCFF"/>
                </a:solidFill>
              </a:rPr>
              <a:t>nikotinik</a:t>
            </a:r>
            <a:r>
              <a:rPr lang="tr-TR" sz="2000" b="1" dirty="0">
                <a:solidFill>
                  <a:srgbClr val="00CCFF"/>
                </a:solidFill>
              </a:rPr>
              <a:t> asit, </a:t>
            </a:r>
            <a:r>
              <a:rPr lang="tr-TR" sz="2000" b="1" dirty="0" err="1">
                <a:solidFill>
                  <a:srgbClr val="00CCFF"/>
                </a:solidFill>
              </a:rPr>
              <a:t>sempatomimetikler</a:t>
            </a:r>
            <a:r>
              <a:rPr lang="tr-TR" sz="2000" b="1" dirty="0">
                <a:solidFill>
                  <a:srgbClr val="00CCFF"/>
                </a:solidFill>
              </a:rPr>
              <a:t>, kalsiyum kanal bloke edici ilaçlar ve </a:t>
            </a:r>
            <a:r>
              <a:rPr lang="tr-TR" sz="2000" b="1" dirty="0" err="1">
                <a:solidFill>
                  <a:srgbClr val="00CCFF"/>
                </a:solidFill>
              </a:rPr>
              <a:t>izoniazid</a:t>
            </a:r>
            <a:r>
              <a:rPr lang="tr-TR" sz="2000" b="1" dirty="0">
                <a:solidFill>
                  <a:srgbClr val="00CCFF"/>
                </a:solidFill>
              </a:rPr>
              <a:t> </a:t>
            </a:r>
            <a:r>
              <a:rPr lang="tr-TR" sz="2000" dirty="0"/>
              <a:t>yer alır. Bu tür ilaçlar </a:t>
            </a:r>
            <a:r>
              <a:rPr lang="tr-TR" sz="2000" dirty="0" err="1"/>
              <a:t>metformin</a:t>
            </a:r>
            <a:r>
              <a:rPr lang="tr-TR" sz="2000" dirty="0"/>
              <a:t> alan bir hastaya uygulandığında, hasta kan şekeri kontrolü kaybı için yakından gözlemlenmelidir. Sağlıklı gönüllülerde, </a:t>
            </a:r>
            <a:r>
              <a:rPr lang="tr-TR" sz="2000" dirty="0" err="1"/>
              <a:t>metformin</a:t>
            </a:r>
            <a:r>
              <a:rPr lang="tr-TR" sz="2000" dirty="0"/>
              <a:t> ve </a:t>
            </a:r>
            <a:r>
              <a:rPr lang="tr-TR" sz="2000" dirty="0" err="1"/>
              <a:t>propranolol</a:t>
            </a:r>
            <a:r>
              <a:rPr lang="tr-TR" sz="2000" dirty="0"/>
              <a:t> ile </a:t>
            </a:r>
            <a:r>
              <a:rPr lang="tr-TR" sz="2000" dirty="0" err="1"/>
              <a:t>metformin</a:t>
            </a:r>
            <a:r>
              <a:rPr lang="tr-TR" sz="2000" dirty="0"/>
              <a:t> ve </a:t>
            </a:r>
            <a:r>
              <a:rPr lang="tr-TR" sz="2000" dirty="0" err="1"/>
              <a:t>ibuprofen'in</a:t>
            </a:r>
            <a:r>
              <a:rPr lang="tr-TR" sz="2000" dirty="0"/>
              <a:t> </a:t>
            </a:r>
            <a:r>
              <a:rPr lang="tr-TR" sz="2000" dirty="0" err="1"/>
              <a:t>farmakokinetiği</a:t>
            </a:r>
            <a:r>
              <a:rPr lang="tr-TR" sz="2000" dirty="0"/>
              <a:t>, tek doz etkileşim araştırmalarında birlikte kullanıldığında etkilenmemiştir. </a:t>
            </a:r>
            <a:r>
              <a:rPr lang="tr-TR" sz="2000" dirty="0" err="1"/>
              <a:t>Metformin</a:t>
            </a:r>
            <a:r>
              <a:rPr lang="tr-TR" sz="2000" dirty="0"/>
              <a:t>, plazma proteinlerine </a:t>
            </a:r>
            <a:r>
              <a:rPr lang="tr-TR" sz="2000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ihmal edilebilir şekilde bağlanır </a:t>
            </a:r>
            <a:r>
              <a:rPr lang="tr-TR" sz="2000" dirty="0"/>
              <a:t>ve bu nedenle serum proteinlerine yoğun şekilde bağlı </a:t>
            </a:r>
            <a:r>
              <a:rPr lang="tr-TR" sz="2000" dirty="0" err="1"/>
              <a:t>sülfonilüreler</a:t>
            </a:r>
            <a:r>
              <a:rPr lang="tr-TR" sz="2000" dirty="0"/>
              <a:t> ile karşılaştırıldığında, salisilatlar, </a:t>
            </a:r>
            <a:r>
              <a:rPr lang="tr-TR" sz="2000" dirty="0" err="1"/>
              <a:t>sulfonamidler</a:t>
            </a:r>
            <a:r>
              <a:rPr lang="tr-TR" sz="2000" dirty="0"/>
              <a:t>, </a:t>
            </a:r>
            <a:r>
              <a:rPr lang="tr-TR" sz="2000" dirty="0" err="1"/>
              <a:t>kloramfenikol</a:t>
            </a:r>
            <a:r>
              <a:rPr lang="tr-TR" sz="2000" dirty="0"/>
              <a:t> ve </a:t>
            </a:r>
            <a:r>
              <a:rPr lang="tr-TR" sz="2000" dirty="0" err="1"/>
              <a:t>probenesid</a:t>
            </a:r>
            <a:r>
              <a:rPr lang="tr-TR" sz="2000" dirty="0"/>
              <a:t> gibi yüksek düzeyde protein bağlı ilaçlarla etkileşime girme olasılığı </a:t>
            </a:r>
            <a:r>
              <a:rPr lang="tr-TR" sz="2000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daha düşüktür.</a:t>
            </a:r>
          </a:p>
          <a:p>
            <a:endParaRPr lang="tr-TR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  <a:solidFill>
            <a:srgbClr val="00FF99"/>
          </a:solidFill>
        </p:spPr>
        <p:txBody>
          <a:bodyPr>
            <a:normAutofit fontScale="85000" lnSpcReduction="20000"/>
          </a:bodyPr>
          <a:lstStyle/>
          <a:p>
            <a:r>
              <a:rPr lang="en-GB" dirty="0" err="1"/>
              <a:t>Antikoagülanlarla</a:t>
            </a:r>
            <a:r>
              <a:rPr lang="en-GB" dirty="0"/>
              <a:t> </a:t>
            </a:r>
            <a:r>
              <a:rPr lang="en-GB" dirty="0" err="1"/>
              <a:t>birlikte</a:t>
            </a:r>
            <a:r>
              <a:rPr lang="en-GB" dirty="0"/>
              <a:t> </a:t>
            </a:r>
            <a:r>
              <a:rPr lang="en-GB" dirty="0" err="1"/>
              <a:t>kullanılması</a:t>
            </a:r>
            <a:r>
              <a:rPr lang="en-GB" dirty="0"/>
              <a:t> </a:t>
            </a:r>
            <a:r>
              <a:rPr lang="en-GB" dirty="0" err="1"/>
              <a:t>halinde</a:t>
            </a:r>
            <a:r>
              <a:rPr lang="en-GB" dirty="0"/>
              <a:t> </a:t>
            </a:r>
            <a:r>
              <a:rPr lang="en-GB" dirty="0" err="1"/>
              <a:t>antikoagülan</a:t>
            </a:r>
            <a:r>
              <a:rPr lang="en-GB" dirty="0"/>
              <a:t> </a:t>
            </a:r>
            <a:r>
              <a:rPr lang="en-GB" dirty="0" err="1"/>
              <a:t>dozunun</a:t>
            </a:r>
            <a:r>
              <a:rPr lang="en-GB" dirty="0"/>
              <a:t> </a:t>
            </a:r>
            <a:r>
              <a:rPr lang="en-GB" dirty="0" err="1"/>
              <a:t>iyi</a:t>
            </a:r>
            <a:r>
              <a:rPr lang="en-GB" dirty="0"/>
              <a:t> </a:t>
            </a:r>
            <a:r>
              <a:rPr lang="en-GB" dirty="0" err="1"/>
              <a:t>ayarlanması</a:t>
            </a:r>
            <a:r>
              <a:rPr lang="en-GB" dirty="0"/>
              <a:t> </a:t>
            </a:r>
            <a:r>
              <a:rPr lang="en-GB" dirty="0" err="1"/>
              <a:t>gerek</a:t>
            </a:r>
            <a:r>
              <a:rPr lang="tr-TR" dirty="0"/>
              <a:t>ir.</a:t>
            </a:r>
            <a:r>
              <a:rPr lang="en-GB" dirty="0"/>
              <a:t> </a:t>
            </a:r>
            <a:r>
              <a:rPr lang="en-GB" dirty="0" err="1"/>
              <a:t>Furosemide</a:t>
            </a:r>
            <a:r>
              <a:rPr lang="en-GB" dirty="0"/>
              <a:t>, </a:t>
            </a:r>
            <a:r>
              <a:rPr lang="en-GB" dirty="0" err="1"/>
              <a:t>simetidin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katyonik</a:t>
            </a:r>
            <a:r>
              <a:rPr lang="en-GB" dirty="0"/>
              <a:t> </a:t>
            </a:r>
            <a:r>
              <a:rPr lang="en-GB" dirty="0" err="1"/>
              <a:t>ilaçlar</a:t>
            </a:r>
            <a:r>
              <a:rPr lang="en-GB" dirty="0"/>
              <a:t> (</a:t>
            </a:r>
            <a:r>
              <a:rPr lang="en-GB" dirty="0" err="1"/>
              <a:t>amilorid</a:t>
            </a:r>
            <a:r>
              <a:rPr lang="en-GB" dirty="0"/>
              <a:t>, </a:t>
            </a:r>
            <a:r>
              <a:rPr lang="en-GB" dirty="0" err="1"/>
              <a:t>digoxin</a:t>
            </a:r>
            <a:r>
              <a:rPr lang="en-GB" dirty="0"/>
              <a:t>, </a:t>
            </a:r>
            <a:r>
              <a:rPr lang="en-GB" dirty="0" err="1"/>
              <a:t>morfin</a:t>
            </a:r>
            <a:r>
              <a:rPr lang="en-GB" dirty="0"/>
              <a:t>, </a:t>
            </a:r>
            <a:r>
              <a:rPr lang="en-GB" dirty="0" err="1"/>
              <a:t>prokainamid</a:t>
            </a:r>
            <a:r>
              <a:rPr lang="en-GB" dirty="0"/>
              <a:t>, </a:t>
            </a:r>
            <a:r>
              <a:rPr lang="en-GB" dirty="0" err="1"/>
              <a:t>kinidin</a:t>
            </a:r>
            <a:r>
              <a:rPr lang="en-GB" dirty="0"/>
              <a:t>, </a:t>
            </a:r>
            <a:r>
              <a:rPr lang="en-GB" dirty="0" err="1"/>
              <a:t>kinin</a:t>
            </a:r>
            <a:r>
              <a:rPr lang="en-GB" dirty="0"/>
              <a:t>, </a:t>
            </a:r>
            <a:r>
              <a:rPr lang="en-GB" dirty="0" err="1"/>
              <a:t>ranitidin</a:t>
            </a:r>
            <a:r>
              <a:rPr lang="en-GB" dirty="0"/>
              <a:t>, </a:t>
            </a:r>
            <a:r>
              <a:rPr lang="en-GB" dirty="0" err="1"/>
              <a:t>triamteren</a:t>
            </a:r>
            <a:r>
              <a:rPr lang="en-GB" dirty="0"/>
              <a:t>, </a:t>
            </a:r>
            <a:r>
              <a:rPr lang="en-GB" dirty="0" err="1"/>
              <a:t>trimetoprim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vankomisin</a:t>
            </a:r>
            <a:r>
              <a:rPr lang="en-GB" dirty="0"/>
              <a:t>) </a:t>
            </a:r>
            <a:r>
              <a:rPr lang="en-GB" dirty="0" err="1"/>
              <a:t>metforminin</a:t>
            </a:r>
            <a:r>
              <a:rPr lang="en-GB" dirty="0"/>
              <a:t> </a:t>
            </a:r>
            <a:r>
              <a:rPr lang="en-GB" dirty="0" err="1"/>
              <a:t>plazma</a:t>
            </a:r>
            <a:r>
              <a:rPr lang="en-GB" dirty="0"/>
              <a:t> </a:t>
            </a:r>
            <a:r>
              <a:rPr lang="en-GB" dirty="0" err="1"/>
              <a:t>konsantrasyonlarında</a:t>
            </a:r>
            <a:r>
              <a:rPr lang="en-GB" dirty="0"/>
              <a:t> </a:t>
            </a:r>
            <a:r>
              <a:rPr lang="en-GB" dirty="0" err="1"/>
              <a:t>artışa</a:t>
            </a:r>
            <a:r>
              <a:rPr lang="en-GB" dirty="0"/>
              <a:t> </a:t>
            </a:r>
            <a:r>
              <a:rPr lang="en-GB" dirty="0" err="1"/>
              <a:t>sebep</a:t>
            </a:r>
            <a:r>
              <a:rPr lang="en-GB" dirty="0"/>
              <a:t> </a:t>
            </a:r>
            <a:r>
              <a:rPr lang="en-GB" dirty="0" err="1"/>
              <a:t>olabilirler</a:t>
            </a:r>
            <a:r>
              <a:rPr lang="en-GB" dirty="0"/>
              <a:t>. </a:t>
            </a:r>
            <a:r>
              <a:rPr lang="en-GB" dirty="0" err="1"/>
              <a:t>Metformin</a:t>
            </a:r>
            <a:r>
              <a:rPr lang="en-GB" dirty="0"/>
              <a:t> </a:t>
            </a:r>
            <a:r>
              <a:rPr lang="en-GB" dirty="0" err="1"/>
              <a:t>ile</a:t>
            </a:r>
            <a:r>
              <a:rPr lang="en-GB" dirty="0"/>
              <a:t> </a:t>
            </a:r>
            <a:r>
              <a:rPr lang="en-GB" dirty="0" err="1"/>
              <a:t>birlikte</a:t>
            </a:r>
            <a:r>
              <a:rPr lang="en-GB" dirty="0"/>
              <a:t> </a:t>
            </a:r>
            <a:r>
              <a:rPr lang="en-GB" dirty="0" err="1"/>
              <a:t>alkol</a:t>
            </a:r>
            <a:r>
              <a:rPr lang="en-GB" dirty="0"/>
              <a:t> </a:t>
            </a:r>
            <a:r>
              <a:rPr lang="en-GB" dirty="0" err="1"/>
              <a:t>kullanımı</a:t>
            </a:r>
            <a:r>
              <a:rPr lang="en-GB" dirty="0"/>
              <a:t> </a:t>
            </a:r>
            <a:r>
              <a:rPr lang="en-GB" dirty="0" err="1"/>
              <a:t>hipoglisemi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laktik</a:t>
            </a:r>
            <a:r>
              <a:rPr lang="en-GB" dirty="0"/>
              <a:t> </a:t>
            </a:r>
            <a:r>
              <a:rPr lang="en-GB" dirty="0" err="1"/>
              <a:t>asidoz</a:t>
            </a:r>
            <a:r>
              <a:rPr lang="en-GB" dirty="0"/>
              <a:t> </a:t>
            </a:r>
            <a:r>
              <a:rPr lang="en-GB" dirty="0" err="1"/>
              <a:t>riskini</a:t>
            </a:r>
            <a:r>
              <a:rPr lang="en-GB" dirty="0"/>
              <a:t> </a:t>
            </a:r>
            <a:r>
              <a:rPr lang="en-GB" dirty="0" err="1"/>
              <a:t>artırır</a:t>
            </a:r>
            <a:r>
              <a:rPr lang="en-GB" dirty="0"/>
              <a:t>. </a:t>
            </a:r>
            <a:r>
              <a:rPr lang="en-GB" dirty="0" err="1"/>
              <a:t>Hiperglisemi</a:t>
            </a:r>
            <a:r>
              <a:rPr lang="en-GB" dirty="0"/>
              <a:t> </a:t>
            </a:r>
            <a:r>
              <a:rPr lang="en-GB" dirty="0" err="1"/>
              <a:t>yapma</a:t>
            </a:r>
            <a:r>
              <a:rPr lang="en-GB" dirty="0"/>
              <a:t> </a:t>
            </a:r>
            <a:r>
              <a:rPr lang="en-GB" dirty="0" err="1"/>
              <a:t>eğiliminde</a:t>
            </a:r>
            <a:r>
              <a:rPr lang="en-GB" dirty="0"/>
              <a:t> </a:t>
            </a:r>
            <a:r>
              <a:rPr lang="en-GB" dirty="0" err="1"/>
              <a:t>olan</a:t>
            </a:r>
            <a:r>
              <a:rPr lang="en-GB" dirty="0"/>
              <a:t> </a:t>
            </a:r>
            <a:r>
              <a:rPr lang="en-GB" dirty="0" err="1"/>
              <a:t>ilaçlar</a:t>
            </a:r>
            <a:r>
              <a:rPr lang="en-GB" dirty="0"/>
              <a:t>(</a:t>
            </a:r>
            <a:r>
              <a:rPr lang="en-GB" dirty="0" err="1"/>
              <a:t>diüretikler</a:t>
            </a:r>
            <a:r>
              <a:rPr lang="en-GB" dirty="0"/>
              <a:t>, </a:t>
            </a:r>
            <a:r>
              <a:rPr lang="en-GB" dirty="0" err="1"/>
              <a:t>doğum</a:t>
            </a:r>
            <a:r>
              <a:rPr lang="en-GB" dirty="0"/>
              <a:t> </a:t>
            </a:r>
            <a:r>
              <a:rPr lang="en-GB" dirty="0" err="1"/>
              <a:t>kontrol</a:t>
            </a:r>
            <a:r>
              <a:rPr lang="en-GB" dirty="0"/>
              <a:t> </a:t>
            </a:r>
            <a:r>
              <a:rPr lang="en-GB" dirty="0" err="1"/>
              <a:t>ilaçları</a:t>
            </a:r>
            <a:r>
              <a:rPr lang="en-GB" dirty="0"/>
              <a:t>, </a:t>
            </a:r>
            <a:r>
              <a:rPr lang="en-GB" dirty="0" err="1"/>
              <a:t>kortikosteroidler</a:t>
            </a:r>
            <a:r>
              <a:rPr lang="en-GB" dirty="0"/>
              <a:t>, </a:t>
            </a:r>
            <a:r>
              <a:rPr lang="en-GB" dirty="0" err="1"/>
              <a:t>östrojenler</a:t>
            </a:r>
            <a:r>
              <a:rPr lang="en-GB" dirty="0"/>
              <a:t>, </a:t>
            </a:r>
            <a:r>
              <a:rPr lang="en-GB" dirty="0" err="1"/>
              <a:t>izoniazid</a:t>
            </a:r>
            <a:r>
              <a:rPr lang="en-GB" dirty="0"/>
              <a:t>, </a:t>
            </a:r>
            <a:r>
              <a:rPr lang="en-GB" dirty="0" err="1"/>
              <a:t>nikotinik</a:t>
            </a:r>
            <a:r>
              <a:rPr lang="en-GB" dirty="0"/>
              <a:t> </a:t>
            </a:r>
            <a:r>
              <a:rPr lang="en-GB" dirty="0" err="1"/>
              <a:t>asit</a:t>
            </a:r>
            <a:r>
              <a:rPr lang="en-GB" dirty="0"/>
              <a:t>, </a:t>
            </a:r>
            <a:r>
              <a:rPr lang="en-GB" dirty="0" err="1"/>
              <a:t>fenitoin</a:t>
            </a:r>
            <a:r>
              <a:rPr lang="en-GB" dirty="0"/>
              <a:t>, </a:t>
            </a:r>
            <a:r>
              <a:rPr lang="en-GB" dirty="0" err="1"/>
              <a:t>tiroid</a:t>
            </a:r>
            <a:r>
              <a:rPr lang="en-GB" dirty="0"/>
              <a:t> </a:t>
            </a:r>
            <a:r>
              <a:rPr lang="en-GB" dirty="0" err="1"/>
              <a:t>hormonları</a:t>
            </a:r>
            <a:r>
              <a:rPr lang="en-GB" dirty="0"/>
              <a:t>, </a:t>
            </a:r>
            <a:r>
              <a:rPr lang="en-GB" dirty="0" err="1"/>
              <a:t>sempatomimetikler</a:t>
            </a:r>
            <a:r>
              <a:rPr lang="en-GB" dirty="0"/>
              <a:t>, </a:t>
            </a:r>
            <a:r>
              <a:rPr lang="en-GB" dirty="0" err="1"/>
              <a:t>kalsiyum</a:t>
            </a:r>
            <a:r>
              <a:rPr lang="en-GB" dirty="0"/>
              <a:t> </a:t>
            </a:r>
            <a:r>
              <a:rPr lang="en-GB" dirty="0" err="1"/>
              <a:t>kanal</a:t>
            </a:r>
            <a:r>
              <a:rPr lang="en-GB" dirty="0"/>
              <a:t> </a:t>
            </a:r>
            <a:r>
              <a:rPr lang="en-GB" dirty="0" err="1"/>
              <a:t>blokerleri</a:t>
            </a:r>
            <a:r>
              <a:rPr lang="en-GB" dirty="0"/>
              <a:t>) </a:t>
            </a:r>
            <a:r>
              <a:rPr lang="en-GB" dirty="0" err="1"/>
              <a:t>metformin</a:t>
            </a:r>
            <a:r>
              <a:rPr lang="en-GB" dirty="0"/>
              <a:t> </a:t>
            </a:r>
            <a:r>
              <a:rPr lang="en-GB" dirty="0" err="1"/>
              <a:t>dozunun</a:t>
            </a:r>
            <a:r>
              <a:rPr lang="en-GB" dirty="0"/>
              <a:t> </a:t>
            </a:r>
            <a:r>
              <a:rPr lang="en-GB" dirty="0" err="1"/>
              <a:t>yeniden</a:t>
            </a:r>
            <a:r>
              <a:rPr lang="en-GB" dirty="0"/>
              <a:t> </a:t>
            </a:r>
            <a:r>
              <a:rPr lang="en-GB" dirty="0" err="1"/>
              <a:t>ayarlanmasını</a:t>
            </a:r>
            <a:r>
              <a:rPr lang="en-GB" dirty="0"/>
              <a:t> </a:t>
            </a:r>
            <a:r>
              <a:rPr lang="en-GB" dirty="0" err="1"/>
              <a:t>gerektirebilirler</a:t>
            </a:r>
            <a:r>
              <a:rPr lang="en-GB" dirty="0"/>
              <a:t>. </a:t>
            </a:r>
            <a:r>
              <a:rPr lang="en-GB" dirty="0" err="1"/>
              <a:t>Yemekle</a:t>
            </a:r>
            <a:r>
              <a:rPr lang="en-GB" dirty="0"/>
              <a:t> </a:t>
            </a:r>
            <a:r>
              <a:rPr lang="en-GB" dirty="0" err="1"/>
              <a:t>birlikte</a:t>
            </a:r>
            <a:r>
              <a:rPr lang="en-GB" dirty="0"/>
              <a:t> </a:t>
            </a:r>
            <a:r>
              <a:rPr lang="en-GB" dirty="0" err="1"/>
              <a:t>alındığında</a:t>
            </a:r>
            <a:r>
              <a:rPr lang="en-GB" dirty="0"/>
              <a:t> B12 </a:t>
            </a:r>
            <a:r>
              <a:rPr lang="en-GB" dirty="0" err="1"/>
              <a:t>vitamini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/</a:t>
            </a:r>
            <a:r>
              <a:rPr lang="en-GB" dirty="0" err="1"/>
              <a:t>veya</a:t>
            </a:r>
            <a:r>
              <a:rPr lang="en-GB" dirty="0"/>
              <a:t> </a:t>
            </a:r>
            <a:r>
              <a:rPr lang="en-GB" dirty="0" err="1"/>
              <a:t>folik</a:t>
            </a:r>
            <a:r>
              <a:rPr lang="en-GB" dirty="0"/>
              <a:t> </a:t>
            </a:r>
            <a:r>
              <a:rPr lang="en-GB" dirty="0" err="1"/>
              <a:t>asit</a:t>
            </a:r>
            <a:r>
              <a:rPr lang="en-GB" dirty="0"/>
              <a:t> </a:t>
            </a:r>
            <a:r>
              <a:rPr lang="en-GB" dirty="0" err="1"/>
              <a:t>emilimini</a:t>
            </a:r>
            <a:r>
              <a:rPr lang="en-GB" dirty="0"/>
              <a:t> </a:t>
            </a:r>
            <a:r>
              <a:rPr lang="en-GB" dirty="0" err="1"/>
              <a:t>azaltabilir</a:t>
            </a:r>
            <a:r>
              <a:rPr lang="en-GB" dirty="0"/>
              <a:t>.​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92D050"/>
                </a:solidFill>
              </a:rPr>
              <a:t>GENEL  BİLGİLER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625989"/>
          </a:xfrm>
          <a:solidFill>
            <a:srgbClr val="92D050"/>
          </a:solidFill>
        </p:spPr>
        <p:txBody>
          <a:bodyPr>
            <a:normAutofit fontScale="92500" lnSpcReduction="20000"/>
          </a:bodyPr>
          <a:lstStyle/>
          <a:p>
            <a:pPr fontAlgn="base"/>
            <a:r>
              <a:rPr lang="en-GB" sz="3300" dirty="0"/>
              <a:t>OAD </a:t>
            </a:r>
            <a:r>
              <a:rPr lang="en-GB" sz="3300" dirty="0" err="1"/>
              <a:t>ajanlar</a:t>
            </a:r>
            <a:r>
              <a:rPr lang="en-GB" sz="3300" dirty="0"/>
              <a:t> </a:t>
            </a:r>
            <a:r>
              <a:rPr lang="en-GB" sz="3300" dirty="0" err="1"/>
              <a:t>arasında</a:t>
            </a:r>
            <a:r>
              <a:rPr lang="tr-TR" sz="3300" dirty="0"/>
              <a:t> </a:t>
            </a:r>
            <a:r>
              <a:rPr lang="en-GB" sz="3300" dirty="0"/>
              <a:t>en </a:t>
            </a:r>
            <a:r>
              <a:rPr lang="en-GB" sz="3300" dirty="0" err="1"/>
              <a:t>iyi</a:t>
            </a:r>
            <a:r>
              <a:rPr lang="en-GB" sz="3300" dirty="0"/>
              <a:t> </a:t>
            </a:r>
            <a:r>
              <a:rPr lang="en-GB" sz="3300" dirty="0" err="1"/>
              <a:t>sonuçları</a:t>
            </a:r>
            <a:r>
              <a:rPr lang="en-GB" sz="3300" dirty="0"/>
              <a:t> </a:t>
            </a:r>
            <a:r>
              <a:rPr lang="en-GB" sz="3300" dirty="0" err="1"/>
              <a:t>olan</a:t>
            </a:r>
            <a:r>
              <a:rPr lang="en-GB" sz="3300" dirty="0"/>
              <a:t> </a:t>
            </a:r>
            <a:r>
              <a:rPr lang="en-GB" sz="3300" dirty="0" err="1"/>
              <a:t>gru</a:t>
            </a:r>
            <a:r>
              <a:rPr lang="tr-TR" sz="3300" dirty="0" err="1"/>
              <a:t>pt</a:t>
            </a:r>
            <a:r>
              <a:rPr lang="en-GB" sz="3300" dirty="0" err="1"/>
              <a:t>ur</a:t>
            </a:r>
            <a:r>
              <a:rPr lang="tr-TR" sz="3300" dirty="0"/>
              <a:t>.</a:t>
            </a:r>
            <a:endParaRPr lang="en-US" sz="3300" dirty="0"/>
          </a:p>
          <a:p>
            <a:pPr fontAlgn="base"/>
            <a:r>
              <a:rPr lang="en-GB" sz="3300" dirty="0"/>
              <a:t> </a:t>
            </a:r>
            <a:r>
              <a:rPr lang="en-GB" sz="3300" dirty="0" err="1"/>
              <a:t>Diyabet</a:t>
            </a:r>
            <a:r>
              <a:rPr lang="en-GB" sz="3300" dirty="0"/>
              <a:t> </a:t>
            </a:r>
            <a:r>
              <a:rPr lang="en-GB" sz="3300" dirty="0" err="1"/>
              <a:t>ilişkili</a:t>
            </a:r>
            <a:r>
              <a:rPr lang="en-GB" sz="3300" dirty="0"/>
              <a:t> KVH </a:t>
            </a:r>
            <a:r>
              <a:rPr lang="en-GB" sz="3300" dirty="0" err="1"/>
              <a:t>bağlı</a:t>
            </a:r>
            <a:r>
              <a:rPr lang="en-GB" sz="3300" dirty="0"/>
              <a:t> </a:t>
            </a:r>
            <a:r>
              <a:rPr lang="en-GB" sz="3300" dirty="0" err="1"/>
              <a:t>ölümleri</a:t>
            </a:r>
            <a:r>
              <a:rPr lang="en-GB" sz="3300" dirty="0"/>
              <a:t> </a:t>
            </a:r>
            <a:r>
              <a:rPr lang="en-GB" sz="3300" dirty="0" err="1"/>
              <a:t>azalttığı</a:t>
            </a:r>
            <a:r>
              <a:rPr lang="en-GB" sz="3300" dirty="0"/>
              <a:t> </a:t>
            </a:r>
            <a:r>
              <a:rPr lang="en-GB" sz="3300" dirty="0" err="1"/>
              <a:t>gö</a:t>
            </a:r>
            <a:r>
              <a:rPr lang="tr-TR" sz="3300" dirty="0"/>
              <a:t>s-</a:t>
            </a:r>
            <a:r>
              <a:rPr lang="en-GB" sz="3300" dirty="0"/>
              <a:t>t</a:t>
            </a:r>
            <a:r>
              <a:rPr lang="tr-TR" sz="3300" dirty="0"/>
              <a:t>e</a:t>
            </a:r>
            <a:r>
              <a:rPr lang="en-GB" sz="3300" dirty="0" err="1"/>
              <a:t>rilmiştir</a:t>
            </a:r>
            <a:r>
              <a:rPr lang="en-GB" sz="3300" dirty="0"/>
              <a:t>. </a:t>
            </a:r>
            <a:r>
              <a:rPr lang="en-US" sz="3300" dirty="0"/>
              <a:t>​</a:t>
            </a:r>
          </a:p>
          <a:p>
            <a:pPr fontAlgn="base"/>
            <a:r>
              <a:rPr lang="en-GB" sz="3300" dirty="0" err="1"/>
              <a:t>Diğer</a:t>
            </a:r>
            <a:r>
              <a:rPr lang="en-GB" sz="3300" dirty="0"/>
              <a:t> </a:t>
            </a:r>
            <a:r>
              <a:rPr lang="en-GB" sz="3300" dirty="0" err="1"/>
              <a:t>diyabet</a:t>
            </a:r>
            <a:r>
              <a:rPr lang="en-GB" sz="3300" dirty="0"/>
              <a:t> </a:t>
            </a:r>
            <a:r>
              <a:rPr lang="en-GB" sz="3300" dirty="0" err="1"/>
              <a:t>ilaçlarıyla</a:t>
            </a:r>
            <a:r>
              <a:rPr lang="en-GB" sz="3300" dirty="0"/>
              <a:t> </a:t>
            </a:r>
            <a:r>
              <a:rPr lang="en-GB" sz="3300" dirty="0" err="1"/>
              <a:t>ve</a:t>
            </a:r>
            <a:r>
              <a:rPr lang="en-GB" sz="3300" dirty="0"/>
              <a:t> </a:t>
            </a:r>
            <a:r>
              <a:rPr lang="en-GB" sz="3300" dirty="0" err="1"/>
              <a:t>insülinle</a:t>
            </a:r>
            <a:r>
              <a:rPr lang="en-GB" sz="3300" dirty="0"/>
              <a:t> </a:t>
            </a:r>
            <a:r>
              <a:rPr lang="en-GB" sz="3300" dirty="0" err="1"/>
              <a:t>kombine</a:t>
            </a:r>
            <a:r>
              <a:rPr lang="en-GB" sz="3300" dirty="0"/>
              <a:t> </a:t>
            </a:r>
            <a:r>
              <a:rPr lang="en-GB" sz="3300" dirty="0" err="1"/>
              <a:t>edilebilir</a:t>
            </a:r>
            <a:r>
              <a:rPr lang="en-GB" sz="3300" dirty="0"/>
              <a:t>. </a:t>
            </a:r>
            <a:r>
              <a:rPr lang="en-US" sz="3300" dirty="0"/>
              <a:t>​</a:t>
            </a:r>
          </a:p>
          <a:p>
            <a:pPr fontAlgn="base"/>
            <a:r>
              <a:rPr lang="en-GB" sz="3300" dirty="0"/>
              <a:t>Kilo </a:t>
            </a:r>
            <a:r>
              <a:rPr lang="en-GB" sz="3300" dirty="0" err="1"/>
              <a:t>aldırmaz</a:t>
            </a:r>
            <a:r>
              <a:rPr lang="en-GB" sz="3300" dirty="0"/>
              <a:t>, </a:t>
            </a:r>
            <a:r>
              <a:rPr lang="en-GB" sz="3300" dirty="0" err="1"/>
              <a:t>hipoglisemi</a:t>
            </a:r>
            <a:r>
              <a:rPr lang="en-GB" sz="3300" dirty="0"/>
              <a:t> </a:t>
            </a:r>
            <a:r>
              <a:rPr lang="en-GB" sz="3300" dirty="0" err="1"/>
              <a:t>yapmaz</a:t>
            </a:r>
            <a:r>
              <a:rPr lang="en-GB" sz="3300" dirty="0"/>
              <a:t>, </a:t>
            </a:r>
            <a:r>
              <a:rPr lang="en-GB" sz="3300" dirty="0" err="1"/>
              <a:t>ucuz</a:t>
            </a:r>
            <a:r>
              <a:rPr lang="en-GB" sz="3300" dirty="0"/>
              <a:t>. </a:t>
            </a:r>
            <a:r>
              <a:rPr lang="en-US" sz="3300" dirty="0"/>
              <a:t>​</a:t>
            </a:r>
          </a:p>
          <a:p>
            <a:pPr fontAlgn="base"/>
            <a:r>
              <a:rPr lang="en-GB" sz="3300" dirty="0" err="1"/>
              <a:t>Kontraendikasyonu</a:t>
            </a:r>
            <a:r>
              <a:rPr lang="en-GB" sz="3300" dirty="0"/>
              <a:t> </a:t>
            </a:r>
            <a:r>
              <a:rPr lang="en-GB" sz="3300" dirty="0" err="1"/>
              <a:t>olmadığı</a:t>
            </a:r>
            <a:r>
              <a:rPr lang="en-GB" sz="3300" dirty="0"/>
              <a:t> </a:t>
            </a:r>
            <a:r>
              <a:rPr lang="en-GB" sz="3300" dirty="0" err="1"/>
              <a:t>sürece</a:t>
            </a:r>
            <a:r>
              <a:rPr lang="en-GB" sz="3300" dirty="0"/>
              <a:t> </a:t>
            </a:r>
            <a:r>
              <a:rPr lang="en-GB" sz="3300" dirty="0" err="1"/>
              <a:t>devam</a:t>
            </a:r>
            <a:r>
              <a:rPr lang="en-GB" sz="3300" dirty="0"/>
              <a:t> </a:t>
            </a:r>
            <a:r>
              <a:rPr lang="en-GB" sz="3300" dirty="0" err="1"/>
              <a:t>edilmelidir</a:t>
            </a:r>
            <a:r>
              <a:rPr lang="en-GB" sz="3300" dirty="0"/>
              <a:t>. </a:t>
            </a:r>
            <a:endParaRPr lang="tr-TR" sz="3300" dirty="0"/>
          </a:p>
          <a:p>
            <a:r>
              <a:rPr lang="en-GB" sz="2800" dirty="0" err="1"/>
              <a:t>Günümüzdeki</a:t>
            </a:r>
            <a:r>
              <a:rPr lang="en-GB" sz="2800" dirty="0"/>
              <a:t> </a:t>
            </a:r>
            <a:r>
              <a:rPr lang="en-GB" sz="2800" dirty="0" err="1"/>
              <a:t>klavuzlara</a:t>
            </a:r>
            <a:r>
              <a:rPr lang="en-GB" sz="2800" dirty="0"/>
              <a:t> </a:t>
            </a:r>
            <a:r>
              <a:rPr lang="en-GB" sz="2800" dirty="0" err="1"/>
              <a:t>göre</a:t>
            </a:r>
            <a:r>
              <a:rPr lang="en-GB" sz="2800" dirty="0"/>
              <a:t> (ADA, EASD, IDF, …TEMD) “Tip </a:t>
            </a:r>
            <a:r>
              <a:rPr lang="tr-TR" sz="2800" dirty="0"/>
              <a:t>2 </a:t>
            </a:r>
            <a:r>
              <a:rPr lang="en-GB" sz="2800" dirty="0"/>
              <a:t>DM </a:t>
            </a:r>
            <a:r>
              <a:rPr lang="en-GB" sz="2800" dirty="0" err="1"/>
              <a:t>tedavisinde</a:t>
            </a:r>
            <a:r>
              <a:rPr lang="en-GB" sz="2800" dirty="0"/>
              <a:t> </a:t>
            </a:r>
            <a:r>
              <a:rPr lang="en-GB" sz="2800" dirty="0" err="1"/>
              <a:t>tanı</a:t>
            </a:r>
            <a:r>
              <a:rPr lang="en-GB" sz="2800" dirty="0"/>
              <a:t> </a:t>
            </a:r>
            <a:r>
              <a:rPr lang="en-GB" sz="2800" dirty="0" err="1"/>
              <a:t>anında</a:t>
            </a:r>
            <a:r>
              <a:rPr lang="en-GB" sz="2800" dirty="0"/>
              <a:t> </a:t>
            </a:r>
            <a:r>
              <a:rPr lang="en-GB" sz="2800" dirty="0" err="1"/>
              <a:t>verilecek</a:t>
            </a:r>
            <a:r>
              <a:rPr lang="en-GB" sz="2800" dirty="0"/>
              <a:t> ilk </a:t>
            </a:r>
            <a:r>
              <a:rPr lang="en-GB" sz="2800" dirty="0" err="1"/>
              <a:t>ilaçtır</a:t>
            </a:r>
            <a:r>
              <a:rPr lang="en-GB" sz="2800" dirty="0"/>
              <a:t>.”​</a:t>
            </a:r>
            <a:endParaRPr lang="tr-TR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tr-TR" dirty="0"/>
              <a:t>FENİLPROPANOLAMİN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Fenilpropanolamin</a:t>
            </a:r>
            <a:r>
              <a:rPr lang="en-GB" dirty="0"/>
              <a:t> </a:t>
            </a:r>
            <a:r>
              <a:rPr lang="en-GB" dirty="0" err="1"/>
              <a:t>kan</a:t>
            </a:r>
            <a:r>
              <a:rPr lang="en-GB" dirty="0"/>
              <a:t> </a:t>
            </a:r>
            <a:r>
              <a:rPr lang="en-GB" dirty="0" err="1"/>
              <a:t>şekeri</a:t>
            </a:r>
            <a:r>
              <a:rPr lang="en-GB" dirty="0"/>
              <a:t> </a:t>
            </a:r>
            <a:r>
              <a:rPr lang="en-GB" dirty="0" err="1"/>
              <a:t>kontrolüne</a:t>
            </a:r>
            <a:r>
              <a:rPr lang="en-GB" dirty="0"/>
              <a:t> </a:t>
            </a:r>
            <a:r>
              <a:rPr lang="en-GB" dirty="0" err="1"/>
              <a:t>müdahele</a:t>
            </a:r>
            <a:r>
              <a:rPr lang="en-GB" dirty="0"/>
              <a:t> </a:t>
            </a:r>
            <a:r>
              <a:rPr lang="en-GB" dirty="0" err="1"/>
              <a:t>edebilir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met</a:t>
            </a:r>
            <a:r>
              <a:rPr lang="tr-TR" dirty="0" err="1"/>
              <a:t>formin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diğer</a:t>
            </a:r>
            <a:r>
              <a:rPr lang="en-GB" dirty="0"/>
              <a:t> </a:t>
            </a:r>
            <a:r>
              <a:rPr lang="en-GB" dirty="0" err="1"/>
              <a:t>diyabetik</a:t>
            </a:r>
            <a:r>
              <a:rPr lang="en-GB" dirty="0"/>
              <a:t> </a:t>
            </a:r>
            <a:r>
              <a:rPr lang="en-GB" dirty="0" err="1"/>
              <a:t>ilaçların</a:t>
            </a:r>
            <a:r>
              <a:rPr lang="en-GB" dirty="0"/>
              <a:t> </a:t>
            </a:r>
            <a:r>
              <a:rPr lang="en-GB" dirty="0" err="1"/>
              <a:t>etkinliğini</a:t>
            </a:r>
            <a:r>
              <a:rPr lang="en-GB" dirty="0"/>
              <a:t> </a:t>
            </a:r>
            <a:r>
              <a:rPr lang="en-GB" dirty="0" err="1"/>
              <a:t>azaltabilir</a:t>
            </a:r>
            <a:r>
              <a:rPr lang="en-GB" dirty="0"/>
              <a:t>. Kan </a:t>
            </a:r>
            <a:r>
              <a:rPr lang="en-GB" dirty="0" err="1"/>
              <a:t>şekeri</a:t>
            </a:r>
            <a:r>
              <a:rPr lang="en-GB" dirty="0"/>
              <a:t> </a:t>
            </a:r>
            <a:r>
              <a:rPr lang="en-GB" dirty="0" err="1"/>
              <a:t>seviyenizi</a:t>
            </a:r>
            <a:r>
              <a:rPr lang="en-GB" dirty="0"/>
              <a:t> </a:t>
            </a:r>
            <a:r>
              <a:rPr lang="en-GB" dirty="0" err="1"/>
              <a:t>yakından</a:t>
            </a:r>
            <a:r>
              <a:rPr lang="en-GB" dirty="0"/>
              <a:t> </a:t>
            </a:r>
            <a:r>
              <a:rPr lang="en-GB" dirty="0" err="1"/>
              <a:t>izleyin</a:t>
            </a:r>
            <a:r>
              <a:rPr lang="en-GB" dirty="0"/>
              <a:t>. </a:t>
            </a:r>
            <a:r>
              <a:rPr lang="en-GB" dirty="0" err="1"/>
              <a:t>Phenylpropanolamine</a:t>
            </a:r>
            <a:r>
              <a:rPr lang="en-GB" dirty="0"/>
              <a:t> </a:t>
            </a:r>
            <a:r>
              <a:rPr lang="en-GB" dirty="0" err="1"/>
              <a:t>tedavisi</a:t>
            </a:r>
            <a:r>
              <a:rPr lang="en-GB" dirty="0"/>
              <a:t> </a:t>
            </a:r>
            <a:r>
              <a:rPr lang="en-GB" dirty="0" err="1"/>
              <a:t>sırasında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sonrasında</a:t>
            </a:r>
            <a:r>
              <a:rPr lang="en-GB" dirty="0"/>
              <a:t> </a:t>
            </a:r>
            <a:r>
              <a:rPr lang="en-GB" dirty="0" err="1"/>
              <a:t>diyabetik</a:t>
            </a:r>
            <a:r>
              <a:rPr lang="en-GB" dirty="0"/>
              <a:t> </a:t>
            </a:r>
            <a:r>
              <a:rPr lang="en-GB" dirty="0" err="1"/>
              <a:t>ilaçlarınızın</a:t>
            </a:r>
            <a:r>
              <a:rPr lang="en-GB" dirty="0"/>
              <a:t> </a:t>
            </a:r>
            <a:r>
              <a:rPr lang="en-GB" dirty="0" err="1"/>
              <a:t>doz</a:t>
            </a:r>
            <a:r>
              <a:rPr lang="en-GB" dirty="0"/>
              <a:t> </a:t>
            </a:r>
            <a:r>
              <a:rPr lang="en-GB" dirty="0" err="1"/>
              <a:t>ayarlamasına</a:t>
            </a:r>
            <a:r>
              <a:rPr lang="en-GB" dirty="0"/>
              <a:t> </a:t>
            </a:r>
            <a:r>
              <a:rPr lang="en-GB" dirty="0" err="1"/>
              <a:t>ihtiyaç</a:t>
            </a:r>
            <a:r>
              <a:rPr lang="en-GB" dirty="0"/>
              <a:t> </a:t>
            </a:r>
            <a:r>
              <a:rPr lang="en-GB" dirty="0" err="1"/>
              <a:t>duyabilirsiniz</a:t>
            </a:r>
            <a:r>
              <a:rPr lang="en-GB" dirty="0"/>
              <a:t>.​</a:t>
            </a:r>
            <a:endParaRPr lang="tr-T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706090"/>
          </a:xfrm>
          <a:solidFill>
            <a:srgbClr val="FFCC00"/>
          </a:solidFill>
        </p:spPr>
        <p:txBody>
          <a:bodyPr>
            <a:normAutofit fontScale="90000"/>
          </a:bodyPr>
          <a:lstStyle/>
          <a:p>
            <a:r>
              <a:rPr lang="tr-TR" dirty="0"/>
              <a:t>B12 VİTAMİNİ İLE İLİŞKİSİ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052737"/>
            <a:ext cx="8229600" cy="3384376"/>
          </a:xfrm>
        </p:spPr>
        <p:txBody>
          <a:bodyPr>
            <a:normAutofit fontScale="85000" lnSpcReduction="20000"/>
          </a:bodyPr>
          <a:lstStyle/>
          <a:p>
            <a:r>
              <a:rPr lang="tr-TR" dirty="0"/>
              <a:t>Bir ilaç etkileşimi nedeniyle değilse de </a:t>
            </a:r>
            <a:r>
              <a:rPr lang="tr-TR" dirty="0" err="1"/>
              <a:t>metformin</a:t>
            </a:r>
            <a:r>
              <a:rPr lang="tr-TR" dirty="0"/>
              <a:t> </a:t>
            </a:r>
            <a:r>
              <a:rPr lang="tr-TR" dirty="0" err="1"/>
              <a:t>gastrointestinal</a:t>
            </a:r>
            <a:r>
              <a:rPr lang="tr-TR" dirty="0"/>
              <a:t> yan etkileri sınırlamak için bir yemekle birlikte alınmalıdır. </a:t>
            </a:r>
            <a:r>
              <a:rPr lang="tr-TR" dirty="0" err="1"/>
              <a:t>Metformin</a:t>
            </a:r>
            <a:r>
              <a:rPr lang="tr-TR" dirty="0"/>
              <a:t>, B12 vitamini eksik emilimine neden olabilir ve bu da B12 eksikliğine ve daha sonra anemiye neden olabilir. Oral ya da enjekte edilen B12 (</a:t>
            </a:r>
            <a:r>
              <a:rPr lang="tr-TR" dirty="0" err="1"/>
              <a:t>siyanokobalamin</a:t>
            </a:r>
            <a:r>
              <a:rPr lang="tr-TR" dirty="0"/>
              <a:t>) ya da kalsiyum takviyesi, düzeltme için etkili olabileceği halde, </a:t>
            </a:r>
            <a:r>
              <a:rPr lang="tr-TR" dirty="0" err="1"/>
              <a:t>metforminin</a:t>
            </a:r>
            <a:r>
              <a:rPr lang="tr-TR" dirty="0"/>
              <a:t> B12 </a:t>
            </a:r>
            <a:r>
              <a:rPr lang="tr-TR" dirty="0" err="1"/>
              <a:t>malabsorbsiyonuna</a:t>
            </a:r>
            <a:r>
              <a:rPr lang="tr-TR" dirty="0"/>
              <a:t> neden olduğu mekanizması açık bir şekilde tanımlanmamıştır.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idx="1"/>
          </p:nvPr>
        </p:nvSpPr>
        <p:spPr>
          <a:xfrm>
            <a:off x="0" y="0"/>
            <a:ext cx="9144000" cy="357301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85000" lnSpcReduction="20000"/>
          </a:bodyPr>
          <a:lstStyle/>
          <a:p>
            <a:r>
              <a:rPr lang="tr-TR" dirty="0" err="1">
                <a:solidFill>
                  <a:schemeClr val="tx1"/>
                </a:solidFill>
              </a:rPr>
              <a:t>Metformin</a:t>
            </a:r>
            <a:r>
              <a:rPr lang="tr-TR" dirty="0">
                <a:solidFill>
                  <a:schemeClr val="tx1"/>
                </a:solidFill>
              </a:rPr>
              <a:t> metabolizmaya girmez ve </a:t>
            </a:r>
            <a:r>
              <a:rPr lang="tr-TR" dirty="0" err="1">
                <a:solidFill>
                  <a:schemeClr val="tx1"/>
                </a:solidFill>
              </a:rPr>
              <a:t>tübüler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sekresyon</a:t>
            </a:r>
            <a:r>
              <a:rPr lang="tr-TR" dirty="0">
                <a:solidFill>
                  <a:schemeClr val="tx1"/>
                </a:solidFill>
              </a:rPr>
              <a:t> ve </a:t>
            </a:r>
            <a:r>
              <a:rPr lang="tr-TR" dirty="0" err="1">
                <a:solidFill>
                  <a:schemeClr val="tx1"/>
                </a:solidFill>
              </a:rPr>
              <a:t>glomerüler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filtrasyonla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renal</a:t>
            </a:r>
            <a:r>
              <a:rPr lang="tr-TR" dirty="0">
                <a:solidFill>
                  <a:schemeClr val="tx1"/>
                </a:solidFill>
              </a:rPr>
              <a:t> olarak ortadan kaldırılır. </a:t>
            </a:r>
            <a:r>
              <a:rPr lang="tr-TR" dirty="0" err="1">
                <a:solidFill>
                  <a:schemeClr val="tx1"/>
                </a:solidFill>
              </a:rPr>
              <a:t>Metformin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katyonik</a:t>
            </a:r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(pozitif yüklü)</a:t>
            </a:r>
            <a:r>
              <a:rPr lang="tr-TR" dirty="0">
                <a:solidFill>
                  <a:schemeClr val="tx1"/>
                </a:solidFill>
              </a:rPr>
              <a:t> bir molekül olup böbreklerdeki organik katyon taşıyıcıları vasıtasıyla böbrek salgılaması için diğer </a:t>
            </a:r>
            <a:r>
              <a:rPr lang="tr-TR" dirty="0" err="1">
                <a:solidFill>
                  <a:schemeClr val="tx1"/>
                </a:solidFill>
              </a:rPr>
              <a:t>katyonik</a:t>
            </a:r>
            <a:r>
              <a:rPr lang="tr-TR" dirty="0">
                <a:solidFill>
                  <a:schemeClr val="tx1"/>
                </a:solidFill>
              </a:rPr>
              <a:t> ilaçlarla rekabet edebilir.</a:t>
            </a:r>
            <a:r>
              <a:rPr lang="tr-TR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Prokainamid</a:t>
            </a:r>
            <a:r>
              <a:rPr lang="tr-T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tr-TR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digoksin</a:t>
            </a:r>
            <a:r>
              <a:rPr lang="tr-T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tr-TR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kinidin</a:t>
            </a:r>
            <a:r>
              <a:rPr lang="tr-T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tr-TR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trimetoprim</a:t>
            </a:r>
            <a:r>
              <a:rPr lang="tr-T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ve </a:t>
            </a:r>
            <a:r>
              <a:rPr lang="tr-TR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vankomisin</a:t>
            </a:r>
            <a:r>
              <a:rPr lang="tr-T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metforminle</a:t>
            </a:r>
            <a:r>
              <a:rPr lang="tr-TR" dirty="0">
                <a:solidFill>
                  <a:schemeClr val="tx1"/>
                </a:solidFill>
              </a:rPr>
              <a:t> etkileşime girme potansiyeline sahip tüm </a:t>
            </a:r>
            <a:r>
              <a:rPr lang="tr-TR" dirty="0" err="1">
                <a:solidFill>
                  <a:schemeClr val="tx1"/>
                </a:solidFill>
              </a:rPr>
              <a:t>katyonik</a:t>
            </a:r>
            <a:r>
              <a:rPr lang="tr-TR" dirty="0">
                <a:solidFill>
                  <a:schemeClr val="tx1"/>
                </a:solidFill>
              </a:rPr>
              <a:t> ilaçlardır , ancak kalpte yanık için tezgah üstünde mevcut olan </a:t>
            </a:r>
            <a:r>
              <a:rPr lang="tr-TR" dirty="0" err="1">
                <a:solidFill>
                  <a:schemeClr val="tx1"/>
                </a:solidFill>
              </a:rPr>
              <a:t>simetidin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metforminle</a:t>
            </a:r>
            <a:r>
              <a:rPr lang="tr-TR" dirty="0">
                <a:solidFill>
                  <a:schemeClr val="tx1"/>
                </a:solidFill>
              </a:rPr>
              <a:t> ilişkili bir laktik </a:t>
            </a:r>
            <a:r>
              <a:rPr lang="tr-TR" dirty="0" err="1">
                <a:solidFill>
                  <a:schemeClr val="tx1"/>
                </a:solidFill>
              </a:rPr>
              <a:t>asidoz</a:t>
            </a:r>
            <a:r>
              <a:rPr lang="tr-TR" dirty="0">
                <a:solidFill>
                  <a:schemeClr val="tx1"/>
                </a:solidFill>
              </a:rPr>
              <a:t> (MALA) olgusuyla ilişkilendirilmiştir.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3 İçerik Yer Tutucusu" descr="AdsızGHJ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r="52683" b="45274"/>
          <a:stretch>
            <a:fillRect/>
          </a:stretch>
        </p:blipFill>
        <p:spPr>
          <a:xfrm>
            <a:off x="1" y="214290"/>
            <a:ext cx="9144000" cy="5904656"/>
          </a:xfrm>
          <a:solidFill>
            <a:srgbClr val="92D050"/>
          </a:solidFill>
          <a:ln>
            <a:solidFill>
              <a:srgbClr val="92D050"/>
            </a:solidFill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928670"/>
          </a:xfrm>
          <a:solidFill>
            <a:schemeClr val="bg1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txBody>
          <a:bodyPr/>
          <a:lstStyle/>
          <a:p>
            <a:r>
              <a:rPr lang="tr-TR" dirty="0" err="1">
                <a:solidFill>
                  <a:srgbClr val="33CCCC"/>
                </a:solidFill>
              </a:rPr>
              <a:t>Metforminin</a:t>
            </a:r>
            <a:r>
              <a:rPr lang="tr-TR" dirty="0">
                <a:solidFill>
                  <a:srgbClr val="33CCCC"/>
                </a:solidFill>
              </a:rPr>
              <a:t> Yan Etkileri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571612"/>
            <a:ext cx="5857884" cy="4525963"/>
          </a:xfrm>
        </p:spPr>
        <p:txBody>
          <a:bodyPr>
            <a:normAutofit fontScale="92500" lnSpcReduction="20000"/>
          </a:bodyPr>
          <a:lstStyle/>
          <a:p>
            <a:r>
              <a:rPr lang="tr-TR" dirty="0">
                <a:solidFill>
                  <a:srgbClr val="92D050"/>
                </a:solidFill>
              </a:rPr>
              <a:t>1-) </a:t>
            </a:r>
            <a:r>
              <a:rPr lang="tr-TR" dirty="0"/>
              <a:t>Ağızda metalik bir tat bırakabilir.</a:t>
            </a:r>
          </a:p>
          <a:p>
            <a:r>
              <a:rPr lang="tr-TR" dirty="0">
                <a:solidFill>
                  <a:srgbClr val="92D050"/>
                </a:solidFill>
              </a:rPr>
              <a:t>2-) </a:t>
            </a:r>
            <a:r>
              <a:rPr lang="tr-TR" dirty="0" err="1"/>
              <a:t>Gastrointestinal</a:t>
            </a:r>
            <a:r>
              <a:rPr lang="tr-TR" dirty="0"/>
              <a:t> istem üzerinde yan etkileri vardır. ( </a:t>
            </a:r>
            <a:r>
              <a:rPr lang="tr-TR" dirty="0" err="1"/>
              <a:t>Anoreksiya</a:t>
            </a:r>
            <a:r>
              <a:rPr lang="tr-TR" dirty="0"/>
              <a:t>, bulantı-kusma, ishal, rahatsızlık hissi)</a:t>
            </a:r>
          </a:p>
          <a:p>
            <a:r>
              <a:rPr lang="tr-TR" dirty="0">
                <a:solidFill>
                  <a:srgbClr val="92D050"/>
                </a:solidFill>
              </a:rPr>
              <a:t>3-) </a:t>
            </a:r>
            <a:r>
              <a:rPr lang="tr-TR" dirty="0"/>
              <a:t>Uzun süreli kullanımda Vitamin B12 eksikliği</a:t>
            </a:r>
          </a:p>
          <a:p>
            <a:r>
              <a:rPr lang="tr-TR" dirty="0">
                <a:solidFill>
                  <a:srgbClr val="92D050"/>
                </a:solidFill>
              </a:rPr>
              <a:t>4-) </a:t>
            </a:r>
            <a:r>
              <a:rPr lang="tr-TR" dirty="0"/>
              <a:t>Laktik </a:t>
            </a:r>
            <a:r>
              <a:rPr lang="tr-TR" dirty="0" err="1"/>
              <a:t>asidozis</a:t>
            </a:r>
            <a:r>
              <a:rPr lang="tr-TR" dirty="0"/>
              <a:t> (1/30.000- özellikle böbrek-karaciğer yetmezliği olan hastalarda)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FFCC99"/>
          </a:solidFill>
        </p:spPr>
        <p:txBody>
          <a:bodyPr/>
          <a:lstStyle/>
          <a:p>
            <a:r>
              <a:rPr lang="tr-TR" dirty="0" err="1"/>
              <a:t>Metformin</a:t>
            </a:r>
            <a:r>
              <a:rPr lang="tr-TR" dirty="0"/>
              <a:t> Etkisini Nasıl Gösterir ?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57298"/>
            <a:ext cx="8401080" cy="4768865"/>
          </a:xfrm>
          <a:solidFill>
            <a:schemeClr val="bg1"/>
          </a:solidFill>
        </p:spPr>
        <p:txBody>
          <a:bodyPr>
            <a:normAutofit fontScale="92500"/>
          </a:bodyPr>
          <a:lstStyle/>
          <a:p>
            <a:r>
              <a:rPr lang="en-US" dirty="0" err="1"/>
              <a:t>Metformin</a:t>
            </a:r>
            <a:r>
              <a:rPr lang="en-US" dirty="0"/>
              <a:t> </a:t>
            </a:r>
            <a:r>
              <a:rPr lang="en-US" b="1" u="sng" dirty="0" err="1">
                <a:solidFill>
                  <a:srgbClr val="FFCC99"/>
                </a:solidFill>
              </a:rPr>
              <a:t>biguanid</a:t>
            </a:r>
            <a:r>
              <a:rPr lang="en-US" b="1" u="sng" dirty="0">
                <a:solidFill>
                  <a:srgbClr val="FFCC99"/>
                </a:solidFill>
              </a:rPr>
              <a:t> </a:t>
            </a:r>
            <a:r>
              <a:rPr lang="en-US" b="1" u="sng" dirty="0" err="1">
                <a:solidFill>
                  <a:srgbClr val="FFCC99"/>
                </a:solidFill>
              </a:rPr>
              <a:t>sınıfı</a:t>
            </a:r>
            <a:r>
              <a:rPr lang="en-US" dirty="0"/>
              <a:t> oral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antidiyabetiktir</a:t>
            </a:r>
            <a:r>
              <a:rPr lang="en-US" dirty="0"/>
              <a:t>. Tip II </a:t>
            </a:r>
            <a:r>
              <a:rPr lang="en-US" dirty="0" err="1"/>
              <a:t>diyabette</a:t>
            </a:r>
            <a:r>
              <a:rPr lang="en-US" dirty="0"/>
              <a:t> (</a:t>
            </a:r>
            <a:r>
              <a:rPr lang="en-US" dirty="0" err="1"/>
              <a:t>insüline</a:t>
            </a:r>
            <a:r>
              <a:rPr lang="en-US" dirty="0"/>
              <a:t> </a:t>
            </a:r>
            <a:r>
              <a:rPr lang="en-US" dirty="0" err="1"/>
              <a:t>bağımlı</a:t>
            </a:r>
            <a:r>
              <a:rPr lang="en-US" dirty="0"/>
              <a:t> </a:t>
            </a:r>
            <a:r>
              <a:rPr lang="en-US" dirty="0" err="1"/>
              <a:t>olmayan</a:t>
            </a:r>
            <a:r>
              <a:rPr lang="en-US" dirty="0"/>
              <a:t>) hem </a:t>
            </a:r>
            <a:r>
              <a:rPr lang="en-US" b="1" dirty="0" err="1">
                <a:solidFill>
                  <a:srgbClr val="FFCC99"/>
                </a:solidFill>
              </a:rPr>
              <a:t>bazal</a:t>
            </a:r>
            <a:r>
              <a:rPr lang="en-US" dirty="0"/>
              <a:t> hem de </a:t>
            </a:r>
            <a:r>
              <a:rPr lang="en-US" b="1" dirty="0">
                <a:solidFill>
                  <a:srgbClr val="FFCC99"/>
                </a:solidFill>
              </a:rPr>
              <a:t>postprandial</a:t>
            </a:r>
            <a:r>
              <a:rPr lang="en-US" dirty="0"/>
              <a:t> </a:t>
            </a:r>
            <a:r>
              <a:rPr lang="en-US" dirty="0" err="1"/>
              <a:t>plazma</a:t>
            </a:r>
            <a:r>
              <a:rPr lang="en-US" dirty="0"/>
              <a:t> </a:t>
            </a:r>
            <a:r>
              <a:rPr lang="en-US" dirty="0" err="1"/>
              <a:t>glukoz</a:t>
            </a:r>
            <a:r>
              <a:rPr lang="en-US" dirty="0"/>
              <a:t> </a:t>
            </a:r>
            <a:r>
              <a:rPr lang="en-US" dirty="0" err="1"/>
              <a:t>seviyelerini</a:t>
            </a:r>
            <a:r>
              <a:rPr lang="en-US" dirty="0"/>
              <a:t> </a:t>
            </a:r>
            <a:r>
              <a:rPr lang="en-US" dirty="0" err="1"/>
              <a:t>düşürür</a:t>
            </a:r>
            <a:r>
              <a:rPr lang="en-US" dirty="0"/>
              <a:t>. </a:t>
            </a:r>
            <a:r>
              <a:rPr lang="en-US" dirty="0" err="1"/>
              <a:t>Karaciğerde</a:t>
            </a:r>
            <a:r>
              <a:rPr lang="en-US" dirty="0"/>
              <a:t> </a:t>
            </a:r>
            <a:r>
              <a:rPr lang="en-US" dirty="0" err="1"/>
              <a:t>glukoz</a:t>
            </a:r>
            <a:r>
              <a:rPr lang="en-US" dirty="0"/>
              <a:t> </a:t>
            </a:r>
            <a:r>
              <a:rPr lang="en-US" dirty="0" err="1"/>
              <a:t>yapımını</a:t>
            </a:r>
            <a:r>
              <a:rPr lang="en-US" dirty="0"/>
              <a:t> </a:t>
            </a:r>
            <a:r>
              <a:rPr lang="en-US" dirty="0" err="1"/>
              <a:t>azaltır</a:t>
            </a:r>
            <a:r>
              <a:rPr lang="en-US" dirty="0"/>
              <a:t>, </a:t>
            </a:r>
            <a:r>
              <a:rPr lang="en-US" dirty="0" err="1"/>
              <a:t>glukozun</a:t>
            </a:r>
            <a:r>
              <a:rPr lang="en-US" dirty="0"/>
              <a:t> </a:t>
            </a:r>
            <a:r>
              <a:rPr lang="en-US" dirty="0" err="1"/>
              <a:t>barsaklardan</a:t>
            </a:r>
            <a:r>
              <a:rPr lang="en-US" dirty="0"/>
              <a:t> </a:t>
            </a:r>
            <a:r>
              <a:rPr lang="en-US" dirty="0" err="1"/>
              <a:t>emilimini</a:t>
            </a:r>
            <a:r>
              <a:rPr lang="en-US" dirty="0"/>
              <a:t> </a:t>
            </a:r>
            <a:r>
              <a:rPr lang="en-US" dirty="0" err="1"/>
              <a:t>azaltır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b="1" dirty="0" err="1">
                <a:solidFill>
                  <a:srgbClr val="FFCC99"/>
                </a:solidFill>
              </a:rPr>
              <a:t>insülin</a:t>
            </a:r>
            <a:r>
              <a:rPr lang="en-US" b="1" dirty="0">
                <a:solidFill>
                  <a:srgbClr val="FFCC99"/>
                </a:solidFill>
              </a:rPr>
              <a:t> </a:t>
            </a:r>
            <a:r>
              <a:rPr lang="en-US" b="1" dirty="0" err="1">
                <a:solidFill>
                  <a:srgbClr val="FFCC99"/>
                </a:solidFill>
              </a:rPr>
              <a:t>duyarlılığını</a:t>
            </a:r>
            <a:r>
              <a:rPr lang="en-US" b="1" dirty="0">
                <a:solidFill>
                  <a:srgbClr val="FFCC99"/>
                </a:solidFill>
              </a:rPr>
              <a:t> </a:t>
            </a:r>
            <a:r>
              <a:rPr lang="en-US" b="1" dirty="0" err="1">
                <a:solidFill>
                  <a:srgbClr val="FFCC99"/>
                </a:solidFill>
              </a:rPr>
              <a:t>artırır</a:t>
            </a:r>
            <a:r>
              <a:rPr lang="en-US" b="1" dirty="0">
                <a:solidFill>
                  <a:srgbClr val="FFCC99"/>
                </a:solidFill>
              </a:rPr>
              <a:t> </a:t>
            </a:r>
            <a:r>
              <a:rPr lang="en-US" dirty="0"/>
              <a:t>(</a:t>
            </a:r>
            <a:r>
              <a:rPr lang="en-US" dirty="0" err="1"/>
              <a:t>periferik</a:t>
            </a:r>
            <a:r>
              <a:rPr lang="en-US" dirty="0"/>
              <a:t> </a:t>
            </a:r>
            <a:r>
              <a:rPr lang="en-US" dirty="0" err="1"/>
              <a:t>glukoz</a:t>
            </a:r>
            <a:r>
              <a:rPr lang="en-US" dirty="0"/>
              <a:t> </a:t>
            </a:r>
            <a:r>
              <a:rPr lang="en-US" dirty="0" err="1"/>
              <a:t>alımını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kullanımını</a:t>
            </a:r>
            <a:r>
              <a:rPr lang="en-US" dirty="0"/>
              <a:t> </a:t>
            </a:r>
            <a:r>
              <a:rPr lang="en-US" dirty="0" err="1"/>
              <a:t>artırır</a:t>
            </a:r>
            <a:r>
              <a:rPr lang="en-US" dirty="0"/>
              <a:t>). </a:t>
            </a:r>
            <a:r>
              <a:rPr lang="en-US" dirty="0" err="1"/>
              <a:t>Metformin</a:t>
            </a:r>
            <a:r>
              <a:rPr lang="en-US" dirty="0"/>
              <a:t> </a:t>
            </a:r>
            <a:r>
              <a:rPr lang="en-US" dirty="0" err="1"/>
              <a:t>tedavisi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açlık</a:t>
            </a:r>
            <a:r>
              <a:rPr lang="en-US" dirty="0"/>
              <a:t> </a:t>
            </a:r>
            <a:r>
              <a:rPr lang="en-US" dirty="0" err="1"/>
              <a:t>insülin</a:t>
            </a:r>
            <a:r>
              <a:rPr lang="en-US" dirty="0"/>
              <a:t> </a:t>
            </a:r>
            <a:r>
              <a:rPr lang="en-US" dirty="0" err="1"/>
              <a:t>seviyeleri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 </a:t>
            </a:r>
            <a:r>
              <a:rPr lang="en-US" dirty="0" err="1"/>
              <a:t>gün</a:t>
            </a:r>
            <a:r>
              <a:rPr lang="en-US" dirty="0"/>
              <a:t> </a:t>
            </a:r>
            <a:r>
              <a:rPr lang="en-US" dirty="0" err="1"/>
              <a:t>boyu</a:t>
            </a:r>
            <a:r>
              <a:rPr lang="en-US" dirty="0"/>
              <a:t> </a:t>
            </a:r>
            <a:r>
              <a:rPr lang="en-US" dirty="0" err="1"/>
              <a:t>plazma</a:t>
            </a:r>
            <a:r>
              <a:rPr lang="en-US" dirty="0"/>
              <a:t> </a:t>
            </a:r>
            <a:r>
              <a:rPr lang="en-US" dirty="0" err="1"/>
              <a:t>insülin</a:t>
            </a:r>
            <a:r>
              <a:rPr lang="en-US" dirty="0"/>
              <a:t> </a:t>
            </a:r>
            <a:r>
              <a:rPr lang="en-US" dirty="0" err="1"/>
              <a:t>yanıtı</a:t>
            </a:r>
            <a:r>
              <a:rPr lang="en-US" dirty="0"/>
              <a:t> </a:t>
            </a:r>
            <a:r>
              <a:rPr lang="en-US" dirty="0" err="1"/>
              <a:t>azalırken</a:t>
            </a:r>
            <a:r>
              <a:rPr lang="en-US" dirty="0"/>
              <a:t>,</a:t>
            </a:r>
            <a:r>
              <a:rPr lang="en-US" b="1" u="sng" dirty="0">
                <a:solidFill>
                  <a:srgbClr val="FFCC99"/>
                </a:solidFill>
              </a:rPr>
              <a:t> </a:t>
            </a:r>
            <a:r>
              <a:rPr lang="tr-TR" b="1" u="sng" dirty="0" err="1">
                <a:solidFill>
                  <a:srgbClr val="FFCC99"/>
                </a:solidFill>
              </a:rPr>
              <a:t>insülin</a:t>
            </a:r>
            <a:r>
              <a:rPr lang="tr-TR" b="1" u="sng" dirty="0">
                <a:solidFill>
                  <a:srgbClr val="FFCC99"/>
                </a:solidFill>
              </a:rPr>
              <a:t> </a:t>
            </a:r>
            <a:r>
              <a:rPr lang="tr-TR" b="1" u="sng" dirty="0" err="1">
                <a:solidFill>
                  <a:srgbClr val="FFCC99"/>
                </a:solidFill>
              </a:rPr>
              <a:t>sekresyonu</a:t>
            </a:r>
            <a:r>
              <a:rPr lang="tr-TR" b="1" u="sng" dirty="0">
                <a:solidFill>
                  <a:srgbClr val="FFCC99"/>
                </a:solidFill>
              </a:rPr>
              <a:t> uyarılmaz.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>
                <a:solidFill>
                  <a:srgbClr val="FF0000"/>
                </a:solidFill>
              </a:rPr>
              <a:t>BİYOYARARLANIMI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2800" dirty="0" err="1"/>
              <a:t>Metformin</a:t>
            </a:r>
            <a:r>
              <a:rPr lang="en-GB" sz="2800" dirty="0"/>
              <a:t>, oral </a:t>
            </a:r>
            <a:r>
              <a:rPr lang="en-GB" sz="2800" dirty="0" err="1"/>
              <a:t>yolla</a:t>
            </a:r>
            <a:r>
              <a:rPr lang="en-GB" sz="2800" dirty="0"/>
              <a:t> </a:t>
            </a:r>
            <a:r>
              <a:rPr lang="en-GB" sz="2800" dirty="0" err="1"/>
              <a:t>alındıktan</a:t>
            </a:r>
            <a:r>
              <a:rPr lang="en-GB" sz="2800" dirty="0"/>
              <a:t> </a:t>
            </a:r>
            <a:r>
              <a:rPr lang="en-GB" sz="2800" dirty="0" err="1"/>
              <a:t>sonra</a:t>
            </a:r>
            <a:r>
              <a:rPr lang="en-GB" sz="2800" dirty="0"/>
              <a:t> gastrointestinal </a:t>
            </a:r>
            <a:r>
              <a:rPr lang="en-GB" sz="2800" dirty="0" err="1"/>
              <a:t>kanaldan</a:t>
            </a:r>
            <a:r>
              <a:rPr lang="en-GB" sz="2800" dirty="0"/>
              <a:t> </a:t>
            </a:r>
            <a:r>
              <a:rPr lang="en-GB" sz="2800" dirty="0" err="1"/>
              <a:t>yavaş</a:t>
            </a:r>
            <a:r>
              <a:rPr lang="en-GB" sz="2800" dirty="0"/>
              <a:t> </a:t>
            </a:r>
            <a:r>
              <a:rPr lang="en-GB" sz="2800" dirty="0" err="1"/>
              <a:t>absorbe</a:t>
            </a:r>
            <a:r>
              <a:rPr lang="en-GB" sz="2800" dirty="0"/>
              <a:t> </a:t>
            </a:r>
            <a:r>
              <a:rPr lang="en-GB" sz="2800" dirty="0" err="1"/>
              <a:t>edilir</a:t>
            </a:r>
            <a:r>
              <a:rPr lang="en-GB" sz="2800" dirty="0"/>
              <a:t>. </a:t>
            </a:r>
            <a:r>
              <a:rPr lang="en-GB" sz="2800" dirty="0" err="1"/>
              <a:t>Başlıca</a:t>
            </a:r>
            <a:r>
              <a:rPr lang="en-GB" sz="2800" dirty="0"/>
              <a:t> </a:t>
            </a:r>
            <a:r>
              <a:rPr lang="en-GB" sz="2800" dirty="0" err="1"/>
              <a:t>ince</a:t>
            </a:r>
            <a:r>
              <a:rPr lang="en-GB" sz="2800" dirty="0"/>
              <a:t> </a:t>
            </a:r>
            <a:r>
              <a:rPr lang="en-GB" sz="2800" dirty="0" err="1"/>
              <a:t>barsaklarda</a:t>
            </a:r>
            <a:r>
              <a:rPr lang="en-GB" sz="2800" dirty="0"/>
              <a:t> </a:t>
            </a:r>
            <a:r>
              <a:rPr lang="en-GB" sz="2800" dirty="0" err="1"/>
              <a:t>emilir</a:t>
            </a:r>
            <a:r>
              <a:rPr lang="en-GB" sz="2800" dirty="0"/>
              <a:t>. </a:t>
            </a:r>
            <a:r>
              <a:rPr lang="en-GB" sz="2800" dirty="0" err="1"/>
              <a:t>Gıdalar</a:t>
            </a:r>
            <a:r>
              <a:rPr lang="en-GB" sz="2800" dirty="0"/>
              <a:t> </a:t>
            </a:r>
            <a:r>
              <a:rPr lang="en-GB" sz="2800" dirty="0" err="1"/>
              <a:t>metforminin</a:t>
            </a:r>
            <a:r>
              <a:rPr lang="en-GB" sz="2800" dirty="0"/>
              <a:t> </a:t>
            </a:r>
            <a:r>
              <a:rPr lang="en-GB" sz="2800" dirty="0" err="1"/>
              <a:t>emilimini</a:t>
            </a:r>
            <a:r>
              <a:rPr lang="en-GB" sz="2800" dirty="0"/>
              <a:t> </a:t>
            </a:r>
            <a:r>
              <a:rPr lang="en-GB" sz="2800" dirty="0" err="1">
                <a:solidFill>
                  <a:srgbClr val="FF0000"/>
                </a:solidFill>
              </a:rPr>
              <a:t>azaltır</a:t>
            </a:r>
            <a:r>
              <a:rPr lang="en-GB" sz="2800" dirty="0">
                <a:solidFill>
                  <a:srgbClr val="FF0000"/>
                </a:solidFill>
              </a:rPr>
              <a:t>,</a:t>
            </a:r>
            <a:r>
              <a:rPr lang="en-GB" sz="2800" dirty="0"/>
              <a:t> </a:t>
            </a:r>
            <a:r>
              <a:rPr lang="en-GB" sz="2800" dirty="0" err="1"/>
              <a:t>emilim</a:t>
            </a:r>
            <a:r>
              <a:rPr lang="en-GB" sz="2800" dirty="0"/>
              <a:t> </a:t>
            </a:r>
            <a:r>
              <a:rPr lang="en-GB" sz="2800" dirty="0" err="1"/>
              <a:t>süresini</a:t>
            </a:r>
            <a:r>
              <a:rPr lang="en-GB" sz="2800" dirty="0"/>
              <a:t> </a:t>
            </a:r>
            <a:r>
              <a:rPr lang="en-GB" sz="2800" dirty="0" err="1"/>
              <a:t>uzatır</a:t>
            </a:r>
            <a:r>
              <a:rPr lang="en-GB" sz="2800" dirty="0"/>
              <a:t>. </a:t>
            </a:r>
            <a:r>
              <a:rPr lang="en-GB" sz="2800" dirty="0" err="1"/>
              <a:t>İlacın</a:t>
            </a:r>
            <a:r>
              <a:rPr lang="en-GB" sz="2800" dirty="0"/>
              <a:t> </a:t>
            </a:r>
            <a:r>
              <a:rPr lang="en-GB" sz="2800" dirty="0" err="1"/>
              <a:t>mutlak</a:t>
            </a:r>
            <a:r>
              <a:rPr lang="en-GB" sz="2800" dirty="0"/>
              <a:t> </a:t>
            </a:r>
            <a:r>
              <a:rPr lang="en-GB" sz="2800" dirty="0" err="1"/>
              <a:t>biyoyararlanımı</a:t>
            </a:r>
            <a:r>
              <a:rPr lang="en-GB" sz="2800" dirty="0"/>
              <a:t> </a:t>
            </a:r>
            <a:r>
              <a:rPr lang="en-GB" sz="2800" dirty="0" err="1"/>
              <a:t>yaklaşık</a:t>
            </a:r>
            <a:r>
              <a:rPr lang="en-GB" sz="2800" dirty="0"/>
              <a:t> %50-60'dır. Oral </a:t>
            </a:r>
            <a:r>
              <a:rPr lang="en-GB" sz="2800" dirty="0" err="1"/>
              <a:t>yolla</a:t>
            </a:r>
            <a:r>
              <a:rPr lang="en-GB" sz="2800" dirty="0"/>
              <a:t> </a:t>
            </a:r>
            <a:r>
              <a:rPr lang="en-GB" sz="2800" dirty="0" err="1"/>
              <a:t>verilmesini</a:t>
            </a:r>
            <a:r>
              <a:rPr lang="en-GB" sz="2800" dirty="0"/>
              <a:t> </a:t>
            </a:r>
            <a:r>
              <a:rPr lang="en-GB" sz="2800" dirty="0" err="1"/>
              <a:t>takiben</a:t>
            </a:r>
            <a:r>
              <a:rPr lang="en-GB" sz="2800" dirty="0"/>
              <a:t> </a:t>
            </a:r>
            <a:r>
              <a:rPr lang="en-GB" sz="2800" dirty="0" err="1"/>
              <a:t>metformin</a:t>
            </a:r>
            <a:r>
              <a:rPr lang="en-GB" sz="2800" dirty="0"/>
              <a:t> </a:t>
            </a:r>
            <a:r>
              <a:rPr lang="en-GB" sz="2800" dirty="0" err="1"/>
              <a:t>plazma</a:t>
            </a:r>
            <a:r>
              <a:rPr lang="en-GB" sz="2800" dirty="0"/>
              <a:t> </a:t>
            </a:r>
            <a:r>
              <a:rPr lang="en-GB" sz="2800" dirty="0" err="1"/>
              <a:t>doruk</a:t>
            </a:r>
            <a:r>
              <a:rPr lang="en-GB" sz="2800" dirty="0"/>
              <a:t> </a:t>
            </a:r>
            <a:r>
              <a:rPr lang="en-GB" sz="2800" dirty="0" err="1"/>
              <a:t>konsantrasyonuna</a:t>
            </a:r>
            <a:r>
              <a:rPr lang="en-GB" sz="2800" dirty="0"/>
              <a:t> 1-3 </a:t>
            </a:r>
            <a:r>
              <a:rPr lang="en-GB" sz="2800" dirty="0" err="1"/>
              <a:t>saatte</a:t>
            </a:r>
            <a:r>
              <a:rPr lang="en-GB" sz="2800" dirty="0"/>
              <a:t> </a:t>
            </a:r>
            <a:r>
              <a:rPr lang="en-GB" sz="2800" dirty="0" err="1"/>
              <a:t>ulaşır</a:t>
            </a:r>
            <a:r>
              <a:rPr lang="en-GB" sz="2800" dirty="0">
                <a:solidFill>
                  <a:srgbClr val="FF0000"/>
                </a:solidFill>
              </a:rPr>
              <a:t>. </a:t>
            </a:r>
            <a:r>
              <a:rPr lang="en-GB" sz="2800" dirty="0" err="1">
                <a:solidFill>
                  <a:srgbClr val="FF0000"/>
                </a:solidFill>
              </a:rPr>
              <a:t>Plazma</a:t>
            </a:r>
            <a:r>
              <a:rPr lang="en-GB" sz="2800" dirty="0">
                <a:solidFill>
                  <a:srgbClr val="FF0000"/>
                </a:solidFill>
              </a:rPr>
              <a:t> </a:t>
            </a:r>
            <a:r>
              <a:rPr lang="en-GB" sz="2800" dirty="0" err="1">
                <a:solidFill>
                  <a:srgbClr val="FF0000"/>
                </a:solidFill>
              </a:rPr>
              <a:t>proteinlerine</a:t>
            </a:r>
            <a:r>
              <a:rPr lang="en-GB" sz="2800" dirty="0">
                <a:solidFill>
                  <a:srgbClr val="FF0000"/>
                </a:solidFill>
              </a:rPr>
              <a:t> </a:t>
            </a:r>
            <a:r>
              <a:rPr lang="en-GB" sz="2800" dirty="0" err="1">
                <a:solidFill>
                  <a:srgbClr val="FF0000"/>
                </a:solidFill>
              </a:rPr>
              <a:t>bağlanma</a:t>
            </a:r>
            <a:r>
              <a:rPr lang="en-GB" sz="2800" dirty="0">
                <a:solidFill>
                  <a:srgbClr val="FF0000"/>
                </a:solidFill>
              </a:rPr>
              <a:t> </a:t>
            </a:r>
            <a:r>
              <a:rPr lang="en-GB" sz="2800" dirty="0" err="1">
                <a:solidFill>
                  <a:srgbClr val="FF0000"/>
                </a:solidFill>
              </a:rPr>
              <a:t>oranı</a:t>
            </a:r>
            <a:r>
              <a:rPr lang="en-GB" sz="2800" dirty="0">
                <a:solidFill>
                  <a:srgbClr val="FF0000"/>
                </a:solidFill>
              </a:rPr>
              <a:t> </a:t>
            </a:r>
            <a:r>
              <a:rPr lang="en-GB" sz="2800" dirty="0" err="1">
                <a:solidFill>
                  <a:srgbClr val="FF0000"/>
                </a:solidFill>
              </a:rPr>
              <a:t>ihmal</a:t>
            </a:r>
            <a:r>
              <a:rPr lang="en-GB" sz="2800" dirty="0">
                <a:solidFill>
                  <a:srgbClr val="FF0000"/>
                </a:solidFill>
              </a:rPr>
              <a:t> </a:t>
            </a:r>
            <a:r>
              <a:rPr lang="en-GB" sz="2800" dirty="0" err="1">
                <a:solidFill>
                  <a:srgbClr val="FF0000"/>
                </a:solidFill>
              </a:rPr>
              <a:t>edilebilir</a:t>
            </a:r>
            <a:r>
              <a:rPr lang="en-GB" sz="2800" dirty="0">
                <a:solidFill>
                  <a:srgbClr val="FF0000"/>
                </a:solidFill>
              </a:rPr>
              <a:t> </a:t>
            </a:r>
            <a:r>
              <a:rPr lang="en-GB" sz="2800" dirty="0" err="1">
                <a:solidFill>
                  <a:srgbClr val="FF0000"/>
                </a:solidFill>
              </a:rPr>
              <a:t>seviyelerdedir</a:t>
            </a:r>
            <a:r>
              <a:rPr lang="en-GB" sz="2800" dirty="0">
                <a:solidFill>
                  <a:srgbClr val="FF0000"/>
                </a:solidFill>
              </a:rPr>
              <a:t>.</a:t>
            </a:r>
            <a:r>
              <a:rPr lang="en-GB" sz="2800" dirty="0"/>
              <a:t> </a:t>
            </a:r>
            <a:r>
              <a:rPr lang="en-GB" sz="2800" dirty="0" err="1"/>
              <a:t>Zamana</a:t>
            </a:r>
            <a:r>
              <a:rPr lang="en-GB" sz="2800" dirty="0"/>
              <a:t> </a:t>
            </a:r>
            <a:r>
              <a:rPr lang="en-GB" sz="2800" dirty="0" err="1"/>
              <a:t>bağlı</a:t>
            </a:r>
            <a:r>
              <a:rPr lang="en-GB" sz="2800" dirty="0"/>
              <a:t> </a:t>
            </a:r>
            <a:r>
              <a:rPr lang="en-GB" sz="2800" dirty="0" err="1"/>
              <a:t>olarak</a:t>
            </a:r>
            <a:r>
              <a:rPr lang="en-GB" sz="2800" dirty="0"/>
              <a:t> </a:t>
            </a:r>
            <a:r>
              <a:rPr lang="en-GB" sz="2800" dirty="0" err="1"/>
              <a:t>eritrositler</a:t>
            </a:r>
            <a:r>
              <a:rPr lang="en-GB" sz="2800" dirty="0"/>
              <a:t> </a:t>
            </a:r>
            <a:r>
              <a:rPr lang="en-GB" sz="2800" dirty="0" err="1"/>
              <a:t>içine</a:t>
            </a:r>
            <a:r>
              <a:rPr lang="en-GB" sz="2800" dirty="0"/>
              <a:t> de </a:t>
            </a:r>
            <a:r>
              <a:rPr lang="en-GB" sz="2800" dirty="0" err="1"/>
              <a:t>girer</a:t>
            </a:r>
            <a:r>
              <a:rPr lang="en-GB" sz="2800" dirty="0"/>
              <a:t>. </a:t>
            </a:r>
            <a:r>
              <a:rPr lang="en-GB" sz="2800" dirty="0" err="1"/>
              <a:t>Kararlı</a:t>
            </a:r>
            <a:r>
              <a:rPr lang="en-GB" sz="2800" dirty="0"/>
              <a:t> </a:t>
            </a:r>
            <a:r>
              <a:rPr lang="en-GB" sz="2800" dirty="0" err="1"/>
              <a:t>plazma</a:t>
            </a:r>
            <a:r>
              <a:rPr lang="en-GB" sz="2800" dirty="0"/>
              <a:t> </a:t>
            </a:r>
            <a:r>
              <a:rPr lang="en-GB" sz="2800" dirty="0" err="1"/>
              <a:t>konsantrasyonlarına</a:t>
            </a:r>
            <a:r>
              <a:rPr lang="en-GB" sz="2800" dirty="0"/>
              <a:t> 24-48 </a:t>
            </a:r>
            <a:r>
              <a:rPr lang="en-GB" sz="2800" dirty="0" err="1"/>
              <a:t>saat</a:t>
            </a:r>
            <a:r>
              <a:rPr lang="en-GB" sz="2800" dirty="0"/>
              <a:t> </a:t>
            </a:r>
            <a:r>
              <a:rPr lang="en-GB" sz="2800" dirty="0" err="1"/>
              <a:t>içinde</a:t>
            </a:r>
            <a:r>
              <a:rPr lang="en-GB" sz="2800" dirty="0"/>
              <a:t> </a:t>
            </a:r>
            <a:r>
              <a:rPr lang="en-GB" sz="2800" dirty="0" err="1"/>
              <a:t>ulaşır</a:t>
            </a:r>
            <a:r>
              <a:rPr lang="en-GB" sz="2800" dirty="0"/>
              <a:t>. ​</a:t>
            </a:r>
            <a:r>
              <a:rPr lang="en-GB" dirty="0"/>
              <a:t/>
            </a:r>
            <a:br>
              <a:rPr lang="en-GB" dirty="0"/>
            </a:br>
            <a:r>
              <a:rPr lang="en-GB" dirty="0"/>
              <a:t>​</a:t>
            </a:r>
            <a:br>
              <a:rPr lang="en-GB" dirty="0"/>
            </a:b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3571876"/>
            <a:ext cx="8429684" cy="3000396"/>
          </a:xfrm>
        </p:spPr>
        <p:txBody>
          <a:bodyPr>
            <a:normAutofit fontScale="77500" lnSpcReduction="20000"/>
          </a:bodyPr>
          <a:lstStyle/>
          <a:p>
            <a:r>
              <a:rPr lang="en-GB" dirty="0" err="1"/>
              <a:t>Metformin</a:t>
            </a:r>
            <a:r>
              <a:rPr lang="en-GB" dirty="0"/>
              <a:t> </a:t>
            </a:r>
            <a:r>
              <a:rPr lang="en-GB" dirty="0" err="1">
                <a:solidFill>
                  <a:schemeClr val="accent6">
                    <a:lumMod val="75000"/>
                  </a:schemeClr>
                </a:solidFill>
              </a:rPr>
              <a:t>karaciğerde</a:t>
            </a:r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6">
                    <a:lumMod val="75000"/>
                  </a:schemeClr>
                </a:solidFill>
              </a:rPr>
              <a:t>metabolizasyona</a:t>
            </a:r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6">
                    <a:lumMod val="75000"/>
                  </a:schemeClr>
                </a:solidFill>
              </a:rPr>
              <a:t>uğramaz</a:t>
            </a:r>
            <a:r>
              <a:rPr lang="en-GB" dirty="0"/>
              <a:t>. </a:t>
            </a:r>
            <a:r>
              <a:rPr lang="en-GB" dirty="0" err="1"/>
              <a:t>Emilen</a:t>
            </a:r>
            <a:r>
              <a:rPr lang="en-GB" dirty="0"/>
              <a:t> </a:t>
            </a:r>
            <a:r>
              <a:rPr lang="en-GB" dirty="0" err="1"/>
              <a:t>ilacın</a:t>
            </a:r>
            <a:r>
              <a:rPr lang="en-GB" dirty="0"/>
              <a:t> %90'ı ilk 24 </a:t>
            </a:r>
            <a:r>
              <a:rPr lang="en-GB" dirty="0" err="1"/>
              <a:t>saat</a:t>
            </a:r>
            <a:r>
              <a:rPr lang="en-GB" dirty="0"/>
              <a:t> </a:t>
            </a:r>
            <a:r>
              <a:rPr lang="en-GB" dirty="0" err="1"/>
              <a:t>içinde</a:t>
            </a:r>
            <a:r>
              <a:rPr lang="en-GB" dirty="0"/>
              <a:t> </a:t>
            </a:r>
            <a:r>
              <a:rPr lang="en-GB" dirty="0" err="1"/>
              <a:t>başlıca</a:t>
            </a:r>
            <a:r>
              <a:rPr lang="en-GB" dirty="0"/>
              <a:t> </a:t>
            </a:r>
            <a:r>
              <a:rPr lang="en-GB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tübüler</a:t>
            </a: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GB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salgılama-idrar</a:t>
            </a: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GB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yolu</a:t>
            </a: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GB" dirty="0" err="1"/>
              <a:t>ile</a:t>
            </a:r>
            <a:r>
              <a:rPr lang="en-GB" dirty="0"/>
              <a:t> </a:t>
            </a:r>
            <a:r>
              <a:rPr lang="en-GB" dirty="0" err="1"/>
              <a:t>atılır</a:t>
            </a:r>
            <a:r>
              <a:rPr lang="en-GB" dirty="0"/>
              <a:t>. </a:t>
            </a:r>
            <a:r>
              <a:rPr lang="en-GB" dirty="0" err="1"/>
              <a:t>Yarılanma</a:t>
            </a:r>
            <a:r>
              <a:rPr lang="en-GB" dirty="0"/>
              <a:t> </a:t>
            </a:r>
            <a:r>
              <a:rPr lang="en-GB" dirty="0" err="1"/>
              <a:t>ömrü</a:t>
            </a:r>
            <a:r>
              <a:rPr lang="en-GB" dirty="0"/>
              <a:t> </a:t>
            </a:r>
            <a:r>
              <a:rPr lang="en-GB" dirty="0" err="1"/>
              <a:t>yaklaşık</a:t>
            </a:r>
            <a:r>
              <a:rPr lang="en-GB" dirty="0"/>
              <a:t> 1,5-6 </a:t>
            </a:r>
            <a:r>
              <a:rPr lang="en-GB" dirty="0" err="1"/>
              <a:t>saattir</a:t>
            </a:r>
            <a:r>
              <a:rPr lang="en-GB" dirty="0"/>
              <a:t>. </a:t>
            </a:r>
            <a:r>
              <a:rPr lang="en-GB" dirty="0" err="1"/>
              <a:t>Klinik</a:t>
            </a:r>
            <a:r>
              <a:rPr lang="en-GB" dirty="0"/>
              <a:t> </a:t>
            </a:r>
            <a:r>
              <a:rPr lang="en-GB" dirty="0" err="1"/>
              <a:t>kullanım</a:t>
            </a:r>
            <a:r>
              <a:rPr lang="en-GB" dirty="0"/>
              <a:t> </a:t>
            </a:r>
            <a:r>
              <a:rPr lang="en-GB" dirty="0" err="1"/>
              <a:t>dozlarında</a:t>
            </a:r>
            <a:r>
              <a:rPr lang="en-GB" dirty="0"/>
              <a:t>, </a:t>
            </a:r>
            <a:r>
              <a:rPr lang="en-GB" dirty="0" err="1"/>
              <a:t>böbrek</a:t>
            </a:r>
            <a:r>
              <a:rPr lang="en-GB" dirty="0"/>
              <a:t> </a:t>
            </a:r>
            <a:r>
              <a:rPr lang="en-GB" dirty="0" err="1"/>
              <a:t>fonksiyonları</a:t>
            </a:r>
            <a:r>
              <a:rPr lang="en-GB" dirty="0"/>
              <a:t> normal </a:t>
            </a:r>
            <a:r>
              <a:rPr lang="en-GB" dirty="0" err="1"/>
              <a:t>olan</a:t>
            </a:r>
            <a:r>
              <a:rPr lang="en-GB" dirty="0"/>
              <a:t> </a:t>
            </a:r>
            <a:r>
              <a:rPr lang="en-GB" dirty="0" err="1"/>
              <a:t>diyabetik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diyabetik</a:t>
            </a:r>
            <a:r>
              <a:rPr lang="en-GB" dirty="0"/>
              <a:t> </a:t>
            </a:r>
            <a:r>
              <a:rPr lang="en-GB" dirty="0" err="1"/>
              <a:t>olmayanlarda</a:t>
            </a:r>
            <a:r>
              <a:rPr lang="en-GB" dirty="0"/>
              <a:t> </a:t>
            </a:r>
            <a:r>
              <a:rPr lang="en-GB" dirty="0" err="1"/>
              <a:t>metformin</a:t>
            </a:r>
            <a:r>
              <a:rPr lang="en-GB" dirty="0"/>
              <a:t> </a:t>
            </a:r>
            <a:r>
              <a:rPr lang="en-GB" dirty="0" err="1"/>
              <a:t>farmakokinetikleri</a:t>
            </a:r>
            <a:r>
              <a:rPr lang="en-GB" dirty="0"/>
              <a:t> </a:t>
            </a:r>
            <a:r>
              <a:rPr lang="en-GB" dirty="0" err="1"/>
              <a:t>değişmez</a:t>
            </a:r>
            <a:r>
              <a:rPr lang="en-GB" dirty="0"/>
              <a:t>. </a:t>
            </a:r>
            <a:r>
              <a:rPr lang="en-GB" dirty="0" err="1"/>
              <a:t>Böbrek</a:t>
            </a:r>
            <a:r>
              <a:rPr lang="en-GB" dirty="0"/>
              <a:t> </a:t>
            </a:r>
            <a:r>
              <a:rPr lang="en-GB" dirty="0" err="1"/>
              <a:t>fonksiyon</a:t>
            </a:r>
            <a:r>
              <a:rPr lang="en-GB" dirty="0"/>
              <a:t> </a:t>
            </a:r>
            <a:r>
              <a:rPr lang="en-GB" dirty="0" err="1"/>
              <a:t>bozukluğu</a:t>
            </a:r>
            <a:r>
              <a:rPr lang="en-GB" dirty="0"/>
              <a:t> </a:t>
            </a:r>
            <a:r>
              <a:rPr lang="en-GB" dirty="0" err="1"/>
              <a:t>olanlarda</a:t>
            </a:r>
            <a:r>
              <a:rPr lang="en-GB" dirty="0"/>
              <a:t> </a:t>
            </a:r>
            <a:r>
              <a:rPr lang="en-GB" dirty="0" err="1"/>
              <a:t>ise</a:t>
            </a:r>
            <a:r>
              <a:rPr lang="en-GB" dirty="0"/>
              <a:t> </a:t>
            </a:r>
            <a:r>
              <a:rPr lang="en-GB" dirty="0" err="1"/>
              <a:t>metforminin</a:t>
            </a:r>
            <a:r>
              <a:rPr lang="en-GB" dirty="0"/>
              <a:t> </a:t>
            </a:r>
            <a:r>
              <a:rPr lang="en-GB" dirty="0" err="1"/>
              <a:t>plazma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kan</a:t>
            </a:r>
            <a:r>
              <a:rPr lang="en-GB" dirty="0"/>
              <a:t> </a:t>
            </a:r>
            <a:r>
              <a:rPr lang="en-GB" dirty="0" err="1"/>
              <a:t>yarılanma</a:t>
            </a:r>
            <a:r>
              <a:rPr lang="en-GB" dirty="0"/>
              <a:t> </a:t>
            </a:r>
            <a:r>
              <a:rPr lang="en-GB" dirty="0" err="1"/>
              <a:t>ömrü</a:t>
            </a:r>
            <a:r>
              <a:rPr lang="en-GB" dirty="0"/>
              <a:t> </a:t>
            </a:r>
            <a:r>
              <a:rPr lang="en-GB" dirty="0" err="1"/>
              <a:t>uzar</a:t>
            </a:r>
            <a:r>
              <a:rPr lang="en-GB" dirty="0"/>
              <a:t>.​</a:t>
            </a:r>
            <a:br>
              <a:rPr lang="en-GB" dirty="0"/>
            </a:b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accent5">
                    <a:lumMod val="75000"/>
                  </a:schemeClr>
                </a:solidFill>
              </a:rPr>
              <a:t>Klinik Kullanımı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548880"/>
          </a:xfrm>
        </p:spPr>
        <p:txBody>
          <a:bodyPr>
            <a:normAutofit fontScale="77500" lnSpcReduction="20000"/>
          </a:bodyPr>
          <a:lstStyle/>
          <a:p>
            <a:r>
              <a:rPr lang="en-GB" dirty="0"/>
              <a:t>“</a:t>
            </a:r>
            <a:r>
              <a:rPr lang="en-GB" dirty="0" err="1"/>
              <a:t>Birleşik</a:t>
            </a:r>
            <a:r>
              <a:rPr lang="en-GB" dirty="0"/>
              <a:t> </a:t>
            </a:r>
            <a:r>
              <a:rPr lang="en-GB" dirty="0" err="1"/>
              <a:t>Krallık</a:t>
            </a:r>
            <a:r>
              <a:rPr lang="en-GB" dirty="0"/>
              <a:t> </a:t>
            </a:r>
            <a:r>
              <a:rPr lang="en-GB" dirty="0" err="1"/>
              <a:t>Prospektif</a:t>
            </a:r>
            <a:r>
              <a:rPr lang="en-GB" dirty="0"/>
              <a:t> </a:t>
            </a:r>
            <a:r>
              <a:rPr lang="en-GB" dirty="0" err="1"/>
              <a:t>Diyabet</a:t>
            </a:r>
            <a:r>
              <a:rPr lang="en-GB" dirty="0"/>
              <a:t> </a:t>
            </a:r>
            <a:r>
              <a:rPr lang="en-GB" dirty="0" err="1"/>
              <a:t>Çalışması”nda</a:t>
            </a:r>
            <a:r>
              <a:rPr lang="en-GB" dirty="0"/>
              <a:t>; </a:t>
            </a:r>
            <a:r>
              <a:rPr lang="en-GB" dirty="0" err="1"/>
              <a:t>metforminin</a:t>
            </a:r>
            <a:r>
              <a:rPr lang="en-GB" dirty="0"/>
              <a:t> </a:t>
            </a:r>
            <a:r>
              <a:rPr lang="en-GB" dirty="0" err="1"/>
              <a:t>diyabet</a:t>
            </a:r>
            <a:r>
              <a:rPr lang="en-GB" dirty="0"/>
              <a:t> </a:t>
            </a:r>
            <a:r>
              <a:rPr lang="en-GB" dirty="0" err="1"/>
              <a:t>ilişkili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tüm</a:t>
            </a:r>
            <a:r>
              <a:rPr lang="en-GB" dirty="0"/>
              <a:t> </a:t>
            </a:r>
            <a:r>
              <a:rPr lang="en-GB" dirty="0" err="1"/>
              <a:t>nedenlere</a:t>
            </a:r>
            <a:r>
              <a:rPr lang="en-GB" dirty="0"/>
              <a:t> </a:t>
            </a:r>
            <a:r>
              <a:rPr lang="en-GB" dirty="0" err="1"/>
              <a:t>bağlı</a:t>
            </a:r>
            <a:r>
              <a:rPr lang="en-GB" dirty="0"/>
              <a:t> </a:t>
            </a:r>
            <a:r>
              <a:rPr lang="en-GB" dirty="0" err="1"/>
              <a:t>mortaliteyi</a:t>
            </a:r>
            <a:r>
              <a:rPr lang="en-GB" dirty="0"/>
              <a:t> </a:t>
            </a:r>
            <a:r>
              <a:rPr lang="en-GB" dirty="0" err="1"/>
              <a:t>azalttığı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birinci</a:t>
            </a:r>
            <a:r>
              <a:rPr lang="en-GB" dirty="0"/>
              <a:t> </a:t>
            </a:r>
            <a:r>
              <a:rPr lang="en-GB" dirty="0" err="1"/>
              <a:t>sıra</a:t>
            </a:r>
            <a:r>
              <a:rPr lang="en-GB" dirty="0"/>
              <a:t> </a:t>
            </a:r>
            <a:r>
              <a:rPr lang="en-GB" dirty="0" err="1"/>
              <a:t>tedavi</a:t>
            </a:r>
            <a:r>
              <a:rPr lang="en-GB" dirty="0"/>
              <a:t> </a:t>
            </a:r>
            <a:r>
              <a:rPr lang="en-GB" dirty="0" err="1"/>
              <a:t>olarak</a:t>
            </a:r>
            <a:r>
              <a:rPr lang="en-GB" dirty="0"/>
              <a:t> </a:t>
            </a:r>
            <a:r>
              <a:rPr lang="en-GB" dirty="0" err="1"/>
              <a:t>kullanıldığında</a:t>
            </a:r>
            <a:r>
              <a:rPr lang="en-GB" dirty="0"/>
              <a:t> tip 2 </a:t>
            </a:r>
            <a:r>
              <a:rPr lang="en-GB" dirty="0" err="1"/>
              <a:t>diyabetli</a:t>
            </a:r>
            <a:r>
              <a:rPr lang="en-GB" dirty="0"/>
              <a:t> </a:t>
            </a:r>
            <a:r>
              <a:rPr lang="en-GB" dirty="0" err="1"/>
              <a:t>obez</a:t>
            </a:r>
            <a:r>
              <a:rPr lang="en-GB" dirty="0"/>
              <a:t> </a:t>
            </a:r>
            <a:r>
              <a:rPr lang="en-GB" dirty="0" err="1"/>
              <a:t>hastalarda</a:t>
            </a:r>
            <a:r>
              <a:rPr lang="en-GB" dirty="0"/>
              <a:t> </a:t>
            </a:r>
            <a:r>
              <a:rPr lang="en-GB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miyokard</a:t>
            </a: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GB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enfarktüsünü</a:t>
            </a: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GB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azalttığı</a:t>
            </a: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GB" dirty="0" err="1"/>
              <a:t>gösterilmiştir</a:t>
            </a:r>
            <a:r>
              <a:rPr lang="en-GB" dirty="0"/>
              <a:t>. </a:t>
            </a:r>
            <a:r>
              <a:rPr lang="en-GB" dirty="0" err="1"/>
              <a:t>Aynı</a:t>
            </a:r>
            <a:r>
              <a:rPr lang="en-GB" dirty="0"/>
              <a:t> </a:t>
            </a:r>
            <a:r>
              <a:rPr lang="en-GB" dirty="0" err="1"/>
              <a:t>zamanda</a:t>
            </a:r>
            <a:r>
              <a:rPr lang="en-GB" dirty="0"/>
              <a:t> </a:t>
            </a:r>
            <a:r>
              <a:rPr lang="en-GB" dirty="0" err="1"/>
              <a:t>mikrovasküler</a:t>
            </a:r>
            <a:r>
              <a:rPr lang="en-GB" dirty="0"/>
              <a:t> </a:t>
            </a:r>
            <a:r>
              <a:rPr lang="en-GB" dirty="0" err="1"/>
              <a:t>komplikasyon</a:t>
            </a:r>
            <a:r>
              <a:rPr lang="en-GB" dirty="0"/>
              <a:t> </a:t>
            </a:r>
            <a:r>
              <a:rPr lang="en-GB" dirty="0" err="1"/>
              <a:t>riskini</a:t>
            </a:r>
            <a:r>
              <a:rPr lang="en-GB" dirty="0"/>
              <a:t> de </a:t>
            </a:r>
            <a:r>
              <a:rPr lang="en-GB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azaltmıştır</a:t>
            </a: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GB" dirty="0" err="1"/>
              <a:t>ancak</a:t>
            </a:r>
            <a:r>
              <a:rPr lang="en-GB" dirty="0"/>
              <a:t> </a:t>
            </a:r>
            <a:r>
              <a:rPr lang="en-GB" dirty="0" err="1"/>
              <a:t>insülinlerden</a:t>
            </a:r>
            <a:r>
              <a:rPr lang="tr-TR" dirty="0"/>
              <a:t> </a:t>
            </a:r>
            <a:r>
              <a:rPr lang="en-GB" dirty="0" err="1"/>
              <a:t>veya</a:t>
            </a:r>
            <a:r>
              <a:rPr lang="en-GB" dirty="0"/>
              <a:t> </a:t>
            </a:r>
            <a:r>
              <a:rPr lang="en-GB" dirty="0" err="1"/>
              <a:t>sülfonilürelerden</a:t>
            </a:r>
            <a:r>
              <a:rPr lang="en-GB" dirty="0"/>
              <a:t> </a:t>
            </a:r>
            <a:r>
              <a:rPr lang="en-GB" dirty="0" err="1"/>
              <a:t>daha</a:t>
            </a:r>
            <a:r>
              <a:rPr lang="en-GB" dirty="0"/>
              <a:t> </a:t>
            </a:r>
            <a:r>
              <a:rPr lang="en-GB" dirty="0" err="1"/>
              <a:t>etkili</a:t>
            </a:r>
            <a:r>
              <a:rPr lang="en-GB" dirty="0"/>
              <a:t> </a:t>
            </a:r>
            <a:r>
              <a:rPr lang="en-GB" dirty="0" err="1"/>
              <a:t>bulunmamıştır</a:t>
            </a:r>
            <a:r>
              <a:rPr lang="en-GB" dirty="0"/>
              <a:t>. ​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en-GB" dirty="0" err="1"/>
              <a:t>Endikasyonları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  <a:ln>
            <a:solidFill>
              <a:srgbClr val="FFFF00"/>
            </a:solidFill>
          </a:ln>
        </p:spPr>
        <p:txBody>
          <a:bodyPr>
            <a:normAutofit lnSpcReduction="10000"/>
          </a:bodyPr>
          <a:lstStyle/>
          <a:p>
            <a:r>
              <a:rPr lang="tr-TR" dirty="0" err="1"/>
              <a:t>İ</a:t>
            </a:r>
            <a:r>
              <a:rPr lang="en-GB" dirty="0" err="1"/>
              <a:t>nsüline</a:t>
            </a:r>
            <a:r>
              <a:rPr lang="en-GB" dirty="0"/>
              <a:t> </a:t>
            </a:r>
            <a:r>
              <a:rPr lang="en-GB" dirty="0" err="1"/>
              <a:t>bağımlı</a:t>
            </a:r>
            <a:r>
              <a:rPr lang="en-GB" dirty="0"/>
              <a:t> </a:t>
            </a:r>
            <a:r>
              <a:rPr lang="en-GB" dirty="0" err="1"/>
              <a:t>olmayan</a:t>
            </a:r>
            <a:r>
              <a:rPr lang="en-GB" dirty="0"/>
              <a:t> (Tip II) </a:t>
            </a:r>
            <a:r>
              <a:rPr lang="en-GB" dirty="0" err="1"/>
              <a:t>diyabette</a:t>
            </a:r>
            <a:r>
              <a:rPr lang="en-GB" dirty="0"/>
              <a:t>, </a:t>
            </a:r>
            <a:r>
              <a:rPr lang="en-GB" dirty="0" err="1"/>
              <a:t>özellikle</a:t>
            </a:r>
            <a:r>
              <a:rPr lang="en-GB" dirty="0"/>
              <a:t> </a:t>
            </a:r>
            <a:r>
              <a:rPr lang="en-GB" dirty="0" err="1"/>
              <a:t>diyet</a:t>
            </a:r>
            <a:r>
              <a:rPr lang="en-GB" dirty="0"/>
              <a:t> </a:t>
            </a:r>
            <a:r>
              <a:rPr lang="en-GB" dirty="0" err="1"/>
              <a:t>ile</a:t>
            </a:r>
            <a:r>
              <a:rPr lang="en-GB" dirty="0"/>
              <a:t> </a:t>
            </a:r>
            <a:r>
              <a:rPr lang="en-GB" dirty="0" err="1"/>
              <a:t>kontrol</a:t>
            </a:r>
            <a:r>
              <a:rPr lang="en-GB" dirty="0"/>
              <a:t> </a:t>
            </a:r>
            <a:r>
              <a:rPr lang="en-GB" dirty="0" err="1"/>
              <a:t>altına</a:t>
            </a:r>
            <a:r>
              <a:rPr lang="en-GB" dirty="0"/>
              <a:t> </a:t>
            </a:r>
            <a:r>
              <a:rPr lang="en-GB" dirty="0" err="1">
                <a:solidFill>
                  <a:srgbClr val="FFC000"/>
                </a:solidFill>
              </a:rPr>
              <a:t>alınamayan</a:t>
            </a:r>
            <a:r>
              <a:rPr lang="en-GB" dirty="0">
                <a:solidFill>
                  <a:srgbClr val="FFC000"/>
                </a:solidFill>
              </a:rPr>
              <a:t> </a:t>
            </a:r>
            <a:r>
              <a:rPr lang="en-GB" dirty="0" err="1">
                <a:solidFill>
                  <a:srgbClr val="FFC000"/>
                </a:solidFill>
              </a:rPr>
              <a:t>şişman</a:t>
            </a:r>
            <a:r>
              <a:rPr lang="en-GB" dirty="0">
                <a:solidFill>
                  <a:srgbClr val="FFC000"/>
                </a:solidFill>
              </a:rPr>
              <a:t> </a:t>
            </a:r>
            <a:r>
              <a:rPr lang="en-GB" dirty="0" err="1">
                <a:solidFill>
                  <a:srgbClr val="FFC000"/>
                </a:solidFill>
              </a:rPr>
              <a:t>diyabetiklerde</a:t>
            </a:r>
            <a:r>
              <a:rPr lang="en-GB" dirty="0"/>
              <a:t> </a:t>
            </a:r>
            <a:r>
              <a:rPr lang="en-GB" dirty="0" err="1"/>
              <a:t>kullanılır</a:t>
            </a:r>
            <a:r>
              <a:rPr lang="en-GB" dirty="0"/>
              <a:t>. 17 </a:t>
            </a:r>
            <a:r>
              <a:rPr lang="en-GB" dirty="0" err="1"/>
              <a:t>yaş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üzerindeki</a:t>
            </a:r>
            <a:r>
              <a:rPr lang="en-GB" dirty="0"/>
              <a:t> </a:t>
            </a:r>
            <a:r>
              <a:rPr lang="en-GB" dirty="0" err="1"/>
              <a:t>hastalarda</a:t>
            </a:r>
            <a:r>
              <a:rPr lang="en-GB" dirty="0"/>
              <a:t> </a:t>
            </a:r>
            <a:r>
              <a:rPr lang="en-GB" dirty="0" err="1"/>
              <a:t>kullanımı</a:t>
            </a:r>
            <a:r>
              <a:rPr lang="en-GB" dirty="0"/>
              <a:t> </a:t>
            </a:r>
            <a:r>
              <a:rPr lang="en-GB" dirty="0" err="1"/>
              <a:t>önerilmektedir</a:t>
            </a:r>
            <a:r>
              <a:rPr lang="en-GB" dirty="0"/>
              <a:t>. </a:t>
            </a:r>
            <a:r>
              <a:rPr lang="en-GB" dirty="0" err="1"/>
              <a:t>Tedavinin</a:t>
            </a:r>
            <a:r>
              <a:rPr lang="en-GB" dirty="0"/>
              <a:t> </a:t>
            </a:r>
            <a:r>
              <a:rPr lang="en-GB" dirty="0" err="1"/>
              <a:t>başlangıcında</a:t>
            </a:r>
            <a:r>
              <a:rPr lang="en-GB" dirty="0"/>
              <a:t>  1000 mg</a:t>
            </a:r>
            <a:r>
              <a:rPr lang="tr-TR" dirty="0"/>
              <a:t> tablet</a:t>
            </a:r>
            <a:r>
              <a:rPr lang="en-GB" dirty="0"/>
              <a:t> </a:t>
            </a:r>
            <a:r>
              <a:rPr lang="en-GB" dirty="0" err="1"/>
              <a:t>tek</a:t>
            </a:r>
            <a:r>
              <a:rPr lang="en-GB" dirty="0"/>
              <a:t> </a:t>
            </a:r>
            <a:r>
              <a:rPr lang="en-GB" dirty="0" err="1"/>
              <a:t>başına</a:t>
            </a:r>
            <a:r>
              <a:rPr lang="en-GB" dirty="0"/>
              <a:t> </a:t>
            </a:r>
            <a:r>
              <a:rPr lang="en-GB" dirty="0" err="1"/>
              <a:t>veya</a:t>
            </a:r>
            <a:r>
              <a:rPr lang="en-GB" dirty="0"/>
              <a:t> </a:t>
            </a:r>
            <a:r>
              <a:rPr lang="en-GB" dirty="0" err="1"/>
              <a:t>sülfonilüre</a:t>
            </a:r>
            <a:r>
              <a:rPr lang="en-GB" dirty="0"/>
              <a:t> </a:t>
            </a:r>
            <a:r>
              <a:rPr lang="en-GB" dirty="0" err="1"/>
              <a:t>grubu</a:t>
            </a:r>
            <a:r>
              <a:rPr lang="en-GB" dirty="0"/>
              <a:t> </a:t>
            </a:r>
            <a:r>
              <a:rPr lang="en-GB" dirty="0" err="1"/>
              <a:t>bir</a:t>
            </a:r>
            <a:r>
              <a:rPr lang="en-GB" dirty="0"/>
              <a:t> </a:t>
            </a:r>
            <a:r>
              <a:rPr lang="en-GB" dirty="0" err="1"/>
              <a:t>ilaçla</a:t>
            </a:r>
            <a:r>
              <a:rPr lang="en-GB" dirty="0"/>
              <a:t> </a:t>
            </a:r>
            <a:r>
              <a:rPr lang="en-GB" dirty="0" err="1"/>
              <a:t>kombine</a:t>
            </a:r>
            <a:r>
              <a:rPr lang="en-GB" dirty="0"/>
              <a:t> </a:t>
            </a:r>
            <a:r>
              <a:rPr lang="en-GB" dirty="0" err="1"/>
              <a:t>edilerek</a:t>
            </a:r>
            <a:r>
              <a:rPr lang="en-GB" dirty="0"/>
              <a:t> </a:t>
            </a:r>
            <a:r>
              <a:rPr lang="en-GB" dirty="0" err="1"/>
              <a:t>kullanılabilir</a:t>
            </a:r>
            <a:r>
              <a:rPr lang="en-GB" dirty="0"/>
              <a:t>. </a:t>
            </a:r>
            <a:r>
              <a:rPr lang="en-GB" dirty="0" err="1"/>
              <a:t>Ayrıca</a:t>
            </a:r>
            <a:r>
              <a:rPr lang="en-GB" dirty="0"/>
              <a:t>; </a:t>
            </a:r>
            <a:r>
              <a:rPr lang="en-GB" dirty="0" err="1"/>
              <a:t>insüline</a:t>
            </a:r>
            <a:r>
              <a:rPr lang="en-GB" dirty="0"/>
              <a:t> </a:t>
            </a:r>
            <a:r>
              <a:rPr lang="en-GB" dirty="0" err="1"/>
              <a:t>bağımlı</a:t>
            </a:r>
            <a:r>
              <a:rPr lang="en-GB" dirty="0"/>
              <a:t> (Tip I) </a:t>
            </a:r>
            <a:r>
              <a:rPr lang="en-GB" dirty="0" err="1"/>
              <a:t>diyabette</a:t>
            </a:r>
            <a:r>
              <a:rPr lang="en-GB" dirty="0"/>
              <a:t> </a:t>
            </a:r>
            <a:r>
              <a:rPr lang="en-GB" dirty="0" err="1"/>
              <a:t>insüline</a:t>
            </a:r>
            <a:r>
              <a:rPr lang="en-GB" dirty="0"/>
              <a:t> </a:t>
            </a:r>
            <a:r>
              <a:rPr lang="en-GB" dirty="0" err="1"/>
              <a:t>yardımcı</a:t>
            </a:r>
            <a:r>
              <a:rPr lang="en-GB" dirty="0"/>
              <a:t> </a:t>
            </a:r>
            <a:r>
              <a:rPr lang="en-GB" dirty="0" err="1"/>
              <a:t>olarak</a:t>
            </a:r>
            <a:r>
              <a:rPr lang="en-GB" dirty="0"/>
              <a:t> </a:t>
            </a:r>
            <a:r>
              <a:rPr lang="en-GB" dirty="0" err="1"/>
              <a:t>kullanılabilir</a:t>
            </a:r>
            <a:r>
              <a:rPr lang="en-GB" dirty="0"/>
              <a:t>.​</a:t>
            </a:r>
            <a:br>
              <a:rPr lang="en-GB" dirty="0"/>
            </a:b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272</TotalTime>
  <Words>805</Words>
  <Application>Microsoft Office PowerPoint</Application>
  <PresentationFormat>Ekran Gösterisi (4:3)</PresentationFormat>
  <Paragraphs>51</Paragraphs>
  <Slides>22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6" baseType="lpstr">
      <vt:lpstr>Arial</vt:lpstr>
      <vt:lpstr>Calibri</vt:lpstr>
      <vt:lpstr>Wingdings</vt:lpstr>
      <vt:lpstr>Ofis Teması</vt:lpstr>
      <vt:lpstr>    METFORMİN VE İLAÇ     ETKİLEŞİMLERİ</vt:lpstr>
      <vt:lpstr>GENEL  BİLGİLER</vt:lpstr>
      <vt:lpstr>PowerPoint Sunusu</vt:lpstr>
      <vt:lpstr>Metforminin Yan Etkileri</vt:lpstr>
      <vt:lpstr>Metformin Etkisini Nasıl Gösterir ?</vt:lpstr>
      <vt:lpstr>BİYOYARARLANIMI</vt:lpstr>
      <vt:lpstr>PowerPoint Sunusu</vt:lpstr>
      <vt:lpstr>Klinik Kullanımı</vt:lpstr>
      <vt:lpstr>Endikasyonları</vt:lpstr>
      <vt:lpstr>İstenmeyen Etkileri</vt:lpstr>
      <vt:lpstr>İYOTLU KONTRAST AJANLAR</vt:lpstr>
      <vt:lpstr>GATİFLOKSASİN</vt:lpstr>
      <vt:lpstr>FUROSEMİDE</vt:lpstr>
      <vt:lpstr>PowerPoint Sunusu</vt:lpstr>
      <vt:lpstr>NİFEDİPİNE</vt:lpstr>
      <vt:lpstr>KATYONİK İLAÇLAR</vt:lpstr>
      <vt:lpstr>SİMETİDİN</vt:lpstr>
      <vt:lpstr>DİĞER İLAÇLAR</vt:lpstr>
      <vt:lpstr>PowerPoint Sunusu</vt:lpstr>
      <vt:lpstr>FENİLPROPANOLAMİN</vt:lpstr>
      <vt:lpstr>B12 VİTAMİNİ İLE İLİŞKİSİ</vt:lpstr>
      <vt:lpstr>PowerPoint Sunusu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METFORMİN VE İLAÇ ETKİLEŞİMLERİ</dc:title>
  <dc:creator>burçin mersin</dc:creator>
  <cp:lastModifiedBy>Windows Kullanıcısı</cp:lastModifiedBy>
  <cp:revision>6</cp:revision>
  <dcterms:created xsi:type="dcterms:W3CDTF">2017-12-20T07:56:39Z</dcterms:created>
  <dcterms:modified xsi:type="dcterms:W3CDTF">2018-01-05T07:31:51Z</dcterms:modified>
</cp:coreProperties>
</file>