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60" r:id="rId2"/>
    <p:sldId id="261" r:id="rId3"/>
    <p:sldId id="262" r:id="rId4"/>
    <p:sldId id="263" r:id="rId5"/>
    <p:sldId id="264" r:id="rId6"/>
    <p:sldId id="265" r:id="rId7"/>
  </p:sldIdLst>
  <p:sldSz cx="12192000" cy="6858000"/>
  <p:notesSz cx="6858000" cy="9144000"/>
  <p:embeddedFontLst>
    <p:embeddedFont>
      <p:font typeface="Calibri" panose="020F0502020204030204" pitchFamily="34" charset="0"/>
      <p:regular r:id="rId9"/>
      <p:bold r:id="rId10"/>
      <p:italic r:id="rId11"/>
      <p:boldItalic r:id="rId12"/>
    </p:embeddedFont>
    <p:embeddedFont>
      <p:font typeface="Roboto" panose="02000000000000000000"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4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tr-TR"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tr-TR" sz="1200">
                <a:solidFill>
                  <a:schemeClr val="dk1"/>
                </a:solidFill>
                <a:latin typeface="Calibri"/>
                <a:ea typeface="Calibri"/>
                <a:cs typeface="Calibri"/>
                <a:sym typeface="Calibri"/>
              </a:rPr>
              <a:t>Gündelik yaşamınızın neredeyse her anında toplum tarafından dışlandığınızı, işten çıkarıldığınızı, sevdiğiniz kişiyle evlenmenize izin verilmediğini, istediğiniz filmi izleyemediğinizi, istediğiniz kitabı kütüphane ve kitapçı raflarında sansürlendiğinden bulamadığınızı, örgütlerden içeri alınmadığınızı, sorularınıza karşı tarafın yanıt vermediğini, yürürken insanların size bakıp güldüğünü, fiziki saldırılara uğradığınızı, hastaneye gittiğinizde doktorun sizi tedavi etmek istemediğini, ölüm tehdidi aldığınızı ve en önemlisi ailenizin, arkadaşlarınızın ve yakınlarınızın sizinle, sırf siz olduğunuz için, görüşmek istemediğini düşündüğünüzde nasıl hissediyorsunuz?</a:t>
            </a:r>
            <a:endParaRPr/>
          </a:p>
          <a:p>
            <a:pPr marL="0" marR="0" lvl="0" indent="0" algn="l" rtl="0">
              <a:lnSpc>
                <a:spcPct val="100000"/>
              </a:lnSpc>
              <a:spcBef>
                <a:spcPts val="0"/>
              </a:spcBef>
              <a:spcAft>
                <a:spcPts val="0"/>
              </a:spcAft>
              <a:buClr>
                <a:schemeClr val="dk1"/>
              </a:buClr>
              <a:buSzPts val="1200"/>
              <a:buFont typeface="Calibri"/>
              <a:buNone/>
            </a:pP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r>
              <a:rPr lang="tr-TR" sz="1200" b="1">
                <a:solidFill>
                  <a:schemeClr val="dk1"/>
                </a:solidFill>
                <a:latin typeface="Calibri"/>
                <a:ea typeface="Calibri"/>
                <a:cs typeface="Calibri"/>
                <a:sym typeface="Calibri"/>
              </a:rPr>
              <a:t>Sosyal dışlanma (social exclusion):</a:t>
            </a:r>
            <a:r>
              <a:rPr lang="tr-TR" sz="1200">
                <a:solidFill>
                  <a:schemeClr val="dk1"/>
                </a:solidFill>
                <a:latin typeface="Calibri"/>
                <a:ea typeface="Calibri"/>
                <a:cs typeface="Calibri"/>
                <a:sym typeface="Calibri"/>
              </a:rPr>
              <a:t> Çeşitli tanımlamaları olsa da temel anlamda bir toplumda “belirli bir grup insanı, yalıtılmış ve önemsiz hissettirme eylemi” olarak tanımlanabilir (“Social exclusion”, 2018).</a:t>
            </a:r>
            <a:endParaRPr/>
          </a:p>
          <a:p>
            <a:pPr marL="0" marR="0" lvl="0" indent="0" algn="l" rtl="0">
              <a:lnSpc>
                <a:spcPct val="100000"/>
              </a:lnSpc>
              <a:spcBef>
                <a:spcPts val="0"/>
              </a:spcBef>
              <a:spcAft>
                <a:spcPts val="0"/>
              </a:spcAft>
              <a:buClr>
                <a:schemeClr val="dk1"/>
              </a:buClr>
              <a:buSzPts val="1200"/>
              <a:buFont typeface="Calibri"/>
              <a:buNone/>
            </a:pPr>
            <a:r>
              <a:rPr lang="tr-TR" sz="1200">
                <a:solidFill>
                  <a:schemeClr val="dk1"/>
                </a:solidFill>
                <a:latin typeface="Calibri"/>
                <a:ea typeface="Calibri"/>
                <a:cs typeface="Calibri"/>
                <a:sym typeface="Calibri"/>
              </a:rPr>
              <a:t> </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48" name="Google Shape;148;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618dad6d90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618dad6d90_0_6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618dad6d90_0_6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tr-T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5295186660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5295186660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g5295186660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tr-T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61b56ad7b7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61b56ad7b7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g61b56ad7b7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tr-T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61b56ad7b7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61b56ad7b7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g61b56ad7b7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tr-TR"/>
              <a:t>6</a:t>
            </a:fld>
            <a:endParaRPr/>
          </a:p>
        </p:txBody>
      </p:sp>
    </p:spTree>
    <p:extLst>
      <p:ext uri="{BB962C8B-B14F-4D97-AF65-F5344CB8AC3E}">
        <p14:creationId xmlns:p14="http://schemas.microsoft.com/office/powerpoint/2010/main" val="255356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aşlık ve İçerik"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2"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ki İçerik"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1"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1"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Karşılaştırma"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9"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1"/>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1"/>
              <a:buNone/>
              <a:defRPr sz="1801"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9" y="2505076"/>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2"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1"/>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1"/>
              <a:buNone/>
              <a:defRPr sz="1801"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2" y="2505076"/>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Yalnızca Başlık"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oş"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şlıklı İçerik"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90" y="457200"/>
            <a:ext cx="3932236"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1"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1"/>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90" y="2057400"/>
            <a:ext cx="3932236"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1"/>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1"/>
              <a:buNone/>
              <a:defRPr sz="1401"/>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1"/>
              <a:buNone/>
              <a:defRPr sz="1001"/>
            </a:lvl4pPr>
            <a:lvl5pPr marL="2286000" lvl="4" indent="-228600" algn="l">
              <a:lnSpc>
                <a:spcPct val="90000"/>
              </a:lnSpc>
              <a:spcBef>
                <a:spcPts val="500"/>
              </a:spcBef>
              <a:spcAft>
                <a:spcPts val="0"/>
              </a:spcAft>
              <a:buClr>
                <a:schemeClr val="dk1"/>
              </a:buClr>
              <a:buSzPts val="1001"/>
              <a:buNone/>
              <a:defRPr sz="1001"/>
            </a:lvl5pPr>
            <a:lvl6pPr marL="2743200" lvl="5" indent="-228600" algn="l">
              <a:lnSpc>
                <a:spcPct val="90000"/>
              </a:lnSpc>
              <a:spcBef>
                <a:spcPts val="500"/>
              </a:spcBef>
              <a:spcAft>
                <a:spcPts val="0"/>
              </a:spcAft>
              <a:buClr>
                <a:schemeClr val="dk1"/>
              </a:buClr>
              <a:buSzPts val="1001"/>
              <a:buNone/>
              <a:defRPr sz="1001"/>
            </a:lvl6pPr>
            <a:lvl7pPr marL="3200400" lvl="6" indent="-228600" algn="l">
              <a:lnSpc>
                <a:spcPct val="90000"/>
              </a:lnSpc>
              <a:spcBef>
                <a:spcPts val="500"/>
              </a:spcBef>
              <a:spcAft>
                <a:spcPts val="0"/>
              </a:spcAft>
              <a:buClr>
                <a:schemeClr val="dk1"/>
              </a:buClr>
              <a:buSzPts val="1001"/>
              <a:buNone/>
              <a:defRPr sz="1001"/>
            </a:lvl7pPr>
            <a:lvl8pPr marL="3657600" lvl="7" indent="-228600" algn="l">
              <a:lnSpc>
                <a:spcPct val="90000"/>
              </a:lnSpc>
              <a:spcBef>
                <a:spcPts val="500"/>
              </a:spcBef>
              <a:spcAft>
                <a:spcPts val="0"/>
              </a:spcAft>
              <a:buClr>
                <a:schemeClr val="dk1"/>
              </a:buClr>
              <a:buSzPts val="1001"/>
              <a:buNone/>
              <a:defRPr sz="1001"/>
            </a:lvl8pPr>
            <a:lvl9pPr marL="4114800" lvl="8" indent="-228600" algn="l">
              <a:lnSpc>
                <a:spcPct val="90000"/>
              </a:lnSpc>
              <a:spcBef>
                <a:spcPts val="500"/>
              </a:spcBef>
              <a:spcAft>
                <a:spcPts val="0"/>
              </a:spcAft>
              <a:buClr>
                <a:schemeClr val="dk1"/>
              </a:buClr>
              <a:buSzPts val="1001"/>
              <a:buNone/>
              <a:defRPr sz="1001"/>
            </a:lvl9pPr>
          </a:lstStyle>
          <a:p>
            <a:endParaRPr/>
          </a:p>
        </p:txBody>
      </p:sp>
      <p:sp>
        <p:nvSpPr>
          <p:cNvPr id="62" name="Google Shape;62;p9"/>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şlıklı Resim"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90" y="457200"/>
            <a:ext cx="3932236"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1"/>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839790" y="2057400"/>
            <a:ext cx="3932236"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1"/>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1"/>
              <a:buNone/>
              <a:defRPr sz="1401"/>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1"/>
              <a:buNone/>
              <a:defRPr sz="1001"/>
            </a:lvl4pPr>
            <a:lvl5pPr marL="2286000" lvl="4" indent="-228600" algn="l">
              <a:lnSpc>
                <a:spcPct val="90000"/>
              </a:lnSpc>
              <a:spcBef>
                <a:spcPts val="500"/>
              </a:spcBef>
              <a:spcAft>
                <a:spcPts val="0"/>
              </a:spcAft>
              <a:buClr>
                <a:schemeClr val="dk1"/>
              </a:buClr>
              <a:buSzPts val="1001"/>
              <a:buNone/>
              <a:defRPr sz="1001"/>
            </a:lvl5pPr>
            <a:lvl6pPr marL="2743200" lvl="5" indent="-228600" algn="l">
              <a:lnSpc>
                <a:spcPct val="90000"/>
              </a:lnSpc>
              <a:spcBef>
                <a:spcPts val="500"/>
              </a:spcBef>
              <a:spcAft>
                <a:spcPts val="0"/>
              </a:spcAft>
              <a:buClr>
                <a:schemeClr val="dk1"/>
              </a:buClr>
              <a:buSzPts val="1001"/>
              <a:buNone/>
              <a:defRPr sz="1001"/>
            </a:lvl6pPr>
            <a:lvl7pPr marL="3200400" lvl="6" indent="-228600" algn="l">
              <a:lnSpc>
                <a:spcPct val="90000"/>
              </a:lnSpc>
              <a:spcBef>
                <a:spcPts val="500"/>
              </a:spcBef>
              <a:spcAft>
                <a:spcPts val="0"/>
              </a:spcAft>
              <a:buClr>
                <a:schemeClr val="dk1"/>
              </a:buClr>
              <a:buSzPts val="1001"/>
              <a:buNone/>
              <a:defRPr sz="1001"/>
            </a:lvl7pPr>
            <a:lvl8pPr marL="3657600" lvl="7" indent="-228600" algn="l">
              <a:lnSpc>
                <a:spcPct val="90000"/>
              </a:lnSpc>
              <a:spcBef>
                <a:spcPts val="500"/>
              </a:spcBef>
              <a:spcAft>
                <a:spcPts val="0"/>
              </a:spcAft>
              <a:buClr>
                <a:schemeClr val="dk1"/>
              </a:buClr>
              <a:buSzPts val="1001"/>
              <a:buNone/>
              <a:defRPr sz="1001"/>
            </a:lvl8pPr>
            <a:lvl9pPr marL="4114800" lvl="8" indent="-228600" algn="l">
              <a:lnSpc>
                <a:spcPct val="90000"/>
              </a:lnSpc>
              <a:spcBef>
                <a:spcPts val="500"/>
              </a:spcBef>
              <a:spcAft>
                <a:spcPts val="0"/>
              </a:spcAft>
              <a:buClr>
                <a:schemeClr val="dk1"/>
              </a:buClr>
              <a:buSzPts val="1001"/>
              <a:buNone/>
              <a:defRPr sz="1001"/>
            </a:lvl9pPr>
          </a:lstStyle>
          <a:p>
            <a:endParaRPr/>
          </a:p>
        </p:txBody>
      </p:sp>
      <p:sp>
        <p:nvSpPr>
          <p:cNvPr id="69" name="Google Shape;69;p10"/>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şlık ve Dikey Metin"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3"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ikey Başlık ve Metin"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0"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0"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1"/>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2"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1"/>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4pPr>
            <a:lvl5pPr marL="2286000" marR="0" lvl="4"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5pPr>
            <a:lvl6pPr marL="2743200" marR="0" lvl="5"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6pPr>
            <a:lvl7pPr marL="3200400" marR="0" lvl="6"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7pPr>
            <a:lvl8pPr marL="3657600" marR="0" lvl="7"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8pPr>
            <a:lvl9pPr marL="4114800" marR="0" lvl="8" indent="-342963" algn="l" rtl="0">
              <a:lnSpc>
                <a:spcPct val="90000"/>
              </a:lnSpc>
              <a:spcBef>
                <a:spcPts val="500"/>
              </a:spcBef>
              <a:spcAft>
                <a:spcPts val="0"/>
              </a:spcAft>
              <a:buClr>
                <a:schemeClr val="dk1"/>
              </a:buClr>
              <a:buSzPts val="1801"/>
              <a:buFont typeface="Arial"/>
              <a:buChar char="•"/>
              <a:defRPr sz="1801"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1" y="6356351"/>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2" y="6356351"/>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1" y="6356351"/>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tr-T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7"/>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2160"/>
              <a:buFont typeface="Calibri"/>
              <a:buNone/>
            </a:pPr>
            <a:r>
              <a:rPr lang="tr-TR" sz="2160" b="1"/>
              <a:t>Giriş: </a:t>
            </a:r>
            <a:r>
              <a:rPr lang="tr-TR" sz="3959" b="1">
                <a:solidFill>
                  <a:schemeClr val="accent2"/>
                </a:solidFill>
              </a:rPr>
              <a:t>Bilgi Gereksinimleri</a:t>
            </a:r>
            <a:r>
              <a:rPr lang="tr-TR" sz="2790" b="1"/>
              <a:t>,</a:t>
            </a:r>
            <a:r>
              <a:rPr lang="tr-TR" sz="3959" b="1"/>
              <a:t> </a:t>
            </a:r>
            <a:r>
              <a:rPr lang="tr-TR" sz="3959" b="1">
                <a:solidFill>
                  <a:srgbClr val="7B7B7B"/>
                </a:solidFill>
              </a:rPr>
              <a:t>Bilgi (Arama) Davranışı </a:t>
            </a:r>
            <a:r>
              <a:rPr lang="tr-TR" sz="2790" b="1"/>
              <a:t>ve</a:t>
            </a:r>
            <a:r>
              <a:rPr lang="tr-TR" sz="3959" b="1"/>
              <a:t> </a:t>
            </a:r>
            <a:r>
              <a:rPr lang="tr-TR" sz="3959" b="1">
                <a:solidFill>
                  <a:schemeClr val="accent4"/>
                </a:solidFill>
              </a:rPr>
              <a:t>Bilgi Hizmetleri </a:t>
            </a:r>
            <a:br>
              <a:rPr lang="tr-TR" sz="3959" b="1">
                <a:highlight>
                  <a:srgbClr val="FF0000"/>
                </a:highlight>
              </a:rPr>
            </a:br>
            <a:endParaRPr sz="3959" b="1">
              <a:highlight>
                <a:srgbClr val="FF0000"/>
              </a:highlight>
            </a:endParaRPr>
          </a:p>
        </p:txBody>
      </p:sp>
      <p:pic>
        <p:nvPicPr>
          <p:cNvPr id="151" name="Google Shape;151;p17"/>
          <p:cNvPicPr preferRelativeResize="0"/>
          <p:nvPr/>
        </p:nvPicPr>
        <p:blipFill rotWithShape="1">
          <a:blip r:embed="rId3">
            <a:alphaModFix/>
          </a:blip>
          <a:srcRect/>
          <a:stretch/>
        </p:blipFill>
        <p:spPr>
          <a:xfrm>
            <a:off x="10621715" y="5300338"/>
            <a:ext cx="1995291" cy="999333"/>
          </a:xfrm>
          <a:prstGeom prst="rect">
            <a:avLst/>
          </a:prstGeom>
          <a:noFill/>
          <a:ln>
            <a:noFill/>
          </a:ln>
        </p:spPr>
      </p:pic>
      <p:grpSp>
        <p:nvGrpSpPr>
          <p:cNvPr id="152" name="Google Shape;152;p17"/>
          <p:cNvGrpSpPr/>
          <p:nvPr/>
        </p:nvGrpSpPr>
        <p:grpSpPr>
          <a:xfrm>
            <a:off x="5850134" y="1800225"/>
            <a:ext cx="2676131" cy="4351337"/>
            <a:chOff x="3919734" y="0"/>
            <a:chExt cx="2676131" cy="4351337"/>
          </a:xfrm>
        </p:grpSpPr>
        <p:sp>
          <p:nvSpPr>
            <p:cNvPr id="153" name="Google Shape;153;p17"/>
            <p:cNvSpPr/>
            <p:nvPr/>
          </p:nvSpPr>
          <p:spPr>
            <a:xfrm>
              <a:off x="4501450" y="0"/>
              <a:ext cx="2094415" cy="2094734"/>
            </a:xfrm>
            <a:custGeom>
              <a:avLst/>
              <a:gdLst/>
              <a:ahLst/>
              <a:cxnLst/>
              <a:rect l="l" t="t" r="r" b="b"/>
              <a:pathLst>
                <a:path w="120000" h="120000" extrusionOk="0">
                  <a:moveTo>
                    <a:pt x="8412" y="60000"/>
                  </a:moveTo>
                  <a:lnTo>
                    <a:pt x="8412" y="60000"/>
                  </a:lnTo>
                  <a:cubicBezTo>
                    <a:pt x="8412" y="32962"/>
                    <a:pt x="29287" y="10511"/>
                    <a:pt x="56253" y="8547"/>
                  </a:cubicBezTo>
                  <a:cubicBezTo>
                    <a:pt x="83219" y="6583"/>
                    <a:pt x="107126" y="25773"/>
                    <a:pt x="111044" y="52526"/>
                  </a:cubicBezTo>
                  <a:cubicBezTo>
                    <a:pt x="114961" y="79279"/>
                    <a:pt x="97559" y="104517"/>
                    <a:pt x="71162" y="110367"/>
                  </a:cubicBezTo>
                  <a:lnTo>
                    <a:pt x="70593" y="118429"/>
                  </a:lnTo>
                  <a:lnTo>
                    <a:pt x="56830" y="104890"/>
                  </a:lnTo>
                  <a:lnTo>
                    <a:pt x="72706" y="88508"/>
                  </a:lnTo>
                  <a:lnTo>
                    <a:pt x="72145" y="96445"/>
                  </a:lnTo>
                  <a:cubicBezTo>
                    <a:pt x="90761" y="90240"/>
                    <a:pt x="101708" y="70999"/>
                    <a:pt x="97532" y="51824"/>
                  </a:cubicBezTo>
                  <a:cubicBezTo>
                    <a:pt x="93356" y="32649"/>
                    <a:pt x="75399" y="19705"/>
                    <a:pt x="55889" y="21805"/>
                  </a:cubicBezTo>
                  <a:cubicBezTo>
                    <a:pt x="36379" y="23906"/>
                    <a:pt x="21588" y="40375"/>
                    <a:pt x="21588" y="60000"/>
                  </a:cubicBezTo>
                  <a:close/>
                </a:path>
              </a:pathLst>
            </a:custGeom>
            <a:solidFill>
              <a:schemeClr val="accent2"/>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7"/>
            <p:cNvSpPr/>
            <p:nvPr/>
          </p:nvSpPr>
          <p:spPr>
            <a:xfrm>
              <a:off x="4964385" y="756262"/>
              <a:ext cx="1163826" cy="58177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7"/>
            <p:cNvSpPr txBox="1"/>
            <p:nvPr/>
          </p:nvSpPr>
          <p:spPr>
            <a:xfrm>
              <a:off x="4964385" y="756262"/>
              <a:ext cx="1163826" cy="581773"/>
            </a:xfrm>
            <a:prstGeom prst="rect">
              <a:avLst/>
            </a:prstGeom>
            <a:noFill/>
            <a:ln>
              <a:noFill/>
            </a:ln>
          </p:spPr>
          <p:txBody>
            <a:bodyPr spcFirstLastPara="1" wrap="square" lIns="9525" tIns="9525" rIns="9525" bIns="9525" anchor="ctr" anchorCtr="0">
              <a:noAutofit/>
            </a:bodyPr>
            <a:lstStyle/>
            <a:p>
              <a:pPr marL="0" marR="0" lvl="0" indent="0" algn="ctr" rtl="0">
                <a:lnSpc>
                  <a:spcPct val="90000"/>
                </a:lnSpc>
                <a:spcBef>
                  <a:spcPts val="0"/>
                </a:spcBef>
                <a:spcAft>
                  <a:spcPts val="0"/>
                </a:spcAft>
                <a:buNone/>
              </a:pPr>
              <a:r>
                <a:rPr lang="tr-TR" sz="1500" b="0" i="0" u="none" strike="noStrike" cap="none">
                  <a:solidFill>
                    <a:schemeClr val="dk1"/>
                  </a:solidFill>
                  <a:latin typeface="Calibri"/>
                  <a:ea typeface="Calibri"/>
                  <a:cs typeface="Calibri"/>
                  <a:sym typeface="Calibri"/>
                </a:rPr>
                <a:t>Bilgi Gereksinimleri</a:t>
              </a:r>
              <a:endParaRPr sz="1500" b="0" i="0" u="none" strike="noStrike" cap="none">
                <a:solidFill>
                  <a:schemeClr val="dk1"/>
                </a:solidFill>
                <a:latin typeface="Calibri"/>
                <a:ea typeface="Calibri"/>
                <a:cs typeface="Calibri"/>
                <a:sym typeface="Calibri"/>
              </a:endParaRPr>
            </a:p>
          </p:txBody>
        </p:sp>
        <p:sp>
          <p:nvSpPr>
            <p:cNvPr id="156" name="Google Shape;156;p17"/>
            <p:cNvSpPr/>
            <p:nvPr/>
          </p:nvSpPr>
          <p:spPr>
            <a:xfrm>
              <a:off x="3919734" y="1203580"/>
              <a:ext cx="2094415" cy="2094734"/>
            </a:xfrm>
            <a:custGeom>
              <a:avLst/>
              <a:gdLst/>
              <a:ahLst/>
              <a:cxnLst/>
              <a:rect l="l" t="t" r="r" b="b"/>
              <a:pathLst>
                <a:path w="120000" h="120000" extrusionOk="0">
                  <a:moveTo>
                    <a:pt x="96481" y="23524"/>
                  </a:moveTo>
                  <a:lnTo>
                    <a:pt x="87165" y="32840"/>
                  </a:lnTo>
                  <a:cubicBezTo>
                    <a:pt x="75945" y="21617"/>
                    <a:pt x="58981" y="18448"/>
                    <a:pt x="44467" y="24865"/>
                  </a:cubicBezTo>
                  <a:cubicBezTo>
                    <a:pt x="29954" y="31283"/>
                    <a:pt x="20881" y="45964"/>
                    <a:pt x="21631" y="61816"/>
                  </a:cubicBezTo>
                  <a:cubicBezTo>
                    <a:pt x="22381" y="77668"/>
                    <a:pt x="32801" y="91427"/>
                    <a:pt x="47855" y="96445"/>
                  </a:cubicBezTo>
                  <a:lnTo>
                    <a:pt x="47294" y="88508"/>
                  </a:lnTo>
                  <a:lnTo>
                    <a:pt x="63170" y="104890"/>
                  </a:lnTo>
                  <a:lnTo>
                    <a:pt x="49407" y="118429"/>
                  </a:lnTo>
                  <a:lnTo>
                    <a:pt x="48838" y="110367"/>
                  </a:lnTo>
                  <a:lnTo>
                    <a:pt x="48838" y="110367"/>
                  </a:lnTo>
                  <a:cubicBezTo>
                    <a:pt x="27395" y="105615"/>
                    <a:pt x="11311" y="87806"/>
                    <a:pt x="8761" y="65990"/>
                  </a:cubicBezTo>
                  <a:cubicBezTo>
                    <a:pt x="6211" y="44174"/>
                    <a:pt x="17753" y="23136"/>
                    <a:pt x="37522" y="13566"/>
                  </a:cubicBezTo>
                  <a:cubicBezTo>
                    <a:pt x="57291" y="3995"/>
                    <a:pt x="80952" y="7992"/>
                    <a:pt x="96481" y="23524"/>
                  </a:cubicBezTo>
                  <a:close/>
                </a:path>
              </a:pathLst>
            </a:custGeom>
            <a:solidFill>
              <a:schemeClr val="accent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7"/>
            <p:cNvSpPr/>
            <p:nvPr/>
          </p:nvSpPr>
          <p:spPr>
            <a:xfrm>
              <a:off x="4385028" y="1966804"/>
              <a:ext cx="1163826" cy="58177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7"/>
            <p:cNvSpPr txBox="1"/>
            <p:nvPr/>
          </p:nvSpPr>
          <p:spPr>
            <a:xfrm>
              <a:off x="4385028" y="1966804"/>
              <a:ext cx="1163826" cy="581773"/>
            </a:xfrm>
            <a:prstGeom prst="rect">
              <a:avLst/>
            </a:prstGeom>
            <a:noFill/>
            <a:ln>
              <a:noFill/>
            </a:ln>
          </p:spPr>
          <p:txBody>
            <a:bodyPr spcFirstLastPara="1" wrap="square" lIns="9525" tIns="9525" rIns="9525" bIns="9525" anchor="ctr" anchorCtr="0">
              <a:noAutofit/>
            </a:bodyPr>
            <a:lstStyle/>
            <a:p>
              <a:pPr marL="0" marR="0" lvl="0" indent="0" algn="ctr" rtl="0">
                <a:lnSpc>
                  <a:spcPct val="90000"/>
                </a:lnSpc>
                <a:spcBef>
                  <a:spcPts val="0"/>
                </a:spcBef>
                <a:spcAft>
                  <a:spcPts val="0"/>
                </a:spcAft>
                <a:buNone/>
              </a:pPr>
              <a:r>
                <a:rPr lang="tr-TR" sz="1500" b="0" i="0" u="none" strike="noStrike" cap="none">
                  <a:solidFill>
                    <a:schemeClr val="dk1"/>
                  </a:solidFill>
                  <a:latin typeface="Calibri"/>
                  <a:ea typeface="Calibri"/>
                  <a:cs typeface="Calibri"/>
                  <a:sym typeface="Calibri"/>
                </a:rPr>
                <a:t>Bilgi Davranışı</a:t>
              </a:r>
              <a:endParaRPr sz="1500" b="0" i="0" u="none" strike="noStrike" cap="none">
                <a:solidFill>
                  <a:schemeClr val="dk1"/>
                </a:solidFill>
                <a:latin typeface="Calibri"/>
                <a:ea typeface="Calibri"/>
                <a:cs typeface="Calibri"/>
                <a:sym typeface="Calibri"/>
              </a:endParaRPr>
            </a:p>
          </p:txBody>
        </p:sp>
        <p:sp>
          <p:nvSpPr>
            <p:cNvPr id="159" name="Google Shape;159;p17"/>
            <p:cNvSpPr/>
            <p:nvPr/>
          </p:nvSpPr>
          <p:spPr>
            <a:xfrm>
              <a:off x="4650517" y="2551189"/>
              <a:ext cx="1799427" cy="1800148"/>
            </a:xfrm>
            <a:prstGeom prst="blockArc">
              <a:avLst>
                <a:gd name="adj1" fmla="val 13500000"/>
                <a:gd name="adj2" fmla="val 10800000"/>
                <a:gd name="adj3" fmla="val 12740"/>
              </a:avLst>
            </a:prstGeom>
            <a:solidFill>
              <a:schemeClr val="accent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7"/>
            <p:cNvSpPr/>
            <p:nvPr/>
          </p:nvSpPr>
          <p:spPr>
            <a:xfrm>
              <a:off x="4967138" y="3179087"/>
              <a:ext cx="1163826" cy="58177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7"/>
            <p:cNvSpPr txBox="1"/>
            <p:nvPr/>
          </p:nvSpPr>
          <p:spPr>
            <a:xfrm>
              <a:off x="4967138" y="3179087"/>
              <a:ext cx="1163826" cy="581773"/>
            </a:xfrm>
            <a:prstGeom prst="rect">
              <a:avLst/>
            </a:prstGeom>
            <a:noFill/>
            <a:ln>
              <a:noFill/>
            </a:ln>
          </p:spPr>
          <p:txBody>
            <a:bodyPr spcFirstLastPara="1" wrap="square" lIns="9525" tIns="9525" rIns="9525" bIns="9525" anchor="ctr" anchorCtr="0">
              <a:noAutofit/>
            </a:bodyPr>
            <a:lstStyle/>
            <a:p>
              <a:pPr marL="0" marR="0" lvl="0" indent="0" algn="ctr" rtl="0">
                <a:lnSpc>
                  <a:spcPct val="90000"/>
                </a:lnSpc>
                <a:spcBef>
                  <a:spcPts val="0"/>
                </a:spcBef>
                <a:spcAft>
                  <a:spcPts val="0"/>
                </a:spcAft>
                <a:buNone/>
              </a:pPr>
              <a:r>
                <a:rPr lang="tr-TR" sz="1500" b="0" i="0" u="none" strike="noStrike" cap="none">
                  <a:solidFill>
                    <a:schemeClr val="dk1"/>
                  </a:solidFill>
                  <a:latin typeface="Calibri"/>
                  <a:ea typeface="Calibri"/>
                  <a:cs typeface="Calibri"/>
                  <a:sym typeface="Calibri"/>
                </a:rPr>
                <a:t>Bilgi Hizmetleri</a:t>
              </a:r>
              <a:endParaRPr sz="1500" b="0" i="0" u="none" strike="noStrike" cap="none">
                <a:solidFill>
                  <a:schemeClr val="dk1"/>
                </a:solidFill>
                <a:latin typeface="Calibri"/>
                <a:ea typeface="Calibri"/>
                <a:cs typeface="Calibri"/>
                <a:sym typeface="Calibri"/>
              </a:endParaRPr>
            </a:p>
          </p:txBody>
        </p:sp>
      </p:grpSp>
      <p:sp>
        <p:nvSpPr>
          <p:cNvPr id="162" name="Google Shape;162;p17"/>
          <p:cNvSpPr/>
          <p:nvPr/>
        </p:nvSpPr>
        <p:spPr>
          <a:xfrm rot="5400000">
            <a:off x="4076871" y="3073568"/>
            <a:ext cx="3022600" cy="101566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tr-TR" sz="5400" b="1" i="0" u="none" strike="noStrike" cap="none">
                <a:solidFill>
                  <a:schemeClr val="accent2"/>
                </a:solidFill>
                <a:latin typeface="Calibri"/>
                <a:ea typeface="Calibri"/>
                <a:cs typeface="Calibri"/>
                <a:sym typeface="Calibri"/>
              </a:rPr>
              <a:t>Kulla</a:t>
            </a:r>
            <a:r>
              <a:rPr lang="tr-TR" sz="5400" b="1" i="0" u="none" strike="noStrike" cap="none">
                <a:solidFill>
                  <a:srgbClr val="8296B0"/>
                </a:solidFill>
                <a:latin typeface="Calibri"/>
                <a:ea typeface="Calibri"/>
                <a:cs typeface="Calibri"/>
                <a:sym typeface="Calibri"/>
              </a:rPr>
              <a:t>nıcı</a:t>
            </a:r>
            <a:endParaRPr sz="5400" b="1" i="0" u="none" strike="noStrike" cap="none">
              <a:solidFill>
                <a:srgbClr val="8296B0"/>
              </a:solidFill>
              <a:latin typeface="Calibri"/>
              <a:ea typeface="Calibri"/>
              <a:cs typeface="Calibri"/>
              <a:sym typeface="Calibri"/>
            </a:endParaRPr>
          </a:p>
        </p:txBody>
      </p:sp>
      <p:sp>
        <p:nvSpPr>
          <p:cNvPr id="163" name="Google Shape;163;p17"/>
          <p:cNvSpPr/>
          <p:nvPr/>
        </p:nvSpPr>
        <p:spPr>
          <a:xfrm>
            <a:off x="2601096" y="4863947"/>
            <a:ext cx="3344762" cy="92333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tr-TR" sz="5400" b="1" i="0" u="none" strike="noStrike" cap="none">
                <a:solidFill>
                  <a:schemeClr val="accent4"/>
                </a:solidFill>
                <a:latin typeface="Calibri"/>
                <a:ea typeface="Calibri"/>
                <a:cs typeface="Calibri"/>
                <a:sym typeface="Calibri"/>
              </a:rPr>
              <a:t>Kütüphane</a:t>
            </a:r>
            <a:endParaRPr sz="5400" b="1" i="0" u="none" strike="noStrike" cap="none">
              <a:solidFill>
                <a:schemeClr val="accent4"/>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8"/>
          <p:cNvSpPr txBox="1">
            <a:spLocks noGrp="1"/>
          </p:cNvSpPr>
          <p:nvPr>
            <p:ph type="title"/>
          </p:nvPr>
        </p:nvSpPr>
        <p:spPr>
          <a:xfrm>
            <a:off x="838202" y="365125"/>
            <a:ext cx="10515600" cy="1325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tr-TR">
                <a:solidFill>
                  <a:srgbClr val="1155CC"/>
                </a:solidFill>
              </a:rPr>
              <a:t>Kullanıcı: </a:t>
            </a:r>
            <a:r>
              <a:rPr lang="tr-TR" sz="2800">
                <a:solidFill>
                  <a:srgbClr val="1155CC"/>
                </a:solidFill>
              </a:rPr>
              <a:t>Tarihsel süreç</a:t>
            </a:r>
            <a:endParaRPr>
              <a:solidFill>
                <a:srgbClr val="1155CC"/>
              </a:solidFill>
            </a:endParaRPr>
          </a:p>
        </p:txBody>
      </p:sp>
      <p:sp>
        <p:nvSpPr>
          <p:cNvPr id="170" name="Google Shape;170;p18"/>
          <p:cNvSpPr txBox="1">
            <a:spLocks noGrp="1"/>
          </p:cNvSpPr>
          <p:nvPr>
            <p:ph type="body" idx="1"/>
          </p:nvPr>
        </p:nvSpPr>
        <p:spPr>
          <a:xfrm>
            <a:off x="838200" y="1393125"/>
            <a:ext cx="10515600" cy="4783800"/>
          </a:xfrm>
          <a:prstGeom prst="rect">
            <a:avLst/>
          </a:prstGeom>
        </p:spPr>
        <p:txBody>
          <a:bodyPr spcFirstLastPara="1" wrap="square" lIns="91425" tIns="45700" rIns="91425" bIns="45700" anchor="t" anchorCtr="0">
            <a:noAutofit/>
          </a:bodyPr>
          <a:lstStyle/>
          <a:p>
            <a:pPr marL="457200" lvl="0" indent="0" algn="l" rtl="0">
              <a:spcBef>
                <a:spcPts val="1001"/>
              </a:spcBef>
              <a:spcAft>
                <a:spcPts val="0"/>
              </a:spcAft>
              <a:buNone/>
            </a:pPr>
            <a:endParaRPr dirty="0"/>
          </a:p>
          <a:p>
            <a:pPr marL="457200" lvl="0" indent="0" algn="l" rtl="0">
              <a:spcBef>
                <a:spcPts val="1001"/>
              </a:spcBef>
              <a:spcAft>
                <a:spcPts val="0"/>
              </a:spcAft>
              <a:buNone/>
            </a:pPr>
            <a:endParaRPr dirty="0"/>
          </a:p>
          <a:p>
            <a:pPr marL="457200" lvl="0" indent="-342900" algn="l" rtl="0">
              <a:spcBef>
                <a:spcPts val="1001"/>
              </a:spcBef>
              <a:spcAft>
                <a:spcPts val="0"/>
              </a:spcAft>
              <a:buSzPts val="1800"/>
              <a:buChar char="•"/>
            </a:pPr>
            <a:r>
              <a:rPr lang="tr-TR" dirty="0"/>
              <a:t> </a:t>
            </a:r>
            <a:r>
              <a:rPr lang="tr-TR" dirty="0">
                <a:solidFill>
                  <a:srgbClr val="0D5DDF"/>
                </a:solidFill>
              </a:rPr>
              <a:t>“okuyucu (</a:t>
            </a:r>
            <a:r>
              <a:rPr lang="tr-TR" dirty="0" err="1">
                <a:solidFill>
                  <a:srgbClr val="0D5DDF"/>
                </a:solidFill>
              </a:rPr>
              <a:t>reader</a:t>
            </a:r>
            <a:r>
              <a:rPr lang="tr-TR" dirty="0">
                <a:solidFill>
                  <a:srgbClr val="0D5DDF"/>
                </a:solidFill>
              </a:rPr>
              <a:t>)”</a:t>
            </a:r>
            <a:r>
              <a:rPr lang="tr-TR" sz="1200" dirty="0"/>
              <a:t> (</a:t>
            </a:r>
            <a:r>
              <a:rPr lang="tr-TR" sz="1200" dirty="0" err="1"/>
              <a:t>Harrod</a:t>
            </a:r>
            <a:r>
              <a:rPr lang="tr-TR" sz="1200" dirty="0"/>
              <a:t>, 1959, s. 226, 1977, </a:t>
            </a:r>
            <a:r>
              <a:rPr lang="tr-TR" sz="1200" dirty="0" err="1"/>
              <a:t>ss</a:t>
            </a:r>
            <a:r>
              <a:rPr lang="tr-TR" sz="1200" dirty="0"/>
              <a:t>. 685–686; </a:t>
            </a:r>
            <a:r>
              <a:rPr lang="tr-TR" sz="1200" dirty="0" err="1"/>
              <a:t>Landau</a:t>
            </a:r>
            <a:r>
              <a:rPr lang="tr-TR" sz="1200" dirty="0"/>
              <a:t>, 1968, s. 381; </a:t>
            </a:r>
            <a:r>
              <a:rPr lang="tr-TR" sz="1200" dirty="0" err="1"/>
              <a:t>Prytherch</a:t>
            </a:r>
            <a:r>
              <a:rPr lang="tr-TR" sz="1200" dirty="0"/>
              <a:t>, 1995, s. 534, 2000, s. 612; </a:t>
            </a:r>
            <a:r>
              <a:rPr lang="tr-TR" sz="1200" dirty="0" err="1"/>
              <a:t>Rawat</a:t>
            </a:r>
            <a:r>
              <a:rPr lang="tr-TR" sz="1200" dirty="0"/>
              <a:t> &amp; Kumar, 2002, </a:t>
            </a:r>
            <a:r>
              <a:rPr lang="tr-TR" sz="1200" dirty="0" err="1"/>
              <a:t>ss</a:t>
            </a:r>
            <a:r>
              <a:rPr lang="tr-TR" sz="1200" dirty="0"/>
              <a:t>. 1080–1081), </a:t>
            </a:r>
            <a:endParaRPr sz="1200" dirty="0"/>
          </a:p>
          <a:p>
            <a:pPr marL="457200" lvl="0" indent="-342900" algn="l" rtl="0">
              <a:spcBef>
                <a:spcPts val="0"/>
              </a:spcBef>
              <a:spcAft>
                <a:spcPts val="0"/>
              </a:spcAft>
              <a:buSzPts val="1800"/>
              <a:buChar char="•"/>
            </a:pPr>
            <a:r>
              <a:rPr lang="tr-TR" dirty="0">
                <a:solidFill>
                  <a:srgbClr val="FF0000"/>
                </a:solidFill>
              </a:rPr>
              <a:t>“kullanıcı (</a:t>
            </a:r>
            <a:r>
              <a:rPr lang="tr-TR" dirty="0" err="1">
                <a:solidFill>
                  <a:srgbClr val="FF0000"/>
                </a:solidFill>
              </a:rPr>
              <a:t>user</a:t>
            </a:r>
            <a:r>
              <a:rPr lang="tr-TR" dirty="0">
                <a:solidFill>
                  <a:srgbClr val="FF0000"/>
                </a:solidFill>
              </a:rPr>
              <a:t>)”</a:t>
            </a:r>
            <a:r>
              <a:rPr lang="tr-TR" dirty="0"/>
              <a:t> </a:t>
            </a:r>
            <a:r>
              <a:rPr lang="tr-TR" sz="1200" dirty="0"/>
              <a:t>(Dictionary of </a:t>
            </a:r>
            <a:r>
              <a:rPr lang="tr-TR" sz="1200" dirty="0" err="1"/>
              <a:t>information</a:t>
            </a:r>
            <a:r>
              <a:rPr lang="tr-TR" sz="1200" dirty="0"/>
              <a:t> </a:t>
            </a:r>
            <a:r>
              <a:rPr lang="tr-TR" sz="1200" dirty="0" err="1"/>
              <a:t>and</a:t>
            </a:r>
            <a:r>
              <a:rPr lang="tr-TR" sz="1200" dirty="0"/>
              <a:t> </a:t>
            </a:r>
            <a:r>
              <a:rPr lang="tr-TR" sz="1200" dirty="0" err="1"/>
              <a:t>library</a:t>
            </a:r>
            <a:r>
              <a:rPr lang="tr-TR" sz="1200" dirty="0"/>
              <a:t> </a:t>
            </a:r>
            <a:r>
              <a:rPr lang="tr-TR" sz="1200" dirty="0" err="1"/>
              <a:t>management</a:t>
            </a:r>
            <a:r>
              <a:rPr lang="tr-TR" sz="1200" dirty="0"/>
              <a:t>, 2006, s. 217; Türkçe bilim terimleri sözlüğü: Sosyal bilimler, 2011, s. 762), </a:t>
            </a:r>
            <a:endParaRPr sz="1200" dirty="0"/>
          </a:p>
          <a:p>
            <a:pPr marL="457200" lvl="0" indent="-342900" algn="l" rtl="0">
              <a:spcBef>
                <a:spcPts val="0"/>
              </a:spcBef>
              <a:spcAft>
                <a:spcPts val="0"/>
              </a:spcAft>
              <a:buSzPts val="1800"/>
              <a:buChar char="•"/>
            </a:pPr>
            <a:r>
              <a:rPr lang="tr-TR" dirty="0">
                <a:solidFill>
                  <a:srgbClr val="7030A0"/>
                </a:solidFill>
              </a:rPr>
              <a:t>“müşteri (</a:t>
            </a:r>
            <a:r>
              <a:rPr lang="tr-TR" dirty="0" err="1">
                <a:solidFill>
                  <a:srgbClr val="7030A0"/>
                </a:solidFill>
              </a:rPr>
              <a:t>client</a:t>
            </a:r>
            <a:r>
              <a:rPr lang="tr-TR" dirty="0">
                <a:solidFill>
                  <a:srgbClr val="7030A0"/>
                </a:solidFill>
              </a:rPr>
              <a:t>)”</a:t>
            </a:r>
            <a:r>
              <a:rPr lang="tr-TR" dirty="0"/>
              <a:t> </a:t>
            </a:r>
            <a:r>
              <a:rPr lang="tr-TR" sz="1200" dirty="0"/>
              <a:t>(Dictionary of </a:t>
            </a:r>
            <a:r>
              <a:rPr lang="tr-TR" sz="1200" dirty="0" err="1"/>
              <a:t>information</a:t>
            </a:r>
            <a:r>
              <a:rPr lang="tr-TR" sz="1200" dirty="0"/>
              <a:t> </a:t>
            </a:r>
            <a:r>
              <a:rPr lang="tr-TR" sz="1200" dirty="0" err="1"/>
              <a:t>and</a:t>
            </a:r>
            <a:r>
              <a:rPr lang="tr-TR" sz="1200" dirty="0"/>
              <a:t> </a:t>
            </a:r>
            <a:r>
              <a:rPr lang="tr-TR" sz="1200" dirty="0" err="1"/>
              <a:t>library</a:t>
            </a:r>
            <a:r>
              <a:rPr lang="tr-TR" sz="1200" dirty="0"/>
              <a:t> </a:t>
            </a:r>
            <a:r>
              <a:rPr lang="tr-TR" sz="1200" dirty="0" err="1"/>
              <a:t>management</a:t>
            </a:r>
            <a:r>
              <a:rPr lang="tr-TR" sz="1200" dirty="0"/>
              <a:t>, 2006, s. 36; Keenan &amp; </a:t>
            </a:r>
            <a:r>
              <a:rPr lang="tr-TR" sz="1200" dirty="0" err="1"/>
              <a:t>Johnston</a:t>
            </a:r>
            <a:r>
              <a:rPr lang="tr-TR" sz="1200" dirty="0"/>
              <a:t>, 2000, s. 46; </a:t>
            </a:r>
            <a:r>
              <a:rPr lang="tr-TR" sz="1200" dirty="0" err="1"/>
              <a:t>Reitz</a:t>
            </a:r>
            <a:r>
              <a:rPr lang="tr-TR" sz="1200" dirty="0"/>
              <a:t>, 2004; </a:t>
            </a:r>
            <a:r>
              <a:rPr lang="tr-TR" sz="1200" dirty="0" err="1"/>
              <a:t>Suraj</a:t>
            </a:r>
            <a:r>
              <a:rPr lang="tr-TR" sz="1200" dirty="0"/>
              <a:t>, 2005, s. 134),</a:t>
            </a:r>
            <a:r>
              <a:rPr lang="tr-TR" dirty="0"/>
              <a:t> </a:t>
            </a:r>
            <a:endParaRPr dirty="0"/>
          </a:p>
          <a:p>
            <a:pPr marL="457200" lvl="0" indent="-342900" algn="l" rtl="0">
              <a:spcBef>
                <a:spcPts val="0"/>
              </a:spcBef>
              <a:spcAft>
                <a:spcPts val="0"/>
              </a:spcAft>
              <a:buSzPts val="1800"/>
              <a:buChar char="•"/>
            </a:pPr>
            <a:r>
              <a:rPr lang="tr-TR" dirty="0">
                <a:solidFill>
                  <a:srgbClr val="00B050"/>
                </a:solidFill>
              </a:rPr>
              <a:t>“patron (patron)”</a:t>
            </a:r>
            <a:r>
              <a:rPr lang="tr-TR" dirty="0"/>
              <a:t> </a:t>
            </a:r>
            <a:r>
              <a:rPr lang="tr-TR" sz="1200" dirty="0"/>
              <a:t>(Keenan &amp; </a:t>
            </a:r>
            <a:r>
              <a:rPr lang="tr-TR" sz="1200" dirty="0" err="1"/>
              <a:t>Johnston</a:t>
            </a:r>
            <a:r>
              <a:rPr lang="tr-TR" sz="1200" dirty="0"/>
              <a:t>, 2000, s. 190; </a:t>
            </a:r>
            <a:r>
              <a:rPr lang="tr-TR" sz="1200" dirty="0" err="1"/>
              <a:t>Prytherch</a:t>
            </a:r>
            <a:r>
              <a:rPr lang="tr-TR" sz="1200" dirty="0"/>
              <a:t>, 2005, s. 581; </a:t>
            </a:r>
            <a:r>
              <a:rPr lang="tr-TR" sz="1200" dirty="0" err="1"/>
              <a:t>Reitz</a:t>
            </a:r>
            <a:r>
              <a:rPr lang="tr-TR" sz="1200" dirty="0"/>
              <a:t>, 2004; </a:t>
            </a:r>
            <a:r>
              <a:rPr lang="tr-TR" sz="1200" dirty="0" err="1"/>
              <a:t>Suraj</a:t>
            </a:r>
            <a:r>
              <a:rPr lang="tr-TR" sz="1200" dirty="0"/>
              <a:t>, 2005, s. 589)</a:t>
            </a:r>
            <a:endParaRPr sz="1200" dirty="0"/>
          </a:p>
          <a:p>
            <a:pPr marL="457200" lvl="0" indent="0" algn="l" rtl="0">
              <a:spcBef>
                <a:spcPts val="1001"/>
              </a:spcBef>
              <a:spcAft>
                <a:spcPts val="0"/>
              </a:spcAft>
              <a:buNone/>
            </a:pPr>
            <a:r>
              <a:rPr lang="tr-TR" sz="1200" dirty="0"/>
              <a:t>  </a:t>
            </a:r>
            <a:endParaRPr sz="1200" dirty="0">
              <a:highlight>
                <a:schemeClr val="lt1"/>
              </a:highlight>
            </a:endParaRPr>
          </a:p>
          <a:p>
            <a:pPr marL="914400" lvl="0" indent="457200" algn="l" rtl="0">
              <a:spcBef>
                <a:spcPts val="1001"/>
              </a:spcBef>
              <a:spcAft>
                <a:spcPts val="0"/>
              </a:spcAft>
              <a:buClr>
                <a:schemeClr val="dk1"/>
              </a:buClr>
              <a:buSzPts val="1100"/>
              <a:buFont typeface="Arial"/>
              <a:buNone/>
            </a:pPr>
            <a:r>
              <a:rPr lang="tr-TR" dirty="0">
                <a:solidFill>
                  <a:schemeClr val="accent2"/>
                </a:solidFill>
              </a:rPr>
              <a:t>“</a:t>
            </a:r>
            <a:r>
              <a:rPr lang="tr-TR" dirty="0" err="1">
                <a:solidFill>
                  <a:schemeClr val="accent2"/>
                </a:solidFill>
              </a:rPr>
              <a:t>customers</a:t>
            </a:r>
            <a:r>
              <a:rPr lang="tr-TR" dirty="0">
                <a:solidFill>
                  <a:schemeClr val="accent2"/>
                </a:solidFill>
              </a:rPr>
              <a:t>, </a:t>
            </a:r>
            <a:r>
              <a:rPr lang="tr-TR" dirty="0" err="1">
                <a:solidFill>
                  <a:schemeClr val="accent2"/>
                </a:solidFill>
              </a:rPr>
              <a:t>clients</a:t>
            </a:r>
            <a:r>
              <a:rPr lang="tr-TR" dirty="0">
                <a:solidFill>
                  <a:schemeClr val="accent2"/>
                </a:solidFill>
              </a:rPr>
              <a:t>, </a:t>
            </a:r>
            <a:r>
              <a:rPr lang="tr-TR" dirty="0" err="1">
                <a:solidFill>
                  <a:schemeClr val="accent2"/>
                </a:solidFill>
              </a:rPr>
              <a:t>patrons</a:t>
            </a:r>
            <a:r>
              <a:rPr lang="tr-TR" dirty="0">
                <a:solidFill>
                  <a:schemeClr val="accent2"/>
                </a:solidFill>
              </a:rPr>
              <a:t>, </a:t>
            </a:r>
            <a:r>
              <a:rPr lang="tr-TR" dirty="0" err="1">
                <a:solidFill>
                  <a:schemeClr val="accent2"/>
                </a:solidFill>
              </a:rPr>
              <a:t>readers</a:t>
            </a:r>
            <a:r>
              <a:rPr lang="tr-TR" dirty="0">
                <a:solidFill>
                  <a:schemeClr val="accent2"/>
                </a:solidFill>
              </a:rPr>
              <a:t>, </a:t>
            </a:r>
            <a:r>
              <a:rPr lang="tr-TR" dirty="0" err="1">
                <a:solidFill>
                  <a:schemeClr val="accent2"/>
                </a:solidFill>
              </a:rPr>
              <a:t>members</a:t>
            </a:r>
            <a:r>
              <a:rPr lang="tr-TR" dirty="0">
                <a:solidFill>
                  <a:schemeClr val="accent2"/>
                </a:solidFill>
              </a:rPr>
              <a:t>” </a:t>
            </a:r>
            <a:r>
              <a:rPr lang="tr-TR" dirty="0"/>
              <a:t> </a:t>
            </a:r>
            <a:r>
              <a:rPr lang="tr-TR" sz="1200" dirty="0"/>
              <a:t>(</a:t>
            </a:r>
            <a:r>
              <a:rPr lang="tr-TR" sz="1200" dirty="0" err="1"/>
              <a:t>Brophy</a:t>
            </a:r>
            <a:r>
              <a:rPr lang="tr-TR" sz="1200" dirty="0"/>
              <a:t>, 2001, s. 93)</a:t>
            </a:r>
            <a:endParaRPr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9"/>
          <p:cNvSpPr txBox="1">
            <a:spLocks noGrp="1"/>
          </p:cNvSpPr>
          <p:nvPr>
            <p:ph type="title"/>
          </p:nvPr>
        </p:nvSpPr>
        <p:spPr>
          <a:xfrm>
            <a:off x="838202" y="365125"/>
            <a:ext cx="10515600" cy="13255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1"/>
              </a:buClr>
              <a:buSzPts val="4400"/>
              <a:buFont typeface="Calibri"/>
              <a:buNone/>
            </a:pPr>
            <a:r>
              <a:rPr lang="tr-TR">
                <a:solidFill>
                  <a:schemeClr val="accent1"/>
                </a:solidFill>
              </a:rPr>
              <a:t>Kullanıcı </a:t>
            </a:r>
            <a:endParaRPr>
              <a:solidFill>
                <a:schemeClr val="accent1"/>
              </a:solidFill>
            </a:endParaRPr>
          </a:p>
        </p:txBody>
      </p:sp>
      <p:grpSp>
        <p:nvGrpSpPr>
          <p:cNvPr id="176" name="Google Shape;176;p19"/>
          <p:cNvGrpSpPr/>
          <p:nvPr/>
        </p:nvGrpSpPr>
        <p:grpSpPr>
          <a:xfrm>
            <a:off x="3815499" y="1690699"/>
            <a:ext cx="4373583" cy="4735234"/>
            <a:chOff x="3354089" y="27195"/>
            <a:chExt cx="3807420" cy="4296946"/>
          </a:xfrm>
        </p:grpSpPr>
        <p:sp>
          <p:nvSpPr>
            <p:cNvPr id="177" name="Google Shape;177;p19"/>
            <p:cNvSpPr/>
            <p:nvPr/>
          </p:nvSpPr>
          <p:spPr>
            <a:xfrm>
              <a:off x="3498227" y="176773"/>
              <a:ext cx="3508266" cy="1218374"/>
            </a:xfrm>
            <a:prstGeom prst="ellipse">
              <a:avLst/>
            </a:prstGeom>
            <a:solidFill>
              <a:srgbClr val="BFC8E3">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9"/>
            <p:cNvSpPr/>
            <p:nvPr/>
          </p:nvSpPr>
          <p:spPr>
            <a:xfrm>
              <a:off x="4917851" y="3160159"/>
              <a:ext cx="679896" cy="435133"/>
            </a:xfrm>
            <a:prstGeom prst="downArrow">
              <a:avLst>
                <a:gd name="adj1" fmla="val 50000"/>
                <a:gd name="adj2" fmla="val 50000"/>
              </a:avLst>
            </a:prstGeom>
            <a:solidFill>
              <a:srgbClr val="F7D5CB"/>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9"/>
            <p:cNvSpPr/>
            <p:nvPr/>
          </p:nvSpPr>
          <p:spPr>
            <a:xfrm>
              <a:off x="3626048" y="3508266"/>
              <a:ext cx="3263503" cy="8158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9"/>
            <p:cNvSpPr txBox="1"/>
            <p:nvPr/>
          </p:nvSpPr>
          <p:spPr>
            <a:xfrm>
              <a:off x="3626048" y="3508266"/>
              <a:ext cx="3263503" cy="815875"/>
            </a:xfrm>
            <a:prstGeom prst="rect">
              <a:avLst/>
            </a:prstGeom>
            <a:noFill/>
            <a:ln>
              <a:noFill/>
            </a:ln>
          </p:spPr>
          <p:txBody>
            <a:bodyPr spcFirstLastPara="1" wrap="square" lIns="199125" tIns="199125" rIns="199125" bIns="199125" anchor="ctr" anchorCtr="0">
              <a:noAutofit/>
            </a:bodyPr>
            <a:lstStyle/>
            <a:p>
              <a:pPr marL="0" marR="0" lvl="0" indent="0" algn="ctr" rtl="0">
                <a:lnSpc>
                  <a:spcPct val="90000"/>
                </a:lnSpc>
                <a:spcBef>
                  <a:spcPts val="0"/>
                </a:spcBef>
                <a:spcAft>
                  <a:spcPts val="0"/>
                </a:spcAft>
                <a:buNone/>
              </a:pPr>
              <a:r>
                <a:rPr lang="tr-TR" sz="2800" b="0" i="0" u="none" strike="noStrike" cap="none">
                  <a:solidFill>
                    <a:schemeClr val="accent1"/>
                  </a:solidFill>
                  <a:latin typeface="Calibri"/>
                  <a:ea typeface="Calibri"/>
                  <a:cs typeface="Calibri"/>
                  <a:sym typeface="Calibri"/>
                </a:rPr>
                <a:t>Kullanıcı</a:t>
              </a:r>
              <a:endParaRPr sz="2800" b="0" i="0" u="none" strike="noStrike" cap="none">
                <a:solidFill>
                  <a:schemeClr val="accent1"/>
                </a:solidFill>
                <a:latin typeface="Calibri"/>
                <a:ea typeface="Calibri"/>
                <a:cs typeface="Calibri"/>
                <a:sym typeface="Calibri"/>
              </a:endParaRPr>
            </a:p>
            <a:p>
              <a:pPr marL="228603" lvl="0" indent="0" algn="l" rtl="0">
                <a:lnSpc>
                  <a:spcPct val="115000"/>
                </a:lnSpc>
                <a:spcBef>
                  <a:spcPts val="0"/>
                </a:spcBef>
                <a:spcAft>
                  <a:spcPts val="0"/>
                </a:spcAft>
                <a:buNone/>
              </a:pPr>
              <a:endParaRPr sz="2800">
                <a:solidFill>
                  <a:schemeClr val="accent1"/>
                </a:solidFill>
                <a:latin typeface="Calibri"/>
                <a:ea typeface="Calibri"/>
                <a:cs typeface="Calibri"/>
                <a:sym typeface="Calibri"/>
              </a:endParaRPr>
            </a:p>
          </p:txBody>
        </p:sp>
        <p:sp>
          <p:nvSpPr>
            <p:cNvPr id="181" name="Google Shape;181;p19"/>
            <p:cNvSpPr/>
            <p:nvPr/>
          </p:nvSpPr>
          <p:spPr>
            <a:xfrm>
              <a:off x="4773713" y="1489245"/>
              <a:ext cx="1223813" cy="1223813"/>
            </a:xfrm>
            <a:prstGeom prst="ellipse">
              <a:avLst/>
            </a:prstGeom>
            <a:solidFill>
              <a:schemeClr val="accent2"/>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9"/>
            <p:cNvSpPr txBox="1"/>
            <p:nvPr/>
          </p:nvSpPr>
          <p:spPr>
            <a:xfrm>
              <a:off x="4952936" y="1668468"/>
              <a:ext cx="865367" cy="865367"/>
            </a:xfrm>
            <a:prstGeom prst="rect">
              <a:avLst/>
            </a:prstGeom>
            <a:noFill/>
            <a:ln>
              <a:noFill/>
            </a:ln>
          </p:spPr>
          <p:txBody>
            <a:bodyPr spcFirstLastPara="1" wrap="square" lIns="22850" tIns="22850" rIns="22850" bIns="22850" anchor="ctr" anchorCtr="0">
              <a:noAutofit/>
            </a:bodyPr>
            <a:lstStyle/>
            <a:p>
              <a:pPr marL="0" marR="0" lvl="0" indent="0" algn="ctr" rtl="0">
                <a:lnSpc>
                  <a:spcPct val="90000"/>
                </a:lnSpc>
                <a:spcBef>
                  <a:spcPts val="0"/>
                </a:spcBef>
                <a:spcAft>
                  <a:spcPts val="0"/>
                </a:spcAft>
                <a:buNone/>
              </a:pPr>
              <a:r>
                <a:rPr lang="tr-TR" sz="1800" b="0" i="0" u="none" strike="noStrike" cap="none">
                  <a:solidFill>
                    <a:schemeClr val="lt1"/>
                  </a:solidFill>
                  <a:latin typeface="Calibri"/>
                  <a:ea typeface="Calibri"/>
                  <a:cs typeface="Calibri"/>
                  <a:sym typeface="Calibri"/>
                </a:rPr>
                <a:t>Patron</a:t>
              </a:r>
              <a:endParaRPr sz="1800" b="0" i="0" u="none" strike="noStrike" cap="none">
                <a:solidFill>
                  <a:schemeClr val="lt1"/>
                </a:solidFill>
                <a:latin typeface="Calibri"/>
                <a:ea typeface="Calibri"/>
                <a:cs typeface="Calibri"/>
                <a:sym typeface="Calibri"/>
              </a:endParaRPr>
            </a:p>
          </p:txBody>
        </p:sp>
        <p:sp>
          <p:nvSpPr>
            <p:cNvPr id="183" name="Google Shape;183;p19"/>
            <p:cNvSpPr/>
            <p:nvPr/>
          </p:nvSpPr>
          <p:spPr>
            <a:xfrm>
              <a:off x="3885303" y="571113"/>
              <a:ext cx="1223813" cy="1223813"/>
            </a:xfrm>
            <a:prstGeom prst="ellipse">
              <a:avLst/>
            </a:prstGeom>
            <a:solidFill>
              <a:schemeClr val="accent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9"/>
            <p:cNvSpPr txBox="1"/>
            <p:nvPr/>
          </p:nvSpPr>
          <p:spPr>
            <a:xfrm>
              <a:off x="4064526" y="750336"/>
              <a:ext cx="865367" cy="865367"/>
            </a:xfrm>
            <a:prstGeom prst="rect">
              <a:avLst/>
            </a:prstGeom>
            <a:noFill/>
            <a:ln>
              <a:noFill/>
            </a:ln>
          </p:spPr>
          <p:txBody>
            <a:bodyPr spcFirstLastPara="1" wrap="square" lIns="22850" tIns="22850" rIns="22850" bIns="22850" anchor="ctr" anchorCtr="0">
              <a:noAutofit/>
            </a:bodyPr>
            <a:lstStyle/>
            <a:p>
              <a:pPr marL="0" marR="0" lvl="0" indent="0" algn="ctr" rtl="0">
                <a:lnSpc>
                  <a:spcPct val="90000"/>
                </a:lnSpc>
                <a:spcBef>
                  <a:spcPts val="0"/>
                </a:spcBef>
                <a:spcAft>
                  <a:spcPts val="0"/>
                </a:spcAft>
                <a:buNone/>
              </a:pPr>
              <a:r>
                <a:rPr lang="tr-TR" sz="1800" b="0" i="0" u="none" strike="noStrike" cap="none">
                  <a:solidFill>
                    <a:schemeClr val="lt1"/>
                  </a:solidFill>
                  <a:latin typeface="Calibri"/>
                  <a:ea typeface="Calibri"/>
                  <a:cs typeface="Calibri"/>
                  <a:sym typeface="Calibri"/>
                </a:rPr>
                <a:t>kullanıcı</a:t>
              </a:r>
              <a:endParaRPr sz="1800" b="0" i="0" u="none" strike="noStrike" cap="none">
                <a:solidFill>
                  <a:schemeClr val="lt1"/>
                </a:solidFill>
                <a:latin typeface="Calibri"/>
                <a:ea typeface="Calibri"/>
                <a:cs typeface="Calibri"/>
                <a:sym typeface="Calibri"/>
              </a:endParaRPr>
            </a:p>
          </p:txBody>
        </p:sp>
        <p:sp>
          <p:nvSpPr>
            <p:cNvPr id="185" name="Google Shape;185;p19"/>
            <p:cNvSpPr/>
            <p:nvPr/>
          </p:nvSpPr>
          <p:spPr>
            <a:xfrm>
              <a:off x="5149016" y="275222"/>
              <a:ext cx="1223813" cy="1223813"/>
            </a:xfrm>
            <a:prstGeom prst="ellipse">
              <a:avLst/>
            </a:prstGeom>
            <a:solidFill>
              <a:schemeClr val="accent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9"/>
            <p:cNvSpPr txBox="1"/>
            <p:nvPr/>
          </p:nvSpPr>
          <p:spPr>
            <a:xfrm>
              <a:off x="5328239" y="454445"/>
              <a:ext cx="865367" cy="865367"/>
            </a:xfrm>
            <a:prstGeom prst="rect">
              <a:avLst/>
            </a:prstGeom>
            <a:noFill/>
            <a:ln>
              <a:noFill/>
            </a:ln>
          </p:spPr>
          <p:txBody>
            <a:bodyPr spcFirstLastPara="1" wrap="square" lIns="22850" tIns="22850" rIns="22850" bIns="22850" anchor="ctr" anchorCtr="0">
              <a:noAutofit/>
            </a:bodyPr>
            <a:lstStyle/>
            <a:p>
              <a:pPr marL="0" marR="0" lvl="0" indent="0" algn="ctr" rtl="0">
                <a:lnSpc>
                  <a:spcPct val="90000"/>
                </a:lnSpc>
                <a:spcBef>
                  <a:spcPts val="0"/>
                </a:spcBef>
                <a:spcAft>
                  <a:spcPts val="0"/>
                </a:spcAft>
                <a:buNone/>
              </a:pPr>
              <a:r>
                <a:rPr lang="tr-TR" sz="1800" b="0" i="0" u="none" strike="noStrike" cap="none">
                  <a:solidFill>
                    <a:schemeClr val="lt1"/>
                  </a:solidFill>
                  <a:latin typeface="Calibri"/>
                  <a:ea typeface="Calibri"/>
                  <a:cs typeface="Calibri"/>
                  <a:sym typeface="Calibri"/>
                </a:rPr>
                <a:t>okuyucu</a:t>
              </a:r>
              <a:endParaRPr sz="1800" b="0" i="0" u="none" strike="noStrike" cap="none">
                <a:solidFill>
                  <a:schemeClr val="lt1"/>
                </a:solidFill>
                <a:latin typeface="Calibri"/>
                <a:ea typeface="Calibri"/>
                <a:cs typeface="Calibri"/>
                <a:sym typeface="Calibri"/>
              </a:endParaRPr>
            </a:p>
          </p:txBody>
        </p:sp>
        <p:sp>
          <p:nvSpPr>
            <p:cNvPr id="187" name="Google Shape;187;p19"/>
            <p:cNvSpPr/>
            <p:nvPr/>
          </p:nvSpPr>
          <p:spPr>
            <a:xfrm>
              <a:off x="3354089" y="27195"/>
              <a:ext cx="3807420" cy="3045936"/>
            </a:xfrm>
            <a:custGeom>
              <a:avLst/>
              <a:gdLst/>
              <a:ahLst/>
              <a:cxnLst/>
              <a:rect l="l" t="t" r="r" b="b"/>
              <a:pathLst>
                <a:path w="120000" h="120000" extrusionOk="0">
                  <a:moveTo>
                    <a:pt x="584" y="34175"/>
                  </a:moveTo>
                  <a:lnTo>
                    <a:pt x="584" y="34175"/>
                  </a:lnTo>
                  <a:cubicBezTo>
                    <a:pt x="-2679" y="22567"/>
                    <a:pt x="7879" y="11072"/>
                    <a:pt x="27615" y="4745"/>
                  </a:cubicBezTo>
                  <a:cubicBezTo>
                    <a:pt x="47351" y="-1582"/>
                    <a:pt x="72649" y="-1582"/>
                    <a:pt x="92385" y="4745"/>
                  </a:cubicBezTo>
                  <a:cubicBezTo>
                    <a:pt x="112121" y="11072"/>
                    <a:pt x="122679" y="22567"/>
                    <a:pt x="119416" y="34175"/>
                  </a:cubicBezTo>
                  <a:lnTo>
                    <a:pt x="74854" y="113544"/>
                  </a:lnTo>
                  <a:cubicBezTo>
                    <a:pt x="73813" y="117246"/>
                    <a:pt x="67478" y="120000"/>
                    <a:pt x="60000" y="120000"/>
                  </a:cubicBezTo>
                  <a:cubicBezTo>
                    <a:pt x="52522" y="120000"/>
                    <a:pt x="46187" y="117246"/>
                    <a:pt x="45146" y="113544"/>
                  </a:cubicBezTo>
                  <a:close/>
                  <a:moveTo>
                    <a:pt x="4605" y="30000"/>
                  </a:moveTo>
                  <a:lnTo>
                    <a:pt x="4605" y="30000"/>
                  </a:lnTo>
                  <a:cubicBezTo>
                    <a:pt x="4605" y="43255"/>
                    <a:pt x="29406" y="54000"/>
                    <a:pt x="60000" y="54000"/>
                  </a:cubicBezTo>
                  <a:cubicBezTo>
                    <a:pt x="90594" y="54000"/>
                    <a:pt x="115395" y="43255"/>
                    <a:pt x="115395" y="30000"/>
                  </a:cubicBezTo>
                  <a:cubicBezTo>
                    <a:pt x="115395" y="16745"/>
                    <a:pt x="90594" y="6000"/>
                    <a:pt x="60000" y="6000"/>
                  </a:cubicBezTo>
                  <a:cubicBezTo>
                    <a:pt x="29406" y="6000"/>
                    <a:pt x="4605" y="16745"/>
                    <a:pt x="4605" y="30000"/>
                  </a:cubicBezTo>
                  <a:close/>
                </a:path>
              </a:pathLst>
            </a:custGeom>
            <a:solidFill>
              <a:schemeClr val="lt1">
                <a:alpha val="40000"/>
              </a:schemeClr>
            </a:solidFill>
            <a:ln w="9525"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8" name="Google Shape;188;p19"/>
          <p:cNvSpPr txBox="1"/>
          <p:nvPr/>
        </p:nvSpPr>
        <p:spPr>
          <a:xfrm>
            <a:off x="8934900" y="2822550"/>
            <a:ext cx="3053700" cy="3162600"/>
          </a:xfrm>
          <a:prstGeom prst="rect">
            <a:avLst/>
          </a:prstGeom>
          <a:noFill/>
          <a:ln>
            <a:noFill/>
          </a:ln>
        </p:spPr>
        <p:txBody>
          <a:bodyPr spcFirstLastPara="1" wrap="square" lIns="91425" tIns="91425" rIns="91425" bIns="91425" anchor="t" anchorCtr="0">
            <a:noAutofit/>
          </a:bodyPr>
          <a:lstStyle/>
          <a:p>
            <a:pPr marL="228603" lvl="0" indent="0" algn="l" rtl="0">
              <a:lnSpc>
                <a:spcPct val="115000"/>
              </a:lnSpc>
              <a:spcBef>
                <a:spcPts val="0"/>
              </a:spcBef>
              <a:spcAft>
                <a:spcPts val="0"/>
              </a:spcAft>
              <a:buNone/>
            </a:pPr>
            <a:endParaRPr>
              <a:solidFill>
                <a:srgbClr val="0B5394"/>
              </a:solidFill>
            </a:endParaRPr>
          </a:p>
          <a:p>
            <a:pPr marL="228603" lvl="0" indent="0" algn="l" rtl="0">
              <a:lnSpc>
                <a:spcPct val="115000"/>
              </a:lnSpc>
              <a:spcBef>
                <a:spcPts val="0"/>
              </a:spcBef>
              <a:spcAft>
                <a:spcPts val="0"/>
              </a:spcAft>
              <a:buNone/>
            </a:pPr>
            <a:r>
              <a:rPr lang="tr-TR" sz="1800">
                <a:solidFill>
                  <a:srgbClr val="0B5394"/>
                </a:solidFill>
              </a:rPr>
              <a:t>Bilgi gereksinimlerini karşılamak üzere</a:t>
            </a:r>
            <a:endParaRPr sz="1800">
              <a:solidFill>
                <a:srgbClr val="0B5394"/>
              </a:solidFill>
            </a:endParaRPr>
          </a:p>
          <a:p>
            <a:pPr marL="228603" lvl="0" indent="0" algn="l" rtl="0">
              <a:lnSpc>
                <a:spcPct val="115000"/>
              </a:lnSpc>
              <a:spcBef>
                <a:spcPts val="0"/>
              </a:spcBef>
              <a:spcAft>
                <a:spcPts val="0"/>
              </a:spcAft>
              <a:buNone/>
            </a:pPr>
            <a:r>
              <a:rPr lang="tr-TR" sz="1800">
                <a:solidFill>
                  <a:srgbClr val="0B5394"/>
                </a:solidFill>
              </a:rPr>
              <a:t>bilgi erişim sistemlerini veya onların bilgi kaynaklarını, </a:t>
            </a:r>
            <a:endParaRPr sz="1800">
              <a:solidFill>
                <a:srgbClr val="0B5394"/>
              </a:solidFill>
            </a:endParaRPr>
          </a:p>
          <a:p>
            <a:pPr marL="228603" lvl="0" indent="0" algn="l" rtl="0">
              <a:lnSpc>
                <a:spcPct val="115000"/>
              </a:lnSpc>
              <a:spcBef>
                <a:spcPts val="0"/>
              </a:spcBef>
              <a:spcAft>
                <a:spcPts val="0"/>
              </a:spcAft>
              <a:buClr>
                <a:schemeClr val="dk1"/>
              </a:buClr>
              <a:buSzPts val="1100"/>
              <a:buFont typeface="Arial"/>
              <a:buNone/>
            </a:pPr>
            <a:r>
              <a:rPr lang="tr-TR" sz="1800">
                <a:solidFill>
                  <a:srgbClr val="0B5394"/>
                </a:solidFill>
              </a:rPr>
              <a:t>bilgi hizmetlerini kullanan veya kullanması beklenen birey.</a:t>
            </a:r>
            <a:endParaRPr sz="1800">
              <a:solidFill>
                <a:srgbClr val="0B5394"/>
              </a:solidFill>
              <a:latin typeface="Calibri"/>
              <a:ea typeface="Calibri"/>
              <a:cs typeface="Calibri"/>
              <a:sym typeface="Calibri"/>
            </a:endParaRPr>
          </a:p>
          <a:p>
            <a:pPr marL="0" lvl="0" indent="0" algn="l" rtl="0">
              <a:spcBef>
                <a:spcPts val="0"/>
              </a:spcBef>
              <a:spcAft>
                <a:spcPts val="0"/>
              </a:spcAft>
              <a:buNone/>
            </a:pPr>
            <a:endParaRPr>
              <a:solidFill>
                <a:srgbClr val="0B5394"/>
              </a:solidFill>
              <a:latin typeface="Calibri"/>
              <a:ea typeface="Calibri"/>
              <a:cs typeface="Calibri"/>
              <a:sym typeface="Calibri"/>
            </a:endParaRPr>
          </a:p>
        </p:txBody>
      </p:sp>
      <p:cxnSp>
        <p:nvCxnSpPr>
          <p:cNvPr id="189" name="Google Shape;189;p19"/>
          <p:cNvCxnSpPr/>
          <p:nvPr/>
        </p:nvCxnSpPr>
        <p:spPr>
          <a:xfrm rot="10800000" flipH="1">
            <a:off x="7421050" y="2977200"/>
            <a:ext cx="1923000" cy="903600"/>
          </a:xfrm>
          <a:prstGeom prst="straightConnector1">
            <a:avLst/>
          </a:prstGeom>
          <a:noFill/>
          <a:ln w="76200" cap="flat" cmpd="sng">
            <a:solidFill>
              <a:schemeClr val="accent1"/>
            </a:solidFill>
            <a:prstDash val="solid"/>
            <a:round/>
            <a:headEnd type="none" w="med" len="med"/>
            <a:tailEnd type="diamond" w="med" len="med"/>
          </a:ln>
        </p:spPr>
      </p:cxnSp>
      <p:pic>
        <p:nvPicPr>
          <p:cNvPr id="190" name="Google Shape;190;p19"/>
          <p:cNvPicPr preferRelativeResize="0"/>
          <p:nvPr/>
        </p:nvPicPr>
        <p:blipFill rotWithShape="1">
          <a:blip r:embed="rId3">
            <a:alphaModFix/>
          </a:blip>
          <a:srcRect/>
          <a:stretch/>
        </p:blipFill>
        <p:spPr>
          <a:xfrm>
            <a:off x="10774115" y="5452738"/>
            <a:ext cx="1995291" cy="999333"/>
          </a:xfrm>
          <a:prstGeom prst="rect">
            <a:avLst/>
          </a:prstGeom>
          <a:noFill/>
          <a:ln>
            <a:noFill/>
          </a:ln>
        </p:spPr>
      </p:pic>
      <p:sp>
        <p:nvSpPr>
          <p:cNvPr id="191" name="Google Shape;191;p19"/>
          <p:cNvSpPr txBox="1"/>
          <p:nvPr/>
        </p:nvSpPr>
        <p:spPr>
          <a:xfrm>
            <a:off x="8934900" y="365125"/>
            <a:ext cx="3053700" cy="2389500"/>
          </a:xfrm>
          <a:prstGeom prst="rect">
            <a:avLst/>
          </a:prstGeom>
          <a:noFill/>
          <a:ln>
            <a:noFill/>
          </a:ln>
        </p:spPr>
        <p:txBody>
          <a:bodyPr spcFirstLastPara="1" wrap="square" lIns="91425" tIns="91425" rIns="91425" bIns="91425" anchor="t" anchorCtr="0">
            <a:noAutofit/>
          </a:bodyPr>
          <a:lstStyle/>
          <a:p>
            <a:pPr marL="228603" marR="0" lvl="0" indent="0" algn="l" rtl="0">
              <a:lnSpc>
                <a:spcPct val="115000"/>
              </a:lnSpc>
              <a:spcBef>
                <a:spcPts val="0"/>
              </a:spcBef>
              <a:spcAft>
                <a:spcPts val="0"/>
              </a:spcAft>
              <a:buNone/>
            </a:pPr>
            <a:r>
              <a:rPr lang="tr-TR" sz="1800" dirty="0">
                <a:solidFill>
                  <a:srgbClr val="0B5394"/>
                </a:solidFill>
              </a:rPr>
              <a:t>Kullanıcı (patron): Kütüphaneye üye olması zorunlu olmayan, kütüphane kaynaklarını ve hizmetlerini kullanan herhangi bir kişi</a:t>
            </a:r>
            <a:r>
              <a:rPr lang="tr-TR" dirty="0">
                <a:solidFill>
                  <a:srgbClr val="0B5394"/>
                </a:solidFill>
              </a:rPr>
              <a:t> (</a:t>
            </a:r>
            <a:r>
              <a:rPr lang="tr-TR" dirty="0" err="1">
                <a:solidFill>
                  <a:srgbClr val="0B5394"/>
                </a:solidFill>
              </a:rPr>
              <a:t>Reitz</a:t>
            </a:r>
            <a:r>
              <a:rPr lang="tr-TR" dirty="0">
                <a:solidFill>
                  <a:srgbClr val="0B5394"/>
                </a:solidFill>
              </a:rPr>
              <a:t>, 2004; </a:t>
            </a:r>
            <a:r>
              <a:rPr lang="tr-TR" dirty="0" err="1">
                <a:solidFill>
                  <a:srgbClr val="0B5394"/>
                </a:solidFill>
              </a:rPr>
              <a:t>Suraj</a:t>
            </a:r>
            <a:r>
              <a:rPr lang="tr-TR" dirty="0">
                <a:solidFill>
                  <a:srgbClr val="0B5394"/>
                </a:solidFill>
              </a:rPr>
              <a:t>, 2005, s. 589). </a:t>
            </a:r>
            <a:endParaRPr dirty="0">
              <a:solidFill>
                <a:srgbClr val="0B539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0"/>
          <p:cNvSpPr txBox="1">
            <a:spLocks noGrp="1"/>
          </p:cNvSpPr>
          <p:nvPr>
            <p:ph type="title"/>
          </p:nvPr>
        </p:nvSpPr>
        <p:spPr>
          <a:xfrm>
            <a:off x="838202" y="365125"/>
            <a:ext cx="10515600" cy="1325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tr-TR">
                <a:solidFill>
                  <a:srgbClr val="0B5394"/>
                </a:solidFill>
              </a:rPr>
              <a:t>Kullanıcı Grupları</a:t>
            </a:r>
            <a:endParaRPr>
              <a:solidFill>
                <a:srgbClr val="0B5394"/>
              </a:solidFill>
            </a:endParaRPr>
          </a:p>
        </p:txBody>
      </p:sp>
      <p:grpSp>
        <p:nvGrpSpPr>
          <p:cNvPr id="198" name="Google Shape;198;p20"/>
          <p:cNvGrpSpPr/>
          <p:nvPr/>
        </p:nvGrpSpPr>
        <p:grpSpPr>
          <a:xfrm>
            <a:off x="484686" y="1677358"/>
            <a:ext cx="3395915" cy="3395915"/>
            <a:chOff x="363524" y="1258050"/>
            <a:chExt cx="2547000" cy="2547000"/>
          </a:xfrm>
        </p:grpSpPr>
        <p:sp>
          <p:nvSpPr>
            <p:cNvPr id="199" name="Google Shape;199;p20"/>
            <p:cNvSpPr/>
            <p:nvPr/>
          </p:nvSpPr>
          <p:spPr>
            <a:xfrm rot="2700000">
              <a:off x="1356161" y="1011412"/>
              <a:ext cx="561726" cy="3040276"/>
            </a:xfrm>
            <a:prstGeom prst="roundRect">
              <a:avLst>
                <a:gd name="adj" fmla="val 50000"/>
              </a:avLst>
            </a:prstGeom>
            <a:solidFill>
              <a:srgbClr val="0944A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00" name="Google Shape;200;p20"/>
            <p:cNvSpPr/>
            <p:nvPr/>
          </p:nvSpPr>
          <p:spPr>
            <a:xfrm>
              <a:off x="580539" y="3205393"/>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121900" tIns="121900" rIns="121900" bIns="121900" anchor="ctr" anchorCtr="0">
              <a:noAutofit/>
            </a:bodyPr>
            <a:lstStyle/>
            <a:p>
              <a:pPr marL="0" lvl="0" indent="0" algn="ctr" rtl="0">
                <a:spcBef>
                  <a:spcPts val="0"/>
                </a:spcBef>
                <a:spcAft>
                  <a:spcPts val="0"/>
                </a:spcAft>
                <a:buNone/>
              </a:pPr>
              <a:r>
                <a:rPr lang="tr-TR" sz="1600" b="1">
                  <a:solidFill>
                    <a:srgbClr val="0944A1"/>
                  </a:solidFill>
                  <a:latin typeface="Roboto"/>
                  <a:ea typeface="Roboto"/>
                  <a:cs typeface="Roboto"/>
                  <a:sym typeface="Roboto"/>
                </a:rPr>
                <a:t>1</a:t>
              </a:r>
              <a:endParaRPr sz="1600" b="1">
                <a:solidFill>
                  <a:srgbClr val="0944A1"/>
                </a:solidFill>
                <a:latin typeface="Roboto"/>
                <a:ea typeface="Roboto"/>
                <a:cs typeface="Roboto"/>
                <a:sym typeface="Roboto"/>
              </a:endParaRPr>
            </a:p>
          </p:txBody>
        </p:sp>
        <p:sp>
          <p:nvSpPr>
            <p:cNvPr id="201" name="Google Shape;201;p20"/>
            <p:cNvSpPr txBox="1"/>
            <p:nvPr/>
          </p:nvSpPr>
          <p:spPr>
            <a:xfrm rot="-2700000">
              <a:off x="567889" y="2239754"/>
              <a:ext cx="2336422" cy="393293"/>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tr-TR" sz="1600" b="1">
                  <a:solidFill>
                    <a:srgbClr val="FFFFFF"/>
                  </a:solidFill>
                  <a:latin typeface="Roboto"/>
                  <a:ea typeface="Roboto"/>
                  <a:cs typeface="Roboto"/>
                  <a:sym typeface="Roboto"/>
                </a:rPr>
                <a:t>Sistemi Kullanış Düzeyi</a:t>
              </a:r>
              <a:endParaRPr sz="1100" b="1">
                <a:solidFill>
                  <a:srgbClr val="FFFFFF"/>
                </a:solidFill>
                <a:latin typeface="Roboto"/>
                <a:ea typeface="Roboto"/>
                <a:cs typeface="Roboto"/>
                <a:sym typeface="Roboto"/>
              </a:endParaRPr>
            </a:p>
          </p:txBody>
        </p:sp>
      </p:grpSp>
      <p:grpSp>
        <p:nvGrpSpPr>
          <p:cNvPr id="202" name="Google Shape;202;p20"/>
          <p:cNvGrpSpPr/>
          <p:nvPr/>
        </p:nvGrpSpPr>
        <p:grpSpPr>
          <a:xfrm>
            <a:off x="3031585" y="1677358"/>
            <a:ext cx="3395915" cy="3395915"/>
            <a:chOff x="2273746" y="1258050"/>
            <a:chExt cx="2547000" cy="2547000"/>
          </a:xfrm>
        </p:grpSpPr>
        <p:sp>
          <p:nvSpPr>
            <p:cNvPr id="203" name="Google Shape;203;p20"/>
            <p:cNvSpPr/>
            <p:nvPr/>
          </p:nvSpPr>
          <p:spPr>
            <a:xfrm rot="2700000">
              <a:off x="3266383" y="1011412"/>
              <a:ext cx="561726" cy="3040276"/>
            </a:xfrm>
            <a:prstGeom prst="roundRect">
              <a:avLst>
                <a:gd name="adj" fmla="val 50000"/>
              </a:avLst>
            </a:prstGeom>
            <a:solidFill>
              <a:srgbClr val="0C58D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04" name="Google Shape;204;p20"/>
            <p:cNvSpPr/>
            <p:nvPr/>
          </p:nvSpPr>
          <p:spPr>
            <a:xfrm>
              <a:off x="2490761" y="3205393"/>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121900" tIns="121900" rIns="121900" bIns="121900" anchor="ctr" anchorCtr="0">
              <a:noAutofit/>
            </a:bodyPr>
            <a:lstStyle/>
            <a:p>
              <a:pPr marL="0" lvl="0" indent="0" algn="ctr" rtl="0">
                <a:spcBef>
                  <a:spcPts val="0"/>
                </a:spcBef>
                <a:spcAft>
                  <a:spcPts val="0"/>
                </a:spcAft>
                <a:buNone/>
              </a:pPr>
              <a:r>
                <a:rPr lang="tr-TR" sz="1600" b="1">
                  <a:solidFill>
                    <a:srgbClr val="0C58D3"/>
                  </a:solidFill>
                  <a:latin typeface="Roboto"/>
                  <a:ea typeface="Roboto"/>
                  <a:cs typeface="Roboto"/>
                  <a:sym typeface="Roboto"/>
                </a:rPr>
                <a:t>2</a:t>
              </a:r>
              <a:endParaRPr sz="1600" b="1">
                <a:solidFill>
                  <a:srgbClr val="0C58D3"/>
                </a:solidFill>
                <a:latin typeface="Roboto"/>
                <a:ea typeface="Roboto"/>
                <a:cs typeface="Roboto"/>
                <a:sym typeface="Roboto"/>
              </a:endParaRPr>
            </a:p>
          </p:txBody>
        </p:sp>
        <p:sp>
          <p:nvSpPr>
            <p:cNvPr id="205" name="Google Shape;205;p20"/>
            <p:cNvSpPr txBox="1"/>
            <p:nvPr/>
          </p:nvSpPr>
          <p:spPr>
            <a:xfrm rot="-2700000">
              <a:off x="2473968" y="2237954"/>
              <a:ext cx="2341513" cy="393293"/>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tr-TR" sz="1600" b="1">
                  <a:solidFill>
                    <a:srgbClr val="FFFFFF"/>
                  </a:solidFill>
                  <a:latin typeface="Roboto"/>
                  <a:ea typeface="Roboto"/>
                  <a:cs typeface="Roboto"/>
                  <a:sym typeface="Roboto"/>
                </a:rPr>
                <a:t>Bilgi Gereksinimleri</a:t>
              </a:r>
              <a:endParaRPr sz="1100" b="1">
                <a:solidFill>
                  <a:srgbClr val="FFFFFF"/>
                </a:solidFill>
                <a:latin typeface="Roboto"/>
                <a:ea typeface="Roboto"/>
                <a:cs typeface="Roboto"/>
                <a:sym typeface="Roboto"/>
              </a:endParaRPr>
            </a:p>
          </p:txBody>
        </p:sp>
      </p:grpSp>
      <p:grpSp>
        <p:nvGrpSpPr>
          <p:cNvPr id="206" name="Google Shape;206;p20"/>
          <p:cNvGrpSpPr/>
          <p:nvPr/>
        </p:nvGrpSpPr>
        <p:grpSpPr>
          <a:xfrm>
            <a:off x="5591546" y="1677358"/>
            <a:ext cx="3395915" cy="3395915"/>
            <a:chOff x="4193764" y="1258050"/>
            <a:chExt cx="2547000" cy="2547000"/>
          </a:xfrm>
        </p:grpSpPr>
        <p:sp>
          <p:nvSpPr>
            <p:cNvPr id="207" name="Google Shape;207;p20"/>
            <p:cNvSpPr/>
            <p:nvPr/>
          </p:nvSpPr>
          <p:spPr>
            <a:xfrm rot="2700000">
              <a:off x="5186401" y="1011412"/>
              <a:ext cx="561726" cy="3040276"/>
            </a:xfrm>
            <a:prstGeom prst="roundRect">
              <a:avLst>
                <a:gd name="adj" fmla="val 50000"/>
              </a:avLst>
            </a:prstGeom>
            <a:solidFill>
              <a:srgbClr val="0D5DD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08" name="Google Shape;208;p20"/>
            <p:cNvSpPr/>
            <p:nvPr/>
          </p:nvSpPr>
          <p:spPr>
            <a:xfrm>
              <a:off x="4410780" y="3205393"/>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121900" tIns="121900" rIns="121900" bIns="121900" anchor="ctr" anchorCtr="0">
              <a:noAutofit/>
            </a:bodyPr>
            <a:lstStyle/>
            <a:p>
              <a:pPr marL="0" lvl="0" indent="0" algn="ctr" rtl="0">
                <a:spcBef>
                  <a:spcPts val="0"/>
                </a:spcBef>
                <a:spcAft>
                  <a:spcPts val="0"/>
                </a:spcAft>
                <a:buNone/>
              </a:pPr>
              <a:r>
                <a:rPr lang="tr-TR" sz="1600" b="1">
                  <a:solidFill>
                    <a:srgbClr val="0D5DDF"/>
                  </a:solidFill>
                  <a:latin typeface="Roboto"/>
                  <a:ea typeface="Roboto"/>
                  <a:cs typeface="Roboto"/>
                  <a:sym typeface="Roboto"/>
                </a:rPr>
                <a:t>3</a:t>
              </a:r>
              <a:endParaRPr sz="1600" b="1">
                <a:solidFill>
                  <a:srgbClr val="0D5DDF"/>
                </a:solidFill>
                <a:latin typeface="Roboto"/>
                <a:ea typeface="Roboto"/>
                <a:cs typeface="Roboto"/>
                <a:sym typeface="Roboto"/>
              </a:endParaRPr>
            </a:p>
          </p:txBody>
        </p:sp>
        <p:sp>
          <p:nvSpPr>
            <p:cNvPr id="209" name="Google Shape;209;p20"/>
            <p:cNvSpPr txBox="1"/>
            <p:nvPr/>
          </p:nvSpPr>
          <p:spPr>
            <a:xfrm rot="-2700000">
              <a:off x="4400124" y="2240504"/>
              <a:ext cx="2334301" cy="393293"/>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tr-TR" sz="1600" b="1">
                  <a:solidFill>
                    <a:srgbClr val="FFFFFF"/>
                  </a:solidFill>
                  <a:latin typeface="Roboto"/>
                  <a:ea typeface="Roboto"/>
                  <a:cs typeface="Roboto"/>
                  <a:sym typeface="Roboto"/>
                </a:rPr>
                <a:t>Sistem/Bilgi Merkezi Türü</a:t>
              </a:r>
              <a:endParaRPr sz="1100" b="1">
                <a:solidFill>
                  <a:srgbClr val="FFFFFF"/>
                </a:solidFill>
                <a:latin typeface="Roboto"/>
                <a:ea typeface="Roboto"/>
                <a:cs typeface="Roboto"/>
                <a:sym typeface="Roboto"/>
              </a:endParaRPr>
            </a:p>
          </p:txBody>
        </p:sp>
      </p:grpSp>
      <p:grpSp>
        <p:nvGrpSpPr>
          <p:cNvPr id="210" name="Google Shape;210;p20"/>
          <p:cNvGrpSpPr/>
          <p:nvPr/>
        </p:nvGrpSpPr>
        <p:grpSpPr>
          <a:xfrm>
            <a:off x="8138445" y="1677358"/>
            <a:ext cx="3395915" cy="3395915"/>
            <a:chOff x="6103986" y="1258050"/>
            <a:chExt cx="2547000" cy="2547000"/>
          </a:xfrm>
        </p:grpSpPr>
        <p:sp>
          <p:nvSpPr>
            <p:cNvPr id="211" name="Google Shape;211;p20"/>
            <p:cNvSpPr/>
            <p:nvPr/>
          </p:nvSpPr>
          <p:spPr>
            <a:xfrm rot="2700000">
              <a:off x="7096623" y="1011412"/>
              <a:ext cx="561726" cy="3040276"/>
            </a:xfrm>
            <a:prstGeom prst="roundRect">
              <a:avLst>
                <a:gd name="adj" fmla="val 50000"/>
              </a:avLst>
            </a:prstGeom>
            <a:solidFill>
              <a:srgbClr val="0E65F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12" name="Google Shape;212;p20"/>
            <p:cNvSpPr/>
            <p:nvPr/>
          </p:nvSpPr>
          <p:spPr>
            <a:xfrm>
              <a:off x="6321002" y="3205393"/>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r>
                <a:rPr lang="tr-TR" sz="1600" b="1">
                  <a:solidFill>
                    <a:srgbClr val="0E65F0"/>
                  </a:solidFill>
                  <a:latin typeface="Roboto"/>
                  <a:ea typeface="Roboto"/>
                  <a:cs typeface="Roboto"/>
                  <a:sym typeface="Roboto"/>
                </a:rPr>
                <a:t>4</a:t>
              </a:r>
              <a:endParaRPr sz="1600" b="1">
                <a:solidFill>
                  <a:srgbClr val="0E65F0"/>
                </a:solidFill>
                <a:latin typeface="Roboto"/>
                <a:ea typeface="Roboto"/>
                <a:cs typeface="Roboto"/>
                <a:sym typeface="Roboto"/>
              </a:endParaRPr>
            </a:p>
          </p:txBody>
        </p:sp>
        <p:sp>
          <p:nvSpPr>
            <p:cNvPr id="213" name="Google Shape;213;p20"/>
            <p:cNvSpPr txBox="1"/>
            <p:nvPr/>
          </p:nvSpPr>
          <p:spPr>
            <a:xfrm rot="-2700000">
              <a:off x="6306241" y="2238854"/>
              <a:ext cx="2338968" cy="393293"/>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tr-TR" sz="1600" b="1">
                  <a:solidFill>
                    <a:srgbClr val="FFFFFF"/>
                  </a:solidFill>
                  <a:latin typeface="Roboto"/>
                  <a:ea typeface="Roboto"/>
                  <a:cs typeface="Roboto"/>
                  <a:sym typeface="Roboto"/>
                </a:rPr>
                <a:t>Sistemden yararlanma Durumu</a:t>
              </a:r>
              <a:endParaRPr sz="1100" b="1">
                <a:solidFill>
                  <a:srgbClr val="FFFFFF"/>
                </a:solidFill>
                <a:latin typeface="Roboto"/>
                <a:ea typeface="Roboto"/>
                <a:cs typeface="Roboto"/>
                <a:sym typeface="Roboto"/>
              </a:endParaRPr>
            </a:p>
          </p:txBody>
        </p:sp>
      </p:grpSp>
      <p:pic>
        <p:nvPicPr>
          <p:cNvPr id="214" name="Google Shape;214;p20"/>
          <p:cNvPicPr preferRelativeResize="0"/>
          <p:nvPr/>
        </p:nvPicPr>
        <p:blipFill rotWithShape="1">
          <a:blip r:embed="rId3">
            <a:alphaModFix/>
          </a:blip>
          <a:srcRect/>
          <a:stretch/>
        </p:blipFill>
        <p:spPr>
          <a:xfrm>
            <a:off x="10621715" y="5300338"/>
            <a:ext cx="1995291" cy="9993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1"/>
          <p:cNvSpPr txBox="1">
            <a:spLocks noGrp="1"/>
          </p:cNvSpPr>
          <p:nvPr>
            <p:ph type="title"/>
          </p:nvPr>
        </p:nvSpPr>
        <p:spPr>
          <a:xfrm>
            <a:off x="838202" y="365125"/>
            <a:ext cx="10515600" cy="1325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tr-TR" dirty="0">
                <a:solidFill>
                  <a:srgbClr val="0B5394"/>
                </a:solidFill>
              </a:rPr>
              <a:t>Kullanıcı Grupları (User </a:t>
            </a:r>
            <a:r>
              <a:rPr lang="tr-TR" dirty="0" err="1">
                <a:solidFill>
                  <a:srgbClr val="0B5394"/>
                </a:solidFill>
              </a:rPr>
              <a:t>Group</a:t>
            </a:r>
            <a:r>
              <a:rPr lang="tr-TR" dirty="0">
                <a:solidFill>
                  <a:srgbClr val="0B5394"/>
                </a:solidFill>
              </a:rPr>
              <a:t>)</a:t>
            </a:r>
            <a:endParaRPr dirty="0"/>
          </a:p>
        </p:txBody>
      </p:sp>
      <p:sp>
        <p:nvSpPr>
          <p:cNvPr id="221" name="Google Shape;221;p21"/>
          <p:cNvSpPr txBox="1">
            <a:spLocks noGrp="1"/>
          </p:cNvSpPr>
          <p:nvPr>
            <p:ph type="body" idx="1"/>
          </p:nvPr>
        </p:nvSpPr>
        <p:spPr>
          <a:xfrm>
            <a:off x="838202" y="1825625"/>
            <a:ext cx="10515600" cy="4351200"/>
          </a:xfrm>
          <a:prstGeom prst="rect">
            <a:avLst/>
          </a:prstGeom>
        </p:spPr>
        <p:txBody>
          <a:bodyPr spcFirstLastPara="1" wrap="square" lIns="91425" tIns="45700" rIns="91425" bIns="45700" anchor="t" anchorCtr="0">
            <a:noAutofit/>
          </a:bodyPr>
          <a:lstStyle/>
          <a:p>
            <a:pPr marL="0" lvl="0" indent="0" algn="l" rtl="0">
              <a:spcBef>
                <a:spcPts val="1001"/>
              </a:spcBef>
              <a:spcAft>
                <a:spcPts val="0"/>
              </a:spcAft>
              <a:buNone/>
            </a:pPr>
            <a:endParaRPr dirty="0">
              <a:solidFill>
                <a:srgbClr val="0B5394"/>
              </a:solidFill>
            </a:endParaRPr>
          </a:p>
          <a:p>
            <a:pPr marL="457200" lvl="0" indent="-342900" algn="l" rtl="0">
              <a:spcBef>
                <a:spcPts val="1001"/>
              </a:spcBef>
              <a:spcAft>
                <a:spcPts val="0"/>
              </a:spcAft>
              <a:buClr>
                <a:schemeClr val="accent6"/>
              </a:buClr>
              <a:buSzPts val="1800"/>
              <a:buChar char="•"/>
            </a:pPr>
            <a:r>
              <a:rPr lang="tr-TR" dirty="0">
                <a:solidFill>
                  <a:schemeClr val="accent6"/>
                </a:solidFill>
              </a:rPr>
              <a:t> </a:t>
            </a:r>
            <a:r>
              <a:rPr lang="tr-TR" dirty="0">
                <a:solidFill>
                  <a:srgbClr val="00B050"/>
                </a:solidFill>
              </a:rPr>
              <a:t>Bireyselden ziyade grup olarak bilgi sağlanabilen ve ortak bir ilgi alanı olan bireyler grubu </a:t>
            </a:r>
            <a:r>
              <a:rPr lang="tr-TR" sz="1200" dirty="0">
                <a:solidFill>
                  <a:srgbClr val="00B050"/>
                </a:solidFill>
              </a:rPr>
              <a:t>(Keenan &amp; </a:t>
            </a:r>
            <a:r>
              <a:rPr lang="tr-TR" sz="1200" dirty="0" err="1">
                <a:solidFill>
                  <a:srgbClr val="00B050"/>
                </a:solidFill>
              </a:rPr>
              <a:t>Johnston</a:t>
            </a:r>
            <a:r>
              <a:rPr lang="tr-TR" sz="1200" dirty="0">
                <a:solidFill>
                  <a:srgbClr val="00B050"/>
                </a:solidFill>
              </a:rPr>
              <a:t>, 2000, s. 248) </a:t>
            </a:r>
            <a:endParaRPr sz="1200" dirty="0">
              <a:solidFill>
                <a:srgbClr val="00B050"/>
              </a:solidFill>
            </a:endParaRPr>
          </a:p>
          <a:p>
            <a:pPr marL="457200" lvl="0" indent="0" algn="l" rtl="0">
              <a:spcBef>
                <a:spcPts val="1001"/>
              </a:spcBef>
              <a:spcAft>
                <a:spcPts val="0"/>
              </a:spcAft>
              <a:buNone/>
            </a:pPr>
            <a:r>
              <a:rPr lang="tr-TR" dirty="0">
                <a:solidFill>
                  <a:srgbClr val="0B5394"/>
                </a:solidFill>
              </a:rPr>
              <a:t>ya da </a:t>
            </a:r>
            <a:endParaRPr dirty="0">
              <a:solidFill>
                <a:srgbClr val="0B5394"/>
              </a:solidFill>
            </a:endParaRPr>
          </a:p>
          <a:p>
            <a:pPr marL="457200" lvl="0" indent="-342900" algn="l" rtl="0">
              <a:spcBef>
                <a:spcPts val="1001"/>
              </a:spcBef>
              <a:spcAft>
                <a:spcPts val="0"/>
              </a:spcAft>
              <a:buClr>
                <a:schemeClr val="accent2"/>
              </a:buClr>
              <a:buSzPts val="1800"/>
              <a:buChar char="•"/>
            </a:pPr>
            <a:r>
              <a:rPr lang="tr-TR" dirty="0">
                <a:solidFill>
                  <a:schemeClr val="accent2"/>
                </a:solidFill>
              </a:rPr>
              <a:t>Kütüphanenin hizmetlerini ve dermesini fiilen kullandıkları bilinen ve kütüphanenin hizmet sunduğu popülasyondaki bireyler </a:t>
            </a:r>
            <a:r>
              <a:rPr lang="tr-TR" sz="1200" dirty="0">
                <a:solidFill>
                  <a:schemeClr val="accent2"/>
                </a:solidFill>
              </a:rPr>
              <a:t>(</a:t>
            </a:r>
            <a:r>
              <a:rPr lang="tr-TR" sz="1200" dirty="0" err="1">
                <a:solidFill>
                  <a:schemeClr val="accent2"/>
                </a:solidFill>
              </a:rPr>
              <a:t>Reitz</a:t>
            </a:r>
            <a:r>
              <a:rPr lang="tr-TR" sz="1200" dirty="0">
                <a:solidFill>
                  <a:schemeClr val="accent2"/>
                </a:solidFill>
              </a:rPr>
              <a:t>, 2004)</a:t>
            </a:r>
            <a:r>
              <a:rPr lang="tr-TR" dirty="0">
                <a:solidFill>
                  <a:schemeClr val="accent2"/>
                </a:solidFill>
              </a:rPr>
              <a:t>.</a:t>
            </a:r>
            <a:endParaRPr dirty="0">
              <a:solidFill>
                <a:schemeClr val="accen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1"/>
          <p:cNvSpPr txBox="1">
            <a:spLocks noGrp="1"/>
          </p:cNvSpPr>
          <p:nvPr>
            <p:ph type="title"/>
          </p:nvPr>
        </p:nvSpPr>
        <p:spPr>
          <a:xfrm>
            <a:off x="838202" y="365125"/>
            <a:ext cx="10515600" cy="1325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tr-TR" dirty="0">
                <a:solidFill>
                  <a:srgbClr val="0B5394"/>
                </a:solidFill>
              </a:rPr>
              <a:t>Kaynakça</a:t>
            </a:r>
            <a:endParaRPr dirty="0"/>
          </a:p>
        </p:txBody>
      </p:sp>
      <p:sp>
        <p:nvSpPr>
          <p:cNvPr id="221" name="Google Shape;221;p21"/>
          <p:cNvSpPr txBox="1">
            <a:spLocks noGrp="1"/>
          </p:cNvSpPr>
          <p:nvPr>
            <p:ph type="body" idx="1"/>
          </p:nvPr>
        </p:nvSpPr>
        <p:spPr>
          <a:xfrm>
            <a:off x="838202" y="1472927"/>
            <a:ext cx="10515600" cy="4731929"/>
          </a:xfrm>
          <a:prstGeom prst="rect">
            <a:avLst/>
          </a:prstGeom>
        </p:spPr>
        <p:txBody>
          <a:bodyPr spcFirstLastPara="1" wrap="square" lIns="91425" tIns="45700" rIns="91425" bIns="45700" anchor="t" anchorCtr="0">
            <a:noAutofit/>
          </a:bodyPr>
          <a:lstStyle/>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Brophy</a:t>
            </a:r>
            <a:r>
              <a:rPr lang="tr-TR" sz="1050" dirty="0">
                <a:effectLst/>
                <a:latin typeface="Calibri" panose="020F0502020204030204" pitchFamily="34" charset="0"/>
                <a:ea typeface="Calibri" panose="020F0502020204030204" pitchFamily="34" charset="0"/>
                <a:cs typeface="Times New Roman" panose="02020603050405020304" pitchFamily="18" charset="0"/>
              </a:rPr>
              <a:t>, P. (2001).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twenty-first</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century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new</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services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for</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age</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London</a:t>
            </a:r>
            <a:r>
              <a:rPr lang="tr-TR" sz="1050" dirty="0">
                <a:effectLst/>
                <a:latin typeface="Calibri" panose="020F0502020204030204" pitchFamily="34" charset="0"/>
                <a:ea typeface="Calibri" panose="020F0502020204030204" pitchFamily="34" charset="0"/>
                <a:cs typeface="Times New Roman" panose="02020603050405020304" pitchFamily="18" charset="0"/>
              </a:rPr>
              <a:t>: Library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Association</a:t>
            </a:r>
            <a:r>
              <a:rPr lang="tr-TR" sz="1050" dirty="0">
                <a:effectLst/>
                <a:latin typeface="Calibri" panose="020F0502020204030204" pitchFamily="34" charset="0"/>
                <a:ea typeface="Calibri" panose="020F0502020204030204" pitchFamily="34" charset="0"/>
                <a:cs typeface="Times New Roman" panose="02020603050405020304" pitchFamily="18" charset="0"/>
              </a:rPr>
              <a:t> Publishing.</a:t>
            </a:r>
          </a:p>
          <a:p>
            <a:pPr marL="0" marR="0" indent="0" algn="just">
              <a:lnSpc>
                <a:spcPct val="115000"/>
              </a:lnSpc>
              <a:spcBef>
                <a:spcPts val="0"/>
              </a:spcBef>
              <a:spcAft>
                <a:spcPts val="1000"/>
              </a:spcAft>
              <a:buNone/>
            </a:pPr>
            <a:r>
              <a:rPr lang="tr-TR" sz="1050" i="1" dirty="0">
                <a:effectLst/>
                <a:latin typeface="Calibri" panose="020F0502020204030204" pitchFamily="34" charset="0"/>
                <a:ea typeface="Calibri" panose="020F0502020204030204" pitchFamily="34" charset="0"/>
                <a:cs typeface="Times New Roman" panose="02020603050405020304" pitchFamily="18" charset="0"/>
              </a:rPr>
              <a:t>Dictionary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dirty="0">
                <a:effectLst/>
                <a:latin typeface="Calibri" panose="020F0502020204030204" pitchFamily="34" charset="0"/>
                <a:ea typeface="Calibri" panose="020F0502020204030204" pitchFamily="34" charset="0"/>
                <a:cs typeface="Times New Roman" panose="02020603050405020304" pitchFamily="18" charset="0"/>
              </a:rPr>
              <a:t>. (2006) (2. baskı).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London</a:t>
            </a:r>
            <a:r>
              <a:rPr lang="tr-TR" sz="1050" dirty="0">
                <a:effectLst/>
                <a:latin typeface="Calibri" panose="020F0502020204030204" pitchFamily="34" charset="0"/>
                <a:ea typeface="Calibri" panose="020F0502020204030204" pitchFamily="34" charset="0"/>
                <a:cs typeface="Times New Roman" panose="02020603050405020304" pitchFamily="18" charset="0"/>
              </a:rPr>
              <a:t>: A. &amp; C. Black.</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Harrod</a:t>
            </a:r>
            <a:r>
              <a:rPr lang="tr-TR" sz="1050" dirty="0">
                <a:effectLst/>
                <a:latin typeface="Calibri" panose="020F0502020204030204" pitchFamily="34" charset="0"/>
                <a:ea typeface="Calibri" panose="020F0502020204030204" pitchFamily="34" charset="0"/>
                <a:cs typeface="Times New Roman" panose="02020603050405020304" pitchFamily="18" charset="0"/>
              </a:rPr>
              <a:t>, L. M. (1959).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glossary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terms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used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librarianship</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crafts</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London</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Grafton</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Harrod</a:t>
            </a:r>
            <a:r>
              <a:rPr lang="tr-TR" sz="1050" dirty="0">
                <a:effectLst/>
                <a:latin typeface="Calibri" panose="020F0502020204030204" pitchFamily="34" charset="0"/>
                <a:ea typeface="Calibri" panose="020F0502020204030204" pitchFamily="34" charset="0"/>
                <a:cs typeface="Times New Roman" panose="02020603050405020304" pitchFamily="18" charset="0"/>
              </a:rPr>
              <a:t>, L. M. (1977).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glossary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terms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used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librarianship</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documentation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crafts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reference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London</a:t>
            </a:r>
            <a:r>
              <a:rPr lang="tr-TR" sz="1050" dirty="0">
                <a:effectLst/>
                <a:latin typeface="Calibri" panose="020F0502020204030204" pitchFamily="34" charset="0"/>
                <a:ea typeface="Calibri" panose="020F0502020204030204" pitchFamily="34" charset="0"/>
                <a:cs typeface="Times New Roman" panose="02020603050405020304" pitchFamily="18" charset="0"/>
              </a:rPr>
              <a:t>: A.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Deutsch</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a:effectLst/>
                <a:latin typeface="Calibri" panose="020F0502020204030204" pitchFamily="34" charset="0"/>
                <a:ea typeface="Calibri" panose="020F0502020204030204" pitchFamily="34" charset="0"/>
                <a:cs typeface="Times New Roman" panose="02020603050405020304" pitchFamily="18" charset="0"/>
              </a:rPr>
              <a:t>Keenan, S., &amp;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Johnston</a:t>
            </a:r>
            <a:r>
              <a:rPr lang="tr-TR" sz="1050" dirty="0">
                <a:effectLst/>
                <a:latin typeface="Calibri" panose="020F0502020204030204" pitchFamily="34" charset="0"/>
                <a:ea typeface="Calibri" panose="020F0502020204030204" pitchFamily="34" charset="0"/>
                <a:cs typeface="Times New Roman" panose="02020603050405020304" pitchFamily="18" charset="0"/>
              </a:rPr>
              <a:t>, C. (2000). </a:t>
            </a:r>
            <a:r>
              <a:rPr lang="tr-TR" sz="1050" i="1" dirty="0">
                <a:effectLst/>
                <a:latin typeface="Calibri" panose="020F0502020204030204" pitchFamily="34" charset="0"/>
                <a:ea typeface="Calibri" panose="020F0502020204030204" pitchFamily="34" charset="0"/>
                <a:cs typeface="Times New Roman" panose="02020603050405020304" pitchFamily="18" charset="0"/>
              </a:rPr>
              <a:t>Concise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dictionary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London</a:t>
            </a:r>
            <a:r>
              <a:rPr lang="tr-TR" sz="1050" dirty="0">
                <a:effectLst/>
                <a:latin typeface="Calibri" panose="020F0502020204030204" pitchFamily="34" charset="0"/>
                <a:ea typeface="Calibri" panose="020F0502020204030204" pitchFamily="34" charset="0"/>
                <a:cs typeface="Times New Roman" panose="02020603050405020304" pitchFamily="18" charset="0"/>
              </a:rPr>
              <a:t>: New Jersey: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Bowker-Saur</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Landau</a:t>
            </a:r>
            <a:r>
              <a:rPr lang="tr-TR" sz="1050" dirty="0">
                <a:effectLst/>
                <a:latin typeface="Calibri" panose="020F0502020204030204" pitchFamily="34" charset="0"/>
                <a:ea typeface="Calibri" panose="020F0502020204030204" pitchFamily="34" charset="0"/>
                <a:cs typeface="Times New Roman" panose="02020603050405020304" pitchFamily="18" charset="0"/>
              </a:rPr>
              <a:t>, T. (Ed.). (1968).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Encyclopaedia</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librarianship</a:t>
            </a:r>
            <a:r>
              <a:rPr lang="tr-TR" sz="1050" dirty="0">
                <a:effectLst/>
                <a:latin typeface="Calibri" panose="020F0502020204030204" pitchFamily="34" charset="0"/>
                <a:ea typeface="Calibri" panose="020F0502020204030204" pitchFamily="34" charset="0"/>
                <a:cs typeface="Times New Roman" panose="02020603050405020304" pitchFamily="18" charset="0"/>
              </a:rPr>
              <a:t>. New York: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Hafner</a:t>
            </a:r>
            <a:r>
              <a:rPr lang="tr-TR" sz="1050" dirty="0">
                <a:effectLst/>
                <a:latin typeface="Calibri" panose="020F0502020204030204" pitchFamily="34" charset="0"/>
                <a:ea typeface="Calibri" panose="020F0502020204030204" pitchFamily="34" charset="0"/>
                <a:cs typeface="Times New Roman" panose="02020603050405020304" pitchFamily="18" charset="0"/>
              </a:rPr>
              <a:t> Publishing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Company</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Prytherch</a:t>
            </a:r>
            <a:r>
              <a:rPr lang="tr-TR" sz="1050" dirty="0">
                <a:effectLst/>
                <a:latin typeface="Calibri" panose="020F0502020204030204" pitchFamily="34" charset="0"/>
                <a:ea typeface="Calibri" panose="020F0502020204030204" pitchFamily="34" charset="0"/>
                <a:cs typeface="Times New Roman" panose="02020603050405020304" pitchFamily="18" charset="0"/>
              </a:rPr>
              <a:t>, R. J. (2000).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Harrod’s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glossary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reference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 a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directory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over</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9,600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terms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organizations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projects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acronyms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areas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publishing</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archive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i="1" dirty="0">
                <a:effectLst/>
                <a:latin typeface="Calibri" panose="020F0502020204030204" pitchFamily="34" charset="0"/>
                <a:ea typeface="Calibri" panose="020F0502020204030204" pitchFamily="34" charset="0"/>
                <a:cs typeface="Times New Roman" panose="02020603050405020304" pitchFamily="18" charset="0"/>
              </a:rPr>
              <a:t>.</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Aldershot</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Hants</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England</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Brookfield</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Vt</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Gower</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Prytherch</a:t>
            </a:r>
            <a:r>
              <a:rPr lang="tr-TR" sz="1050" dirty="0">
                <a:effectLst/>
                <a:latin typeface="Calibri" panose="020F0502020204030204" pitchFamily="34" charset="0"/>
                <a:ea typeface="Calibri" panose="020F0502020204030204" pitchFamily="34" charset="0"/>
                <a:cs typeface="Times New Roman" panose="02020603050405020304" pitchFamily="18" charset="0"/>
              </a:rPr>
              <a:t>, R. J. (Ed.). (1995).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Harrod’s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glossary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9,000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terms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used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publishing</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trades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archive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dirty="0">
                <a:effectLst/>
                <a:latin typeface="Calibri" panose="020F0502020204030204" pitchFamily="34" charset="0"/>
                <a:ea typeface="Calibri" panose="020F0502020204030204" pitchFamily="34" charset="0"/>
                <a:cs typeface="Times New Roman" panose="02020603050405020304" pitchFamily="18" charset="0"/>
              </a:rPr>
              <a:t> (8. ed.).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Aldershot</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Hants</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England</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Brookfield</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Vt</a:t>
            </a:r>
            <a:r>
              <a:rPr lang="tr-TR" sz="1050" dirty="0">
                <a:effectLst/>
                <a:latin typeface="Calibri" panose="020F0502020204030204" pitchFamily="34" charset="0"/>
                <a:ea typeface="Calibri" panose="020F0502020204030204" pitchFamily="34" charset="0"/>
                <a:cs typeface="Times New Roman" panose="02020603050405020304" pitchFamily="18" charset="0"/>
              </a:rPr>
              <a:t>., USA: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Gower</a:t>
            </a:r>
            <a:r>
              <a:rPr lang="tr-TR" sz="1050" dirty="0">
                <a:effectLst/>
                <a:latin typeface="Calibri" panose="020F0502020204030204" pitchFamily="34" charset="0"/>
                <a:ea typeface="Calibri" panose="020F0502020204030204" pitchFamily="34" charset="0"/>
                <a:cs typeface="Times New Roman" panose="02020603050405020304" pitchFamily="18" charset="0"/>
              </a:rPr>
              <a:t> ;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Ashgate</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Pub</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Co</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Prytherch</a:t>
            </a:r>
            <a:r>
              <a:rPr lang="tr-TR" sz="1050" dirty="0">
                <a:effectLst/>
                <a:latin typeface="Calibri" panose="020F0502020204030204" pitchFamily="34" charset="0"/>
                <a:ea typeface="Calibri" panose="020F0502020204030204" pitchFamily="34" charset="0"/>
                <a:cs typeface="Times New Roman" panose="02020603050405020304" pitchFamily="18" charset="0"/>
              </a:rPr>
              <a:t>, R. J. (Ed.). (2005).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Harrod’s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librarians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glossary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reference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book</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directory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over</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10,200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terms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organizations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projects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acronyms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in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the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areas</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publishing</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archive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management</a:t>
            </a:r>
            <a:r>
              <a:rPr lang="tr-TR" sz="1050" dirty="0">
                <a:effectLst/>
                <a:latin typeface="Calibri" panose="020F0502020204030204" pitchFamily="34" charset="0"/>
                <a:ea typeface="Calibri" panose="020F0502020204030204" pitchFamily="34" charset="0"/>
                <a:cs typeface="Times New Roman" panose="02020603050405020304" pitchFamily="18" charset="0"/>
              </a:rPr>
              <a:t> (10. ed.).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Aldershot</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Hants</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England</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Burlington</a:t>
            </a:r>
            <a:r>
              <a:rPr lang="tr-TR" sz="1050" dirty="0">
                <a:effectLst/>
                <a:latin typeface="Calibri" panose="020F0502020204030204" pitchFamily="34" charset="0"/>
                <a:ea typeface="Calibri" panose="020F0502020204030204" pitchFamily="34" charset="0"/>
                <a:cs typeface="Times New Roman" panose="02020603050405020304" pitchFamily="18" charset="0"/>
              </a:rPr>
              <a:t>, VT: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Ashgate</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Rawat</a:t>
            </a:r>
            <a:r>
              <a:rPr lang="tr-TR" sz="1050" dirty="0">
                <a:effectLst/>
                <a:latin typeface="Calibri" panose="020F0502020204030204" pitchFamily="34" charset="0"/>
                <a:ea typeface="Calibri" panose="020F0502020204030204" pitchFamily="34" charset="0"/>
                <a:cs typeface="Times New Roman" panose="02020603050405020304" pitchFamily="18" charset="0"/>
              </a:rPr>
              <a:t>, P. P., &amp; Kumar, T. (2002).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Encyclopedic</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dictionary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technology</a:t>
            </a:r>
            <a:r>
              <a:rPr lang="tr-TR" sz="1050" dirty="0">
                <a:effectLst/>
                <a:latin typeface="Calibri" panose="020F0502020204030204" pitchFamily="34" charset="0"/>
                <a:ea typeface="Calibri" panose="020F0502020204030204" pitchFamily="34" charset="0"/>
                <a:cs typeface="Times New Roman" panose="02020603050405020304" pitchFamily="18" charset="0"/>
              </a:rPr>
              <a:t>. New Delhi: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Crest</a:t>
            </a:r>
            <a:r>
              <a:rPr lang="tr-TR" sz="1050" dirty="0">
                <a:effectLst/>
                <a:latin typeface="Calibri" panose="020F0502020204030204" pitchFamily="34" charset="0"/>
                <a:ea typeface="Calibri" panose="020F0502020204030204" pitchFamily="34" charset="0"/>
                <a:cs typeface="Times New Roman" panose="02020603050405020304" pitchFamily="18" charset="0"/>
              </a:rPr>
              <a:t> Publishing House.</a:t>
            </a: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Reitz</a:t>
            </a:r>
            <a:r>
              <a:rPr lang="tr-TR" sz="1050" dirty="0">
                <a:effectLst/>
                <a:latin typeface="Calibri" panose="020F0502020204030204" pitchFamily="34" charset="0"/>
                <a:ea typeface="Calibri" panose="020F0502020204030204" pitchFamily="34" charset="0"/>
                <a:cs typeface="Times New Roman" panose="02020603050405020304" pitchFamily="18" charset="0"/>
              </a:rPr>
              <a:t>, J. M. (Ed.) (2004). </a:t>
            </a:r>
            <a:r>
              <a:rPr lang="tr-TR" sz="1050" i="1" dirty="0">
                <a:effectLst/>
                <a:latin typeface="Calibri" panose="020F0502020204030204" pitchFamily="34" charset="0"/>
                <a:ea typeface="Calibri" panose="020F0502020204030204" pitchFamily="34" charset="0"/>
                <a:cs typeface="Times New Roman" panose="02020603050405020304" pitchFamily="18" charset="0"/>
              </a:rPr>
              <a:t>ODLIS: Online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dictionary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for</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dirty="0">
                <a:effectLst/>
                <a:latin typeface="Calibri" panose="020F0502020204030204" pitchFamily="34" charset="0"/>
                <a:ea typeface="Calibri" panose="020F0502020204030204" pitchFamily="34" charset="0"/>
                <a:cs typeface="Times New Roman" panose="02020603050405020304" pitchFamily="18" charset="0"/>
              </a:rPr>
              <a:t>. ABC-CLIO. Erişim adresi:  https://abc-clio.com/ODLIS/odlis_about.a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spx</a:t>
            </a: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r>
              <a:rPr lang="tr-TR" sz="1050" dirty="0" err="1">
                <a:effectLst/>
                <a:latin typeface="Calibri" panose="020F0502020204030204" pitchFamily="34" charset="0"/>
                <a:ea typeface="Calibri" panose="020F0502020204030204" pitchFamily="34" charset="0"/>
                <a:cs typeface="Times New Roman" panose="02020603050405020304" pitchFamily="18" charset="0"/>
              </a:rPr>
              <a:t>Suraj</a:t>
            </a:r>
            <a:r>
              <a:rPr lang="tr-TR" sz="1050" dirty="0">
                <a:effectLst/>
                <a:latin typeface="Calibri" panose="020F0502020204030204" pitchFamily="34" charset="0"/>
                <a:ea typeface="Calibri" panose="020F0502020204030204" pitchFamily="34" charset="0"/>
                <a:cs typeface="Times New Roman" panose="02020603050405020304" pitchFamily="18" charset="0"/>
              </a:rPr>
              <a:t>, V. K. (2005).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Encyclopaedic</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dictionary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of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library</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information</a:t>
            </a:r>
            <a:r>
              <a:rPr lang="tr-TR" sz="1050" i="1" dirty="0">
                <a:effectLst/>
                <a:latin typeface="Calibri" panose="020F0502020204030204" pitchFamily="34" charset="0"/>
                <a:ea typeface="Calibri" panose="020F0502020204030204" pitchFamily="34" charset="0"/>
                <a:cs typeface="Times New Roman" panose="02020603050405020304" pitchFamily="18" charset="0"/>
              </a:rPr>
              <a:t> </a:t>
            </a:r>
            <a:r>
              <a:rPr lang="tr-TR" sz="1050" i="1" dirty="0" err="1">
                <a:effectLst/>
                <a:latin typeface="Calibri" panose="020F0502020204030204" pitchFamily="34" charset="0"/>
                <a:ea typeface="Calibri" panose="020F0502020204030204" pitchFamily="34" charset="0"/>
                <a:cs typeface="Times New Roman" panose="02020603050405020304" pitchFamily="18" charset="0"/>
              </a:rPr>
              <a:t>science</a:t>
            </a:r>
            <a:r>
              <a:rPr lang="tr-TR" sz="1050" dirty="0">
                <a:effectLst/>
                <a:latin typeface="Calibri" panose="020F0502020204030204" pitchFamily="34" charset="0"/>
                <a:ea typeface="Calibri" panose="020F0502020204030204" pitchFamily="34" charset="0"/>
                <a:cs typeface="Times New Roman" panose="02020603050405020304" pitchFamily="18" charset="0"/>
              </a:rPr>
              <a:t>. Delhi: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Isha</a:t>
            </a:r>
            <a:r>
              <a:rPr lang="tr-TR" sz="1050" dirty="0">
                <a:effectLst/>
                <a:latin typeface="Calibri" panose="020F0502020204030204" pitchFamily="34" charset="0"/>
                <a:ea typeface="Calibri" panose="020F0502020204030204" pitchFamily="34" charset="0"/>
                <a:cs typeface="Times New Roman" panose="02020603050405020304" pitchFamily="18" charset="0"/>
              </a:rPr>
              <a:t> </a:t>
            </a:r>
            <a:r>
              <a:rPr lang="tr-TR" sz="1050" dirty="0" err="1">
                <a:effectLst/>
                <a:latin typeface="Calibri" panose="020F0502020204030204" pitchFamily="34" charset="0"/>
                <a:ea typeface="Calibri" panose="020F0502020204030204" pitchFamily="34" charset="0"/>
                <a:cs typeface="Times New Roman" panose="02020603050405020304" pitchFamily="18" charset="0"/>
              </a:rPr>
              <a:t>Books</a:t>
            </a:r>
            <a:r>
              <a:rPr lang="tr-TR" sz="105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gn="just">
              <a:lnSpc>
                <a:spcPct val="115000"/>
              </a:lnSpc>
              <a:spcBef>
                <a:spcPts val="0"/>
              </a:spcBef>
              <a:spcAft>
                <a:spcPts val="1000"/>
              </a:spcAft>
              <a:buNone/>
            </a:pPr>
            <a:r>
              <a:rPr lang="tr-TR" sz="1050" i="1" dirty="0">
                <a:effectLst/>
                <a:latin typeface="Calibri" panose="020F0502020204030204" pitchFamily="34" charset="0"/>
                <a:ea typeface="Calibri" panose="020F0502020204030204" pitchFamily="34" charset="0"/>
                <a:cs typeface="Times New Roman" panose="02020603050405020304" pitchFamily="18" charset="0"/>
              </a:rPr>
              <a:t>Türkçe bilim terimleri sözlüğü: Sosyal bilimler</a:t>
            </a:r>
            <a:r>
              <a:rPr lang="tr-TR" sz="1050" dirty="0">
                <a:effectLst/>
                <a:latin typeface="Calibri" panose="020F0502020204030204" pitchFamily="34" charset="0"/>
                <a:ea typeface="Calibri" panose="020F0502020204030204" pitchFamily="34" charset="0"/>
                <a:cs typeface="Times New Roman" panose="02020603050405020304" pitchFamily="18" charset="0"/>
              </a:rPr>
              <a:t>. (2011). Ankara: Türkiye Bilimler Akademisi.</a:t>
            </a:r>
          </a:p>
          <a:p>
            <a:pPr marL="0" marR="0" indent="0">
              <a:lnSpc>
                <a:spcPct val="115000"/>
              </a:lnSpc>
              <a:spcBef>
                <a:spcPts val="0"/>
              </a:spcBef>
              <a:spcAft>
                <a:spcPts val="1000"/>
              </a:spcAft>
              <a:buNone/>
            </a:pP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a:p>
            <a:pPr marL="114300" indent="0">
              <a:buNone/>
            </a:pPr>
            <a:endParaRPr lang="tr-TR" sz="1050" dirty="0">
              <a:solidFill>
                <a:srgbClr val="0B5394"/>
              </a:solidFill>
            </a:endParaRPr>
          </a:p>
        </p:txBody>
      </p:sp>
    </p:spTree>
    <p:extLst>
      <p:ext uri="{BB962C8B-B14F-4D97-AF65-F5344CB8AC3E}">
        <p14:creationId xmlns:p14="http://schemas.microsoft.com/office/powerpoint/2010/main" val="1557700451"/>
      </p:ext>
    </p:extLst>
  </p:cSld>
  <p:clrMapOvr>
    <a:masterClrMapping/>
  </p:clrMapOvr>
</p:sld>
</file>

<file path=ppt/theme/theme1.xml><?xml version="1.0" encoding="utf-8"?>
<a:theme xmlns:a="http://schemas.openxmlformats.org/drawingml/2006/main" name="Office Teması">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913</Words>
  <Application>Microsoft Office PowerPoint</Application>
  <PresentationFormat>Geniş ekran</PresentationFormat>
  <Paragraphs>62</Paragraphs>
  <Slides>6</Slides>
  <Notes>6</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Calibri</vt:lpstr>
      <vt:lpstr>Arial</vt:lpstr>
      <vt:lpstr>Roboto</vt:lpstr>
      <vt:lpstr>Office Teması</vt:lpstr>
      <vt:lpstr>Giriş: Bilgi Gereksinimleri, Bilgi (Arama) Davranışı ve Bilgi Hizmetleri  </vt:lpstr>
      <vt:lpstr>Kullanıcı: Tarihsel süreç</vt:lpstr>
      <vt:lpstr>Kullanıcı </vt:lpstr>
      <vt:lpstr>Kullanıcı Grupları</vt:lpstr>
      <vt:lpstr>Kullanıcı Grupları (User Group)</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BES ve BAD Dersi  Kuramsal Sunum</dc:title>
  <cp:lastModifiedBy>Neslihan.Er</cp:lastModifiedBy>
  <cp:revision>8</cp:revision>
  <dcterms:modified xsi:type="dcterms:W3CDTF">2022-07-02T19:41:01Z</dcterms:modified>
</cp:coreProperties>
</file>