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60" r:id="rId2"/>
    <p:sldId id="261" r:id="rId3"/>
    <p:sldId id="262" r:id="rId4"/>
    <p:sldId id="263" r:id="rId5"/>
    <p:sldId id="264" r:id="rId6"/>
    <p:sldId id="265" r:id="rId7"/>
  </p:sldIdLst>
  <p:sldSz cx="12192000" cy="6858000"/>
  <p:notesSz cx="6858000" cy="9144000"/>
  <p:embeddedFontLst>
    <p:embeddedFont>
      <p:font typeface="Calibri" panose="020F0502020204030204" pitchFamily="34" charset="0"/>
      <p:regular r:id="rId9"/>
      <p:bold r:id="rId10"/>
      <p:italic r:id="rId11"/>
      <p:boldItalic r:id="rId12"/>
    </p:embeddedFont>
    <p:embeddedFont>
      <p:font typeface="Roboto" panose="02000000000000000000" pitchFamily="2"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4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tr-TR"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tr-TR" sz="1200">
                <a:solidFill>
                  <a:schemeClr val="dk1"/>
                </a:solidFill>
                <a:latin typeface="Calibri"/>
                <a:ea typeface="Calibri"/>
                <a:cs typeface="Calibri"/>
                <a:sym typeface="Calibri"/>
              </a:rPr>
              <a:t>Gündelik yaşamınızın neredeyse her anında toplum tarafından dışlandığınızı, işten çıkarıldığınızı, sevdiğiniz kişiyle evlenmenize izin verilmediğini, istediğiniz filmi izleyemediğinizi, istediğiniz kitabı kütüphane ve kitapçı raflarında sansürlendiğinden bulamadığınızı, örgütlerden içeri alınmadığınızı, sorularınıza karşı tarafın yanıt vermediğini, yürürken insanların size bakıp güldüğünü, fiziki saldırılara uğradığınızı, hastaneye gittiğinizde doktorun sizi tedavi etmek istemediğini, ölüm tehdidi aldığınızı ve en önemlisi ailenizin, arkadaşlarınızın ve yakınlarınızın sizinle, sırf siz olduğunuz için, görüşmek istemediğini düşündüğünüzde nasıl hissediyorsunuz?</a:t>
            </a:r>
            <a:endParaRPr/>
          </a:p>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tr-TR" sz="1200" b="1">
                <a:solidFill>
                  <a:schemeClr val="dk1"/>
                </a:solidFill>
                <a:latin typeface="Calibri"/>
                <a:ea typeface="Calibri"/>
                <a:cs typeface="Calibri"/>
                <a:sym typeface="Calibri"/>
              </a:rPr>
              <a:t>Sosyal dışlanma (social exclusion):</a:t>
            </a:r>
            <a:r>
              <a:rPr lang="tr-TR" sz="1200">
                <a:solidFill>
                  <a:schemeClr val="dk1"/>
                </a:solidFill>
                <a:latin typeface="Calibri"/>
                <a:ea typeface="Calibri"/>
                <a:cs typeface="Calibri"/>
                <a:sym typeface="Calibri"/>
              </a:rPr>
              <a:t> Çeşitli tanımlamaları olsa da temel anlamda bir toplumda “belirli bir grup insanı, yalıtılmış ve önemsiz hissettirme eylemi” olarak tanımlanabilir (“Social exclusion”, 2018).</a:t>
            </a:r>
            <a:endParaRPr/>
          </a:p>
          <a:p>
            <a:pPr marL="0" marR="0" lvl="0" indent="0" algn="l" rtl="0">
              <a:lnSpc>
                <a:spcPct val="100000"/>
              </a:lnSpc>
              <a:spcBef>
                <a:spcPts val="0"/>
              </a:spcBef>
              <a:spcAft>
                <a:spcPts val="0"/>
              </a:spcAft>
              <a:buClr>
                <a:schemeClr val="dk1"/>
              </a:buClr>
              <a:buSzPts val="1200"/>
              <a:buFont typeface="Calibri"/>
              <a:buNone/>
            </a:pPr>
            <a:r>
              <a:rPr lang="tr-TR" sz="1200">
                <a:solidFill>
                  <a:schemeClr val="dk1"/>
                </a:solidFill>
                <a:latin typeface="Calibri"/>
                <a:ea typeface="Calibri"/>
                <a:cs typeface="Calibri"/>
                <a:sym typeface="Calibri"/>
              </a:rPr>
              <a:t> </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48" name="Google Shape;148;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618dad6d90_0_6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618dad6d90_0_6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g618dad6d90_0_6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tr-T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5295186660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5295186660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g5295186660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tr-T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61b56ad7b7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61b56ad7b7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8" name="Google Shape;218;g61b56ad7b7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tr-T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61b56ad7b7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61b56ad7b7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8" name="Google Shape;218;g61b56ad7b7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tr-TR"/>
              <a:t>6</a:t>
            </a:fld>
            <a:endParaRPr/>
          </a:p>
        </p:txBody>
      </p:sp>
    </p:spTree>
    <p:extLst>
      <p:ext uri="{BB962C8B-B14F-4D97-AF65-F5344CB8AC3E}">
        <p14:creationId xmlns:p14="http://schemas.microsoft.com/office/powerpoint/2010/main" val="255356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2"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2"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1" y="6356351"/>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2" y="6356351"/>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1" y="63563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İki İçerik"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2"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1"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1"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1" y="6356351"/>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2" y="6356351"/>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1" y="63563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Karşılaştırma"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9"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9"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1"/>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1"/>
              <a:buNone/>
              <a:defRPr sz="1801"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9" y="2505076"/>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2"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1"/>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1"/>
              <a:buNone/>
              <a:defRPr sz="1801"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2" y="2505076"/>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1" y="6356351"/>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2" y="6356351"/>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1" y="63563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2"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1" y="6356351"/>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2" y="6356351"/>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1" y="63563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1" y="6356351"/>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2" y="6356351"/>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1" y="63563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şlıklı İçerik"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90" y="457200"/>
            <a:ext cx="3932236"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1"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1"/>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90" y="2057400"/>
            <a:ext cx="3932236"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1"/>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1"/>
              <a:buNone/>
              <a:defRPr sz="1401"/>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1"/>
              <a:buNone/>
              <a:defRPr sz="1001"/>
            </a:lvl4pPr>
            <a:lvl5pPr marL="2286000" lvl="4" indent="-228600" algn="l">
              <a:lnSpc>
                <a:spcPct val="90000"/>
              </a:lnSpc>
              <a:spcBef>
                <a:spcPts val="500"/>
              </a:spcBef>
              <a:spcAft>
                <a:spcPts val="0"/>
              </a:spcAft>
              <a:buClr>
                <a:schemeClr val="dk1"/>
              </a:buClr>
              <a:buSzPts val="1001"/>
              <a:buNone/>
              <a:defRPr sz="1001"/>
            </a:lvl5pPr>
            <a:lvl6pPr marL="2743200" lvl="5" indent="-228600" algn="l">
              <a:lnSpc>
                <a:spcPct val="90000"/>
              </a:lnSpc>
              <a:spcBef>
                <a:spcPts val="500"/>
              </a:spcBef>
              <a:spcAft>
                <a:spcPts val="0"/>
              </a:spcAft>
              <a:buClr>
                <a:schemeClr val="dk1"/>
              </a:buClr>
              <a:buSzPts val="1001"/>
              <a:buNone/>
              <a:defRPr sz="1001"/>
            </a:lvl6pPr>
            <a:lvl7pPr marL="3200400" lvl="6" indent="-228600" algn="l">
              <a:lnSpc>
                <a:spcPct val="90000"/>
              </a:lnSpc>
              <a:spcBef>
                <a:spcPts val="500"/>
              </a:spcBef>
              <a:spcAft>
                <a:spcPts val="0"/>
              </a:spcAft>
              <a:buClr>
                <a:schemeClr val="dk1"/>
              </a:buClr>
              <a:buSzPts val="1001"/>
              <a:buNone/>
              <a:defRPr sz="1001"/>
            </a:lvl7pPr>
            <a:lvl8pPr marL="3657600" lvl="7" indent="-228600" algn="l">
              <a:lnSpc>
                <a:spcPct val="90000"/>
              </a:lnSpc>
              <a:spcBef>
                <a:spcPts val="500"/>
              </a:spcBef>
              <a:spcAft>
                <a:spcPts val="0"/>
              </a:spcAft>
              <a:buClr>
                <a:schemeClr val="dk1"/>
              </a:buClr>
              <a:buSzPts val="1001"/>
              <a:buNone/>
              <a:defRPr sz="1001"/>
            </a:lvl8pPr>
            <a:lvl9pPr marL="4114800" lvl="8" indent="-228600" algn="l">
              <a:lnSpc>
                <a:spcPct val="90000"/>
              </a:lnSpc>
              <a:spcBef>
                <a:spcPts val="500"/>
              </a:spcBef>
              <a:spcAft>
                <a:spcPts val="0"/>
              </a:spcAft>
              <a:buClr>
                <a:schemeClr val="dk1"/>
              </a:buClr>
              <a:buSzPts val="1001"/>
              <a:buNone/>
              <a:defRPr sz="1001"/>
            </a:lvl9pPr>
          </a:lstStyle>
          <a:p>
            <a:endParaRPr/>
          </a:p>
        </p:txBody>
      </p:sp>
      <p:sp>
        <p:nvSpPr>
          <p:cNvPr id="62" name="Google Shape;62;p9"/>
          <p:cNvSpPr txBox="1">
            <a:spLocks noGrp="1"/>
          </p:cNvSpPr>
          <p:nvPr>
            <p:ph type="dt" idx="10"/>
          </p:nvPr>
        </p:nvSpPr>
        <p:spPr>
          <a:xfrm>
            <a:off x="838201" y="6356351"/>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2" y="6356351"/>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1" y="63563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şlıklı Resim"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90" y="457200"/>
            <a:ext cx="3932236"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1"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1"/>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90" y="2057400"/>
            <a:ext cx="3932236"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1"/>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1"/>
              <a:buNone/>
              <a:defRPr sz="1401"/>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1"/>
              <a:buNone/>
              <a:defRPr sz="1001"/>
            </a:lvl4pPr>
            <a:lvl5pPr marL="2286000" lvl="4" indent="-228600" algn="l">
              <a:lnSpc>
                <a:spcPct val="90000"/>
              </a:lnSpc>
              <a:spcBef>
                <a:spcPts val="500"/>
              </a:spcBef>
              <a:spcAft>
                <a:spcPts val="0"/>
              </a:spcAft>
              <a:buClr>
                <a:schemeClr val="dk1"/>
              </a:buClr>
              <a:buSzPts val="1001"/>
              <a:buNone/>
              <a:defRPr sz="1001"/>
            </a:lvl5pPr>
            <a:lvl6pPr marL="2743200" lvl="5" indent="-228600" algn="l">
              <a:lnSpc>
                <a:spcPct val="90000"/>
              </a:lnSpc>
              <a:spcBef>
                <a:spcPts val="500"/>
              </a:spcBef>
              <a:spcAft>
                <a:spcPts val="0"/>
              </a:spcAft>
              <a:buClr>
                <a:schemeClr val="dk1"/>
              </a:buClr>
              <a:buSzPts val="1001"/>
              <a:buNone/>
              <a:defRPr sz="1001"/>
            </a:lvl6pPr>
            <a:lvl7pPr marL="3200400" lvl="6" indent="-228600" algn="l">
              <a:lnSpc>
                <a:spcPct val="90000"/>
              </a:lnSpc>
              <a:spcBef>
                <a:spcPts val="500"/>
              </a:spcBef>
              <a:spcAft>
                <a:spcPts val="0"/>
              </a:spcAft>
              <a:buClr>
                <a:schemeClr val="dk1"/>
              </a:buClr>
              <a:buSzPts val="1001"/>
              <a:buNone/>
              <a:defRPr sz="1001"/>
            </a:lvl7pPr>
            <a:lvl8pPr marL="3657600" lvl="7" indent="-228600" algn="l">
              <a:lnSpc>
                <a:spcPct val="90000"/>
              </a:lnSpc>
              <a:spcBef>
                <a:spcPts val="500"/>
              </a:spcBef>
              <a:spcAft>
                <a:spcPts val="0"/>
              </a:spcAft>
              <a:buClr>
                <a:schemeClr val="dk1"/>
              </a:buClr>
              <a:buSzPts val="1001"/>
              <a:buNone/>
              <a:defRPr sz="1001"/>
            </a:lvl8pPr>
            <a:lvl9pPr marL="4114800" lvl="8" indent="-228600" algn="l">
              <a:lnSpc>
                <a:spcPct val="90000"/>
              </a:lnSpc>
              <a:spcBef>
                <a:spcPts val="500"/>
              </a:spcBef>
              <a:spcAft>
                <a:spcPts val="0"/>
              </a:spcAft>
              <a:buClr>
                <a:schemeClr val="dk1"/>
              </a:buClr>
              <a:buSzPts val="1001"/>
              <a:buNone/>
              <a:defRPr sz="1001"/>
            </a:lvl9pPr>
          </a:lstStyle>
          <a:p>
            <a:endParaRPr/>
          </a:p>
        </p:txBody>
      </p:sp>
      <p:sp>
        <p:nvSpPr>
          <p:cNvPr id="69" name="Google Shape;69;p10"/>
          <p:cNvSpPr txBox="1">
            <a:spLocks noGrp="1"/>
          </p:cNvSpPr>
          <p:nvPr>
            <p:ph type="dt" idx="10"/>
          </p:nvPr>
        </p:nvSpPr>
        <p:spPr>
          <a:xfrm>
            <a:off x="838201" y="6356351"/>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2" y="6356351"/>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1" y="63563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şlık ve Dikey Metin"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2"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3"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1" y="6356351"/>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2" y="6356351"/>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1" y="63563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ikey Başlık ve Metin"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0"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0"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1" y="6356351"/>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2" y="6356351"/>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1" y="63563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2"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2"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1"/>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4pPr>
            <a:lvl5pPr marL="2286000" marR="0" lvl="4"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5pPr>
            <a:lvl6pPr marL="2743200" marR="0" lvl="5"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6pPr>
            <a:lvl7pPr marL="3200400" marR="0" lvl="6"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7pPr>
            <a:lvl8pPr marL="3657600" marR="0" lvl="7"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8pPr>
            <a:lvl9pPr marL="4114800" marR="0" lvl="8"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1" y="6356351"/>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2" y="6356351"/>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1" y="6356351"/>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tr-T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7"/>
          <p:cNvSpPr txBox="1">
            <a:spLocks noGrp="1"/>
          </p:cNvSpPr>
          <p:nvPr>
            <p:ph type="title"/>
          </p:nvPr>
        </p:nvSpPr>
        <p:spPr>
          <a:xfrm>
            <a:off x="838202"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2160"/>
              <a:buFont typeface="Calibri"/>
              <a:buNone/>
            </a:pPr>
            <a:r>
              <a:rPr lang="tr-TR" sz="2160" b="1"/>
              <a:t>Giriş: </a:t>
            </a:r>
            <a:r>
              <a:rPr lang="tr-TR" sz="3959" b="1">
                <a:solidFill>
                  <a:schemeClr val="accent2"/>
                </a:solidFill>
              </a:rPr>
              <a:t>Bilgi Gereksinimleri</a:t>
            </a:r>
            <a:r>
              <a:rPr lang="tr-TR" sz="2790" b="1"/>
              <a:t>,</a:t>
            </a:r>
            <a:r>
              <a:rPr lang="tr-TR" sz="3959" b="1"/>
              <a:t> </a:t>
            </a:r>
            <a:r>
              <a:rPr lang="tr-TR" sz="3959" b="1">
                <a:solidFill>
                  <a:srgbClr val="7B7B7B"/>
                </a:solidFill>
              </a:rPr>
              <a:t>Bilgi (Arama) Davranışı </a:t>
            </a:r>
            <a:r>
              <a:rPr lang="tr-TR" sz="2790" b="1"/>
              <a:t>ve</a:t>
            </a:r>
            <a:r>
              <a:rPr lang="tr-TR" sz="3959" b="1"/>
              <a:t> </a:t>
            </a:r>
            <a:r>
              <a:rPr lang="tr-TR" sz="3959" b="1">
                <a:solidFill>
                  <a:schemeClr val="accent4"/>
                </a:solidFill>
              </a:rPr>
              <a:t>Bilgi Hizmetleri </a:t>
            </a:r>
            <a:br>
              <a:rPr lang="tr-TR" sz="3959" b="1">
                <a:highlight>
                  <a:srgbClr val="FF0000"/>
                </a:highlight>
              </a:rPr>
            </a:br>
            <a:endParaRPr sz="3959" b="1">
              <a:highlight>
                <a:srgbClr val="FF0000"/>
              </a:highlight>
            </a:endParaRPr>
          </a:p>
        </p:txBody>
      </p:sp>
      <p:pic>
        <p:nvPicPr>
          <p:cNvPr id="151" name="Google Shape;151;p17"/>
          <p:cNvPicPr preferRelativeResize="0"/>
          <p:nvPr/>
        </p:nvPicPr>
        <p:blipFill rotWithShape="1">
          <a:blip r:embed="rId3">
            <a:alphaModFix/>
          </a:blip>
          <a:srcRect/>
          <a:stretch/>
        </p:blipFill>
        <p:spPr>
          <a:xfrm>
            <a:off x="10621715" y="5300338"/>
            <a:ext cx="1995291" cy="999333"/>
          </a:xfrm>
          <a:prstGeom prst="rect">
            <a:avLst/>
          </a:prstGeom>
          <a:noFill/>
          <a:ln>
            <a:noFill/>
          </a:ln>
        </p:spPr>
      </p:pic>
      <p:grpSp>
        <p:nvGrpSpPr>
          <p:cNvPr id="152" name="Google Shape;152;p17"/>
          <p:cNvGrpSpPr/>
          <p:nvPr/>
        </p:nvGrpSpPr>
        <p:grpSpPr>
          <a:xfrm>
            <a:off x="5850134" y="1800225"/>
            <a:ext cx="2676131" cy="4351337"/>
            <a:chOff x="3919734" y="0"/>
            <a:chExt cx="2676131" cy="4351337"/>
          </a:xfrm>
        </p:grpSpPr>
        <p:sp>
          <p:nvSpPr>
            <p:cNvPr id="153" name="Google Shape;153;p17"/>
            <p:cNvSpPr/>
            <p:nvPr/>
          </p:nvSpPr>
          <p:spPr>
            <a:xfrm>
              <a:off x="4501450" y="0"/>
              <a:ext cx="2094415" cy="2094734"/>
            </a:xfrm>
            <a:custGeom>
              <a:avLst/>
              <a:gdLst/>
              <a:ahLst/>
              <a:cxnLst/>
              <a:rect l="l" t="t" r="r" b="b"/>
              <a:pathLst>
                <a:path w="120000" h="120000" extrusionOk="0">
                  <a:moveTo>
                    <a:pt x="8412" y="60000"/>
                  </a:moveTo>
                  <a:lnTo>
                    <a:pt x="8412" y="60000"/>
                  </a:lnTo>
                  <a:cubicBezTo>
                    <a:pt x="8412" y="32962"/>
                    <a:pt x="29287" y="10511"/>
                    <a:pt x="56253" y="8547"/>
                  </a:cubicBezTo>
                  <a:cubicBezTo>
                    <a:pt x="83219" y="6583"/>
                    <a:pt x="107126" y="25773"/>
                    <a:pt x="111044" y="52526"/>
                  </a:cubicBezTo>
                  <a:cubicBezTo>
                    <a:pt x="114961" y="79279"/>
                    <a:pt x="97559" y="104517"/>
                    <a:pt x="71162" y="110367"/>
                  </a:cubicBezTo>
                  <a:lnTo>
                    <a:pt x="70593" y="118429"/>
                  </a:lnTo>
                  <a:lnTo>
                    <a:pt x="56830" y="104890"/>
                  </a:lnTo>
                  <a:lnTo>
                    <a:pt x="72706" y="88508"/>
                  </a:lnTo>
                  <a:lnTo>
                    <a:pt x="72145" y="96445"/>
                  </a:lnTo>
                  <a:cubicBezTo>
                    <a:pt x="90761" y="90240"/>
                    <a:pt x="101708" y="70999"/>
                    <a:pt x="97532" y="51824"/>
                  </a:cubicBezTo>
                  <a:cubicBezTo>
                    <a:pt x="93356" y="32649"/>
                    <a:pt x="75399" y="19705"/>
                    <a:pt x="55889" y="21805"/>
                  </a:cubicBezTo>
                  <a:cubicBezTo>
                    <a:pt x="36379" y="23906"/>
                    <a:pt x="21588" y="40375"/>
                    <a:pt x="21588" y="60000"/>
                  </a:cubicBezTo>
                  <a:close/>
                </a:path>
              </a:pathLst>
            </a:cu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7"/>
            <p:cNvSpPr/>
            <p:nvPr/>
          </p:nvSpPr>
          <p:spPr>
            <a:xfrm>
              <a:off x="4964385" y="756262"/>
              <a:ext cx="1163826" cy="58177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7"/>
            <p:cNvSpPr txBox="1"/>
            <p:nvPr/>
          </p:nvSpPr>
          <p:spPr>
            <a:xfrm>
              <a:off x="4964385" y="756262"/>
              <a:ext cx="1163826" cy="581773"/>
            </a:xfrm>
            <a:prstGeom prst="rect">
              <a:avLst/>
            </a:prstGeom>
            <a:noFill/>
            <a:ln>
              <a:noFill/>
            </a:ln>
          </p:spPr>
          <p:txBody>
            <a:bodyPr spcFirstLastPara="1" wrap="square" lIns="9525" tIns="9525" rIns="9525" bIns="9525" anchor="ctr" anchorCtr="0">
              <a:noAutofit/>
            </a:bodyPr>
            <a:lstStyle/>
            <a:p>
              <a:pPr marL="0" marR="0" lvl="0" indent="0" algn="ctr" rtl="0">
                <a:lnSpc>
                  <a:spcPct val="90000"/>
                </a:lnSpc>
                <a:spcBef>
                  <a:spcPts val="0"/>
                </a:spcBef>
                <a:spcAft>
                  <a:spcPts val="0"/>
                </a:spcAft>
                <a:buNone/>
              </a:pPr>
              <a:r>
                <a:rPr lang="tr-TR" sz="1500" b="0" i="0" u="none" strike="noStrike" cap="none">
                  <a:solidFill>
                    <a:schemeClr val="dk1"/>
                  </a:solidFill>
                  <a:latin typeface="Calibri"/>
                  <a:ea typeface="Calibri"/>
                  <a:cs typeface="Calibri"/>
                  <a:sym typeface="Calibri"/>
                </a:rPr>
                <a:t>Bilgi Gereksinimleri</a:t>
              </a:r>
              <a:endParaRPr sz="1500" b="0" i="0" u="none" strike="noStrike" cap="none">
                <a:solidFill>
                  <a:schemeClr val="dk1"/>
                </a:solidFill>
                <a:latin typeface="Calibri"/>
                <a:ea typeface="Calibri"/>
                <a:cs typeface="Calibri"/>
                <a:sym typeface="Calibri"/>
              </a:endParaRPr>
            </a:p>
          </p:txBody>
        </p:sp>
        <p:sp>
          <p:nvSpPr>
            <p:cNvPr id="156" name="Google Shape;156;p17"/>
            <p:cNvSpPr/>
            <p:nvPr/>
          </p:nvSpPr>
          <p:spPr>
            <a:xfrm>
              <a:off x="3919734" y="1203580"/>
              <a:ext cx="2094415" cy="2094734"/>
            </a:xfrm>
            <a:custGeom>
              <a:avLst/>
              <a:gdLst/>
              <a:ahLst/>
              <a:cxnLst/>
              <a:rect l="l" t="t" r="r" b="b"/>
              <a:pathLst>
                <a:path w="120000" h="120000" extrusionOk="0">
                  <a:moveTo>
                    <a:pt x="96481" y="23524"/>
                  </a:moveTo>
                  <a:lnTo>
                    <a:pt x="87165" y="32840"/>
                  </a:lnTo>
                  <a:cubicBezTo>
                    <a:pt x="75945" y="21617"/>
                    <a:pt x="58981" y="18448"/>
                    <a:pt x="44467" y="24865"/>
                  </a:cubicBezTo>
                  <a:cubicBezTo>
                    <a:pt x="29954" y="31283"/>
                    <a:pt x="20881" y="45964"/>
                    <a:pt x="21631" y="61816"/>
                  </a:cubicBezTo>
                  <a:cubicBezTo>
                    <a:pt x="22381" y="77668"/>
                    <a:pt x="32801" y="91427"/>
                    <a:pt x="47855" y="96445"/>
                  </a:cubicBezTo>
                  <a:lnTo>
                    <a:pt x="47294" y="88508"/>
                  </a:lnTo>
                  <a:lnTo>
                    <a:pt x="63170" y="104890"/>
                  </a:lnTo>
                  <a:lnTo>
                    <a:pt x="49407" y="118429"/>
                  </a:lnTo>
                  <a:lnTo>
                    <a:pt x="48838" y="110367"/>
                  </a:lnTo>
                  <a:lnTo>
                    <a:pt x="48838" y="110367"/>
                  </a:lnTo>
                  <a:cubicBezTo>
                    <a:pt x="27395" y="105615"/>
                    <a:pt x="11311" y="87806"/>
                    <a:pt x="8761" y="65990"/>
                  </a:cubicBezTo>
                  <a:cubicBezTo>
                    <a:pt x="6211" y="44174"/>
                    <a:pt x="17753" y="23136"/>
                    <a:pt x="37522" y="13566"/>
                  </a:cubicBezTo>
                  <a:cubicBezTo>
                    <a:pt x="57291" y="3995"/>
                    <a:pt x="80952" y="7992"/>
                    <a:pt x="96481" y="23524"/>
                  </a:cubicBezTo>
                  <a:close/>
                </a:path>
              </a:pathLst>
            </a:cu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7"/>
            <p:cNvSpPr/>
            <p:nvPr/>
          </p:nvSpPr>
          <p:spPr>
            <a:xfrm>
              <a:off x="4385028" y="1966804"/>
              <a:ext cx="1163826" cy="58177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7"/>
            <p:cNvSpPr txBox="1"/>
            <p:nvPr/>
          </p:nvSpPr>
          <p:spPr>
            <a:xfrm>
              <a:off x="4385028" y="1966804"/>
              <a:ext cx="1163826" cy="581773"/>
            </a:xfrm>
            <a:prstGeom prst="rect">
              <a:avLst/>
            </a:prstGeom>
            <a:noFill/>
            <a:ln>
              <a:noFill/>
            </a:ln>
          </p:spPr>
          <p:txBody>
            <a:bodyPr spcFirstLastPara="1" wrap="square" lIns="9525" tIns="9525" rIns="9525" bIns="9525" anchor="ctr" anchorCtr="0">
              <a:noAutofit/>
            </a:bodyPr>
            <a:lstStyle/>
            <a:p>
              <a:pPr marL="0" marR="0" lvl="0" indent="0" algn="ctr" rtl="0">
                <a:lnSpc>
                  <a:spcPct val="90000"/>
                </a:lnSpc>
                <a:spcBef>
                  <a:spcPts val="0"/>
                </a:spcBef>
                <a:spcAft>
                  <a:spcPts val="0"/>
                </a:spcAft>
                <a:buNone/>
              </a:pPr>
              <a:r>
                <a:rPr lang="tr-TR" sz="1500" b="0" i="0" u="none" strike="noStrike" cap="none">
                  <a:solidFill>
                    <a:schemeClr val="dk1"/>
                  </a:solidFill>
                  <a:latin typeface="Calibri"/>
                  <a:ea typeface="Calibri"/>
                  <a:cs typeface="Calibri"/>
                  <a:sym typeface="Calibri"/>
                </a:rPr>
                <a:t>Bilgi Davranışı</a:t>
              </a:r>
              <a:endParaRPr sz="1500" b="0" i="0" u="none" strike="noStrike" cap="none">
                <a:solidFill>
                  <a:schemeClr val="dk1"/>
                </a:solidFill>
                <a:latin typeface="Calibri"/>
                <a:ea typeface="Calibri"/>
                <a:cs typeface="Calibri"/>
                <a:sym typeface="Calibri"/>
              </a:endParaRPr>
            </a:p>
          </p:txBody>
        </p:sp>
        <p:sp>
          <p:nvSpPr>
            <p:cNvPr id="159" name="Google Shape;159;p17"/>
            <p:cNvSpPr/>
            <p:nvPr/>
          </p:nvSpPr>
          <p:spPr>
            <a:xfrm>
              <a:off x="4650517" y="2551189"/>
              <a:ext cx="1799427" cy="1800148"/>
            </a:xfrm>
            <a:prstGeom prst="blockArc">
              <a:avLst>
                <a:gd name="adj1" fmla="val 13500000"/>
                <a:gd name="adj2" fmla="val 10800000"/>
                <a:gd name="adj3" fmla="val 12740"/>
              </a:avLst>
            </a:prstGeom>
            <a:solidFill>
              <a:schemeClr val="accent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7"/>
            <p:cNvSpPr/>
            <p:nvPr/>
          </p:nvSpPr>
          <p:spPr>
            <a:xfrm>
              <a:off x="4967138" y="3179087"/>
              <a:ext cx="1163826" cy="58177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7"/>
            <p:cNvSpPr txBox="1"/>
            <p:nvPr/>
          </p:nvSpPr>
          <p:spPr>
            <a:xfrm>
              <a:off x="4967138" y="3179087"/>
              <a:ext cx="1163826" cy="581773"/>
            </a:xfrm>
            <a:prstGeom prst="rect">
              <a:avLst/>
            </a:prstGeom>
            <a:noFill/>
            <a:ln>
              <a:noFill/>
            </a:ln>
          </p:spPr>
          <p:txBody>
            <a:bodyPr spcFirstLastPara="1" wrap="square" lIns="9525" tIns="9525" rIns="9525" bIns="9525" anchor="ctr" anchorCtr="0">
              <a:noAutofit/>
            </a:bodyPr>
            <a:lstStyle/>
            <a:p>
              <a:pPr marL="0" marR="0" lvl="0" indent="0" algn="ctr" rtl="0">
                <a:lnSpc>
                  <a:spcPct val="90000"/>
                </a:lnSpc>
                <a:spcBef>
                  <a:spcPts val="0"/>
                </a:spcBef>
                <a:spcAft>
                  <a:spcPts val="0"/>
                </a:spcAft>
                <a:buNone/>
              </a:pPr>
              <a:r>
                <a:rPr lang="tr-TR" sz="1500" b="0" i="0" u="none" strike="noStrike" cap="none">
                  <a:solidFill>
                    <a:schemeClr val="dk1"/>
                  </a:solidFill>
                  <a:latin typeface="Calibri"/>
                  <a:ea typeface="Calibri"/>
                  <a:cs typeface="Calibri"/>
                  <a:sym typeface="Calibri"/>
                </a:rPr>
                <a:t>Bilgi Hizmetleri</a:t>
              </a:r>
              <a:endParaRPr sz="1500" b="0" i="0" u="none" strike="noStrike" cap="none">
                <a:solidFill>
                  <a:schemeClr val="dk1"/>
                </a:solidFill>
                <a:latin typeface="Calibri"/>
                <a:ea typeface="Calibri"/>
                <a:cs typeface="Calibri"/>
                <a:sym typeface="Calibri"/>
              </a:endParaRPr>
            </a:p>
          </p:txBody>
        </p:sp>
      </p:grpSp>
      <p:sp>
        <p:nvSpPr>
          <p:cNvPr id="162" name="Google Shape;162;p17"/>
          <p:cNvSpPr/>
          <p:nvPr/>
        </p:nvSpPr>
        <p:spPr>
          <a:xfrm rot="5400000">
            <a:off x="4076871" y="3073568"/>
            <a:ext cx="3022600" cy="101566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tr-TR" sz="5400" b="1" i="0" u="none" strike="noStrike" cap="none">
                <a:solidFill>
                  <a:schemeClr val="accent2"/>
                </a:solidFill>
                <a:latin typeface="Calibri"/>
                <a:ea typeface="Calibri"/>
                <a:cs typeface="Calibri"/>
                <a:sym typeface="Calibri"/>
              </a:rPr>
              <a:t>Kulla</a:t>
            </a:r>
            <a:r>
              <a:rPr lang="tr-TR" sz="5400" b="1" i="0" u="none" strike="noStrike" cap="none">
                <a:solidFill>
                  <a:srgbClr val="8296B0"/>
                </a:solidFill>
                <a:latin typeface="Calibri"/>
                <a:ea typeface="Calibri"/>
                <a:cs typeface="Calibri"/>
                <a:sym typeface="Calibri"/>
              </a:rPr>
              <a:t>nıcı</a:t>
            </a:r>
            <a:endParaRPr sz="5400" b="1" i="0" u="none" strike="noStrike" cap="none">
              <a:solidFill>
                <a:srgbClr val="8296B0"/>
              </a:solidFill>
              <a:latin typeface="Calibri"/>
              <a:ea typeface="Calibri"/>
              <a:cs typeface="Calibri"/>
              <a:sym typeface="Calibri"/>
            </a:endParaRPr>
          </a:p>
        </p:txBody>
      </p:sp>
      <p:sp>
        <p:nvSpPr>
          <p:cNvPr id="163" name="Google Shape;163;p17"/>
          <p:cNvSpPr/>
          <p:nvPr/>
        </p:nvSpPr>
        <p:spPr>
          <a:xfrm>
            <a:off x="2601096" y="4863947"/>
            <a:ext cx="3344762"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tr-TR" sz="5400" b="1" i="0" u="none" strike="noStrike" cap="none">
                <a:solidFill>
                  <a:schemeClr val="accent4"/>
                </a:solidFill>
                <a:latin typeface="Calibri"/>
                <a:ea typeface="Calibri"/>
                <a:cs typeface="Calibri"/>
                <a:sym typeface="Calibri"/>
              </a:rPr>
              <a:t>Kütüphane</a:t>
            </a:r>
            <a:endParaRPr sz="5400" b="1" i="0" u="none" strike="noStrike" cap="none">
              <a:solidFill>
                <a:schemeClr val="accent4"/>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8"/>
          <p:cNvSpPr txBox="1">
            <a:spLocks noGrp="1"/>
          </p:cNvSpPr>
          <p:nvPr>
            <p:ph type="title"/>
          </p:nvPr>
        </p:nvSpPr>
        <p:spPr>
          <a:xfrm>
            <a:off x="838202" y="365125"/>
            <a:ext cx="105156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tr-TR">
                <a:solidFill>
                  <a:srgbClr val="1155CC"/>
                </a:solidFill>
              </a:rPr>
              <a:t>Kullanıcı: </a:t>
            </a:r>
            <a:r>
              <a:rPr lang="tr-TR" sz="2800">
                <a:solidFill>
                  <a:srgbClr val="1155CC"/>
                </a:solidFill>
              </a:rPr>
              <a:t>Tarihsel süreç</a:t>
            </a:r>
            <a:endParaRPr>
              <a:solidFill>
                <a:srgbClr val="1155CC"/>
              </a:solidFill>
            </a:endParaRPr>
          </a:p>
        </p:txBody>
      </p:sp>
      <p:sp>
        <p:nvSpPr>
          <p:cNvPr id="170" name="Google Shape;170;p18"/>
          <p:cNvSpPr txBox="1">
            <a:spLocks noGrp="1"/>
          </p:cNvSpPr>
          <p:nvPr>
            <p:ph type="body" idx="1"/>
          </p:nvPr>
        </p:nvSpPr>
        <p:spPr>
          <a:xfrm>
            <a:off x="838200" y="1393125"/>
            <a:ext cx="10515600" cy="4783800"/>
          </a:xfrm>
          <a:prstGeom prst="rect">
            <a:avLst/>
          </a:prstGeom>
        </p:spPr>
        <p:txBody>
          <a:bodyPr spcFirstLastPara="1" wrap="square" lIns="91425" tIns="45700" rIns="91425" bIns="45700" anchor="t" anchorCtr="0">
            <a:noAutofit/>
          </a:bodyPr>
          <a:lstStyle/>
          <a:p>
            <a:pPr marL="457200" lvl="0" indent="0" algn="l" rtl="0">
              <a:spcBef>
                <a:spcPts val="1001"/>
              </a:spcBef>
              <a:spcAft>
                <a:spcPts val="0"/>
              </a:spcAft>
              <a:buNone/>
            </a:pPr>
            <a:endParaRPr dirty="0"/>
          </a:p>
          <a:p>
            <a:pPr marL="457200" lvl="0" indent="0" algn="l" rtl="0">
              <a:spcBef>
                <a:spcPts val="1001"/>
              </a:spcBef>
              <a:spcAft>
                <a:spcPts val="0"/>
              </a:spcAft>
              <a:buNone/>
            </a:pPr>
            <a:endParaRPr dirty="0"/>
          </a:p>
          <a:p>
            <a:pPr marL="457200" lvl="0" indent="-342900" algn="l" rtl="0">
              <a:spcBef>
                <a:spcPts val="1001"/>
              </a:spcBef>
              <a:spcAft>
                <a:spcPts val="0"/>
              </a:spcAft>
              <a:buSzPts val="1800"/>
              <a:buChar char="•"/>
            </a:pPr>
            <a:r>
              <a:rPr lang="tr-TR" dirty="0"/>
              <a:t> </a:t>
            </a:r>
            <a:r>
              <a:rPr lang="tr-TR" dirty="0">
                <a:solidFill>
                  <a:srgbClr val="0D5DDF"/>
                </a:solidFill>
              </a:rPr>
              <a:t>“okuyucu (</a:t>
            </a:r>
            <a:r>
              <a:rPr lang="tr-TR" dirty="0" err="1">
                <a:solidFill>
                  <a:srgbClr val="0D5DDF"/>
                </a:solidFill>
              </a:rPr>
              <a:t>reader</a:t>
            </a:r>
            <a:r>
              <a:rPr lang="tr-TR" dirty="0">
                <a:solidFill>
                  <a:srgbClr val="0D5DDF"/>
                </a:solidFill>
              </a:rPr>
              <a:t>)”</a:t>
            </a:r>
            <a:r>
              <a:rPr lang="tr-TR" sz="1200" dirty="0"/>
              <a:t> (</a:t>
            </a:r>
            <a:r>
              <a:rPr lang="tr-TR" sz="1200" dirty="0" err="1"/>
              <a:t>Harrod</a:t>
            </a:r>
            <a:r>
              <a:rPr lang="tr-TR" sz="1200" dirty="0"/>
              <a:t>, 1959, s. 226, 1977, </a:t>
            </a:r>
            <a:r>
              <a:rPr lang="tr-TR" sz="1200" dirty="0" err="1"/>
              <a:t>ss</a:t>
            </a:r>
            <a:r>
              <a:rPr lang="tr-TR" sz="1200" dirty="0"/>
              <a:t>. 685–686; </a:t>
            </a:r>
            <a:r>
              <a:rPr lang="tr-TR" sz="1200" dirty="0" err="1"/>
              <a:t>Landau</a:t>
            </a:r>
            <a:r>
              <a:rPr lang="tr-TR" sz="1200" dirty="0"/>
              <a:t>, 1968, s. 381; </a:t>
            </a:r>
            <a:r>
              <a:rPr lang="tr-TR" sz="1200" dirty="0" err="1"/>
              <a:t>Prytherch</a:t>
            </a:r>
            <a:r>
              <a:rPr lang="tr-TR" sz="1200" dirty="0"/>
              <a:t>, 1995, s. 534, 2000, s. 612; </a:t>
            </a:r>
            <a:r>
              <a:rPr lang="tr-TR" sz="1200" dirty="0" err="1"/>
              <a:t>Rawat</a:t>
            </a:r>
            <a:r>
              <a:rPr lang="tr-TR" sz="1200" dirty="0"/>
              <a:t> &amp; Kumar, 2002, </a:t>
            </a:r>
            <a:r>
              <a:rPr lang="tr-TR" sz="1200" dirty="0" err="1"/>
              <a:t>ss</a:t>
            </a:r>
            <a:r>
              <a:rPr lang="tr-TR" sz="1200" dirty="0"/>
              <a:t>. 1080–1081), </a:t>
            </a:r>
            <a:endParaRPr sz="1200" dirty="0"/>
          </a:p>
          <a:p>
            <a:pPr marL="457200" lvl="0" indent="-342900" algn="l" rtl="0">
              <a:spcBef>
                <a:spcPts val="0"/>
              </a:spcBef>
              <a:spcAft>
                <a:spcPts val="0"/>
              </a:spcAft>
              <a:buSzPts val="1800"/>
              <a:buChar char="•"/>
            </a:pPr>
            <a:r>
              <a:rPr lang="tr-TR" dirty="0">
                <a:solidFill>
                  <a:srgbClr val="FF0000"/>
                </a:solidFill>
              </a:rPr>
              <a:t>“kullanıcı (</a:t>
            </a:r>
            <a:r>
              <a:rPr lang="tr-TR" dirty="0" err="1">
                <a:solidFill>
                  <a:srgbClr val="FF0000"/>
                </a:solidFill>
              </a:rPr>
              <a:t>user</a:t>
            </a:r>
            <a:r>
              <a:rPr lang="tr-TR" dirty="0">
                <a:solidFill>
                  <a:srgbClr val="FF0000"/>
                </a:solidFill>
              </a:rPr>
              <a:t>)”</a:t>
            </a:r>
            <a:r>
              <a:rPr lang="tr-TR" dirty="0"/>
              <a:t> </a:t>
            </a:r>
            <a:r>
              <a:rPr lang="tr-TR" sz="1200" dirty="0"/>
              <a:t>(Dictionary of </a:t>
            </a:r>
            <a:r>
              <a:rPr lang="tr-TR" sz="1200" dirty="0" err="1"/>
              <a:t>information</a:t>
            </a:r>
            <a:r>
              <a:rPr lang="tr-TR" sz="1200" dirty="0"/>
              <a:t> </a:t>
            </a:r>
            <a:r>
              <a:rPr lang="tr-TR" sz="1200" dirty="0" err="1"/>
              <a:t>and</a:t>
            </a:r>
            <a:r>
              <a:rPr lang="tr-TR" sz="1200" dirty="0"/>
              <a:t> </a:t>
            </a:r>
            <a:r>
              <a:rPr lang="tr-TR" sz="1200" dirty="0" err="1"/>
              <a:t>library</a:t>
            </a:r>
            <a:r>
              <a:rPr lang="tr-TR" sz="1200" dirty="0"/>
              <a:t> </a:t>
            </a:r>
            <a:r>
              <a:rPr lang="tr-TR" sz="1200" dirty="0" err="1"/>
              <a:t>management</a:t>
            </a:r>
            <a:r>
              <a:rPr lang="tr-TR" sz="1200" dirty="0"/>
              <a:t>, 2006, s. 217; Türkçe bilim terimleri sözlüğü: Sosyal bilimler, 2011, s. 762), </a:t>
            </a:r>
            <a:endParaRPr sz="1200" dirty="0"/>
          </a:p>
          <a:p>
            <a:pPr marL="457200" lvl="0" indent="-342900" algn="l" rtl="0">
              <a:spcBef>
                <a:spcPts val="0"/>
              </a:spcBef>
              <a:spcAft>
                <a:spcPts val="0"/>
              </a:spcAft>
              <a:buSzPts val="1800"/>
              <a:buChar char="•"/>
            </a:pPr>
            <a:r>
              <a:rPr lang="tr-TR" dirty="0">
                <a:solidFill>
                  <a:srgbClr val="7030A0"/>
                </a:solidFill>
              </a:rPr>
              <a:t>“müşteri (</a:t>
            </a:r>
            <a:r>
              <a:rPr lang="tr-TR" dirty="0" err="1">
                <a:solidFill>
                  <a:srgbClr val="7030A0"/>
                </a:solidFill>
              </a:rPr>
              <a:t>client</a:t>
            </a:r>
            <a:r>
              <a:rPr lang="tr-TR" dirty="0">
                <a:solidFill>
                  <a:srgbClr val="7030A0"/>
                </a:solidFill>
              </a:rPr>
              <a:t>)”</a:t>
            </a:r>
            <a:r>
              <a:rPr lang="tr-TR" dirty="0"/>
              <a:t> </a:t>
            </a:r>
            <a:r>
              <a:rPr lang="tr-TR" sz="1200" dirty="0"/>
              <a:t>(Dictionary of </a:t>
            </a:r>
            <a:r>
              <a:rPr lang="tr-TR" sz="1200" dirty="0" err="1"/>
              <a:t>information</a:t>
            </a:r>
            <a:r>
              <a:rPr lang="tr-TR" sz="1200" dirty="0"/>
              <a:t> </a:t>
            </a:r>
            <a:r>
              <a:rPr lang="tr-TR" sz="1200" dirty="0" err="1"/>
              <a:t>and</a:t>
            </a:r>
            <a:r>
              <a:rPr lang="tr-TR" sz="1200" dirty="0"/>
              <a:t> </a:t>
            </a:r>
            <a:r>
              <a:rPr lang="tr-TR" sz="1200" dirty="0" err="1"/>
              <a:t>library</a:t>
            </a:r>
            <a:r>
              <a:rPr lang="tr-TR" sz="1200" dirty="0"/>
              <a:t> </a:t>
            </a:r>
            <a:r>
              <a:rPr lang="tr-TR" sz="1200" dirty="0" err="1"/>
              <a:t>management</a:t>
            </a:r>
            <a:r>
              <a:rPr lang="tr-TR" sz="1200" dirty="0"/>
              <a:t>, 2006, s. 36; Keenan &amp; </a:t>
            </a:r>
            <a:r>
              <a:rPr lang="tr-TR" sz="1200" dirty="0" err="1"/>
              <a:t>Johnston</a:t>
            </a:r>
            <a:r>
              <a:rPr lang="tr-TR" sz="1200" dirty="0"/>
              <a:t>, 2000, s. 46; </a:t>
            </a:r>
            <a:r>
              <a:rPr lang="tr-TR" sz="1200" dirty="0" err="1"/>
              <a:t>Reitz</a:t>
            </a:r>
            <a:r>
              <a:rPr lang="tr-TR" sz="1200" dirty="0"/>
              <a:t>, 2004; </a:t>
            </a:r>
            <a:r>
              <a:rPr lang="tr-TR" sz="1200" dirty="0" err="1"/>
              <a:t>Suraj</a:t>
            </a:r>
            <a:r>
              <a:rPr lang="tr-TR" sz="1200" dirty="0"/>
              <a:t>, 2005, s. 134),</a:t>
            </a:r>
            <a:r>
              <a:rPr lang="tr-TR" dirty="0"/>
              <a:t> </a:t>
            </a:r>
            <a:endParaRPr dirty="0"/>
          </a:p>
          <a:p>
            <a:pPr marL="457200" lvl="0" indent="-342900" algn="l" rtl="0">
              <a:spcBef>
                <a:spcPts val="0"/>
              </a:spcBef>
              <a:spcAft>
                <a:spcPts val="0"/>
              </a:spcAft>
              <a:buSzPts val="1800"/>
              <a:buChar char="•"/>
            </a:pPr>
            <a:r>
              <a:rPr lang="tr-TR" dirty="0">
                <a:solidFill>
                  <a:srgbClr val="00B050"/>
                </a:solidFill>
              </a:rPr>
              <a:t>“patron (patron)”</a:t>
            </a:r>
            <a:r>
              <a:rPr lang="tr-TR" dirty="0"/>
              <a:t> </a:t>
            </a:r>
            <a:r>
              <a:rPr lang="tr-TR" sz="1200" dirty="0"/>
              <a:t>(Keenan &amp; </a:t>
            </a:r>
            <a:r>
              <a:rPr lang="tr-TR" sz="1200" dirty="0" err="1"/>
              <a:t>Johnston</a:t>
            </a:r>
            <a:r>
              <a:rPr lang="tr-TR" sz="1200" dirty="0"/>
              <a:t>, 2000, s. 190; </a:t>
            </a:r>
            <a:r>
              <a:rPr lang="tr-TR" sz="1200" dirty="0" err="1"/>
              <a:t>Prytherch</a:t>
            </a:r>
            <a:r>
              <a:rPr lang="tr-TR" sz="1200" dirty="0"/>
              <a:t>, 2005, s. 581; </a:t>
            </a:r>
            <a:r>
              <a:rPr lang="tr-TR" sz="1200" dirty="0" err="1"/>
              <a:t>Reitz</a:t>
            </a:r>
            <a:r>
              <a:rPr lang="tr-TR" sz="1200" dirty="0"/>
              <a:t>, 2004; </a:t>
            </a:r>
            <a:r>
              <a:rPr lang="tr-TR" sz="1200" dirty="0" err="1"/>
              <a:t>Suraj</a:t>
            </a:r>
            <a:r>
              <a:rPr lang="tr-TR" sz="1200" dirty="0"/>
              <a:t>, 2005, s. 589)</a:t>
            </a:r>
            <a:endParaRPr sz="1200" dirty="0"/>
          </a:p>
          <a:p>
            <a:pPr marL="457200" lvl="0" indent="0" algn="l" rtl="0">
              <a:spcBef>
                <a:spcPts val="1001"/>
              </a:spcBef>
              <a:spcAft>
                <a:spcPts val="0"/>
              </a:spcAft>
              <a:buNone/>
            </a:pPr>
            <a:r>
              <a:rPr lang="tr-TR" sz="1200" dirty="0"/>
              <a:t>  </a:t>
            </a:r>
            <a:endParaRPr sz="1200" dirty="0">
              <a:highlight>
                <a:schemeClr val="lt1"/>
              </a:highlight>
            </a:endParaRPr>
          </a:p>
          <a:p>
            <a:pPr marL="914400" lvl="0" indent="457200" algn="l" rtl="0">
              <a:spcBef>
                <a:spcPts val="1001"/>
              </a:spcBef>
              <a:spcAft>
                <a:spcPts val="0"/>
              </a:spcAft>
              <a:buClr>
                <a:schemeClr val="dk1"/>
              </a:buClr>
              <a:buSzPts val="1100"/>
              <a:buFont typeface="Arial"/>
              <a:buNone/>
            </a:pPr>
            <a:r>
              <a:rPr lang="tr-TR" dirty="0">
                <a:solidFill>
                  <a:schemeClr val="accent2"/>
                </a:solidFill>
              </a:rPr>
              <a:t>“</a:t>
            </a:r>
            <a:r>
              <a:rPr lang="tr-TR" dirty="0" err="1">
                <a:solidFill>
                  <a:schemeClr val="accent2"/>
                </a:solidFill>
              </a:rPr>
              <a:t>customers</a:t>
            </a:r>
            <a:r>
              <a:rPr lang="tr-TR" dirty="0">
                <a:solidFill>
                  <a:schemeClr val="accent2"/>
                </a:solidFill>
              </a:rPr>
              <a:t>, </a:t>
            </a:r>
            <a:r>
              <a:rPr lang="tr-TR" dirty="0" err="1">
                <a:solidFill>
                  <a:schemeClr val="accent2"/>
                </a:solidFill>
              </a:rPr>
              <a:t>clients</a:t>
            </a:r>
            <a:r>
              <a:rPr lang="tr-TR" dirty="0">
                <a:solidFill>
                  <a:schemeClr val="accent2"/>
                </a:solidFill>
              </a:rPr>
              <a:t>, </a:t>
            </a:r>
            <a:r>
              <a:rPr lang="tr-TR" dirty="0" err="1">
                <a:solidFill>
                  <a:schemeClr val="accent2"/>
                </a:solidFill>
              </a:rPr>
              <a:t>patrons</a:t>
            </a:r>
            <a:r>
              <a:rPr lang="tr-TR" dirty="0">
                <a:solidFill>
                  <a:schemeClr val="accent2"/>
                </a:solidFill>
              </a:rPr>
              <a:t>, </a:t>
            </a:r>
            <a:r>
              <a:rPr lang="tr-TR" dirty="0" err="1">
                <a:solidFill>
                  <a:schemeClr val="accent2"/>
                </a:solidFill>
              </a:rPr>
              <a:t>readers</a:t>
            </a:r>
            <a:r>
              <a:rPr lang="tr-TR" dirty="0">
                <a:solidFill>
                  <a:schemeClr val="accent2"/>
                </a:solidFill>
              </a:rPr>
              <a:t>, </a:t>
            </a:r>
            <a:r>
              <a:rPr lang="tr-TR" dirty="0" err="1">
                <a:solidFill>
                  <a:schemeClr val="accent2"/>
                </a:solidFill>
              </a:rPr>
              <a:t>members</a:t>
            </a:r>
            <a:r>
              <a:rPr lang="tr-TR" dirty="0">
                <a:solidFill>
                  <a:schemeClr val="accent2"/>
                </a:solidFill>
              </a:rPr>
              <a:t>” </a:t>
            </a:r>
            <a:r>
              <a:rPr lang="tr-TR" dirty="0"/>
              <a:t> </a:t>
            </a:r>
            <a:r>
              <a:rPr lang="tr-TR" sz="1200" dirty="0"/>
              <a:t>(</a:t>
            </a:r>
            <a:r>
              <a:rPr lang="tr-TR" sz="1200" dirty="0" err="1"/>
              <a:t>Brophy</a:t>
            </a:r>
            <a:r>
              <a:rPr lang="tr-TR" sz="1200" dirty="0"/>
              <a:t>, 2001, s. 93)</a:t>
            </a:r>
            <a:endParaRPr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9"/>
          <p:cNvSpPr txBox="1">
            <a:spLocks noGrp="1"/>
          </p:cNvSpPr>
          <p:nvPr>
            <p:ph type="title"/>
          </p:nvPr>
        </p:nvSpPr>
        <p:spPr>
          <a:xfrm>
            <a:off x="838202"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accent1"/>
              </a:buClr>
              <a:buSzPts val="4400"/>
              <a:buFont typeface="Calibri"/>
              <a:buNone/>
            </a:pPr>
            <a:r>
              <a:rPr lang="tr-TR">
                <a:solidFill>
                  <a:schemeClr val="accent1"/>
                </a:solidFill>
              </a:rPr>
              <a:t>Kullanıcı </a:t>
            </a:r>
            <a:endParaRPr>
              <a:solidFill>
                <a:schemeClr val="accent1"/>
              </a:solidFill>
            </a:endParaRPr>
          </a:p>
        </p:txBody>
      </p:sp>
      <p:grpSp>
        <p:nvGrpSpPr>
          <p:cNvPr id="176" name="Google Shape;176;p19"/>
          <p:cNvGrpSpPr/>
          <p:nvPr/>
        </p:nvGrpSpPr>
        <p:grpSpPr>
          <a:xfrm>
            <a:off x="3815499" y="1690699"/>
            <a:ext cx="4373583" cy="4735234"/>
            <a:chOff x="3354089" y="27195"/>
            <a:chExt cx="3807420" cy="4296946"/>
          </a:xfrm>
        </p:grpSpPr>
        <p:sp>
          <p:nvSpPr>
            <p:cNvPr id="177" name="Google Shape;177;p19"/>
            <p:cNvSpPr/>
            <p:nvPr/>
          </p:nvSpPr>
          <p:spPr>
            <a:xfrm>
              <a:off x="3498227" y="176773"/>
              <a:ext cx="3508266" cy="1218374"/>
            </a:xfrm>
            <a:prstGeom prst="ellipse">
              <a:avLst/>
            </a:prstGeom>
            <a:solidFill>
              <a:srgbClr val="BFC8E3">
                <a:alpha val="4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9"/>
            <p:cNvSpPr/>
            <p:nvPr/>
          </p:nvSpPr>
          <p:spPr>
            <a:xfrm>
              <a:off x="4917851" y="3160159"/>
              <a:ext cx="679896" cy="435133"/>
            </a:xfrm>
            <a:prstGeom prst="downArrow">
              <a:avLst>
                <a:gd name="adj1" fmla="val 50000"/>
                <a:gd name="adj2" fmla="val 50000"/>
              </a:avLst>
            </a:prstGeom>
            <a:solidFill>
              <a:srgbClr val="F7D5CB"/>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9"/>
            <p:cNvSpPr/>
            <p:nvPr/>
          </p:nvSpPr>
          <p:spPr>
            <a:xfrm>
              <a:off x="3626048" y="3508266"/>
              <a:ext cx="3263503" cy="81587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9"/>
            <p:cNvSpPr txBox="1"/>
            <p:nvPr/>
          </p:nvSpPr>
          <p:spPr>
            <a:xfrm>
              <a:off x="3626048" y="3508266"/>
              <a:ext cx="3263503" cy="815875"/>
            </a:xfrm>
            <a:prstGeom prst="rect">
              <a:avLst/>
            </a:prstGeom>
            <a:noFill/>
            <a:ln>
              <a:noFill/>
            </a:ln>
          </p:spPr>
          <p:txBody>
            <a:bodyPr spcFirstLastPara="1" wrap="square" lIns="199125" tIns="199125" rIns="199125" bIns="199125" anchor="ctr" anchorCtr="0">
              <a:noAutofit/>
            </a:bodyPr>
            <a:lstStyle/>
            <a:p>
              <a:pPr marL="0" marR="0" lvl="0" indent="0" algn="ctr" rtl="0">
                <a:lnSpc>
                  <a:spcPct val="90000"/>
                </a:lnSpc>
                <a:spcBef>
                  <a:spcPts val="0"/>
                </a:spcBef>
                <a:spcAft>
                  <a:spcPts val="0"/>
                </a:spcAft>
                <a:buNone/>
              </a:pPr>
              <a:r>
                <a:rPr lang="tr-TR" sz="2800" b="0" i="0" u="none" strike="noStrike" cap="none">
                  <a:solidFill>
                    <a:schemeClr val="accent1"/>
                  </a:solidFill>
                  <a:latin typeface="Calibri"/>
                  <a:ea typeface="Calibri"/>
                  <a:cs typeface="Calibri"/>
                  <a:sym typeface="Calibri"/>
                </a:rPr>
                <a:t>Kullanıcı</a:t>
              </a:r>
              <a:endParaRPr sz="2800" b="0" i="0" u="none" strike="noStrike" cap="none">
                <a:solidFill>
                  <a:schemeClr val="accent1"/>
                </a:solidFill>
                <a:latin typeface="Calibri"/>
                <a:ea typeface="Calibri"/>
                <a:cs typeface="Calibri"/>
                <a:sym typeface="Calibri"/>
              </a:endParaRPr>
            </a:p>
            <a:p>
              <a:pPr marL="228603" lvl="0" indent="0" algn="l" rtl="0">
                <a:lnSpc>
                  <a:spcPct val="115000"/>
                </a:lnSpc>
                <a:spcBef>
                  <a:spcPts val="0"/>
                </a:spcBef>
                <a:spcAft>
                  <a:spcPts val="0"/>
                </a:spcAft>
                <a:buNone/>
              </a:pPr>
              <a:endParaRPr sz="2800">
                <a:solidFill>
                  <a:schemeClr val="accent1"/>
                </a:solidFill>
                <a:latin typeface="Calibri"/>
                <a:ea typeface="Calibri"/>
                <a:cs typeface="Calibri"/>
                <a:sym typeface="Calibri"/>
              </a:endParaRPr>
            </a:p>
          </p:txBody>
        </p:sp>
        <p:sp>
          <p:nvSpPr>
            <p:cNvPr id="181" name="Google Shape;181;p19"/>
            <p:cNvSpPr/>
            <p:nvPr/>
          </p:nvSpPr>
          <p:spPr>
            <a:xfrm>
              <a:off x="4773713" y="1489245"/>
              <a:ext cx="1223813" cy="1223813"/>
            </a:xfrm>
            <a:prstGeom prst="ellipse">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9"/>
            <p:cNvSpPr txBox="1"/>
            <p:nvPr/>
          </p:nvSpPr>
          <p:spPr>
            <a:xfrm>
              <a:off x="4952936" y="1668468"/>
              <a:ext cx="865367" cy="865367"/>
            </a:xfrm>
            <a:prstGeom prst="rect">
              <a:avLst/>
            </a:prstGeom>
            <a:noFill/>
            <a:ln>
              <a:noFill/>
            </a:ln>
          </p:spPr>
          <p:txBody>
            <a:bodyPr spcFirstLastPara="1" wrap="square" lIns="22850" tIns="22850" rIns="22850" bIns="22850" anchor="ctr" anchorCtr="0">
              <a:noAutofit/>
            </a:bodyPr>
            <a:lstStyle/>
            <a:p>
              <a:pPr marL="0" marR="0" lvl="0" indent="0" algn="ctr" rtl="0">
                <a:lnSpc>
                  <a:spcPct val="90000"/>
                </a:lnSpc>
                <a:spcBef>
                  <a:spcPts val="0"/>
                </a:spcBef>
                <a:spcAft>
                  <a:spcPts val="0"/>
                </a:spcAft>
                <a:buNone/>
              </a:pPr>
              <a:r>
                <a:rPr lang="tr-TR" sz="1800" b="0" i="0" u="none" strike="noStrike" cap="none">
                  <a:solidFill>
                    <a:schemeClr val="lt1"/>
                  </a:solidFill>
                  <a:latin typeface="Calibri"/>
                  <a:ea typeface="Calibri"/>
                  <a:cs typeface="Calibri"/>
                  <a:sym typeface="Calibri"/>
                </a:rPr>
                <a:t>Patron</a:t>
              </a:r>
              <a:endParaRPr sz="1800" b="0" i="0" u="none" strike="noStrike" cap="none">
                <a:solidFill>
                  <a:schemeClr val="lt1"/>
                </a:solidFill>
                <a:latin typeface="Calibri"/>
                <a:ea typeface="Calibri"/>
                <a:cs typeface="Calibri"/>
                <a:sym typeface="Calibri"/>
              </a:endParaRPr>
            </a:p>
          </p:txBody>
        </p:sp>
        <p:sp>
          <p:nvSpPr>
            <p:cNvPr id="183" name="Google Shape;183;p19"/>
            <p:cNvSpPr/>
            <p:nvPr/>
          </p:nvSpPr>
          <p:spPr>
            <a:xfrm>
              <a:off x="3885303" y="571113"/>
              <a:ext cx="1223813" cy="1223813"/>
            </a:xfrm>
            <a:prstGeom prst="ellipse">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9"/>
            <p:cNvSpPr txBox="1"/>
            <p:nvPr/>
          </p:nvSpPr>
          <p:spPr>
            <a:xfrm>
              <a:off x="4064526" y="750336"/>
              <a:ext cx="865367" cy="865367"/>
            </a:xfrm>
            <a:prstGeom prst="rect">
              <a:avLst/>
            </a:prstGeom>
            <a:noFill/>
            <a:ln>
              <a:noFill/>
            </a:ln>
          </p:spPr>
          <p:txBody>
            <a:bodyPr spcFirstLastPara="1" wrap="square" lIns="22850" tIns="22850" rIns="22850" bIns="22850" anchor="ctr" anchorCtr="0">
              <a:noAutofit/>
            </a:bodyPr>
            <a:lstStyle/>
            <a:p>
              <a:pPr marL="0" marR="0" lvl="0" indent="0" algn="ctr" rtl="0">
                <a:lnSpc>
                  <a:spcPct val="90000"/>
                </a:lnSpc>
                <a:spcBef>
                  <a:spcPts val="0"/>
                </a:spcBef>
                <a:spcAft>
                  <a:spcPts val="0"/>
                </a:spcAft>
                <a:buNone/>
              </a:pPr>
              <a:r>
                <a:rPr lang="tr-TR" sz="1800" b="0" i="0" u="none" strike="noStrike" cap="none">
                  <a:solidFill>
                    <a:schemeClr val="lt1"/>
                  </a:solidFill>
                  <a:latin typeface="Calibri"/>
                  <a:ea typeface="Calibri"/>
                  <a:cs typeface="Calibri"/>
                  <a:sym typeface="Calibri"/>
                </a:rPr>
                <a:t>kullanıcı</a:t>
              </a:r>
              <a:endParaRPr sz="1800" b="0" i="0" u="none" strike="noStrike" cap="none">
                <a:solidFill>
                  <a:schemeClr val="lt1"/>
                </a:solidFill>
                <a:latin typeface="Calibri"/>
                <a:ea typeface="Calibri"/>
                <a:cs typeface="Calibri"/>
                <a:sym typeface="Calibri"/>
              </a:endParaRPr>
            </a:p>
          </p:txBody>
        </p:sp>
        <p:sp>
          <p:nvSpPr>
            <p:cNvPr id="185" name="Google Shape;185;p19"/>
            <p:cNvSpPr/>
            <p:nvPr/>
          </p:nvSpPr>
          <p:spPr>
            <a:xfrm>
              <a:off x="5149016" y="275222"/>
              <a:ext cx="1223813" cy="1223813"/>
            </a:xfrm>
            <a:prstGeom prst="ellipse">
              <a:avLst/>
            </a:prstGeom>
            <a:solidFill>
              <a:schemeClr val="accent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9"/>
            <p:cNvSpPr txBox="1"/>
            <p:nvPr/>
          </p:nvSpPr>
          <p:spPr>
            <a:xfrm>
              <a:off x="5328239" y="454445"/>
              <a:ext cx="865367" cy="865367"/>
            </a:xfrm>
            <a:prstGeom prst="rect">
              <a:avLst/>
            </a:prstGeom>
            <a:noFill/>
            <a:ln>
              <a:noFill/>
            </a:ln>
          </p:spPr>
          <p:txBody>
            <a:bodyPr spcFirstLastPara="1" wrap="square" lIns="22850" tIns="22850" rIns="22850" bIns="22850" anchor="ctr" anchorCtr="0">
              <a:noAutofit/>
            </a:bodyPr>
            <a:lstStyle/>
            <a:p>
              <a:pPr marL="0" marR="0" lvl="0" indent="0" algn="ctr" rtl="0">
                <a:lnSpc>
                  <a:spcPct val="90000"/>
                </a:lnSpc>
                <a:spcBef>
                  <a:spcPts val="0"/>
                </a:spcBef>
                <a:spcAft>
                  <a:spcPts val="0"/>
                </a:spcAft>
                <a:buNone/>
              </a:pPr>
              <a:r>
                <a:rPr lang="tr-TR" sz="1800" b="0" i="0" u="none" strike="noStrike" cap="none">
                  <a:solidFill>
                    <a:schemeClr val="lt1"/>
                  </a:solidFill>
                  <a:latin typeface="Calibri"/>
                  <a:ea typeface="Calibri"/>
                  <a:cs typeface="Calibri"/>
                  <a:sym typeface="Calibri"/>
                </a:rPr>
                <a:t>okuyucu</a:t>
              </a:r>
              <a:endParaRPr sz="1800" b="0" i="0" u="none" strike="noStrike" cap="none">
                <a:solidFill>
                  <a:schemeClr val="lt1"/>
                </a:solidFill>
                <a:latin typeface="Calibri"/>
                <a:ea typeface="Calibri"/>
                <a:cs typeface="Calibri"/>
                <a:sym typeface="Calibri"/>
              </a:endParaRPr>
            </a:p>
          </p:txBody>
        </p:sp>
        <p:sp>
          <p:nvSpPr>
            <p:cNvPr id="187" name="Google Shape;187;p19"/>
            <p:cNvSpPr/>
            <p:nvPr/>
          </p:nvSpPr>
          <p:spPr>
            <a:xfrm>
              <a:off x="3354089" y="27195"/>
              <a:ext cx="3807420" cy="3045936"/>
            </a:xfrm>
            <a:custGeom>
              <a:avLst/>
              <a:gdLst/>
              <a:ahLst/>
              <a:cxnLst/>
              <a:rect l="l" t="t" r="r" b="b"/>
              <a:pathLst>
                <a:path w="120000" h="120000" extrusionOk="0">
                  <a:moveTo>
                    <a:pt x="584" y="34175"/>
                  </a:moveTo>
                  <a:lnTo>
                    <a:pt x="584" y="34175"/>
                  </a:lnTo>
                  <a:cubicBezTo>
                    <a:pt x="-2679" y="22567"/>
                    <a:pt x="7879" y="11072"/>
                    <a:pt x="27615" y="4745"/>
                  </a:cubicBezTo>
                  <a:cubicBezTo>
                    <a:pt x="47351" y="-1582"/>
                    <a:pt x="72649" y="-1582"/>
                    <a:pt x="92385" y="4745"/>
                  </a:cubicBezTo>
                  <a:cubicBezTo>
                    <a:pt x="112121" y="11072"/>
                    <a:pt x="122679" y="22567"/>
                    <a:pt x="119416" y="34175"/>
                  </a:cubicBezTo>
                  <a:lnTo>
                    <a:pt x="74854" y="113544"/>
                  </a:lnTo>
                  <a:cubicBezTo>
                    <a:pt x="73813" y="117246"/>
                    <a:pt x="67478" y="120000"/>
                    <a:pt x="60000" y="120000"/>
                  </a:cubicBezTo>
                  <a:cubicBezTo>
                    <a:pt x="52522" y="120000"/>
                    <a:pt x="46187" y="117246"/>
                    <a:pt x="45146" y="113544"/>
                  </a:cubicBezTo>
                  <a:close/>
                  <a:moveTo>
                    <a:pt x="4605" y="30000"/>
                  </a:moveTo>
                  <a:lnTo>
                    <a:pt x="4605" y="30000"/>
                  </a:lnTo>
                  <a:cubicBezTo>
                    <a:pt x="4605" y="43255"/>
                    <a:pt x="29406" y="54000"/>
                    <a:pt x="60000" y="54000"/>
                  </a:cubicBezTo>
                  <a:cubicBezTo>
                    <a:pt x="90594" y="54000"/>
                    <a:pt x="115395" y="43255"/>
                    <a:pt x="115395" y="30000"/>
                  </a:cubicBezTo>
                  <a:cubicBezTo>
                    <a:pt x="115395" y="16745"/>
                    <a:pt x="90594" y="6000"/>
                    <a:pt x="60000" y="6000"/>
                  </a:cubicBezTo>
                  <a:cubicBezTo>
                    <a:pt x="29406" y="6000"/>
                    <a:pt x="4605" y="16745"/>
                    <a:pt x="4605" y="30000"/>
                  </a:cubicBezTo>
                  <a:close/>
                </a:path>
              </a:pathLst>
            </a:custGeom>
            <a:solidFill>
              <a:schemeClr val="lt1">
                <a:alpha val="40000"/>
              </a:schemeClr>
            </a:solidFill>
            <a:ln w="9525"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8" name="Google Shape;188;p19"/>
          <p:cNvSpPr txBox="1"/>
          <p:nvPr/>
        </p:nvSpPr>
        <p:spPr>
          <a:xfrm>
            <a:off x="8934900" y="2822550"/>
            <a:ext cx="3053700" cy="3162600"/>
          </a:xfrm>
          <a:prstGeom prst="rect">
            <a:avLst/>
          </a:prstGeom>
          <a:noFill/>
          <a:ln>
            <a:noFill/>
          </a:ln>
        </p:spPr>
        <p:txBody>
          <a:bodyPr spcFirstLastPara="1" wrap="square" lIns="91425" tIns="91425" rIns="91425" bIns="91425" anchor="t" anchorCtr="0">
            <a:noAutofit/>
          </a:bodyPr>
          <a:lstStyle/>
          <a:p>
            <a:pPr marL="228603" lvl="0" indent="0" algn="l" rtl="0">
              <a:lnSpc>
                <a:spcPct val="115000"/>
              </a:lnSpc>
              <a:spcBef>
                <a:spcPts val="0"/>
              </a:spcBef>
              <a:spcAft>
                <a:spcPts val="0"/>
              </a:spcAft>
              <a:buNone/>
            </a:pPr>
            <a:endParaRPr>
              <a:solidFill>
                <a:srgbClr val="0B5394"/>
              </a:solidFill>
            </a:endParaRPr>
          </a:p>
          <a:p>
            <a:pPr marL="228603" lvl="0" indent="0" algn="l" rtl="0">
              <a:lnSpc>
                <a:spcPct val="115000"/>
              </a:lnSpc>
              <a:spcBef>
                <a:spcPts val="0"/>
              </a:spcBef>
              <a:spcAft>
                <a:spcPts val="0"/>
              </a:spcAft>
              <a:buNone/>
            </a:pPr>
            <a:r>
              <a:rPr lang="tr-TR" sz="1800">
                <a:solidFill>
                  <a:srgbClr val="0B5394"/>
                </a:solidFill>
              </a:rPr>
              <a:t>Bilgi gereksinimlerini karşılamak üzere</a:t>
            </a:r>
            <a:endParaRPr sz="1800">
              <a:solidFill>
                <a:srgbClr val="0B5394"/>
              </a:solidFill>
            </a:endParaRPr>
          </a:p>
          <a:p>
            <a:pPr marL="228603" lvl="0" indent="0" algn="l" rtl="0">
              <a:lnSpc>
                <a:spcPct val="115000"/>
              </a:lnSpc>
              <a:spcBef>
                <a:spcPts val="0"/>
              </a:spcBef>
              <a:spcAft>
                <a:spcPts val="0"/>
              </a:spcAft>
              <a:buNone/>
            </a:pPr>
            <a:r>
              <a:rPr lang="tr-TR" sz="1800">
                <a:solidFill>
                  <a:srgbClr val="0B5394"/>
                </a:solidFill>
              </a:rPr>
              <a:t>bilgi erişim sistemlerini veya onların bilgi kaynaklarını, </a:t>
            </a:r>
            <a:endParaRPr sz="1800">
              <a:solidFill>
                <a:srgbClr val="0B5394"/>
              </a:solidFill>
            </a:endParaRPr>
          </a:p>
          <a:p>
            <a:pPr marL="228603" lvl="0" indent="0" algn="l" rtl="0">
              <a:lnSpc>
                <a:spcPct val="115000"/>
              </a:lnSpc>
              <a:spcBef>
                <a:spcPts val="0"/>
              </a:spcBef>
              <a:spcAft>
                <a:spcPts val="0"/>
              </a:spcAft>
              <a:buClr>
                <a:schemeClr val="dk1"/>
              </a:buClr>
              <a:buSzPts val="1100"/>
              <a:buFont typeface="Arial"/>
              <a:buNone/>
            </a:pPr>
            <a:r>
              <a:rPr lang="tr-TR" sz="1800">
                <a:solidFill>
                  <a:srgbClr val="0B5394"/>
                </a:solidFill>
              </a:rPr>
              <a:t>bilgi hizmetlerini kullanan veya kullanması beklenen birey.</a:t>
            </a:r>
            <a:endParaRPr sz="1800">
              <a:solidFill>
                <a:srgbClr val="0B5394"/>
              </a:solidFill>
              <a:latin typeface="Calibri"/>
              <a:ea typeface="Calibri"/>
              <a:cs typeface="Calibri"/>
              <a:sym typeface="Calibri"/>
            </a:endParaRPr>
          </a:p>
          <a:p>
            <a:pPr marL="0" lvl="0" indent="0" algn="l" rtl="0">
              <a:spcBef>
                <a:spcPts val="0"/>
              </a:spcBef>
              <a:spcAft>
                <a:spcPts val="0"/>
              </a:spcAft>
              <a:buNone/>
            </a:pPr>
            <a:endParaRPr>
              <a:solidFill>
                <a:srgbClr val="0B5394"/>
              </a:solidFill>
              <a:latin typeface="Calibri"/>
              <a:ea typeface="Calibri"/>
              <a:cs typeface="Calibri"/>
              <a:sym typeface="Calibri"/>
            </a:endParaRPr>
          </a:p>
        </p:txBody>
      </p:sp>
      <p:cxnSp>
        <p:nvCxnSpPr>
          <p:cNvPr id="189" name="Google Shape;189;p19"/>
          <p:cNvCxnSpPr/>
          <p:nvPr/>
        </p:nvCxnSpPr>
        <p:spPr>
          <a:xfrm rot="10800000" flipH="1">
            <a:off x="7421050" y="2977200"/>
            <a:ext cx="1923000" cy="903600"/>
          </a:xfrm>
          <a:prstGeom prst="straightConnector1">
            <a:avLst/>
          </a:prstGeom>
          <a:noFill/>
          <a:ln w="76200" cap="flat" cmpd="sng">
            <a:solidFill>
              <a:schemeClr val="accent1"/>
            </a:solidFill>
            <a:prstDash val="solid"/>
            <a:round/>
            <a:headEnd type="none" w="med" len="med"/>
            <a:tailEnd type="diamond" w="med" len="med"/>
          </a:ln>
        </p:spPr>
      </p:cxnSp>
      <p:pic>
        <p:nvPicPr>
          <p:cNvPr id="190" name="Google Shape;190;p19"/>
          <p:cNvPicPr preferRelativeResize="0"/>
          <p:nvPr/>
        </p:nvPicPr>
        <p:blipFill rotWithShape="1">
          <a:blip r:embed="rId3">
            <a:alphaModFix/>
          </a:blip>
          <a:srcRect/>
          <a:stretch/>
        </p:blipFill>
        <p:spPr>
          <a:xfrm>
            <a:off x="10774115" y="5452738"/>
            <a:ext cx="1995291" cy="999333"/>
          </a:xfrm>
          <a:prstGeom prst="rect">
            <a:avLst/>
          </a:prstGeom>
          <a:noFill/>
          <a:ln>
            <a:noFill/>
          </a:ln>
        </p:spPr>
      </p:pic>
      <p:sp>
        <p:nvSpPr>
          <p:cNvPr id="191" name="Google Shape;191;p19"/>
          <p:cNvSpPr txBox="1"/>
          <p:nvPr/>
        </p:nvSpPr>
        <p:spPr>
          <a:xfrm>
            <a:off x="8934900" y="365125"/>
            <a:ext cx="3053700" cy="2389500"/>
          </a:xfrm>
          <a:prstGeom prst="rect">
            <a:avLst/>
          </a:prstGeom>
          <a:noFill/>
          <a:ln>
            <a:noFill/>
          </a:ln>
        </p:spPr>
        <p:txBody>
          <a:bodyPr spcFirstLastPara="1" wrap="square" lIns="91425" tIns="91425" rIns="91425" bIns="91425" anchor="t" anchorCtr="0">
            <a:noAutofit/>
          </a:bodyPr>
          <a:lstStyle/>
          <a:p>
            <a:pPr marL="228603" marR="0" lvl="0" indent="0" algn="l" rtl="0">
              <a:lnSpc>
                <a:spcPct val="115000"/>
              </a:lnSpc>
              <a:spcBef>
                <a:spcPts val="0"/>
              </a:spcBef>
              <a:spcAft>
                <a:spcPts val="0"/>
              </a:spcAft>
              <a:buNone/>
            </a:pPr>
            <a:r>
              <a:rPr lang="tr-TR" sz="1800" dirty="0">
                <a:solidFill>
                  <a:srgbClr val="0B5394"/>
                </a:solidFill>
              </a:rPr>
              <a:t>Kullanıcı (patron): Kütüphaneye üye olması zorunlu olmayan, kütüphane kaynaklarını ve hizmetlerini kullanan herhangi bir kişi</a:t>
            </a:r>
            <a:r>
              <a:rPr lang="tr-TR" dirty="0">
                <a:solidFill>
                  <a:srgbClr val="0B5394"/>
                </a:solidFill>
              </a:rPr>
              <a:t> (</a:t>
            </a:r>
            <a:r>
              <a:rPr lang="tr-TR" dirty="0" err="1">
                <a:solidFill>
                  <a:srgbClr val="0B5394"/>
                </a:solidFill>
              </a:rPr>
              <a:t>Reitz</a:t>
            </a:r>
            <a:r>
              <a:rPr lang="tr-TR" dirty="0">
                <a:solidFill>
                  <a:srgbClr val="0B5394"/>
                </a:solidFill>
              </a:rPr>
              <a:t>, 2004; </a:t>
            </a:r>
            <a:r>
              <a:rPr lang="tr-TR" dirty="0" err="1">
                <a:solidFill>
                  <a:srgbClr val="0B5394"/>
                </a:solidFill>
              </a:rPr>
              <a:t>Suraj</a:t>
            </a:r>
            <a:r>
              <a:rPr lang="tr-TR" dirty="0">
                <a:solidFill>
                  <a:srgbClr val="0B5394"/>
                </a:solidFill>
              </a:rPr>
              <a:t>, 2005, s. 589). </a:t>
            </a:r>
            <a:endParaRPr dirty="0">
              <a:solidFill>
                <a:srgbClr val="0B5394"/>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0"/>
          <p:cNvSpPr txBox="1">
            <a:spLocks noGrp="1"/>
          </p:cNvSpPr>
          <p:nvPr>
            <p:ph type="title"/>
          </p:nvPr>
        </p:nvSpPr>
        <p:spPr>
          <a:xfrm>
            <a:off x="838202" y="365125"/>
            <a:ext cx="105156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tr-TR">
                <a:solidFill>
                  <a:srgbClr val="0B5394"/>
                </a:solidFill>
              </a:rPr>
              <a:t>Kullanıcı Grupları</a:t>
            </a:r>
            <a:endParaRPr>
              <a:solidFill>
                <a:srgbClr val="0B5394"/>
              </a:solidFill>
            </a:endParaRPr>
          </a:p>
        </p:txBody>
      </p:sp>
      <p:grpSp>
        <p:nvGrpSpPr>
          <p:cNvPr id="198" name="Google Shape;198;p20"/>
          <p:cNvGrpSpPr/>
          <p:nvPr/>
        </p:nvGrpSpPr>
        <p:grpSpPr>
          <a:xfrm>
            <a:off x="484686" y="1677358"/>
            <a:ext cx="3395915" cy="3395915"/>
            <a:chOff x="363524" y="1258050"/>
            <a:chExt cx="2547000" cy="2547000"/>
          </a:xfrm>
        </p:grpSpPr>
        <p:sp>
          <p:nvSpPr>
            <p:cNvPr id="199" name="Google Shape;199;p20"/>
            <p:cNvSpPr/>
            <p:nvPr/>
          </p:nvSpPr>
          <p:spPr>
            <a:xfrm rot="2700000">
              <a:off x="1356161" y="1011412"/>
              <a:ext cx="561726" cy="3040276"/>
            </a:xfrm>
            <a:prstGeom prst="roundRect">
              <a:avLst>
                <a:gd name="adj" fmla="val 50000"/>
              </a:avLst>
            </a:prstGeom>
            <a:solidFill>
              <a:srgbClr val="0944A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0" name="Google Shape;200;p20"/>
            <p:cNvSpPr/>
            <p:nvPr/>
          </p:nvSpPr>
          <p:spPr>
            <a:xfrm>
              <a:off x="580539" y="3205393"/>
              <a:ext cx="374100" cy="374100"/>
            </a:xfrm>
            <a:prstGeom prst="ellipse">
              <a:avLst/>
            </a:prstGeom>
            <a:solidFill>
              <a:srgbClr val="FFFFFF"/>
            </a:solidFill>
            <a:ln>
              <a:noFill/>
            </a:ln>
            <a:effectLst>
              <a:outerShdw blurRad="228600" dist="50800" dir="5400000" algn="tl" rotWithShape="0">
                <a:srgbClr val="000000">
                  <a:alpha val="54900"/>
                </a:srgbClr>
              </a:outerShdw>
            </a:effectLst>
          </p:spPr>
          <p:txBody>
            <a:bodyPr spcFirstLastPara="1" wrap="square" lIns="121900" tIns="121900" rIns="121900" bIns="121900" anchor="ctr" anchorCtr="0">
              <a:noAutofit/>
            </a:bodyPr>
            <a:lstStyle/>
            <a:p>
              <a:pPr marL="0" lvl="0" indent="0" algn="ctr" rtl="0">
                <a:spcBef>
                  <a:spcPts val="0"/>
                </a:spcBef>
                <a:spcAft>
                  <a:spcPts val="0"/>
                </a:spcAft>
                <a:buNone/>
              </a:pPr>
              <a:r>
                <a:rPr lang="tr-TR" sz="1600" b="1">
                  <a:solidFill>
                    <a:srgbClr val="0944A1"/>
                  </a:solidFill>
                  <a:latin typeface="Roboto"/>
                  <a:ea typeface="Roboto"/>
                  <a:cs typeface="Roboto"/>
                  <a:sym typeface="Roboto"/>
                </a:rPr>
                <a:t>1</a:t>
              </a:r>
              <a:endParaRPr sz="1600" b="1">
                <a:solidFill>
                  <a:srgbClr val="0944A1"/>
                </a:solidFill>
                <a:latin typeface="Roboto"/>
                <a:ea typeface="Roboto"/>
                <a:cs typeface="Roboto"/>
                <a:sym typeface="Roboto"/>
              </a:endParaRPr>
            </a:p>
          </p:txBody>
        </p:sp>
        <p:sp>
          <p:nvSpPr>
            <p:cNvPr id="201" name="Google Shape;201;p20"/>
            <p:cNvSpPr txBox="1"/>
            <p:nvPr/>
          </p:nvSpPr>
          <p:spPr>
            <a:xfrm rot="-2700000">
              <a:off x="567889" y="2239754"/>
              <a:ext cx="2336422" cy="393293"/>
            </a:xfrm>
            <a:prstGeom prst="rect">
              <a:avLst/>
            </a:prstGeom>
            <a:noFill/>
            <a:ln>
              <a:noFill/>
            </a:ln>
          </p:spPr>
          <p:txBody>
            <a:bodyPr spcFirstLastPara="1" wrap="square" lIns="121900" tIns="121900" rIns="121900" bIns="121900" anchor="ctr" anchorCtr="0">
              <a:noAutofit/>
            </a:bodyPr>
            <a:lstStyle/>
            <a:p>
              <a:pPr marL="0" lvl="0" indent="0" algn="l" rtl="0">
                <a:lnSpc>
                  <a:spcPct val="115000"/>
                </a:lnSpc>
                <a:spcBef>
                  <a:spcPts val="0"/>
                </a:spcBef>
                <a:spcAft>
                  <a:spcPts val="0"/>
                </a:spcAft>
                <a:buNone/>
              </a:pPr>
              <a:r>
                <a:rPr lang="tr-TR" sz="1600" b="1">
                  <a:solidFill>
                    <a:srgbClr val="FFFFFF"/>
                  </a:solidFill>
                  <a:latin typeface="Roboto"/>
                  <a:ea typeface="Roboto"/>
                  <a:cs typeface="Roboto"/>
                  <a:sym typeface="Roboto"/>
                </a:rPr>
                <a:t>Sistemi Kullanış Düzeyi</a:t>
              </a:r>
              <a:endParaRPr sz="1100" b="1">
                <a:solidFill>
                  <a:srgbClr val="FFFFFF"/>
                </a:solidFill>
                <a:latin typeface="Roboto"/>
                <a:ea typeface="Roboto"/>
                <a:cs typeface="Roboto"/>
                <a:sym typeface="Roboto"/>
              </a:endParaRPr>
            </a:p>
          </p:txBody>
        </p:sp>
      </p:grpSp>
      <p:grpSp>
        <p:nvGrpSpPr>
          <p:cNvPr id="202" name="Google Shape;202;p20"/>
          <p:cNvGrpSpPr/>
          <p:nvPr/>
        </p:nvGrpSpPr>
        <p:grpSpPr>
          <a:xfrm>
            <a:off x="3031585" y="1677358"/>
            <a:ext cx="3395915" cy="3395915"/>
            <a:chOff x="2273746" y="1258050"/>
            <a:chExt cx="2547000" cy="2547000"/>
          </a:xfrm>
        </p:grpSpPr>
        <p:sp>
          <p:nvSpPr>
            <p:cNvPr id="203" name="Google Shape;203;p20"/>
            <p:cNvSpPr/>
            <p:nvPr/>
          </p:nvSpPr>
          <p:spPr>
            <a:xfrm rot="2700000">
              <a:off x="3266383" y="1011412"/>
              <a:ext cx="561726" cy="3040276"/>
            </a:xfrm>
            <a:prstGeom prst="roundRect">
              <a:avLst>
                <a:gd name="adj" fmla="val 50000"/>
              </a:avLst>
            </a:prstGeom>
            <a:solidFill>
              <a:srgbClr val="0C58D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4" name="Google Shape;204;p20"/>
            <p:cNvSpPr/>
            <p:nvPr/>
          </p:nvSpPr>
          <p:spPr>
            <a:xfrm>
              <a:off x="2490761" y="3205393"/>
              <a:ext cx="374100" cy="374100"/>
            </a:xfrm>
            <a:prstGeom prst="ellipse">
              <a:avLst/>
            </a:prstGeom>
            <a:solidFill>
              <a:srgbClr val="FFFFFF"/>
            </a:solidFill>
            <a:ln>
              <a:noFill/>
            </a:ln>
            <a:effectLst>
              <a:outerShdw blurRad="228600" dist="50800" dir="5400000" algn="tl" rotWithShape="0">
                <a:srgbClr val="000000">
                  <a:alpha val="54900"/>
                </a:srgbClr>
              </a:outerShdw>
            </a:effectLst>
          </p:spPr>
          <p:txBody>
            <a:bodyPr spcFirstLastPara="1" wrap="square" lIns="121900" tIns="121900" rIns="121900" bIns="121900" anchor="ctr" anchorCtr="0">
              <a:noAutofit/>
            </a:bodyPr>
            <a:lstStyle/>
            <a:p>
              <a:pPr marL="0" lvl="0" indent="0" algn="ctr" rtl="0">
                <a:spcBef>
                  <a:spcPts val="0"/>
                </a:spcBef>
                <a:spcAft>
                  <a:spcPts val="0"/>
                </a:spcAft>
                <a:buNone/>
              </a:pPr>
              <a:r>
                <a:rPr lang="tr-TR" sz="1600" b="1">
                  <a:solidFill>
                    <a:srgbClr val="0C58D3"/>
                  </a:solidFill>
                  <a:latin typeface="Roboto"/>
                  <a:ea typeface="Roboto"/>
                  <a:cs typeface="Roboto"/>
                  <a:sym typeface="Roboto"/>
                </a:rPr>
                <a:t>2</a:t>
              </a:r>
              <a:endParaRPr sz="1600" b="1">
                <a:solidFill>
                  <a:srgbClr val="0C58D3"/>
                </a:solidFill>
                <a:latin typeface="Roboto"/>
                <a:ea typeface="Roboto"/>
                <a:cs typeface="Roboto"/>
                <a:sym typeface="Roboto"/>
              </a:endParaRPr>
            </a:p>
          </p:txBody>
        </p:sp>
        <p:sp>
          <p:nvSpPr>
            <p:cNvPr id="205" name="Google Shape;205;p20"/>
            <p:cNvSpPr txBox="1"/>
            <p:nvPr/>
          </p:nvSpPr>
          <p:spPr>
            <a:xfrm rot="-2700000">
              <a:off x="2473968" y="2237954"/>
              <a:ext cx="2341513" cy="393293"/>
            </a:xfrm>
            <a:prstGeom prst="rect">
              <a:avLst/>
            </a:prstGeom>
            <a:noFill/>
            <a:ln>
              <a:noFill/>
            </a:ln>
          </p:spPr>
          <p:txBody>
            <a:bodyPr spcFirstLastPara="1" wrap="square" lIns="121900" tIns="121900" rIns="121900" bIns="121900" anchor="ctr" anchorCtr="0">
              <a:noAutofit/>
            </a:bodyPr>
            <a:lstStyle/>
            <a:p>
              <a:pPr marL="0" lvl="0" indent="0" algn="l" rtl="0">
                <a:lnSpc>
                  <a:spcPct val="115000"/>
                </a:lnSpc>
                <a:spcBef>
                  <a:spcPts val="0"/>
                </a:spcBef>
                <a:spcAft>
                  <a:spcPts val="0"/>
                </a:spcAft>
                <a:buNone/>
              </a:pPr>
              <a:r>
                <a:rPr lang="tr-TR" sz="1600" b="1">
                  <a:solidFill>
                    <a:srgbClr val="FFFFFF"/>
                  </a:solidFill>
                  <a:latin typeface="Roboto"/>
                  <a:ea typeface="Roboto"/>
                  <a:cs typeface="Roboto"/>
                  <a:sym typeface="Roboto"/>
                </a:rPr>
                <a:t>Bilgi Gereksinimleri</a:t>
              </a:r>
              <a:endParaRPr sz="1100" b="1">
                <a:solidFill>
                  <a:srgbClr val="FFFFFF"/>
                </a:solidFill>
                <a:latin typeface="Roboto"/>
                <a:ea typeface="Roboto"/>
                <a:cs typeface="Roboto"/>
                <a:sym typeface="Roboto"/>
              </a:endParaRPr>
            </a:p>
          </p:txBody>
        </p:sp>
      </p:grpSp>
      <p:grpSp>
        <p:nvGrpSpPr>
          <p:cNvPr id="206" name="Google Shape;206;p20"/>
          <p:cNvGrpSpPr/>
          <p:nvPr/>
        </p:nvGrpSpPr>
        <p:grpSpPr>
          <a:xfrm>
            <a:off x="5591546" y="1677358"/>
            <a:ext cx="3395915" cy="3395915"/>
            <a:chOff x="4193764" y="1258050"/>
            <a:chExt cx="2547000" cy="2547000"/>
          </a:xfrm>
        </p:grpSpPr>
        <p:sp>
          <p:nvSpPr>
            <p:cNvPr id="207" name="Google Shape;207;p20"/>
            <p:cNvSpPr/>
            <p:nvPr/>
          </p:nvSpPr>
          <p:spPr>
            <a:xfrm rot="2700000">
              <a:off x="5186401" y="1011412"/>
              <a:ext cx="561726" cy="3040276"/>
            </a:xfrm>
            <a:prstGeom prst="roundRect">
              <a:avLst>
                <a:gd name="adj" fmla="val 50000"/>
              </a:avLst>
            </a:prstGeom>
            <a:solidFill>
              <a:srgbClr val="0D5D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8" name="Google Shape;208;p20"/>
            <p:cNvSpPr/>
            <p:nvPr/>
          </p:nvSpPr>
          <p:spPr>
            <a:xfrm>
              <a:off x="4410780" y="3205393"/>
              <a:ext cx="374100" cy="374100"/>
            </a:xfrm>
            <a:prstGeom prst="ellipse">
              <a:avLst/>
            </a:prstGeom>
            <a:solidFill>
              <a:srgbClr val="FFFFFF"/>
            </a:solidFill>
            <a:ln>
              <a:noFill/>
            </a:ln>
            <a:effectLst>
              <a:outerShdw blurRad="228600" dist="50800" dir="5400000" algn="tl" rotWithShape="0">
                <a:srgbClr val="000000">
                  <a:alpha val="54900"/>
                </a:srgbClr>
              </a:outerShdw>
            </a:effectLst>
          </p:spPr>
          <p:txBody>
            <a:bodyPr spcFirstLastPara="1" wrap="square" lIns="121900" tIns="121900" rIns="121900" bIns="121900" anchor="ctr" anchorCtr="0">
              <a:noAutofit/>
            </a:bodyPr>
            <a:lstStyle/>
            <a:p>
              <a:pPr marL="0" lvl="0" indent="0" algn="ctr" rtl="0">
                <a:spcBef>
                  <a:spcPts val="0"/>
                </a:spcBef>
                <a:spcAft>
                  <a:spcPts val="0"/>
                </a:spcAft>
                <a:buNone/>
              </a:pPr>
              <a:r>
                <a:rPr lang="tr-TR" sz="1600" b="1">
                  <a:solidFill>
                    <a:srgbClr val="0D5DDF"/>
                  </a:solidFill>
                  <a:latin typeface="Roboto"/>
                  <a:ea typeface="Roboto"/>
                  <a:cs typeface="Roboto"/>
                  <a:sym typeface="Roboto"/>
                </a:rPr>
                <a:t>3</a:t>
              </a:r>
              <a:endParaRPr sz="1600" b="1">
                <a:solidFill>
                  <a:srgbClr val="0D5DDF"/>
                </a:solidFill>
                <a:latin typeface="Roboto"/>
                <a:ea typeface="Roboto"/>
                <a:cs typeface="Roboto"/>
                <a:sym typeface="Roboto"/>
              </a:endParaRPr>
            </a:p>
          </p:txBody>
        </p:sp>
        <p:sp>
          <p:nvSpPr>
            <p:cNvPr id="209" name="Google Shape;209;p20"/>
            <p:cNvSpPr txBox="1"/>
            <p:nvPr/>
          </p:nvSpPr>
          <p:spPr>
            <a:xfrm rot="-2700000">
              <a:off x="4400124" y="2240504"/>
              <a:ext cx="2334301" cy="393293"/>
            </a:xfrm>
            <a:prstGeom prst="rect">
              <a:avLst/>
            </a:prstGeom>
            <a:noFill/>
            <a:ln>
              <a:noFill/>
            </a:ln>
          </p:spPr>
          <p:txBody>
            <a:bodyPr spcFirstLastPara="1" wrap="square" lIns="121900" tIns="121900" rIns="121900" bIns="121900" anchor="ctr" anchorCtr="0">
              <a:noAutofit/>
            </a:bodyPr>
            <a:lstStyle/>
            <a:p>
              <a:pPr marL="0" lvl="0" indent="0" algn="l" rtl="0">
                <a:lnSpc>
                  <a:spcPct val="115000"/>
                </a:lnSpc>
                <a:spcBef>
                  <a:spcPts val="0"/>
                </a:spcBef>
                <a:spcAft>
                  <a:spcPts val="0"/>
                </a:spcAft>
                <a:buNone/>
              </a:pPr>
              <a:r>
                <a:rPr lang="tr-TR" sz="1600" b="1">
                  <a:solidFill>
                    <a:srgbClr val="FFFFFF"/>
                  </a:solidFill>
                  <a:latin typeface="Roboto"/>
                  <a:ea typeface="Roboto"/>
                  <a:cs typeface="Roboto"/>
                  <a:sym typeface="Roboto"/>
                </a:rPr>
                <a:t>Sistem/Bilgi Merkezi Türü</a:t>
              </a:r>
              <a:endParaRPr sz="1100" b="1">
                <a:solidFill>
                  <a:srgbClr val="FFFFFF"/>
                </a:solidFill>
                <a:latin typeface="Roboto"/>
                <a:ea typeface="Roboto"/>
                <a:cs typeface="Roboto"/>
                <a:sym typeface="Roboto"/>
              </a:endParaRPr>
            </a:p>
          </p:txBody>
        </p:sp>
      </p:grpSp>
      <p:grpSp>
        <p:nvGrpSpPr>
          <p:cNvPr id="210" name="Google Shape;210;p20"/>
          <p:cNvGrpSpPr/>
          <p:nvPr/>
        </p:nvGrpSpPr>
        <p:grpSpPr>
          <a:xfrm>
            <a:off x="8138445" y="1677358"/>
            <a:ext cx="3395915" cy="3395915"/>
            <a:chOff x="6103986" y="1258050"/>
            <a:chExt cx="2547000" cy="2547000"/>
          </a:xfrm>
        </p:grpSpPr>
        <p:sp>
          <p:nvSpPr>
            <p:cNvPr id="211" name="Google Shape;211;p20"/>
            <p:cNvSpPr/>
            <p:nvPr/>
          </p:nvSpPr>
          <p:spPr>
            <a:xfrm rot="2700000">
              <a:off x="7096623" y="1011412"/>
              <a:ext cx="561726" cy="3040276"/>
            </a:xfrm>
            <a:prstGeom prst="roundRect">
              <a:avLst>
                <a:gd name="adj" fmla="val 50000"/>
              </a:avLst>
            </a:prstGeom>
            <a:solidFill>
              <a:srgbClr val="0E65F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2" name="Google Shape;212;p20"/>
            <p:cNvSpPr/>
            <p:nvPr/>
          </p:nvSpPr>
          <p:spPr>
            <a:xfrm>
              <a:off x="6321002" y="3205393"/>
              <a:ext cx="374100" cy="374100"/>
            </a:xfrm>
            <a:prstGeom prst="ellipse">
              <a:avLst/>
            </a:prstGeom>
            <a:solidFill>
              <a:srgbClr val="FFFFFF"/>
            </a:solidFill>
            <a:ln>
              <a:noFill/>
            </a:ln>
            <a:effectLst>
              <a:outerShdw blurRad="228600" dist="50800" dir="5400000" algn="tl" rotWithShape="0">
                <a:srgbClr val="000000">
                  <a:alpha val="54900"/>
                </a:srgbClr>
              </a:outerShdw>
            </a:effectLst>
          </p:spPr>
          <p:txBody>
            <a:bodyPr spcFirstLastPara="1" wrap="square" lIns="121900" tIns="121900" rIns="121900" bIns="121900" anchor="ctr" anchorCtr="0">
              <a:noAutofit/>
            </a:bodyPr>
            <a:lstStyle/>
            <a:p>
              <a:pPr marL="0" lvl="0" indent="0" algn="l" rtl="0">
                <a:spcBef>
                  <a:spcPts val="0"/>
                </a:spcBef>
                <a:spcAft>
                  <a:spcPts val="0"/>
                </a:spcAft>
                <a:buNone/>
              </a:pPr>
              <a:r>
                <a:rPr lang="tr-TR" sz="1600" b="1">
                  <a:solidFill>
                    <a:srgbClr val="0E65F0"/>
                  </a:solidFill>
                  <a:latin typeface="Roboto"/>
                  <a:ea typeface="Roboto"/>
                  <a:cs typeface="Roboto"/>
                  <a:sym typeface="Roboto"/>
                </a:rPr>
                <a:t>4</a:t>
              </a:r>
              <a:endParaRPr sz="1600" b="1">
                <a:solidFill>
                  <a:srgbClr val="0E65F0"/>
                </a:solidFill>
                <a:latin typeface="Roboto"/>
                <a:ea typeface="Roboto"/>
                <a:cs typeface="Roboto"/>
                <a:sym typeface="Roboto"/>
              </a:endParaRPr>
            </a:p>
          </p:txBody>
        </p:sp>
        <p:sp>
          <p:nvSpPr>
            <p:cNvPr id="213" name="Google Shape;213;p20"/>
            <p:cNvSpPr txBox="1"/>
            <p:nvPr/>
          </p:nvSpPr>
          <p:spPr>
            <a:xfrm rot="-2700000">
              <a:off x="6306241" y="2238854"/>
              <a:ext cx="2338968" cy="393293"/>
            </a:xfrm>
            <a:prstGeom prst="rect">
              <a:avLst/>
            </a:prstGeom>
            <a:noFill/>
            <a:ln>
              <a:noFill/>
            </a:ln>
          </p:spPr>
          <p:txBody>
            <a:bodyPr spcFirstLastPara="1" wrap="square" lIns="121900" tIns="121900" rIns="121900" bIns="121900" anchor="ctr" anchorCtr="0">
              <a:noAutofit/>
            </a:bodyPr>
            <a:lstStyle/>
            <a:p>
              <a:pPr marL="0" lvl="0" indent="0" algn="l" rtl="0">
                <a:lnSpc>
                  <a:spcPct val="115000"/>
                </a:lnSpc>
                <a:spcBef>
                  <a:spcPts val="0"/>
                </a:spcBef>
                <a:spcAft>
                  <a:spcPts val="0"/>
                </a:spcAft>
                <a:buNone/>
              </a:pPr>
              <a:r>
                <a:rPr lang="tr-TR" sz="1600" b="1">
                  <a:solidFill>
                    <a:srgbClr val="FFFFFF"/>
                  </a:solidFill>
                  <a:latin typeface="Roboto"/>
                  <a:ea typeface="Roboto"/>
                  <a:cs typeface="Roboto"/>
                  <a:sym typeface="Roboto"/>
                </a:rPr>
                <a:t>Sistemden yararlanma Durumu</a:t>
              </a:r>
              <a:endParaRPr sz="1100" b="1">
                <a:solidFill>
                  <a:srgbClr val="FFFFFF"/>
                </a:solidFill>
                <a:latin typeface="Roboto"/>
                <a:ea typeface="Roboto"/>
                <a:cs typeface="Roboto"/>
                <a:sym typeface="Roboto"/>
              </a:endParaRPr>
            </a:p>
          </p:txBody>
        </p:sp>
      </p:grpSp>
      <p:pic>
        <p:nvPicPr>
          <p:cNvPr id="214" name="Google Shape;214;p20"/>
          <p:cNvPicPr preferRelativeResize="0"/>
          <p:nvPr/>
        </p:nvPicPr>
        <p:blipFill rotWithShape="1">
          <a:blip r:embed="rId3">
            <a:alphaModFix/>
          </a:blip>
          <a:srcRect/>
          <a:stretch/>
        </p:blipFill>
        <p:spPr>
          <a:xfrm>
            <a:off x="10621715" y="5300338"/>
            <a:ext cx="1995291" cy="99933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1"/>
          <p:cNvSpPr txBox="1">
            <a:spLocks noGrp="1"/>
          </p:cNvSpPr>
          <p:nvPr>
            <p:ph type="title"/>
          </p:nvPr>
        </p:nvSpPr>
        <p:spPr>
          <a:xfrm>
            <a:off x="838202" y="365125"/>
            <a:ext cx="105156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tr-TR" dirty="0">
                <a:solidFill>
                  <a:srgbClr val="0B5394"/>
                </a:solidFill>
              </a:rPr>
              <a:t>Kullanıcı Grupları (User </a:t>
            </a:r>
            <a:r>
              <a:rPr lang="tr-TR" dirty="0" err="1">
                <a:solidFill>
                  <a:srgbClr val="0B5394"/>
                </a:solidFill>
              </a:rPr>
              <a:t>Group</a:t>
            </a:r>
            <a:r>
              <a:rPr lang="tr-TR" dirty="0">
                <a:solidFill>
                  <a:srgbClr val="0B5394"/>
                </a:solidFill>
              </a:rPr>
              <a:t>)</a:t>
            </a:r>
            <a:endParaRPr dirty="0"/>
          </a:p>
        </p:txBody>
      </p:sp>
      <p:sp>
        <p:nvSpPr>
          <p:cNvPr id="221" name="Google Shape;221;p21"/>
          <p:cNvSpPr txBox="1">
            <a:spLocks noGrp="1"/>
          </p:cNvSpPr>
          <p:nvPr>
            <p:ph type="body" idx="1"/>
          </p:nvPr>
        </p:nvSpPr>
        <p:spPr>
          <a:xfrm>
            <a:off x="838202" y="1825625"/>
            <a:ext cx="10515600" cy="4351200"/>
          </a:xfrm>
          <a:prstGeom prst="rect">
            <a:avLst/>
          </a:prstGeom>
        </p:spPr>
        <p:txBody>
          <a:bodyPr spcFirstLastPara="1" wrap="square" lIns="91425" tIns="45700" rIns="91425" bIns="45700" anchor="t" anchorCtr="0">
            <a:noAutofit/>
          </a:bodyPr>
          <a:lstStyle/>
          <a:p>
            <a:pPr marL="0" lvl="0" indent="0" algn="l" rtl="0">
              <a:spcBef>
                <a:spcPts val="1001"/>
              </a:spcBef>
              <a:spcAft>
                <a:spcPts val="0"/>
              </a:spcAft>
              <a:buNone/>
            </a:pPr>
            <a:endParaRPr dirty="0">
              <a:solidFill>
                <a:srgbClr val="0B5394"/>
              </a:solidFill>
            </a:endParaRPr>
          </a:p>
          <a:p>
            <a:pPr marL="457200" lvl="0" indent="-342900" algn="l" rtl="0">
              <a:spcBef>
                <a:spcPts val="1001"/>
              </a:spcBef>
              <a:spcAft>
                <a:spcPts val="0"/>
              </a:spcAft>
              <a:buClr>
                <a:schemeClr val="accent6"/>
              </a:buClr>
              <a:buSzPts val="1800"/>
              <a:buChar char="•"/>
            </a:pPr>
            <a:r>
              <a:rPr lang="tr-TR" dirty="0">
                <a:solidFill>
                  <a:schemeClr val="accent6"/>
                </a:solidFill>
              </a:rPr>
              <a:t> </a:t>
            </a:r>
            <a:r>
              <a:rPr lang="tr-TR" dirty="0">
                <a:solidFill>
                  <a:srgbClr val="00B050"/>
                </a:solidFill>
              </a:rPr>
              <a:t>Bireyselden ziyade grup olarak bilgi sağlanabilen ve ortak bir ilgi alanı olan bireyler grubu </a:t>
            </a:r>
            <a:r>
              <a:rPr lang="tr-TR" sz="1200" dirty="0">
                <a:solidFill>
                  <a:srgbClr val="00B050"/>
                </a:solidFill>
              </a:rPr>
              <a:t>(Keenan &amp; </a:t>
            </a:r>
            <a:r>
              <a:rPr lang="tr-TR" sz="1200" dirty="0" err="1">
                <a:solidFill>
                  <a:srgbClr val="00B050"/>
                </a:solidFill>
              </a:rPr>
              <a:t>Johnston</a:t>
            </a:r>
            <a:r>
              <a:rPr lang="tr-TR" sz="1200" dirty="0">
                <a:solidFill>
                  <a:srgbClr val="00B050"/>
                </a:solidFill>
              </a:rPr>
              <a:t>, 2000, s. 248) </a:t>
            </a:r>
            <a:endParaRPr sz="1200" dirty="0">
              <a:solidFill>
                <a:srgbClr val="00B050"/>
              </a:solidFill>
            </a:endParaRPr>
          </a:p>
          <a:p>
            <a:pPr marL="457200" lvl="0" indent="0" algn="l" rtl="0">
              <a:spcBef>
                <a:spcPts val="1001"/>
              </a:spcBef>
              <a:spcAft>
                <a:spcPts val="0"/>
              </a:spcAft>
              <a:buNone/>
            </a:pPr>
            <a:r>
              <a:rPr lang="tr-TR" dirty="0">
                <a:solidFill>
                  <a:srgbClr val="0B5394"/>
                </a:solidFill>
              </a:rPr>
              <a:t>ya da </a:t>
            </a:r>
            <a:endParaRPr dirty="0">
              <a:solidFill>
                <a:srgbClr val="0B5394"/>
              </a:solidFill>
            </a:endParaRPr>
          </a:p>
          <a:p>
            <a:pPr marL="457200" lvl="0" indent="-342900" algn="l" rtl="0">
              <a:spcBef>
                <a:spcPts val="1001"/>
              </a:spcBef>
              <a:spcAft>
                <a:spcPts val="0"/>
              </a:spcAft>
              <a:buClr>
                <a:schemeClr val="accent2"/>
              </a:buClr>
              <a:buSzPts val="1800"/>
              <a:buChar char="•"/>
            </a:pPr>
            <a:r>
              <a:rPr lang="tr-TR" dirty="0">
                <a:solidFill>
                  <a:schemeClr val="accent2"/>
                </a:solidFill>
              </a:rPr>
              <a:t>Kütüphanenin hizmetlerini ve dermesini fiilen kullandıkları bilinen ve kütüphanenin hizmet sunduğu popülasyondaki bireyler </a:t>
            </a:r>
            <a:r>
              <a:rPr lang="tr-TR" sz="1200" dirty="0">
                <a:solidFill>
                  <a:schemeClr val="accent2"/>
                </a:solidFill>
              </a:rPr>
              <a:t>(</a:t>
            </a:r>
            <a:r>
              <a:rPr lang="tr-TR" sz="1200" dirty="0" err="1">
                <a:solidFill>
                  <a:schemeClr val="accent2"/>
                </a:solidFill>
              </a:rPr>
              <a:t>Reitz</a:t>
            </a:r>
            <a:r>
              <a:rPr lang="tr-TR" sz="1200" dirty="0">
                <a:solidFill>
                  <a:schemeClr val="accent2"/>
                </a:solidFill>
              </a:rPr>
              <a:t>, 2004)</a:t>
            </a:r>
            <a:r>
              <a:rPr lang="tr-TR" dirty="0">
                <a:solidFill>
                  <a:schemeClr val="accent2"/>
                </a:solidFill>
              </a:rPr>
              <a:t>.</a:t>
            </a:r>
            <a:endParaRPr dirty="0">
              <a:solidFill>
                <a:schemeClr val="accent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1"/>
          <p:cNvSpPr txBox="1">
            <a:spLocks noGrp="1"/>
          </p:cNvSpPr>
          <p:nvPr>
            <p:ph type="title"/>
          </p:nvPr>
        </p:nvSpPr>
        <p:spPr>
          <a:xfrm>
            <a:off x="838202" y="365125"/>
            <a:ext cx="105156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tr-TR" dirty="0">
                <a:solidFill>
                  <a:srgbClr val="0B5394"/>
                </a:solidFill>
              </a:rPr>
              <a:t>Kaynakça</a:t>
            </a:r>
            <a:endParaRPr dirty="0"/>
          </a:p>
        </p:txBody>
      </p:sp>
      <p:sp>
        <p:nvSpPr>
          <p:cNvPr id="221" name="Google Shape;221;p21"/>
          <p:cNvSpPr txBox="1">
            <a:spLocks noGrp="1"/>
          </p:cNvSpPr>
          <p:nvPr>
            <p:ph type="body" idx="1"/>
          </p:nvPr>
        </p:nvSpPr>
        <p:spPr>
          <a:xfrm>
            <a:off x="838202" y="1472927"/>
            <a:ext cx="10515600" cy="4731929"/>
          </a:xfrm>
          <a:prstGeom prst="rect">
            <a:avLst/>
          </a:prstGeom>
        </p:spPr>
        <p:txBody>
          <a:bodyPr spcFirstLastPara="1" wrap="square" lIns="91425" tIns="45700" rIns="91425" bIns="45700" anchor="t" anchorCtr="0">
            <a:noAutofit/>
          </a:bodyPr>
          <a:lstStyle/>
          <a:p>
            <a:pPr marL="0" marR="0" indent="0" algn="just">
              <a:lnSpc>
                <a:spcPct val="115000"/>
              </a:lnSpc>
              <a:spcBef>
                <a:spcPts val="0"/>
              </a:spcBef>
              <a:spcAft>
                <a:spcPts val="1000"/>
              </a:spcAft>
              <a:buNone/>
            </a:pPr>
            <a:r>
              <a:rPr lang="tr-TR" sz="1050" dirty="0" err="1">
                <a:effectLst/>
                <a:latin typeface="Calibri" panose="020F0502020204030204" pitchFamily="34" charset="0"/>
                <a:ea typeface="Calibri" panose="020F0502020204030204" pitchFamily="34" charset="0"/>
                <a:cs typeface="Times New Roman" panose="02020603050405020304" pitchFamily="18" charset="0"/>
              </a:rPr>
              <a:t>Brophy</a:t>
            </a:r>
            <a:r>
              <a:rPr lang="tr-TR" sz="1050" dirty="0">
                <a:effectLst/>
                <a:latin typeface="Calibri" panose="020F0502020204030204" pitchFamily="34" charset="0"/>
                <a:ea typeface="Calibri" panose="020F0502020204030204" pitchFamily="34" charset="0"/>
                <a:cs typeface="Times New Roman" panose="02020603050405020304" pitchFamily="18" charset="0"/>
              </a:rPr>
              <a:t>, P. (2001).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The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in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the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twenty-first</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century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new</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services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for</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the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information</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age</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London</a:t>
            </a:r>
            <a:r>
              <a:rPr lang="tr-TR" sz="1050" dirty="0">
                <a:effectLst/>
                <a:latin typeface="Calibri" panose="020F0502020204030204" pitchFamily="34" charset="0"/>
                <a:ea typeface="Calibri" panose="020F0502020204030204" pitchFamily="34" charset="0"/>
                <a:cs typeface="Times New Roman" panose="02020603050405020304" pitchFamily="18" charset="0"/>
              </a:rPr>
              <a:t>: Library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Association</a:t>
            </a:r>
            <a:r>
              <a:rPr lang="tr-TR" sz="1050" dirty="0">
                <a:effectLst/>
                <a:latin typeface="Calibri" panose="020F0502020204030204" pitchFamily="34" charset="0"/>
                <a:ea typeface="Calibri" panose="020F0502020204030204" pitchFamily="34" charset="0"/>
                <a:cs typeface="Times New Roman" panose="02020603050405020304" pitchFamily="18" charset="0"/>
              </a:rPr>
              <a:t> Publishing.</a:t>
            </a:r>
          </a:p>
          <a:p>
            <a:pPr marL="0" marR="0" indent="0" algn="just">
              <a:lnSpc>
                <a:spcPct val="115000"/>
              </a:lnSpc>
              <a:spcBef>
                <a:spcPts val="0"/>
              </a:spcBef>
              <a:spcAft>
                <a:spcPts val="1000"/>
              </a:spcAft>
              <a:buNone/>
            </a:pPr>
            <a:r>
              <a:rPr lang="tr-TR" sz="1050" i="1" dirty="0">
                <a:effectLst/>
                <a:latin typeface="Calibri" panose="020F0502020204030204" pitchFamily="34" charset="0"/>
                <a:ea typeface="Calibri" panose="020F0502020204030204" pitchFamily="34" charset="0"/>
                <a:cs typeface="Times New Roman" panose="02020603050405020304" pitchFamily="18" charset="0"/>
              </a:rPr>
              <a:t>Dictionary of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information</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management</a:t>
            </a:r>
            <a:r>
              <a:rPr lang="tr-TR" sz="1050" dirty="0">
                <a:effectLst/>
                <a:latin typeface="Calibri" panose="020F0502020204030204" pitchFamily="34" charset="0"/>
                <a:ea typeface="Calibri" panose="020F0502020204030204" pitchFamily="34" charset="0"/>
                <a:cs typeface="Times New Roman" panose="02020603050405020304" pitchFamily="18" charset="0"/>
              </a:rPr>
              <a:t>. (2006) (2. baskı).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London</a:t>
            </a:r>
            <a:r>
              <a:rPr lang="tr-TR" sz="1050" dirty="0">
                <a:effectLst/>
                <a:latin typeface="Calibri" panose="020F0502020204030204" pitchFamily="34" charset="0"/>
                <a:ea typeface="Calibri" panose="020F0502020204030204" pitchFamily="34" charset="0"/>
                <a:cs typeface="Times New Roman" panose="02020603050405020304" pitchFamily="18" charset="0"/>
              </a:rPr>
              <a:t>: A. &amp; C. Black.</a:t>
            </a:r>
          </a:p>
          <a:p>
            <a:pPr marL="0" marR="0" indent="0" algn="just">
              <a:lnSpc>
                <a:spcPct val="115000"/>
              </a:lnSpc>
              <a:spcBef>
                <a:spcPts val="0"/>
              </a:spcBef>
              <a:spcAft>
                <a:spcPts val="1000"/>
              </a:spcAft>
              <a:buNone/>
            </a:pPr>
            <a:r>
              <a:rPr lang="tr-TR" sz="1050" dirty="0" err="1">
                <a:effectLst/>
                <a:latin typeface="Calibri" panose="020F0502020204030204" pitchFamily="34" charset="0"/>
                <a:ea typeface="Calibri" panose="020F0502020204030204" pitchFamily="34" charset="0"/>
                <a:cs typeface="Times New Roman" panose="02020603050405020304" pitchFamily="18" charset="0"/>
              </a:rPr>
              <a:t>Harrod</a:t>
            </a:r>
            <a:r>
              <a:rPr lang="tr-TR" sz="1050" dirty="0">
                <a:effectLst/>
                <a:latin typeface="Calibri" panose="020F0502020204030204" pitchFamily="34" charset="0"/>
                <a:ea typeface="Calibri" panose="020F0502020204030204" pitchFamily="34" charset="0"/>
                <a:cs typeface="Times New Roman" panose="02020603050405020304" pitchFamily="18" charset="0"/>
              </a:rPr>
              <a:t>, L. M. (1959).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The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librarians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glossary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terms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used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in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librarianship</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the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book</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crafts</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London</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Grafton</a:t>
            </a:r>
            <a:r>
              <a:rPr lang="tr-TR" sz="105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just">
              <a:lnSpc>
                <a:spcPct val="115000"/>
              </a:lnSpc>
              <a:spcBef>
                <a:spcPts val="0"/>
              </a:spcBef>
              <a:spcAft>
                <a:spcPts val="1000"/>
              </a:spcAft>
              <a:buNone/>
            </a:pPr>
            <a:r>
              <a:rPr lang="tr-TR" sz="1050" dirty="0" err="1">
                <a:effectLst/>
                <a:latin typeface="Calibri" panose="020F0502020204030204" pitchFamily="34" charset="0"/>
                <a:ea typeface="Calibri" panose="020F0502020204030204" pitchFamily="34" charset="0"/>
                <a:cs typeface="Times New Roman" panose="02020603050405020304" pitchFamily="18" charset="0"/>
              </a:rPr>
              <a:t>Harrod</a:t>
            </a:r>
            <a:r>
              <a:rPr lang="tr-TR" sz="1050" dirty="0">
                <a:effectLst/>
                <a:latin typeface="Calibri" panose="020F0502020204030204" pitchFamily="34" charset="0"/>
                <a:ea typeface="Calibri" panose="020F0502020204030204" pitchFamily="34" charset="0"/>
                <a:cs typeface="Times New Roman" panose="02020603050405020304" pitchFamily="18" charset="0"/>
              </a:rPr>
              <a:t>, L. M. (1977).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The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librarians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glossary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of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terms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used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in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librarianship</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documentation</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the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book</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crafts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reference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book</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London</a:t>
            </a:r>
            <a:r>
              <a:rPr lang="tr-TR" sz="1050" dirty="0">
                <a:effectLst/>
                <a:latin typeface="Calibri" panose="020F0502020204030204" pitchFamily="34" charset="0"/>
                <a:ea typeface="Calibri" panose="020F0502020204030204" pitchFamily="34" charset="0"/>
                <a:cs typeface="Times New Roman" panose="02020603050405020304" pitchFamily="18" charset="0"/>
              </a:rPr>
              <a:t>: A.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Deutsch</a:t>
            </a:r>
            <a:r>
              <a:rPr lang="tr-TR" sz="105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just">
              <a:lnSpc>
                <a:spcPct val="115000"/>
              </a:lnSpc>
              <a:spcBef>
                <a:spcPts val="0"/>
              </a:spcBef>
              <a:spcAft>
                <a:spcPts val="1000"/>
              </a:spcAft>
              <a:buNone/>
            </a:pPr>
            <a:r>
              <a:rPr lang="tr-TR" sz="1050" dirty="0">
                <a:effectLst/>
                <a:latin typeface="Calibri" panose="020F0502020204030204" pitchFamily="34" charset="0"/>
                <a:ea typeface="Calibri" panose="020F0502020204030204" pitchFamily="34" charset="0"/>
                <a:cs typeface="Times New Roman" panose="02020603050405020304" pitchFamily="18" charset="0"/>
              </a:rPr>
              <a:t>Keenan, S., &amp;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Johnston</a:t>
            </a:r>
            <a:r>
              <a:rPr lang="tr-TR" sz="1050" dirty="0">
                <a:effectLst/>
                <a:latin typeface="Calibri" panose="020F0502020204030204" pitchFamily="34" charset="0"/>
                <a:ea typeface="Calibri" panose="020F0502020204030204" pitchFamily="34" charset="0"/>
                <a:cs typeface="Times New Roman" panose="02020603050405020304" pitchFamily="18" charset="0"/>
              </a:rPr>
              <a:t>, C. (2000). </a:t>
            </a:r>
            <a:r>
              <a:rPr lang="tr-TR" sz="1050" i="1" dirty="0">
                <a:effectLst/>
                <a:latin typeface="Calibri" panose="020F0502020204030204" pitchFamily="34" charset="0"/>
                <a:ea typeface="Calibri" panose="020F0502020204030204" pitchFamily="34" charset="0"/>
                <a:cs typeface="Times New Roman" panose="02020603050405020304" pitchFamily="18" charset="0"/>
              </a:rPr>
              <a:t>Concise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dictionary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of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information</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science</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London</a:t>
            </a:r>
            <a:r>
              <a:rPr lang="tr-TR" sz="1050" dirty="0">
                <a:effectLst/>
                <a:latin typeface="Calibri" panose="020F0502020204030204" pitchFamily="34" charset="0"/>
                <a:ea typeface="Calibri" panose="020F0502020204030204" pitchFamily="34" charset="0"/>
                <a:cs typeface="Times New Roman" panose="02020603050405020304" pitchFamily="18" charset="0"/>
              </a:rPr>
              <a:t>: New Jersey: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Bowker-Saur</a:t>
            </a:r>
            <a:r>
              <a:rPr lang="tr-TR" sz="105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just">
              <a:lnSpc>
                <a:spcPct val="115000"/>
              </a:lnSpc>
              <a:spcBef>
                <a:spcPts val="0"/>
              </a:spcBef>
              <a:spcAft>
                <a:spcPts val="1000"/>
              </a:spcAft>
              <a:buNone/>
            </a:pPr>
            <a:r>
              <a:rPr lang="tr-TR" sz="1050" dirty="0" err="1">
                <a:effectLst/>
                <a:latin typeface="Calibri" panose="020F0502020204030204" pitchFamily="34" charset="0"/>
                <a:ea typeface="Calibri" panose="020F0502020204030204" pitchFamily="34" charset="0"/>
                <a:cs typeface="Times New Roman" panose="02020603050405020304" pitchFamily="18" charset="0"/>
              </a:rPr>
              <a:t>Landau</a:t>
            </a:r>
            <a:r>
              <a:rPr lang="tr-TR" sz="1050" dirty="0">
                <a:effectLst/>
                <a:latin typeface="Calibri" panose="020F0502020204030204" pitchFamily="34" charset="0"/>
                <a:ea typeface="Calibri" panose="020F0502020204030204" pitchFamily="34" charset="0"/>
                <a:cs typeface="Times New Roman" panose="02020603050405020304" pitchFamily="18" charset="0"/>
              </a:rPr>
              <a:t>, T. (Ed.). (1968).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Encyclopaedia</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of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librarianship</a:t>
            </a:r>
            <a:r>
              <a:rPr lang="tr-TR" sz="1050" dirty="0">
                <a:effectLst/>
                <a:latin typeface="Calibri" panose="020F0502020204030204" pitchFamily="34" charset="0"/>
                <a:ea typeface="Calibri" panose="020F0502020204030204" pitchFamily="34" charset="0"/>
                <a:cs typeface="Times New Roman" panose="02020603050405020304" pitchFamily="18" charset="0"/>
              </a:rPr>
              <a:t>. New York: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Hafner</a:t>
            </a:r>
            <a:r>
              <a:rPr lang="tr-TR" sz="1050" dirty="0">
                <a:effectLst/>
                <a:latin typeface="Calibri" panose="020F0502020204030204" pitchFamily="34" charset="0"/>
                <a:ea typeface="Calibri" panose="020F0502020204030204" pitchFamily="34" charset="0"/>
                <a:cs typeface="Times New Roman" panose="02020603050405020304" pitchFamily="18" charset="0"/>
              </a:rPr>
              <a:t> Publishing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Company</a:t>
            </a:r>
            <a:r>
              <a:rPr lang="tr-TR" sz="105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just">
              <a:lnSpc>
                <a:spcPct val="115000"/>
              </a:lnSpc>
              <a:spcBef>
                <a:spcPts val="0"/>
              </a:spcBef>
              <a:spcAft>
                <a:spcPts val="1000"/>
              </a:spcAft>
              <a:buNone/>
            </a:pPr>
            <a:r>
              <a:rPr lang="tr-TR" sz="1050" dirty="0" err="1">
                <a:effectLst/>
                <a:latin typeface="Calibri" panose="020F0502020204030204" pitchFamily="34" charset="0"/>
                <a:ea typeface="Calibri" panose="020F0502020204030204" pitchFamily="34" charset="0"/>
                <a:cs typeface="Times New Roman" panose="02020603050405020304" pitchFamily="18" charset="0"/>
              </a:rPr>
              <a:t>Prytherch</a:t>
            </a:r>
            <a:r>
              <a:rPr lang="tr-TR" sz="1050" dirty="0">
                <a:effectLst/>
                <a:latin typeface="Calibri" panose="020F0502020204030204" pitchFamily="34" charset="0"/>
                <a:ea typeface="Calibri" panose="020F0502020204030204" pitchFamily="34" charset="0"/>
                <a:cs typeface="Times New Roman" panose="02020603050405020304" pitchFamily="18" charset="0"/>
              </a:rPr>
              <a:t>, R. J. (2000).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Harrod’s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librarians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glossary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reference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book</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 a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directory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of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over</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9,600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terms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organizations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projects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acronyms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in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the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areas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of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information</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management</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science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publishing</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archive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management</a:t>
            </a:r>
            <a:r>
              <a:rPr lang="tr-TR" sz="1050" i="1" dirty="0">
                <a:effectLst/>
                <a:latin typeface="Calibri" panose="020F0502020204030204" pitchFamily="34" charset="0"/>
                <a:ea typeface="Calibri" panose="020F0502020204030204" pitchFamily="34" charset="0"/>
                <a:cs typeface="Times New Roman" panose="02020603050405020304" pitchFamily="18" charset="0"/>
              </a:rPr>
              <a:t>.</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Aldershot</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Hants</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England</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Brookfield</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Vt</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Gower</a:t>
            </a:r>
            <a:r>
              <a:rPr lang="tr-TR" sz="105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just">
              <a:lnSpc>
                <a:spcPct val="115000"/>
              </a:lnSpc>
              <a:spcBef>
                <a:spcPts val="0"/>
              </a:spcBef>
              <a:spcAft>
                <a:spcPts val="1000"/>
              </a:spcAft>
              <a:buNone/>
            </a:pPr>
            <a:r>
              <a:rPr lang="tr-TR" sz="1050" dirty="0" err="1">
                <a:effectLst/>
                <a:latin typeface="Calibri" panose="020F0502020204030204" pitchFamily="34" charset="0"/>
                <a:ea typeface="Calibri" panose="020F0502020204030204" pitchFamily="34" charset="0"/>
                <a:cs typeface="Times New Roman" panose="02020603050405020304" pitchFamily="18" charset="0"/>
              </a:rPr>
              <a:t>Prytherch</a:t>
            </a:r>
            <a:r>
              <a:rPr lang="tr-TR" sz="1050" dirty="0">
                <a:effectLst/>
                <a:latin typeface="Calibri" panose="020F0502020204030204" pitchFamily="34" charset="0"/>
                <a:ea typeface="Calibri" panose="020F0502020204030204" pitchFamily="34" charset="0"/>
                <a:cs typeface="Times New Roman" panose="02020603050405020304" pitchFamily="18" charset="0"/>
              </a:rPr>
              <a:t>, R. J. (Ed.). (1995).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Harrod’s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librarians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glossary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9,000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terms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used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in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information</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management</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science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publishing</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the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book</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trades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archive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management</a:t>
            </a:r>
            <a:r>
              <a:rPr lang="tr-TR" sz="1050" dirty="0">
                <a:effectLst/>
                <a:latin typeface="Calibri" panose="020F0502020204030204" pitchFamily="34" charset="0"/>
                <a:ea typeface="Calibri" panose="020F0502020204030204" pitchFamily="34" charset="0"/>
                <a:cs typeface="Times New Roman" panose="02020603050405020304" pitchFamily="18" charset="0"/>
              </a:rPr>
              <a:t> (8. ed.).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Aldershot</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Hants</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England</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Brookfield</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Vt</a:t>
            </a:r>
            <a:r>
              <a:rPr lang="tr-TR" sz="1050" dirty="0">
                <a:effectLst/>
                <a:latin typeface="Calibri" panose="020F0502020204030204" pitchFamily="34" charset="0"/>
                <a:ea typeface="Calibri" panose="020F0502020204030204" pitchFamily="34" charset="0"/>
                <a:cs typeface="Times New Roman" panose="02020603050405020304" pitchFamily="18" charset="0"/>
              </a:rPr>
              <a:t>., USA: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Gower</a:t>
            </a:r>
            <a:r>
              <a:rPr lang="tr-TR" sz="1050" dirty="0">
                <a:effectLst/>
                <a:latin typeface="Calibri" panose="020F0502020204030204" pitchFamily="34" charset="0"/>
                <a:ea typeface="Calibri" panose="020F0502020204030204" pitchFamily="34" charset="0"/>
                <a:cs typeface="Times New Roman" panose="02020603050405020304" pitchFamily="18" charset="0"/>
              </a:rPr>
              <a:t> ;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Ashgate</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Pub</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Co</a:t>
            </a:r>
            <a:r>
              <a:rPr lang="tr-TR" sz="105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just">
              <a:lnSpc>
                <a:spcPct val="115000"/>
              </a:lnSpc>
              <a:spcBef>
                <a:spcPts val="0"/>
              </a:spcBef>
              <a:spcAft>
                <a:spcPts val="1000"/>
              </a:spcAft>
              <a:buNone/>
            </a:pPr>
            <a:r>
              <a:rPr lang="tr-TR" sz="1050" dirty="0" err="1">
                <a:effectLst/>
                <a:latin typeface="Calibri" panose="020F0502020204030204" pitchFamily="34" charset="0"/>
                <a:ea typeface="Calibri" panose="020F0502020204030204" pitchFamily="34" charset="0"/>
                <a:cs typeface="Times New Roman" panose="02020603050405020304" pitchFamily="18" charset="0"/>
              </a:rPr>
              <a:t>Prytherch</a:t>
            </a:r>
            <a:r>
              <a:rPr lang="tr-TR" sz="1050" dirty="0">
                <a:effectLst/>
                <a:latin typeface="Calibri" panose="020F0502020204030204" pitchFamily="34" charset="0"/>
                <a:ea typeface="Calibri" panose="020F0502020204030204" pitchFamily="34" charset="0"/>
                <a:cs typeface="Times New Roman" panose="02020603050405020304" pitchFamily="18" charset="0"/>
              </a:rPr>
              <a:t>, R. J. (Ed.). (2005).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Harrod’s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librarians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glossary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reference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book</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directory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of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over</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10,200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terms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organizations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projects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acronyms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in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the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areas</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of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information</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management</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science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publishing</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archive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management</a:t>
            </a:r>
            <a:r>
              <a:rPr lang="tr-TR" sz="1050" dirty="0">
                <a:effectLst/>
                <a:latin typeface="Calibri" panose="020F0502020204030204" pitchFamily="34" charset="0"/>
                <a:ea typeface="Calibri" panose="020F0502020204030204" pitchFamily="34" charset="0"/>
                <a:cs typeface="Times New Roman" panose="02020603050405020304" pitchFamily="18" charset="0"/>
              </a:rPr>
              <a:t> (10. ed.).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Aldershot</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Hants</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England</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Burlington</a:t>
            </a:r>
            <a:r>
              <a:rPr lang="tr-TR" sz="1050" dirty="0">
                <a:effectLst/>
                <a:latin typeface="Calibri" panose="020F0502020204030204" pitchFamily="34" charset="0"/>
                <a:ea typeface="Calibri" panose="020F0502020204030204" pitchFamily="34" charset="0"/>
                <a:cs typeface="Times New Roman" panose="02020603050405020304" pitchFamily="18" charset="0"/>
              </a:rPr>
              <a:t>, VT: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Ashgate</a:t>
            </a:r>
            <a:r>
              <a:rPr lang="tr-TR" sz="105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just">
              <a:lnSpc>
                <a:spcPct val="115000"/>
              </a:lnSpc>
              <a:spcBef>
                <a:spcPts val="0"/>
              </a:spcBef>
              <a:spcAft>
                <a:spcPts val="1000"/>
              </a:spcAft>
              <a:buNone/>
            </a:pPr>
            <a:r>
              <a:rPr lang="tr-TR" sz="1050" dirty="0" err="1">
                <a:effectLst/>
                <a:latin typeface="Calibri" panose="020F0502020204030204" pitchFamily="34" charset="0"/>
                <a:ea typeface="Calibri" panose="020F0502020204030204" pitchFamily="34" charset="0"/>
                <a:cs typeface="Times New Roman" panose="02020603050405020304" pitchFamily="18" charset="0"/>
              </a:rPr>
              <a:t>Rawat</a:t>
            </a:r>
            <a:r>
              <a:rPr lang="tr-TR" sz="1050" dirty="0">
                <a:effectLst/>
                <a:latin typeface="Calibri" panose="020F0502020204030204" pitchFamily="34" charset="0"/>
                <a:ea typeface="Calibri" panose="020F0502020204030204" pitchFamily="34" charset="0"/>
                <a:cs typeface="Times New Roman" panose="02020603050405020304" pitchFamily="18" charset="0"/>
              </a:rPr>
              <a:t>, P. P., &amp; Kumar, T. (2002).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Encyclopedic</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dictionary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of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science</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information</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technology</a:t>
            </a:r>
            <a:r>
              <a:rPr lang="tr-TR" sz="1050" dirty="0">
                <a:effectLst/>
                <a:latin typeface="Calibri" panose="020F0502020204030204" pitchFamily="34" charset="0"/>
                <a:ea typeface="Calibri" panose="020F0502020204030204" pitchFamily="34" charset="0"/>
                <a:cs typeface="Times New Roman" panose="02020603050405020304" pitchFamily="18" charset="0"/>
              </a:rPr>
              <a:t>. New Delhi: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Crest</a:t>
            </a:r>
            <a:r>
              <a:rPr lang="tr-TR" sz="1050" dirty="0">
                <a:effectLst/>
                <a:latin typeface="Calibri" panose="020F0502020204030204" pitchFamily="34" charset="0"/>
                <a:ea typeface="Calibri" panose="020F0502020204030204" pitchFamily="34" charset="0"/>
                <a:cs typeface="Times New Roman" panose="02020603050405020304" pitchFamily="18" charset="0"/>
              </a:rPr>
              <a:t> Publishing House.</a:t>
            </a:r>
          </a:p>
          <a:p>
            <a:pPr marL="0" marR="0" indent="0" algn="just">
              <a:lnSpc>
                <a:spcPct val="115000"/>
              </a:lnSpc>
              <a:spcBef>
                <a:spcPts val="0"/>
              </a:spcBef>
              <a:spcAft>
                <a:spcPts val="1000"/>
              </a:spcAft>
              <a:buNone/>
            </a:pPr>
            <a:r>
              <a:rPr lang="tr-TR" sz="1050" dirty="0" err="1">
                <a:effectLst/>
                <a:latin typeface="Calibri" panose="020F0502020204030204" pitchFamily="34" charset="0"/>
                <a:ea typeface="Calibri" panose="020F0502020204030204" pitchFamily="34" charset="0"/>
                <a:cs typeface="Times New Roman" panose="02020603050405020304" pitchFamily="18" charset="0"/>
              </a:rPr>
              <a:t>Reitz</a:t>
            </a:r>
            <a:r>
              <a:rPr lang="tr-TR" sz="1050" dirty="0">
                <a:effectLst/>
                <a:latin typeface="Calibri" panose="020F0502020204030204" pitchFamily="34" charset="0"/>
                <a:ea typeface="Calibri" panose="020F0502020204030204" pitchFamily="34" charset="0"/>
                <a:cs typeface="Times New Roman" panose="02020603050405020304" pitchFamily="18" charset="0"/>
              </a:rPr>
              <a:t>, J. M. (Ed.) (2004). </a:t>
            </a:r>
            <a:r>
              <a:rPr lang="tr-TR" sz="1050" i="1" dirty="0">
                <a:effectLst/>
                <a:latin typeface="Calibri" panose="020F0502020204030204" pitchFamily="34" charset="0"/>
                <a:ea typeface="Calibri" panose="020F0502020204030204" pitchFamily="34" charset="0"/>
                <a:cs typeface="Times New Roman" panose="02020603050405020304" pitchFamily="18" charset="0"/>
              </a:rPr>
              <a:t>ODLIS: Online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dictionary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for</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information</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science</a:t>
            </a:r>
            <a:r>
              <a:rPr lang="tr-TR" sz="1050" dirty="0">
                <a:effectLst/>
                <a:latin typeface="Calibri" panose="020F0502020204030204" pitchFamily="34" charset="0"/>
                <a:ea typeface="Calibri" panose="020F0502020204030204" pitchFamily="34" charset="0"/>
                <a:cs typeface="Times New Roman" panose="02020603050405020304" pitchFamily="18" charset="0"/>
              </a:rPr>
              <a:t>. ABC-CLIO. Erişim adresi:  https://abc-clio.com/ODLIS/odlis_about.a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spx</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1000"/>
              </a:spcAft>
              <a:buNone/>
            </a:pPr>
            <a:r>
              <a:rPr lang="tr-TR" sz="1050" dirty="0" err="1">
                <a:effectLst/>
                <a:latin typeface="Calibri" panose="020F0502020204030204" pitchFamily="34" charset="0"/>
                <a:ea typeface="Calibri" panose="020F0502020204030204" pitchFamily="34" charset="0"/>
                <a:cs typeface="Times New Roman" panose="02020603050405020304" pitchFamily="18" charset="0"/>
              </a:rPr>
              <a:t>Suraj</a:t>
            </a:r>
            <a:r>
              <a:rPr lang="tr-TR" sz="1050" dirty="0">
                <a:effectLst/>
                <a:latin typeface="Calibri" panose="020F0502020204030204" pitchFamily="34" charset="0"/>
                <a:ea typeface="Calibri" panose="020F0502020204030204" pitchFamily="34" charset="0"/>
                <a:cs typeface="Times New Roman" panose="02020603050405020304" pitchFamily="18" charset="0"/>
              </a:rPr>
              <a:t>, V. K. (2005).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Encyclopaedic</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dictionary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of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library</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information</a:t>
            </a:r>
            <a:r>
              <a:rPr lang="tr-TR" sz="1050" i="1"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Calibri" panose="020F0502020204030204" pitchFamily="34" charset="0"/>
                <a:ea typeface="Calibri" panose="020F0502020204030204" pitchFamily="34" charset="0"/>
                <a:cs typeface="Times New Roman" panose="02020603050405020304" pitchFamily="18" charset="0"/>
              </a:rPr>
              <a:t>science</a:t>
            </a:r>
            <a:r>
              <a:rPr lang="tr-TR" sz="1050" dirty="0">
                <a:effectLst/>
                <a:latin typeface="Calibri" panose="020F0502020204030204" pitchFamily="34" charset="0"/>
                <a:ea typeface="Calibri" panose="020F0502020204030204" pitchFamily="34" charset="0"/>
                <a:cs typeface="Times New Roman" panose="02020603050405020304" pitchFamily="18" charset="0"/>
              </a:rPr>
              <a:t>. Delhi: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Isha</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dirty="0" err="1">
                <a:effectLst/>
                <a:latin typeface="Calibri" panose="020F0502020204030204" pitchFamily="34" charset="0"/>
                <a:ea typeface="Calibri" panose="020F0502020204030204" pitchFamily="34" charset="0"/>
                <a:cs typeface="Times New Roman" panose="02020603050405020304" pitchFamily="18" charset="0"/>
              </a:rPr>
              <a:t>Books</a:t>
            </a:r>
            <a:r>
              <a:rPr lang="tr-TR" sz="105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just">
              <a:lnSpc>
                <a:spcPct val="115000"/>
              </a:lnSpc>
              <a:spcBef>
                <a:spcPts val="0"/>
              </a:spcBef>
              <a:spcAft>
                <a:spcPts val="1000"/>
              </a:spcAft>
              <a:buNone/>
            </a:pPr>
            <a:r>
              <a:rPr lang="tr-TR" sz="1050" i="1" dirty="0">
                <a:effectLst/>
                <a:latin typeface="Calibri" panose="020F0502020204030204" pitchFamily="34" charset="0"/>
                <a:ea typeface="Calibri" panose="020F0502020204030204" pitchFamily="34" charset="0"/>
                <a:cs typeface="Times New Roman" panose="02020603050405020304" pitchFamily="18" charset="0"/>
              </a:rPr>
              <a:t>Türkçe bilim terimleri sözlüğü: Sosyal bilimler</a:t>
            </a:r>
            <a:r>
              <a:rPr lang="tr-TR" sz="1050" dirty="0">
                <a:effectLst/>
                <a:latin typeface="Calibri" panose="020F0502020204030204" pitchFamily="34" charset="0"/>
                <a:ea typeface="Calibri" panose="020F0502020204030204" pitchFamily="34" charset="0"/>
                <a:cs typeface="Times New Roman" panose="02020603050405020304" pitchFamily="18" charset="0"/>
              </a:rPr>
              <a:t>. (2011). Ankara: Türkiye Bilimler Akademisi.</a:t>
            </a:r>
          </a:p>
          <a:p>
            <a:pPr marL="0" marR="0" indent="0">
              <a:lnSpc>
                <a:spcPct val="115000"/>
              </a:lnSpc>
              <a:spcBef>
                <a:spcPts val="0"/>
              </a:spcBef>
              <a:spcAft>
                <a:spcPts val="1000"/>
              </a:spcAft>
              <a:buNone/>
            </a:pP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buNone/>
            </a:pPr>
            <a:endParaRPr lang="tr-TR" sz="1050" dirty="0">
              <a:solidFill>
                <a:srgbClr val="0B5394"/>
              </a:solidFill>
            </a:endParaRPr>
          </a:p>
        </p:txBody>
      </p:sp>
    </p:spTree>
    <p:extLst>
      <p:ext uri="{BB962C8B-B14F-4D97-AF65-F5344CB8AC3E}">
        <p14:creationId xmlns:p14="http://schemas.microsoft.com/office/powerpoint/2010/main" val="1557700451"/>
      </p:ext>
    </p:extLst>
  </p:cSld>
  <p:clrMapOvr>
    <a:masterClrMapping/>
  </p:clrMapOvr>
</p:sld>
</file>

<file path=ppt/theme/theme1.xml><?xml version="1.0" encoding="utf-8"?>
<a:theme xmlns:a="http://schemas.openxmlformats.org/drawingml/2006/main" name="Office Teması">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913</Words>
  <Application>Microsoft Office PowerPoint</Application>
  <PresentationFormat>Geniş ekran</PresentationFormat>
  <Paragraphs>62</Paragraphs>
  <Slides>6</Slides>
  <Notes>6</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Calibri</vt:lpstr>
      <vt:lpstr>Arial</vt:lpstr>
      <vt:lpstr>Roboto</vt:lpstr>
      <vt:lpstr>Office Teması</vt:lpstr>
      <vt:lpstr>Giriş: Bilgi Gereksinimleri, Bilgi (Arama) Davranışı ve Bilgi Hizmetleri  </vt:lpstr>
      <vt:lpstr>Kullanıcı: Tarihsel süreç</vt:lpstr>
      <vt:lpstr>Kullanıcı </vt:lpstr>
      <vt:lpstr>Kullanıcı Grupları</vt:lpstr>
      <vt:lpstr>Kullanıcı Grupları (User Group)</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BES ve BAD Dersi  Kuramsal Sunum</dc:title>
  <cp:lastModifiedBy>Neslihan.Er</cp:lastModifiedBy>
  <cp:revision>8</cp:revision>
  <dcterms:modified xsi:type="dcterms:W3CDTF">2022-07-02T19:41:01Z</dcterms:modified>
</cp:coreProperties>
</file>