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handoutMasterIdLst>
    <p:handoutMasterId r:id="rId18"/>
  </p:handoutMasterIdLst>
  <p:sldIdLst>
    <p:sldId id="256" r:id="rId2"/>
    <p:sldId id="319" r:id="rId3"/>
    <p:sldId id="320" r:id="rId4"/>
    <p:sldId id="309" r:id="rId5"/>
    <p:sldId id="310" r:id="rId6"/>
    <p:sldId id="311" r:id="rId7"/>
    <p:sldId id="322" r:id="rId8"/>
    <p:sldId id="312" r:id="rId9"/>
    <p:sldId id="313" r:id="rId10"/>
    <p:sldId id="321" r:id="rId11"/>
    <p:sldId id="323" r:id="rId12"/>
    <p:sldId id="325" r:id="rId13"/>
    <p:sldId id="326" r:id="rId14"/>
    <p:sldId id="327" r:id="rId15"/>
    <p:sldId id="328"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33" autoAdjust="0"/>
    <p:restoredTop sz="94660"/>
  </p:normalViewPr>
  <p:slideViewPr>
    <p:cSldViewPr>
      <p:cViewPr varScale="1">
        <p:scale>
          <a:sx n="108" d="100"/>
          <a:sy n="108" d="100"/>
        </p:scale>
        <p:origin x="171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4.03.2020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4.03.2020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4.03.2020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4.03.2020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4.03.2020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4.03.2020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4.03.2020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4.03.2020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4.03.2020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4.03.2020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286000" y="1124744"/>
            <a:ext cx="6172200" cy="460851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2. hafta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t>
            </a:r>
            <a:r>
              <a:rPr lang="tr-TR">
                <a:solidFill>
                  <a:schemeClr val="accent2">
                    <a:lumMod val="75000"/>
                  </a:schemeClr>
                </a:solidFill>
                <a:effectLst>
                  <a:outerShdw blurRad="38100" dist="38100" dir="2700000" algn="tl">
                    <a:srgbClr val="000000">
                      <a:alpha val="43137"/>
                    </a:srgbClr>
                  </a:outerShdw>
                </a:effectLst>
                <a:latin typeface="Comic Sans MS" pitchFamily="66" charset="0"/>
              </a:rPr>
              <a:t>Türk İmparatorluğu: </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Dönemi: </a:t>
            </a:r>
            <a:r>
              <a:rPr lang="tr-TR" dirty="0" err="1">
                <a:solidFill>
                  <a:schemeClr val="accent2">
                    <a:lumMod val="75000"/>
                  </a:schemeClr>
                </a:solidFill>
                <a:effectLst>
                  <a:outerShdw blurRad="38100" dist="38100" dir="2700000" algn="tl">
                    <a:srgbClr val="000000">
                      <a:alpha val="43137"/>
                    </a:srgbClr>
                  </a:outerShdw>
                </a:effectLst>
                <a:latin typeface="Comic Sans MS" pitchFamily="66" charset="0"/>
              </a:rPr>
              <a:t>babürşah</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t>
            </a:r>
            <a:r>
              <a:rPr lang="tr-TR" dirty="0" err="1">
                <a:solidFill>
                  <a:schemeClr val="accent2">
                    <a:lumMod val="75000"/>
                  </a:schemeClr>
                </a:solidFill>
                <a:effectLst>
                  <a:outerShdw blurRad="38100" dist="38100" dir="2700000" algn="tl">
                    <a:srgbClr val="000000">
                      <a:alpha val="43137"/>
                    </a:srgbClr>
                  </a:outerShdw>
                </a:effectLst>
                <a:latin typeface="Comic Sans MS" pitchFamily="66" charset="0"/>
              </a:rPr>
              <a:t>ıı</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r"/>
            <a:endParaRPr lang="tr-TR" sz="1200" dirty="0">
              <a:solidFill>
                <a:schemeClr val="tx1"/>
              </a:solidFill>
              <a:effectLst>
                <a:outerShdw blurRad="38100" dist="38100" dir="2700000" algn="tl">
                  <a:srgbClr val="000000">
                    <a:alpha val="43137"/>
                  </a:srgbClr>
                </a:outerShdw>
              </a:effectLst>
              <a:latin typeface="Comic Sans MS" pitchFamily="66" charset="0"/>
            </a:endParaRPr>
          </a:p>
          <a:p>
            <a:pPr algn="r"/>
            <a:endParaRPr lang="tr-TR" sz="1200" dirty="0">
              <a:solidFill>
                <a:schemeClr val="tx1"/>
              </a:solidFill>
              <a:effectLst>
                <a:outerShdw blurRad="38100" dist="38100" dir="2700000" algn="tl">
                  <a:srgbClr val="000000">
                    <a:alpha val="43137"/>
                  </a:srgbClr>
                </a:outerShdw>
              </a:effectLst>
              <a:latin typeface="Comic Sans MS" pitchFamily="66" charset="0"/>
            </a:endParaRPr>
          </a:p>
          <a:p>
            <a:pPr algn="r"/>
            <a:r>
              <a:rPr lang="tr-TR" sz="1200" dirty="0">
                <a:solidFill>
                  <a:schemeClr val="tx1"/>
                </a:solidFill>
                <a:effectLst>
                  <a:outerShdw blurRad="38100" dist="38100" dir="2700000" algn="tl">
                    <a:srgbClr val="000000">
                      <a:alpha val="43137"/>
                    </a:srgbClr>
                  </a:outerShdw>
                </a:effectLst>
                <a:latin typeface="Comic Sans MS" pitchFamily="66" charset="0"/>
              </a:rPr>
              <a:t>Dersin Sorumlusu:</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60FC3A9-0448-42B0-B297-9B190DDFE4D0}"/>
              </a:ext>
            </a:extLst>
          </p:cNvPr>
          <p:cNvSpPr>
            <a:spLocks noGrp="1"/>
          </p:cNvSpPr>
          <p:nvPr>
            <p:ph type="title"/>
          </p:nvPr>
        </p:nvSpPr>
        <p:spPr/>
        <p:txBody>
          <a:bodyPr/>
          <a:lstStyle/>
          <a:p>
            <a:pPr algn="ct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dirty="0"/>
          </a:p>
        </p:txBody>
      </p:sp>
      <p:sp>
        <p:nvSpPr>
          <p:cNvPr id="3" name="İçerik Yer Tutucusu 2">
            <a:extLst>
              <a:ext uri="{FF2B5EF4-FFF2-40B4-BE49-F238E27FC236}">
                <a16:creationId xmlns:a16="http://schemas.microsoft.com/office/drawing/2014/main" id="{26E46FA0-C99F-4B7B-A321-83A1CFBBA506}"/>
              </a:ext>
            </a:extLst>
          </p:cNvPr>
          <p:cNvSpPr>
            <a:spLocks noGrp="1"/>
          </p:cNvSpPr>
          <p:nvPr>
            <p:ph sz="quarter" idx="1"/>
          </p:nvPr>
        </p:nvSpPr>
        <p:spPr/>
        <p:txBody>
          <a:bodyPr>
            <a:normAutofit lnSpcReduction="10000"/>
          </a:bodyPr>
          <a:lstStyle/>
          <a:p>
            <a:r>
              <a:rPr lang="tr-TR" dirty="0"/>
              <a:t>Hint-Türk geleneğine göre bütün kraliyet prenslerinin tahtta eşit hakkı vardı ve zamanla rekabet oluşup taht kavgaları başlamıştı. Bundan sonraki 3 yıl boyunca sürekli olarak Afgan kabilelerini itaat altına almaya çalışmak ve </a:t>
            </a:r>
            <a:r>
              <a:rPr lang="tr-TR" dirty="0" err="1"/>
              <a:t>Hindistandaki</a:t>
            </a:r>
            <a:r>
              <a:rPr lang="tr-TR" dirty="0"/>
              <a:t> sınırlarını genişletmek için uğraşan </a:t>
            </a:r>
            <a:r>
              <a:rPr lang="tr-TR" dirty="0" err="1"/>
              <a:t>Bâbür</a:t>
            </a:r>
            <a:r>
              <a:rPr lang="tr-TR" dirty="0"/>
              <a:t>, 25 Aralık 1530 tarihinde uzun süredir </a:t>
            </a:r>
            <a:r>
              <a:rPr lang="tr-TR" dirty="0" err="1"/>
              <a:t>muzdarip</a:t>
            </a:r>
            <a:r>
              <a:rPr lang="tr-TR" dirty="0"/>
              <a:t> olduğu hastalığı nedeniyle vefat etti. Babür’ün Hümayun adında ki oğlu tahta geçti. Bu süreç içerisinde yaptığı bazı cüretkâr fetih seferlerinden sonra imparatorluğunu Afgan Şahı Şer’e kaptırdı ve </a:t>
            </a:r>
            <a:r>
              <a:rPr lang="tr-TR" dirty="0" err="1"/>
              <a:t>Özbekler’e</a:t>
            </a:r>
            <a:r>
              <a:rPr lang="tr-TR" dirty="0"/>
              <a:t> yenilen babası gibi yurtsuz bir kaçak olarak yollara düştü.</a:t>
            </a:r>
          </a:p>
          <a:p>
            <a:endParaRPr lang="tr-TR" dirty="0"/>
          </a:p>
        </p:txBody>
      </p:sp>
    </p:spTree>
    <p:extLst>
      <p:ext uri="{BB962C8B-B14F-4D97-AF65-F5344CB8AC3E}">
        <p14:creationId xmlns:p14="http://schemas.microsoft.com/office/powerpoint/2010/main" val="390013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07C17AE-144B-4435-997E-0A639CD6EEFB}"/>
              </a:ext>
            </a:extLst>
          </p:cNvPr>
          <p:cNvSpPr>
            <a:spLocks noGrp="1"/>
          </p:cNvSpPr>
          <p:nvPr>
            <p:ph type="title"/>
          </p:nvPr>
        </p:nvSpPr>
        <p:spPr/>
        <p:txBody>
          <a:bodyPr/>
          <a:lstStyle/>
          <a:p>
            <a:pPr algn="ct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dirty="0"/>
          </a:p>
        </p:txBody>
      </p:sp>
      <p:pic>
        <p:nvPicPr>
          <p:cNvPr id="5" name="İçerik Yer Tutucusu 4">
            <a:extLst>
              <a:ext uri="{FF2B5EF4-FFF2-40B4-BE49-F238E27FC236}">
                <a16:creationId xmlns:a16="http://schemas.microsoft.com/office/drawing/2014/main" id="{8C469096-D944-4405-888E-E26A56519000}"/>
              </a:ext>
            </a:extLst>
          </p:cNvPr>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979712" y="1628800"/>
            <a:ext cx="4891403" cy="4873625"/>
          </a:xfrm>
        </p:spPr>
      </p:pic>
    </p:spTree>
    <p:extLst>
      <p:ext uri="{BB962C8B-B14F-4D97-AF65-F5344CB8AC3E}">
        <p14:creationId xmlns:p14="http://schemas.microsoft.com/office/powerpoint/2010/main" val="3507934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9C0990-08D1-4F26-A5FD-E3A5F5366400}"/>
              </a:ext>
            </a:extLst>
          </p:cNvPr>
          <p:cNvSpPr>
            <a:spLocks noGrp="1"/>
          </p:cNvSpPr>
          <p:nvPr>
            <p:ph type="title"/>
          </p:nvPr>
        </p:nvSpPr>
        <p:spPr/>
        <p:txBody>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dirty="0"/>
          </a:p>
        </p:txBody>
      </p:sp>
      <p:sp>
        <p:nvSpPr>
          <p:cNvPr id="3" name="İçerik Yer Tutucusu 2">
            <a:extLst>
              <a:ext uri="{FF2B5EF4-FFF2-40B4-BE49-F238E27FC236}">
                <a16:creationId xmlns:a16="http://schemas.microsoft.com/office/drawing/2014/main" id="{7212E1E8-335A-4474-8DEB-3D09839A5B6D}"/>
              </a:ext>
            </a:extLst>
          </p:cNvPr>
          <p:cNvSpPr>
            <a:spLocks noGrp="1"/>
          </p:cNvSpPr>
          <p:nvPr>
            <p:ph sz="quarter" idx="1"/>
          </p:nvPr>
        </p:nvSpPr>
        <p:spPr>
          <a:xfrm>
            <a:off x="461497" y="1622005"/>
            <a:ext cx="7467600" cy="4873752"/>
          </a:xfrm>
        </p:spPr>
        <p:txBody>
          <a:bodyPr/>
          <a:lstStyle/>
          <a:p>
            <a:endParaRPr lang="tr-TR" dirty="0"/>
          </a:p>
          <a:p>
            <a:r>
              <a:rPr lang="tr-TR" dirty="0"/>
              <a:t>Türk tarihinin gördüğü büyük kumandanlardan bir tanesi olan </a:t>
            </a:r>
            <a:r>
              <a:rPr lang="tr-TR" dirty="0" err="1"/>
              <a:t>Bâbür</a:t>
            </a:r>
            <a:r>
              <a:rPr lang="tr-TR" dirty="0"/>
              <a:t>, elverişsiz ve zor durumlardan geçerek yetişmiş ve kendisinden sonra 350 yıla yakın bir süre Hindistan’a hakim olacak olan bir devletin temellerini atmıştır. Kurduğu devlet, özellikle 16. ve 17. </a:t>
            </a:r>
            <a:r>
              <a:rPr lang="tr-TR" dirty="0" err="1"/>
              <a:t>yy’da</a:t>
            </a:r>
            <a:r>
              <a:rPr lang="tr-TR" dirty="0"/>
              <a:t> dünyanın en büyük 3 devletinden birisi olarak gücünü muhafaza etmiştir. </a:t>
            </a:r>
          </a:p>
          <a:p>
            <a:endParaRPr lang="tr-TR" dirty="0"/>
          </a:p>
        </p:txBody>
      </p:sp>
    </p:spTree>
    <p:extLst>
      <p:ext uri="{BB962C8B-B14F-4D97-AF65-F5344CB8AC3E}">
        <p14:creationId xmlns:p14="http://schemas.microsoft.com/office/powerpoint/2010/main" val="2959532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8E12AF7-EE81-4CBA-A1D3-A8A6A6666478}"/>
              </a:ext>
            </a:extLst>
          </p:cNvPr>
          <p:cNvSpPr>
            <a:spLocks noGrp="1"/>
          </p:cNvSpPr>
          <p:nvPr>
            <p:ph type="title"/>
          </p:nvPr>
        </p:nvSpPr>
        <p:spPr/>
        <p:txBody>
          <a:bodyPr/>
          <a:lstStyle/>
          <a:p>
            <a:pPr algn="ct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dirty="0"/>
          </a:p>
        </p:txBody>
      </p:sp>
      <p:sp>
        <p:nvSpPr>
          <p:cNvPr id="3" name="İçerik Yer Tutucusu 2">
            <a:extLst>
              <a:ext uri="{FF2B5EF4-FFF2-40B4-BE49-F238E27FC236}">
                <a16:creationId xmlns:a16="http://schemas.microsoft.com/office/drawing/2014/main" id="{FC705789-587D-4F92-A173-3548B32AD668}"/>
              </a:ext>
            </a:extLst>
          </p:cNvPr>
          <p:cNvSpPr>
            <a:spLocks noGrp="1"/>
          </p:cNvSpPr>
          <p:nvPr>
            <p:ph sz="quarter" idx="1"/>
          </p:nvPr>
        </p:nvSpPr>
        <p:spPr/>
        <p:txBody>
          <a:bodyPr/>
          <a:lstStyle/>
          <a:p>
            <a:r>
              <a:rPr lang="tr-TR" dirty="0"/>
              <a:t>Hayatı sürekli mücadelelerle geçmiş, bir savaştan diğerine koşan ve sürekli olarak düşmanlarıyla başa çıkmaya uğraşan </a:t>
            </a:r>
            <a:r>
              <a:rPr lang="tr-TR" dirty="0" err="1"/>
              <a:t>Bâbür</a:t>
            </a:r>
            <a:r>
              <a:rPr lang="tr-TR" dirty="0"/>
              <a:t>, kendisinden önce gelen diğer </a:t>
            </a:r>
            <a:r>
              <a:rPr lang="tr-TR" dirty="0" err="1"/>
              <a:t>Timuroğullarının</a:t>
            </a:r>
            <a:r>
              <a:rPr lang="tr-TR" dirty="0"/>
              <a:t> aksine mimari eser bırakmamıştır. Ancak ondan günümüze ulaşan bir eser, pek çok mimari eseri gölgede bırakacak derecede önemlidir. Bu eser, kendi hatıratından oluşan “</a:t>
            </a:r>
            <a:r>
              <a:rPr lang="tr-TR" dirty="0" err="1"/>
              <a:t>BÂBÜRNÂME”dir</a:t>
            </a:r>
            <a:r>
              <a:rPr lang="tr-TR" dirty="0"/>
              <a:t>. Genel olarak bu isimle tanınmakla birlikte, doğrudan </a:t>
            </a:r>
            <a:r>
              <a:rPr lang="tr-TR" dirty="0" err="1"/>
              <a:t>Bâbûr</a:t>
            </a:r>
            <a:r>
              <a:rPr lang="tr-TR" dirty="0"/>
              <a:t> tarafından verilmiş bir ismi olmadığından </a:t>
            </a:r>
            <a:r>
              <a:rPr lang="tr-TR" dirty="0" err="1"/>
              <a:t>Vekâyî</a:t>
            </a:r>
            <a:r>
              <a:rPr lang="tr-TR" dirty="0"/>
              <a:t>, </a:t>
            </a:r>
            <a:r>
              <a:rPr lang="tr-TR" dirty="0" err="1"/>
              <a:t>Bâbûriyye</a:t>
            </a:r>
            <a:r>
              <a:rPr lang="tr-TR" dirty="0"/>
              <a:t> gibi adlarla da tanınmıştır.</a:t>
            </a:r>
          </a:p>
        </p:txBody>
      </p:sp>
    </p:spTree>
    <p:extLst>
      <p:ext uri="{BB962C8B-B14F-4D97-AF65-F5344CB8AC3E}">
        <p14:creationId xmlns:p14="http://schemas.microsoft.com/office/powerpoint/2010/main" val="24364202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195F8CE-8367-4054-9780-6E4F87113CF4}"/>
              </a:ext>
            </a:extLst>
          </p:cNvPr>
          <p:cNvSpPr>
            <a:spLocks noGrp="1"/>
          </p:cNvSpPr>
          <p:nvPr>
            <p:ph type="title"/>
          </p:nvPr>
        </p:nvSpPr>
        <p:spPr/>
        <p:txBody>
          <a:bodyPr/>
          <a:lstStyle/>
          <a:p>
            <a:pPr algn="ct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dirty="0"/>
          </a:p>
        </p:txBody>
      </p:sp>
      <p:sp>
        <p:nvSpPr>
          <p:cNvPr id="3" name="İçerik Yer Tutucusu 2">
            <a:extLst>
              <a:ext uri="{FF2B5EF4-FFF2-40B4-BE49-F238E27FC236}">
                <a16:creationId xmlns:a16="http://schemas.microsoft.com/office/drawing/2014/main" id="{BA310600-5817-4070-A4E6-0AAA6EF6C21E}"/>
              </a:ext>
            </a:extLst>
          </p:cNvPr>
          <p:cNvSpPr>
            <a:spLocks noGrp="1"/>
          </p:cNvSpPr>
          <p:nvPr>
            <p:ph sz="quarter" idx="1"/>
          </p:nvPr>
        </p:nvSpPr>
        <p:spPr/>
        <p:txBody>
          <a:bodyPr/>
          <a:lstStyle/>
          <a:p>
            <a:r>
              <a:rPr lang="tr-TR" dirty="0"/>
              <a:t>10 Haziran 1494 tarihinde tahta çıkışıyla başlayan bu hâtırat, hem tarihi hem coğrafi konularda çok önemli bilgiler vermektedir. Hâtıratın bazı bölümleri kayıptır. Özellikle </a:t>
            </a:r>
            <a:r>
              <a:rPr lang="tr-TR" dirty="0" err="1"/>
              <a:t>Bâbür’ün</a:t>
            </a:r>
            <a:r>
              <a:rPr lang="tr-TR" dirty="0"/>
              <a:t> </a:t>
            </a:r>
            <a:r>
              <a:rPr lang="tr-TR" dirty="0" err="1"/>
              <a:t>Kâbilde</a:t>
            </a:r>
            <a:r>
              <a:rPr lang="tr-TR" dirty="0"/>
              <a:t> yaşadığı dönem olan 1509-1519 arası dönemin olmayışı, </a:t>
            </a:r>
            <a:r>
              <a:rPr lang="tr-TR" dirty="0" err="1"/>
              <a:t>Bâbür’ün</a:t>
            </a:r>
            <a:r>
              <a:rPr lang="tr-TR" dirty="0"/>
              <a:t> hayatıyla ilgili bazı bilgilerimizi eksik bırakmaktadır. Ancak eserdeki bu eksiklikler, </a:t>
            </a:r>
            <a:r>
              <a:rPr lang="tr-TR" dirty="0" err="1"/>
              <a:t>Bâbur’un</a:t>
            </a:r>
            <a:r>
              <a:rPr lang="tr-TR" dirty="0"/>
              <a:t> yeğeni olan ve eseri tam olarak gören Mirza Muhammed </a:t>
            </a:r>
            <a:r>
              <a:rPr lang="tr-TR" dirty="0" err="1"/>
              <a:t>Duğlat’ın</a:t>
            </a:r>
            <a:r>
              <a:rPr lang="tr-TR" dirty="0"/>
              <a:t> Tarih-i </a:t>
            </a:r>
            <a:r>
              <a:rPr lang="tr-TR" dirty="0" err="1"/>
              <a:t>Reşidi’sinde</a:t>
            </a:r>
            <a:r>
              <a:rPr lang="tr-TR" dirty="0"/>
              <a:t> yer alan hatıratla kısmen de olsa giderilmiştir</a:t>
            </a:r>
          </a:p>
        </p:txBody>
      </p:sp>
    </p:spTree>
    <p:extLst>
      <p:ext uri="{BB962C8B-B14F-4D97-AF65-F5344CB8AC3E}">
        <p14:creationId xmlns:p14="http://schemas.microsoft.com/office/powerpoint/2010/main" val="18302064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473BEC1-091C-4158-B00A-2F240AF7F174}"/>
              </a:ext>
            </a:extLst>
          </p:cNvPr>
          <p:cNvSpPr>
            <a:spLocks noGrp="1"/>
          </p:cNvSpPr>
          <p:nvPr>
            <p:ph type="title"/>
          </p:nvPr>
        </p:nvSpPr>
        <p:spPr/>
        <p:txBody>
          <a:bodyPr/>
          <a:lstStyle/>
          <a:p>
            <a:pPr algn="ct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dirty="0"/>
          </a:p>
        </p:txBody>
      </p:sp>
      <p:sp>
        <p:nvSpPr>
          <p:cNvPr id="3" name="İçerik Yer Tutucusu 2">
            <a:extLst>
              <a:ext uri="{FF2B5EF4-FFF2-40B4-BE49-F238E27FC236}">
                <a16:creationId xmlns:a16="http://schemas.microsoft.com/office/drawing/2014/main" id="{824F8875-CB82-4203-AEB5-F1B4FD5D150F}"/>
              </a:ext>
            </a:extLst>
          </p:cNvPr>
          <p:cNvSpPr>
            <a:spLocks noGrp="1"/>
          </p:cNvSpPr>
          <p:nvPr>
            <p:ph sz="quarter" idx="1"/>
          </p:nvPr>
        </p:nvSpPr>
        <p:spPr/>
        <p:txBody>
          <a:bodyPr>
            <a:normAutofit/>
          </a:bodyPr>
          <a:lstStyle/>
          <a:p>
            <a:r>
              <a:rPr lang="tr-TR" sz="2900" dirty="0"/>
              <a:t>Eser tarihi bilgiler ve </a:t>
            </a:r>
            <a:r>
              <a:rPr lang="tr-TR" sz="2900" dirty="0" err="1"/>
              <a:t>Bâbür’ün</a:t>
            </a:r>
            <a:r>
              <a:rPr lang="tr-TR" sz="2900" dirty="0"/>
              <a:t> şahsi hayatıyla ilgili önemli belgeler sunuyor olmakla birlikte, aynı zamanda coğrafya, </a:t>
            </a:r>
            <a:r>
              <a:rPr lang="tr-TR" sz="2900" dirty="0" err="1"/>
              <a:t>etnografi</a:t>
            </a:r>
            <a:r>
              <a:rPr lang="tr-TR" sz="2900" dirty="0"/>
              <a:t>, biyoloji ve zooloji alanlarında da önemli bilgiler ihtiva etmesi yönünden adı geçen bilim dalları bakımından da ayrı bir önem taşımaktadır. </a:t>
            </a:r>
          </a:p>
        </p:txBody>
      </p:sp>
    </p:spTree>
    <p:extLst>
      <p:ext uri="{BB962C8B-B14F-4D97-AF65-F5344CB8AC3E}">
        <p14:creationId xmlns:p14="http://schemas.microsoft.com/office/powerpoint/2010/main" val="353165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52FFE4F-AFFE-4B59-B3BC-5249F82F61BD}"/>
              </a:ext>
            </a:extLst>
          </p:cNvPr>
          <p:cNvSpPr>
            <a:spLocks noGrp="1"/>
          </p:cNvSpPr>
          <p:nvPr>
            <p:ph type="title"/>
          </p:nvPr>
        </p:nvSpPr>
        <p:spPr/>
        <p:txBody>
          <a:bodyPr/>
          <a:lstStyle/>
          <a:p>
            <a:pPr algn="ct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dirty="0"/>
          </a:p>
        </p:txBody>
      </p:sp>
      <p:sp>
        <p:nvSpPr>
          <p:cNvPr id="3" name="İçerik Yer Tutucusu 2">
            <a:extLst>
              <a:ext uri="{FF2B5EF4-FFF2-40B4-BE49-F238E27FC236}">
                <a16:creationId xmlns:a16="http://schemas.microsoft.com/office/drawing/2014/main" id="{235383B4-9147-46E4-A80E-1EF1229E5E7C}"/>
              </a:ext>
            </a:extLst>
          </p:cNvPr>
          <p:cNvSpPr>
            <a:spLocks noGrp="1"/>
          </p:cNvSpPr>
          <p:nvPr>
            <p:ph sz="quarter" idx="1"/>
          </p:nvPr>
        </p:nvSpPr>
        <p:spPr/>
        <p:txBody>
          <a:bodyPr>
            <a:normAutofit/>
          </a:bodyPr>
          <a:lstStyle/>
          <a:p>
            <a:r>
              <a:rPr lang="tr-TR" dirty="0" err="1"/>
              <a:t>Safevî</a:t>
            </a:r>
            <a:r>
              <a:rPr lang="tr-TR" dirty="0"/>
              <a:t> askerlerinin İran’a dönmeleri ve ardından 1514 Çaldıran Savaşı’nda Şah İsmail’in yenilmesi üzerine Özbekler bölgede tekrar güçlendiler. 2 yıl süren çarpışmaların ardından </a:t>
            </a:r>
            <a:r>
              <a:rPr lang="tr-TR" dirty="0" err="1"/>
              <a:t>Bâbür</a:t>
            </a:r>
            <a:r>
              <a:rPr lang="tr-TR" dirty="0"/>
              <a:t> bölgede yeniden hakim olmanın imkânsızlığını görmüş ve kendisine yeni hedef olarak Hindistan’ı belirlemiştir.</a:t>
            </a:r>
          </a:p>
          <a:p>
            <a:r>
              <a:rPr lang="tr-TR" dirty="0"/>
              <a:t>Babür’ün Hindistan’ı fetih için hazırlandığı bu dönemde Kuzey Hindistan’da, Afgan ya da </a:t>
            </a:r>
            <a:r>
              <a:rPr lang="tr-TR" dirty="0" err="1"/>
              <a:t>Afganlaşmış</a:t>
            </a:r>
            <a:r>
              <a:rPr lang="tr-TR" dirty="0"/>
              <a:t> Türk soyundan </a:t>
            </a:r>
            <a:r>
              <a:rPr lang="tr-TR" dirty="0" err="1"/>
              <a:t>Lodiler</a:t>
            </a:r>
            <a:r>
              <a:rPr lang="tr-TR" dirty="0"/>
              <a:t> hüküm sürmekteydi.</a:t>
            </a:r>
          </a:p>
          <a:p>
            <a:endParaRPr lang="tr-TR" dirty="0"/>
          </a:p>
          <a:p>
            <a:endParaRPr lang="tr-TR" dirty="0"/>
          </a:p>
        </p:txBody>
      </p:sp>
    </p:spTree>
    <p:extLst>
      <p:ext uri="{BB962C8B-B14F-4D97-AF65-F5344CB8AC3E}">
        <p14:creationId xmlns:p14="http://schemas.microsoft.com/office/powerpoint/2010/main" val="2820724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DFD181D-F499-4803-BABE-C331257EE932}"/>
              </a:ext>
            </a:extLst>
          </p:cNvPr>
          <p:cNvSpPr>
            <a:spLocks noGrp="1"/>
          </p:cNvSpPr>
          <p:nvPr>
            <p:ph type="title"/>
          </p:nvPr>
        </p:nvSpPr>
        <p:spPr/>
        <p:txBody>
          <a:bodyPr/>
          <a:lstStyle/>
          <a:p>
            <a:pPr algn="ct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dirty="0"/>
          </a:p>
        </p:txBody>
      </p:sp>
      <p:sp>
        <p:nvSpPr>
          <p:cNvPr id="3" name="İçerik Yer Tutucusu 2">
            <a:extLst>
              <a:ext uri="{FF2B5EF4-FFF2-40B4-BE49-F238E27FC236}">
                <a16:creationId xmlns:a16="http://schemas.microsoft.com/office/drawing/2014/main" id="{C848B746-0FBB-4890-B1B1-D6620C67CA24}"/>
              </a:ext>
            </a:extLst>
          </p:cNvPr>
          <p:cNvSpPr>
            <a:spLocks noGrp="1"/>
          </p:cNvSpPr>
          <p:nvPr>
            <p:ph sz="quarter" idx="1"/>
          </p:nvPr>
        </p:nvSpPr>
        <p:spPr/>
        <p:txBody>
          <a:bodyPr>
            <a:normAutofit fontScale="92500" lnSpcReduction="10000"/>
          </a:bodyPr>
          <a:lstStyle/>
          <a:p>
            <a:r>
              <a:rPr lang="tr-TR" dirty="0"/>
              <a:t>1451 yılından beri bu bölgede hâkim olan </a:t>
            </a:r>
            <a:r>
              <a:rPr lang="tr-TR" dirty="0" err="1"/>
              <a:t>Lodiler</a:t>
            </a:r>
            <a:r>
              <a:rPr lang="tr-TR" dirty="0"/>
              <a:t>, kendileri gibi Afgan ya da sonradan </a:t>
            </a:r>
            <a:r>
              <a:rPr lang="tr-TR" dirty="0" err="1"/>
              <a:t>Afganlaşmış</a:t>
            </a:r>
            <a:r>
              <a:rPr lang="tr-TR" dirty="0"/>
              <a:t> olan çeşitli kabileleri bölgeye yerleştirmiş ve devlet işlerinden bunlardan azamî ölçüde faydalanmışlardır. Ancak babası İskender </a:t>
            </a:r>
            <a:r>
              <a:rPr lang="tr-TR" dirty="0" err="1"/>
              <a:t>Lodi’nin</a:t>
            </a:r>
            <a:r>
              <a:rPr lang="tr-TR" dirty="0"/>
              <a:t> ölümü üzerine 1517 yılında tahta geçen Sultan İbrahim Şah II. </a:t>
            </a:r>
            <a:r>
              <a:rPr lang="tr-TR" dirty="0" err="1"/>
              <a:t>Lodi</a:t>
            </a:r>
            <a:r>
              <a:rPr lang="tr-TR" dirty="0"/>
              <a:t>, kabile liderlerine dayanan geleneği bozarak “padişahların boyu ve soyu olmaz; herkes onların hizmetkârlarıdır” deyip bahsi geçen kabile şeflerini birer devlet memuru derecesine indirmiş, bu da devlet içerisinde büyük hoşnutsuzluğa neden olmuştur.  Bu yüzdendir ki, İbrahim </a:t>
            </a:r>
            <a:r>
              <a:rPr lang="tr-TR" dirty="0" err="1"/>
              <a:t>Lodi’nin</a:t>
            </a:r>
            <a:r>
              <a:rPr lang="tr-TR" dirty="0"/>
              <a:t> saltanat süresi sürekli kabile ayaklanmalarıyla geçmiş, bu da Babür’ün bölgeyi ele geçirmesinde önemli bir etken olmuştur. </a:t>
            </a:r>
          </a:p>
          <a:p>
            <a:endParaRPr lang="tr-TR" dirty="0"/>
          </a:p>
        </p:txBody>
      </p:sp>
    </p:spTree>
    <p:extLst>
      <p:ext uri="{BB962C8B-B14F-4D97-AF65-F5344CB8AC3E}">
        <p14:creationId xmlns:p14="http://schemas.microsoft.com/office/powerpoint/2010/main" val="2356931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98FC96A-4DAF-447E-80FE-730EBEEAD118}"/>
              </a:ext>
            </a:extLst>
          </p:cNvPr>
          <p:cNvSpPr>
            <a:spLocks noGrp="1"/>
          </p:cNvSpPr>
          <p:nvPr>
            <p:ph type="title"/>
          </p:nvPr>
        </p:nvSpPr>
        <p:spPr/>
        <p:txBody>
          <a:bodyPr/>
          <a:lstStyle/>
          <a:p>
            <a:pPr algn="ct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dirty="0"/>
          </a:p>
        </p:txBody>
      </p:sp>
      <p:sp>
        <p:nvSpPr>
          <p:cNvPr id="3" name="İçerik Yer Tutucusu 2">
            <a:extLst>
              <a:ext uri="{FF2B5EF4-FFF2-40B4-BE49-F238E27FC236}">
                <a16:creationId xmlns:a16="http://schemas.microsoft.com/office/drawing/2014/main" id="{7BF0FA1F-39EA-4A51-8C5D-4BAF4E365530}"/>
              </a:ext>
            </a:extLst>
          </p:cNvPr>
          <p:cNvSpPr>
            <a:spLocks noGrp="1"/>
          </p:cNvSpPr>
          <p:nvPr>
            <p:ph sz="quarter" idx="1"/>
          </p:nvPr>
        </p:nvSpPr>
        <p:spPr/>
        <p:txBody>
          <a:bodyPr>
            <a:normAutofit/>
          </a:bodyPr>
          <a:lstStyle/>
          <a:p>
            <a:pPr marL="0" indent="0">
              <a:buNone/>
            </a:pPr>
            <a:endParaRPr lang="tr-TR" dirty="0"/>
          </a:p>
          <a:p>
            <a:r>
              <a:rPr lang="tr-TR" dirty="0" err="1"/>
              <a:t>Bâbür’ün</a:t>
            </a:r>
            <a:r>
              <a:rPr lang="tr-TR" dirty="0"/>
              <a:t> Hindistan bölgesine ilk seferi 1519 yılında </a:t>
            </a:r>
            <a:r>
              <a:rPr lang="tr-TR" dirty="0" err="1"/>
              <a:t>Pencap’a</a:t>
            </a:r>
            <a:r>
              <a:rPr lang="tr-TR" dirty="0"/>
              <a:t> yaptığı seferdir. Bu seferin sonunda </a:t>
            </a:r>
            <a:r>
              <a:rPr lang="tr-TR" dirty="0" err="1"/>
              <a:t>Pencap</a:t>
            </a:r>
            <a:r>
              <a:rPr lang="tr-TR" dirty="0"/>
              <a:t> bölgesi alınarak devlete dahil edilmiştir. Hindistan’ın Kuzeydoğu sınırında ki </a:t>
            </a:r>
            <a:r>
              <a:rPr lang="tr-TR" dirty="0" err="1"/>
              <a:t>Bacaur</a:t>
            </a:r>
            <a:r>
              <a:rPr lang="tr-TR" dirty="0"/>
              <a:t> kalesini kuşattığında, </a:t>
            </a:r>
            <a:r>
              <a:rPr lang="tr-TR" dirty="0" err="1"/>
              <a:t>Batı’dah</a:t>
            </a:r>
            <a:r>
              <a:rPr lang="tr-TR" dirty="0"/>
              <a:t> gelen silahları gören kale muhafızları işi eğlenceye vurdular. Fakat Babür’ün nişancıları, hedeflerini belirleyip kale muhafızlarından bazılarını vurup düşürünce muhafızlar, işi ciddiye alarak yüzlerini Babür’e bir daha gösteremediler.</a:t>
            </a:r>
          </a:p>
          <a:p>
            <a:endParaRPr lang="tr-TR" dirty="0"/>
          </a:p>
        </p:txBody>
      </p:sp>
    </p:spTree>
    <p:extLst>
      <p:ext uri="{BB962C8B-B14F-4D97-AF65-F5344CB8AC3E}">
        <p14:creationId xmlns:p14="http://schemas.microsoft.com/office/powerpoint/2010/main" val="2844806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F665392-5B66-4E39-A375-F2DC952A5125}"/>
              </a:ext>
            </a:extLst>
          </p:cNvPr>
          <p:cNvSpPr>
            <a:spLocks noGrp="1"/>
          </p:cNvSpPr>
          <p:nvPr>
            <p:ph type="title"/>
          </p:nvPr>
        </p:nvSpPr>
        <p:spPr/>
        <p:txBody>
          <a:bodyPr>
            <a:normAutofit fontScale="90000"/>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Babür’ün kale kuşatması </a:t>
            </a:r>
            <a:endParaRPr lang="tr-TR" dirty="0"/>
          </a:p>
        </p:txBody>
      </p:sp>
      <p:pic>
        <p:nvPicPr>
          <p:cNvPr id="5" name="İçerik Yer Tutucusu 4">
            <a:extLst>
              <a:ext uri="{FF2B5EF4-FFF2-40B4-BE49-F238E27FC236}">
                <a16:creationId xmlns:a16="http://schemas.microsoft.com/office/drawing/2014/main" id="{9511C179-1A7F-4DBD-8A48-7F1F94C4227D}"/>
              </a:ext>
            </a:extLst>
          </p:cNvPr>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627784" y="1628800"/>
            <a:ext cx="3456384" cy="4580870"/>
          </a:xfrm>
        </p:spPr>
      </p:pic>
    </p:spTree>
    <p:extLst>
      <p:ext uri="{BB962C8B-B14F-4D97-AF65-F5344CB8AC3E}">
        <p14:creationId xmlns:p14="http://schemas.microsoft.com/office/powerpoint/2010/main" val="519773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29FFB84-4A36-44A1-AAA7-352A9215505F}"/>
              </a:ext>
            </a:extLst>
          </p:cNvPr>
          <p:cNvSpPr>
            <a:spLocks noGrp="1"/>
          </p:cNvSpPr>
          <p:nvPr>
            <p:ph type="title"/>
          </p:nvPr>
        </p:nvSpPr>
        <p:spPr/>
        <p:txBody>
          <a:bodyPr/>
          <a:lstStyle/>
          <a:p>
            <a:pPr algn="ct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dirty="0"/>
          </a:p>
        </p:txBody>
      </p:sp>
      <p:sp>
        <p:nvSpPr>
          <p:cNvPr id="3" name="İçerik Yer Tutucusu 2">
            <a:extLst>
              <a:ext uri="{FF2B5EF4-FFF2-40B4-BE49-F238E27FC236}">
                <a16:creationId xmlns:a16="http://schemas.microsoft.com/office/drawing/2014/main" id="{96BD24A4-C72D-4B66-B25F-F4ECB3D95354}"/>
              </a:ext>
            </a:extLst>
          </p:cNvPr>
          <p:cNvSpPr>
            <a:spLocks noGrp="1"/>
          </p:cNvSpPr>
          <p:nvPr>
            <p:ph sz="quarter" idx="1"/>
          </p:nvPr>
        </p:nvSpPr>
        <p:spPr/>
        <p:txBody>
          <a:bodyPr>
            <a:normAutofit fontScale="85000" lnSpcReduction="20000"/>
          </a:bodyPr>
          <a:lstStyle/>
          <a:p>
            <a:r>
              <a:rPr lang="tr-TR" dirty="0"/>
              <a:t>Yaklaşık 7 yıl sonra </a:t>
            </a:r>
            <a:r>
              <a:rPr lang="tr-TR" dirty="0" err="1"/>
              <a:t>Bâbür’ün</a:t>
            </a:r>
            <a:r>
              <a:rPr lang="tr-TR" dirty="0"/>
              <a:t>, Hindistan’a fetih amacıyla yaptığı asıl sefer ise 1526 yılındaki Hindistan’ın </a:t>
            </a:r>
            <a:r>
              <a:rPr lang="tr-TR" dirty="0" err="1"/>
              <a:t>Panipat</a:t>
            </a:r>
            <a:r>
              <a:rPr lang="tr-TR" dirty="0"/>
              <a:t> yakınlarında ki kadim savaş alanında Delhi Sultanı İbrahim </a:t>
            </a:r>
            <a:r>
              <a:rPr lang="tr-TR" dirty="0" err="1"/>
              <a:t>Lodi</a:t>
            </a:r>
            <a:r>
              <a:rPr lang="tr-TR" dirty="0"/>
              <a:t> ve büyük ordusuyla karşılaştığı seferidir. O sırada Babür’ün ordusu </a:t>
            </a:r>
            <a:r>
              <a:rPr lang="tr-TR" dirty="0" err="1"/>
              <a:t>Lodi’nin</a:t>
            </a:r>
            <a:r>
              <a:rPr lang="tr-TR" dirty="0"/>
              <a:t> ordusunun oldukça altındaydı fakat Babür, bir gün öncesinde silahlarını ve toplarını özenle hazırlattığı için şanslıydı. </a:t>
            </a:r>
            <a:r>
              <a:rPr lang="tr-TR" dirty="0" err="1"/>
              <a:t>Lodi</a:t>
            </a:r>
            <a:r>
              <a:rPr lang="tr-TR" dirty="0"/>
              <a:t> ile olan savaşında yine Özbeklerden öğrenmiş olduğu saldırı tarzı ile hareket etti. Önce etrafını sardı ve daha sonra arkasından saldırdı. Bu sefer sırasında, sadece 13.500 kişilik küçük ordusuyla, fillerle desteklenmiş yaklaşık 100.000 kişilik bir orduyu </a:t>
            </a:r>
            <a:r>
              <a:rPr lang="tr-TR" dirty="0" err="1"/>
              <a:t>Panipat</a:t>
            </a:r>
            <a:r>
              <a:rPr lang="tr-TR" dirty="0"/>
              <a:t> ovasında yapılan savaşta bozguna uğratmıştır. Delhi kentinin yaklaşık olarak 80 km uzağında bulunan </a:t>
            </a:r>
            <a:r>
              <a:rPr lang="tr-TR" dirty="0" err="1"/>
              <a:t>Panipat</a:t>
            </a:r>
            <a:r>
              <a:rPr lang="tr-TR" dirty="0"/>
              <a:t> kasabası yakınlarındaki bu önemli savaş sonrasında, </a:t>
            </a:r>
            <a:r>
              <a:rPr lang="tr-TR" dirty="0" err="1"/>
              <a:t>Lodi</a:t>
            </a:r>
            <a:r>
              <a:rPr lang="tr-TR" dirty="0"/>
              <a:t> hanı İbrahim savaş meydanında ölmüş, böylece </a:t>
            </a:r>
            <a:r>
              <a:rPr lang="tr-TR" dirty="0" err="1"/>
              <a:t>Lodi</a:t>
            </a:r>
            <a:r>
              <a:rPr lang="tr-TR" dirty="0"/>
              <a:t> hanedanı yıkılmıştır Böylelikle savaş alanında </a:t>
            </a:r>
            <a:r>
              <a:rPr lang="tr-TR" dirty="0" err="1"/>
              <a:t>Lodi</a:t>
            </a:r>
            <a:r>
              <a:rPr lang="tr-TR" dirty="0"/>
              <a:t> ve birçok askeri öldü.</a:t>
            </a:r>
          </a:p>
        </p:txBody>
      </p:sp>
    </p:spTree>
    <p:extLst>
      <p:ext uri="{BB962C8B-B14F-4D97-AF65-F5344CB8AC3E}">
        <p14:creationId xmlns:p14="http://schemas.microsoft.com/office/powerpoint/2010/main" val="1276795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FCEA54B-6D03-4A08-BD6A-5DB1F74CCF88}"/>
              </a:ext>
            </a:extLst>
          </p:cNvPr>
          <p:cNvSpPr>
            <a:spLocks noGrp="1"/>
          </p:cNvSpPr>
          <p:nvPr>
            <p:ph type="title"/>
          </p:nvPr>
        </p:nvSpPr>
        <p:spPr>
          <a:xfrm>
            <a:off x="548252" y="768152"/>
            <a:ext cx="7467600" cy="1143000"/>
          </a:xfrm>
        </p:spPr>
        <p:txBody>
          <a:bodyPr>
            <a:normAutofit fontScale="90000"/>
          </a:bodyPr>
          <a:lstStyle/>
          <a:p>
            <a:pPr algn="ct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b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200" b="1" dirty="0" err="1">
                <a:solidFill>
                  <a:schemeClr val="accent2">
                    <a:lumMod val="75000"/>
                  </a:schemeClr>
                </a:solidFill>
                <a:effectLst>
                  <a:outerShdw blurRad="38100" dist="38100" dir="2700000" algn="tl">
                    <a:srgbClr val="000000">
                      <a:alpha val="43137"/>
                    </a:srgbClr>
                  </a:outerShdw>
                </a:effectLst>
                <a:latin typeface="Comic Sans MS" pitchFamily="66" charset="0"/>
              </a:rPr>
              <a:t>Panipat’ta</a:t>
            </a: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 ki </a:t>
            </a:r>
            <a:r>
              <a:rPr lang="tr-TR" sz="3200" b="1" dirty="0" err="1">
                <a:solidFill>
                  <a:schemeClr val="accent2">
                    <a:lumMod val="75000"/>
                  </a:schemeClr>
                </a:solidFill>
                <a:effectLst>
                  <a:outerShdw blurRad="38100" dist="38100" dir="2700000" algn="tl">
                    <a:srgbClr val="000000">
                      <a:alpha val="43137"/>
                    </a:srgbClr>
                  </a:outerShdw>
                </a:effectLst>
                <a:latin typeface="Comic Sans MS" pitchFamily="66" charset="0"/>
              </a:rPr>
              <a:t>Lodi</a:t>
            </a: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 ile olan ilk savaşından bir kare</a:t>
            </a:r>
            <a:endParaRPr lang="tr-TR" dirty="0"/>
          </a:p>
        </p:txBody>
      </p:sp>
      <p:pic>
        <p:nvPicPr>
          <p:cNvPr id="5" name="İçerik Yer Tutucusu 4">
            <a:extLst>
              <a:ext uri="{FF2B5EF4-FFF2-40B4-BE49-F238E27FC236}">
                <a16:creationId xmlns:a16="http://schemas.microsoft.com/office/drawing/2014/main" id="{7F6D2B5F-A70F-409B-882D-3679714F6B21}"/>
              </a:ext>
            </a:extLst>
          </p:cNvPr>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331639" y="2320999"/>
            <a:ext cx="5900825" cy="3768849"/>
          </a:xfrm>
        </p:spPr>
      </p:pic>
    </p:spTree>
    <p:extLst>
      <p:ext uri="{BB962C8B-B14F-4D97-AF65-F5344CB8AC3E}">
        <p14:creationId xmlns:p14="http://schemas.microsoft.com/office/powerpoint/2010/main" val="2176827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9FECB4F-CE35-4513-BDCD-BC10175C7DF5}"/>
              </a:ext>
            </a:extLst>
          </p:cNvPr>
          <p:cNvSpPr>
            <a:spLocks noGrp="1"/>
          </p:cNvSpPr>
          <p:nvPr>
            <p:ph type="title"/>
          </p:nvPr>
        </p:nvSpPr>
        <p:spPr/>
        <p:txBody>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dirty="0"/>
          </a:p>
        </p:txBody>
      </p:sp>
      <p:sp>
        <p:nvSpPr>
          <p:cNvPr id="3" name="İçerik Yer Tutucusu 2">
            <a:extLst>
              <a:ext uri="{FF2B5EF4-FFF2-40B4-BE49-F238E27FC236}">
                <a16:creationId xmlns:a16="http://schemas.microsoft.com/office/drawing/2014/main" id="{D254B034-6330-4A0F-A9C1-79C9C1F72DA1}"/>
              </a:ext>
            </a:extLst>
          </p:cNvPr>
          <p:cNvSpPr>
            <a:spLocks noGrp="1"/>
          </p:cNvSpPr>
          <p:nvPr>
            <p:ph sz="quarter" idx="1"/>
          </p:nvPr>
        </p:nvSpPr>
        <p:spPr/>
        <p:txBody>
          <a:bodyPr/>
          <a:lstStyle/>
          <a:p>
            <a:r>
              <a:rPr lang="tr-TR" dirty="0"/>
              <a:t>Babür, kendini daha da geliştirerek topçularına korkunç bir görünüm kazandırarak daha fazla zafer kazanmaya devam etti. O sıralar savaş boyu masraf çok olduğu için Delhi Sultanının hazinesi kısa süre içerisinde tükendi ve ilk büyük Hint-Türk imparatoru Babür, çok geçmeden özel vergiler toplamak zorunda kaldı.</a:t>
            </a:r>
          </a:p>
          <a:p>
            <a:r>
              <a:rPr lang="tr-TR" dirty="0"/>
              <a:t>Babür’ün atası Timur, zamanında Hindistan’ı fethettiği için Babür, Hindistan üzerinde bir miras hakkı olduğunu savunuyordu. Fakat Timur, fethettiği Hindistan’da kalmayı tercih etmemişti. </a:t>
            </a:r>
          </a:p>
          <a:p>
            <a:endParaRPr lang="tr-TR" dirty="0"/>
          </a:p>
        </p:txBody>
      </p:sp>
    </p:spTree>
    <p:extLst>
      <p:ext uri="{BB962C8B-B14F-4D97-AF65-F5344CB8AC3E}">
        <p14:creationId xmlns:p14="http://schemas.microsoft.com/office/powerpoint/2010/main" val="2496324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E649493-2FEB-42EE-B22E-6AB031AAE28B}"/>
              </a:ext>
            </a:extLst>
          </p:cNvPr>
          <p:cNvSpPr>
            <a:spLocks noGrp="1"/>
          </p:cNvSpPr>
          <p:nvPr>
            <p:ph type="title"/>
          </p:nvPr>
        </p:nvSpPr>
        <p:spPr/>
        <p:txBody>
          <a:bodyPr/>
          <a:lstStyle/>
          <a:p>
            <a:pPr algn="ct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HİN 309 </a:t>
            </a:r>
            <a:b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3200" b="1" dirty="0">
                <a:solidFill>
                  <a:schemeClr val="accent2">
                    <a:lumMod val="75000"/>
                  </a:schemeClr>
                </a:solidFill>
                <a:effectLst>
                  <a:outerShdw blurRad="38100" dist="38100" dir="2700000" algn="tl">
                    <a:srgbClr val="000000">
                      <a:alpha val="43137"/>
                    </a:srgbClr>
                  </a:outerShdw>
                </a:effectLst>
                <a:latin typeface="Comic Sans MS" pitchFamily="66" charset="0"/>
              </a:rPr>
              <a:t>YENİÇAĞ HİNDİSTAN TARİHİ</a:t>
            </a:r>
            <a:endParaRPr lang="tr-TR" dirty="0"/>
          </a:p>
        </p:txBody>
      </p:sp>
      <p:sp>
        <p:nvSpPr>
          <p:cNvPr id="3" name="İçerik Yer Tutucusu 2">
            <a:extLst>
              <a:ext uri="{FF2B5EF4-FFF2-40B4-BE49-F238E27FC236}">
                <a16:creationId xmlns:a16="http://schemas.microsoft.com/office/drawing/2014/main" id="{B47D3A98-95CD-4241-92D7-35C6836A871D}"/>
              </a:ext>
            </a:extLst>
          </p:cNvPr>
          <p:cNvSpPr>
            <a:spLocks noGrp="1"/>
          </p:cNvSpPr>
          <p:nvPr>
            <p:ph sz="quarter" idx="1"/>
          </p:nvPr>
        </p:nvSpPr>
        <p:spPr/>
        <p:txBody>
          <a:bodyPr>
            <a:normAutofit/>
          </a:bodyPr>
          <a:lstStyle/>
          <a:p>
            <a:r>
              <a:rPr lang="tr-TR" dirty="0"/>
              <a:t>Babür’ün generalleri ve askerlerinden bazıları imparatorlarının geri dönmesini beklerken Babür tam aksini yapıp kararını vererek Hindistan’da kalmayı tercih etmişti. Bunun üzerine de gitmek isteyenleri dostça karşılamış ve kalanlarla da devam etme kararı almıştı. Birçok generaller onun bu dostça olan tavrını saygıyla karşılayıp onunla kalmaya karar vermişlerdi. </a:t>
            </a:r>
          </a:p>
          <a:p>
            <a:endParaRPr lang="tr-TR" dirty="0"/>
          </a:p>
        </p:txBody>
      </p:sp>
    </p:spTree>
    <p:extLst>
      <p:ext uri="{BB962C8B-B14F-4D97-AF65-F5344CB8AC3E}">
        <p14:creationId xmlns:p14="http://schemas.microsoft.com/office/powerpoint/2010/main" val="33997096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1115</TotalTime>
  <Words>985</Words>
  <Application>Microsoft Office PowerPoint</Application>
  <PresentationFormat>Ekran Gösterisi (4:3)</PresentationFormat>
  <Paragraphs>39</Paragraphs>
  <Slides>15</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15</vt:i4>
      </vt:variant>
    </vt:vector>
  </HeadingPairs>
  <TitlesOfParts>
    <vt:vector size="21" baseType="lpstr">
      <vt:lpstr>Calibri</vt:lpstr>
      <vt:lpstr>Century Schoolbook</vt:lpstr>
      <vt:lpstr>Comic Sans MS</vt:lpstr>
      <vt:lpstr>Wingdings</vt:lpstr>
      <vt:lpstr>Wingdings 2</vt:lpstr>
      <vt:lpstr>Oriel</vt:lpstr>
      <vt:lpstr>                     HİN 309   YENİÇAĞ HİNDİSTAN TARİHİ  2. hafta  HinT- Türk İmparatorluğu: Dönemi: babürşah ıı       </vt:lpstr>
      <vt:lpstr>HİN 309  YENİÇAĞ HİNDİSTAN TARİHİ</vt:lpstr>
      <vt:lpstr>HİN 309  YENİÇAĞ HİNDİSTAN TARİHİ</vt:lpstr>
      <vt:lpstr>HİN 309  YENİÇAĞ HİNDİSTAN TARİHİ</vt:lpstr>
      <vt:lpstr>HİN 309  YENİÇAĞ HİNDİSTAN TARİHİ Babür’ün kale kuşatması </vt:lpstr>
      <vt:lpstr>HİN 309  YENİÇAĞ HİNDİSTAN TARİHİ</vt:lpstr>
      <vt:lpstr>HİN 309  YENİÇAĞ HİNDİSTAN TARİHİ Panipat’ta ki Lodi ile olan ilk savaşından bir kare</vt:lpstr>
      <vt:lpstr>HİN 309  YENİÇAĞ HİNDİSTAN TARİHİ</vt:lpstr>
      <vt:lpstr>HİN 309  YENİÇAĞ HİNDİSTAN TARİHİ</vt:lpstr>
      <vt:lpstr>HİN 309  YENİÇAĞ HİNDİSTAN TARİHİ</vt:lpstr>
      <vt:lpstr>HİN 309  YENİÇAĞ HİNDİSTAN TARİHİ</vt:lpstr>
      <vt:lpstr>HİN 309  YENİÇAĞ HİNDİSTAN TARİHİ</vt:lpstr>
      <vt:lpstr>HİN 309  YENİÇAĞ HİNDİSTAN TARİHİ</vt:lpstr>
      <vt:lpstr>HİN 309  YENİÇAĞ HİNDİSTAN TARİHİ</vt:lpstr>
      <vt:lpstr>HİN 309  YENİÇAĞ HİNDİSTAN TARİHİ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117</cp:revision>
  <dcterms:created xsi:type="dcterms:W3CDTF">2014-11-21T09:52:05Z</dcterms:created>
  <dcterms:modified xsi:type="dcterms:W3CDTF">2020-03-04T16:04:05Z</dcterms:modified>
</cp:coreProperties>
</file>