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23974" y="742950"/>
            <a:ext cx="10220325" cy="6010276"/>
          </a:xfrm>
        </p:spPr>
        <p:txBody>
          <a:bodyPr>
            <a:noAutofit/>
          </a:bodyPr>
          <a:lstStyle/>
          <a:p>
            <a:r>
              <a:rPr lang="tr-TR" sz="2400" b="1" dirty="0" smtClean="0"/>
              <a:t>HAYVANLARI KORUMA KANUNU             </a:t>
            </a:r>
            <a:br>
              <a:rPr lang="tr-TR" sz="2400" b="1" dirty="0" smtClean="0"/>
            </a:br>
            <a:r>
              <a:rPr lang="tr-TR" sz="2400" b="1" dirty="0" smtClean="0"/>
              <a:t> Kanun Numarası           : 5199          </a:t>
            </a:r>
            <a:br>
              <a:rPr lang="tr-TR" sz="2400" b="1" dirty="0" smtClean="0"/>
            </a:br>
            <a:r>
              <a:rPr lang="tr-TR" sz="2400" dirty="0" smtClean="0"/>
              <a:t/>
            </a:r>
            <a:br>
              <a:rPr lang="tr-TR" sz="2400" dirty="0" smtClean="0"/>
            </a:br>
            <a:r>
              <a:rPr lang="tr-TR" sz="2400" dirty="0"/>
              <a:t/>
            </a:r>
            <a:br>
              <a:rPr lang="tr-TR" sz="2400" dirty="0"/>
            </a:br>
            <a:r>
              <a:rPr lang="tr-TR" sz="2400" dirty="0" smtClean="0"/>
              <a:t> BİRİNCİ KISIM </a:t>
            </a:r>
            <a:br>
              <a:rPr lang="tr-TR" sz="2400" dirty="0" smtClean="0"/>
            </a:br>
            <a:r>
              <a:rPr lang="tr-TR" sz="2400" dirty="0" smtClean="0"/>
              <a:t>Genel Hükümler </a:t>
            </a:r>
            <a:br>
              <a:rPr lang="tr-TR" sz="2400" dirty="0" smtClean="0"/>
            </a:br>
            <a:r>
              <a:rPr lang="tr-TR" sz="2400" dirty="0" smtClean="0"/>
              <a:t>BİRİNCİ BÖLÜM </a:t>
            </a:r>
            <a:br>
              <a:rPr lang="tr-TR" sz="2400" dirty="0" smtClean="0"/>
            </a:br>
            <a:r>
              <a:rPr lang="tr-TR" sz="2400" dirty="0" smtClean="0"/>
              <a:t>Amaç, Kapsam, Tanımlar ve İlkeler              </a:t>
            </a:r>
            <a:br>
              <a:rPr lang="tr-TR" sz="2400" dirty="0" smtClean="0"/>
            </a:br>
            <a:r>
              <a:rPr lang="tr-TR" sz="2400" dirty="0" smtClean="0"/>
              <a:t>Amaç             </a:t>
            </a:r>
            <a:br>
              <a:rPr lang="tr-TR" sz="2400" dirty="0" smtClean="0"/>
            </a:br>
            <a:r>
              <a:rPr lang="tr-TR" sz="2400" dirty="0" smtClean="0"/>
              <a:t>Madde 1- Bu Kanunun amacı; hayvanların rahat yaşamlarını ve hayvanlara iyi ve uygun muamele edilmesini temin etmek, hayvanların acı, ıstırap ve eziyet çekmelerine karşı en iyi şekilde korunmalarını, her türlü mağduriyetlerinin önlenmesini sağlamaktır.        </a:t>
            </a:r>
            <a:br>
              <a:rPr lang="tr-TR" sz="2400" dirty="0" smtClean="0"/>
            </a:br>
            <a:r>
              <a:rPr lang="tr-TR" sz="2400" dirty="0" smtClean="0"/>
              <a:t>Kapsam             </a:t>
            </a:r>
            <a:br>
              <a:rPr lang="tr-TR" sz="2400" dirty="0" smtClean="0"/>
            </a:br>
            <a:r>
              <a:rPr lang="tr-TR" sz="2400" dirty="0" smtClean="0"/>
              <a:t>Madde 2- Bu Kanun, amaç maddesi doğrultusunda yapılacak düzenlemeleri, alınacak önlemleri, sağlanacak eşgüdümü, denetim, sınırlama ve yükümlülükler ile tâbi olunacak cezaî hükümleri kapsar. </a:t>
            </a:r>
            <a:endParaRPr lang="tr-TR" sz="2400" dirty="0"/>
          </a:p>
        </p:txBody>
      </p:sp>
    </p:spTree>
    <p:extLst>
      <p:ext uri="{BB962C8B-B14F-4D97-AF65-F5344CB8AC3E}">
        <p14:creationId xmlns:p14="http://schemas.microsoft.com/office/powerpoint/2010/main" val="2305427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Hayvanların öldürülmesi </a:t>
            </a:r>
            <a:endParaRPr lang="tr-TR" dirty="0"/>
          </a:p>
        </p:txBody>
      </p:sp>
      <p:sp>
        <p:nvSpPr>
          <p:cNvPr id="3" name="İçerik Yer Tutucusu 2"/>
          <p:cNvSpPr>
            <a:spLocks noGrp="1"/>
          </p:cNvSpPr>
          <p:nvPr>
            <p:ph idx="1"/>
          </p:nvPr>
        </p:nvSpPr>
        <p:spPr/>
        <p:txBody>
          <a:bodyPr/>
          <a:lstStyle/>
          <a:p>
            <a:r>
              <a:rPr lang="tr-TR" dirty="0" smtClean="0"/>
              <a:t>Madde 13- Kanunî istisnalar ile tıbbî ve bilimsel gerekçeler ve gıda amaçlı olmayan, insan ve çevre sağlığına yönelen önlenemez tehditler bulunan acil durumlar dışında yavrulama, gebelik ve süt anneliği dönemlerinde hayvanlar öldürülemez.             </a:t>
            </a:r>
          </a:p>
          <a:p>
            <a:r>
              <a:rPr lang="tr-TR" dirty="0" smtClean="0"/>
              <a:t>Öldürme işleminden sorumlu kişi ve kuruluşlar, hayvanın kesin olarak öldüğünden emin olunduktan sonra, hayvanın ölüsünü usulüne uygun olarak bertaraf etmek veya ettirmekle yükümlüdürler. Öldürme esas ve usulleri Bakanlıkça çıkarılacak yönetmelikle belirlenir</a:t>
            </a:r>
            <a:endParaRPr lang="tr-TR" dirty="0"/>
          </a:p>
        </p:txBody>
      </p:sp>
    </p:spTree>
    <p:extLst>
      <p:ext uri="{BB962C8B-B14F-4D97-AF65-F5344CB8AC3E}">
        <p14:creationId xmlns:p14="http://schemas.microsoft.com/office/powerpoint/2010/main" val="479270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Yasaklar </a:t>
            </a:r>
            <a:endParaRPr lang="tr-TR" dirty="0"/>
          </a:p>
        </p:txBody>
      </p:sp>
      <p:sp>
        <p:nvSpPr>
          <p:cNvPr id="3" name="İçerik Yer Tutucusu 2"/>
          <p:cNvSpPr>
            <a:spLocks noGrp="1"/>
          </p:cNvSpPr>
          <p:nvPr>
            <p:ph idx="1"/>
          </p:nvPr>
        </p:nvSpPr>
        <p:spPr/>
        <p:txBody>
          <a:bodyPr>
            <a:normAutofit/>
          </a:bodyPr>
          <a:lstStyle/>
          <a:p>
            <a:r>
              <a:rPr lang="tr-TR" dirty="0" smtClean="0"/>
              <a:t>Madde 14- Hayvanlarla ilgili yasaklar şunlardır:             </a:t>
            </a:r>
          </a:p>
          <a:p>
            <a:r>
              <a:rPr lang="tr-TR" dirty="0" smtClean="0"/>
              <a:t>a) Hayvanlara kasıtlı olarak kötü davranmak, acımasız ve zalimce işlem yapmak, dövmek, aç ve susuz bırakmak, aşırı soğuğa ve sıcağa maruz bırakmak, bakımlarını ihmal etmek, fiziksel ve psikolojik acı çektirmek.             </a:t>
            </a:r>
          </a:p>
          <a:p>
            <a:r>
              <a:rPr lang="tr-TR" dirty="0" smtClean="0"/>
              <a:t>b) Hayvanları, gücünü aştığı açıkça görülen fiillere zorlamak.             </a:t>
            </a:r>
          </a:p>
          <a:p>
            <a:r>
              <a:rPr lang="tr-TR" dirty="0" smtClean="0"/>
              <a:t>c) Hayvan bakımı eğitimi almamış kişilerce ev ve süs hayvanı satmak.             </a:t>
            </a:r>
          </a:p>
          <a:p>
            <a:r>
              <a:rPr lang="tr-TR" dirty="0" smtClean="0"/>
              <a:t>d) Ev ve süs hayvanlarını </a:t>
            </a:r>
            <a:r>
              <a:rPr lang="tr-TR" dirty="0" err="1" smtClean="0"/>
              <a:t>onaltı</a:t>
            </a:r>
            <a:r>
              <a:rPr lang="tr-TR" dirty="0" smtClean="0"/>
              <a:t> yaşından küçüklere satmak.             </a:t>
            </a:r>
          </a:p>
          <a:p>
            <a:r>
              <a:rPr lang="tr-TR" dirty="0" smtClean="0"/>
              <a:t>e) Hayvanların kesin olarak öldüğü anlaşılmadan, vücutlarına müdahalelerde bulunmak.       </a:t>
            </a:r>
            <a:endParaRPr lang="tr-TR" dirty="0"/>
          </a:p>
        </p:txBody>
      </p:sp>
    </p:spTree>
    <p:extLst>
      <p:ext uri="{BB962C8B-B14F-4D97-AF65-F5344CB8AC3E}">
        <p14:creationId xmlns:p14="http://schemas.microsoft.com/office/powerpoint/2010/main" val="2121205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Yasaklar </a:t>
            </a:r>
            <a:endParaRPr lang="tr-TR" dirty="0"/>
          </a:p>
        </p:txBody>
      </p:sp>
      <p:sp>
        <p:nvSpPr>
          <p:cNvPr id="3" name="İçerik Yer Tutucusu 2"/>
          <p:cNvSpPr>
            <a:spLocks noGrp="1"/>
          </p:cNvSpPr>
          <p:nvPr>
            <p:ph idx="1"/>
          </p:nvPr>
        </p:nvSpPr>
        <p:spPr>
          <a:xfrm>
            <a:off x="838200" y="1314450"/>
            <a:ext cx="10515600" cy="5286375"/>
          </a:xfrm>
        </p:spPr>
        <p:txBody>
          <a:bodyPr>
            <a:normAutofit fontScale="77500" lnSpcReduction="20000"/>
          </a:bodyPr>
          <a:lstStyle/>
          <a:p>
            <a:r>
              <a:rPr lang="tr-TR" dirty="0" smtClean="0"/>
              <a:t>f) Kesim hayvanları ve 4915 sayılı Kanun çerçevesinde avlanmasına ve özel üretim çiftliklerinde kesim hayvanı olarak üretimine izin verilen av hayvanları  ile ticarete konu yabani hayvanlar dışındaki hayvanları, et ihtiyacı amacıyla kesip ya da öldürüp piyasaya sürmek.             </a:t>
            </a:r>
          </a:p>
          <a:p>
            <a:r>
              <a:rPr lang="tr-TR" dirty="0" smtClean="0"/>
              <a:t>g) Kesim için yetiştirilmiş hayvanlar dışındaki hayvanları ödül, ikramiye ya da prim olarak dağıtmak.             </a:t>
            </a:r>
          </a:p>
          <a:p>
            <a:r>
              <a:rPr lang="tr-TR" dirty="0" smtClean="0"/>
              <a:t>h) Tıbbî gerekçeler hariç hayvanlara ya da onların ana karnındaki yavrularına veya havyar üretimi hariç yumurtalarına zarar verebilecek sunî müdahaleler yapmak, yabancı maddeler vermek.              </a:t>
            </a:r>
          </a:p>
          <a:p>
            <a:r>
              <a:rPr lang="tr-TR" dirty="0" smtClean="0"/>
              <a:t>ı) Hayvanları hasta, gebelik süresinin 2/3’ünü tamamlamış gebe ve yeni ana iken çalıştırmak, uygun olmayan koşullarda barındırmak.               </a:t>
            </a:r>
          </a:p>
          <a:p>
            <a:r>
              <a:rPr lang="tr-TR" dirty="0" smtClean="0"/>
              <a:t>j) Hayvanlarla cinsel ilişkide bulunmak, işkence yapmak.              </a:t>
            </a:r>
          </a:p>
          <a:p>
            <a:r>
              <a:rPr lang="tr-TR" dirty="0" smtClean="0"/>
              <a:t>k) Sağlık nedenleri ile gerekli olmadıkça bir hayvana zor kullanarak yem yedirmek,  acı, ıstırap ya da zarar veren yiyecekler ile alkollü içki, sigara, uyuşturucu ve bunun gibi bağımlılık yapan yiyecek veya içecekler vermek. </a:t>
            </a:r>
          </a:p>
          <a:p>
            <a:r>
              <a:rPr lang="tr-TR" dirty="0" err="1" smtClean="0"/>
              <a:t>Pitbull</a:t>
            </a:r>
            <a:r>
              <a:rPr lang="tr-TR" dirty="0" smtClean="0"/>
              <a:t> </a:t>
            </a:r>
            <a:r>
              <a:rPr lang="tr-TR" dirty="0" err="1" smtClean="0"/>
              <a:t>Terrier</a:t>
            </a:r>
            <a:r>
              <a:rPr lang="tr-TR" dirty="0" smtClean="0"/>
              <a:t>, </a:t>
            </a:r>
            <a:r>
              <a:rPr lang="tr-TR" dirty="0" err="1" smtClean="0"/>
              <a:t>Japanese</a:t>
            </a:r>
            <a:r>
              <a:rPr lang="tr-TR" dirty="0" smtClean="0"/>
              <a:t> Tosa gibi tehlike arz eden hayvanları üretmek; sahiplendirilmesini, ülkemize girişini, satışını ve reklamını yapmak; takas etmek, sergilemek ve hediye etmek</a:t>
            </a:r>
          </a:p>
          <a:p>
            <a:endParaRPr lang="tr-TR" dirty="0"/>
          </a:p>
        </p:txBody>
      </p:sp>
    </p:spTree>
    <p:extLst>
      <p:ext uri="{BB962C8B-B14F-4D97-AF65-F5344CB8AC3E}">
        <p14:creationId xmlns:p14="http://schemas.microsoft.com/office/powerpoint/2010/main" val="1643445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İlkeler </a:t>
            </a:r>
            <a:endParaRPr lang="tr-TR" dirty="0"/>
          </a:p>
        </p:txBody>
      </p:sp>
      <p:sp>
        <p:nvSpPr>
          <p:cNvPr id="3" name="İçerik Yer Tutucusu 2"/>
          <p:cNvSpPr>
            <a:spLocks noGrp="1"/>
          </p:cNvSpPr>
          <p:nvPr>
            <p:ph idx="1"/>
          </p:nvPr>
        </p:nvSpPr>
        <p:spPr>
          <a:xfrm>
            <a:off x="838200" y="1328738"/>
            <a:ext cx="10515600" cy="4848225"/>
          </a:xfrm>
        </p:spPr>
        <p:txBody>
          <a:bodyPr>
            <a:normAutofit fontScale="77500" lnSpcReduction="20000"/>
          </a:bodyPr>
          <a:lstStyle/>
          <a:p>
            <a:r>
              <a:rPr lang="tr-TR" dirty="0" smtClean="0"/>
              <a:t>Madde  4- Hayvanların korunmasına ve rahat yaşamalarına ilişkin temel ilkeler şunlardır:            </a:t>
            </a:r>
          </a:p>
          <a:p>
            <a:r>
              <a:rPr lang="tr-TR" dirty="0" smtClean="0"/>
              <a:t>a) Bütün hayvanlar eşit doğar ve bu Kanun hükümleri çerçevesinde yaşama hakkına sahiptir.             </a:t>
            </a:r>
          </a:p>
          <a:p>
            <a:r>
              <a:rPr lang="tr-TR" dirty="0" smtClean="0"/>
              <a:t>b) Evcil hayvanlar, türüne özgü hayat şartları içinde yaşama özgürlüğüne sahiptir. Sahipsiz   hayvanların da, sahipli hayvanlar gibi  yaşamları desteklenmelidir.             </a:t>
            </a:r>
          </a:p>
          <a:p>
            <a:r>
              <a:rPr lang="tr-TR" dirty="0" smtClean="0"/>
              <a:t>c) Hayvanların korunması, gözetilmesi, bakımı ve kötü muamelelerden uzak tutulması için gerekli önlemler alınmalıdır.              </a:t>
            </a:r>
          </a:p>
          <a:p>
            <a:r>
              <a:rPr lang="tr-TR" dirty="0" smtClean="0"/>
              <a:t>d) Hiçbir maddî kazanç ve menfaat amacı gütmeksizin, sadece insanî ve vicdanî sorumluluklarla,  sahipsiz ve güçten düşmüş hayvanlara bakan veya bakmak isteyen ve bu Kanunda öngörülen koşulları taşıyan gerçek ve tüzel kişilerin teşviki ve bu kapsamda eşgüdüm sağlanması esastır.               </a:t>
            </a:r>
          </a:p>
          <a:p>
            <a:r>
              <a:rPr lang="tr-TR" dirty="0" smtClean="0"/>
              <a:t>e) Nesli yok olma tehlikesi altında bulunan tür ve bunların yaşama ortamlarının korunması esastır.             </a:t>
            </a:r>
          </a:p>
          <a:p>
            <a:r>
              <a:rPr lang="tr-TR" dirty="0" smtClean="0"/>
              <a:t> f) Yabani hayvanların yaşama ortamlarından koparılmaması, doğada serbestçe yaşayan bir hayvanın yakalanıp özgürlükten yoksun bırakılmaması esastır.               </a:t>
            </a:r>
          </a:p>
        </p:txBody>
      </p:sp>
    </p:spTree>
    <p:extLst>
      <p:ext uri="{BB962C8B-B14F-4D97-AF65-F5344CB8AC3E}">
        <p14:creationId xmlns:p14="http://schemas.microsoft.com/office/powerpoint/2010/main" val="1081060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İlkeler </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g) Hayvanların korunması ve rahat yaşamalarının sağlanmasında; insanlarla diğer hayvanların hijyen, sağlık ve güvenlikleri de dikkate alınmalıdır.             </a:t>
            </a:r>
          </a:p>
          <a:p>
            <a:r>
              <a:rPr lang="tr-TR" dirty="0" smtClean="0"/>
              <a:t>h) Hayvanların türüne özgü şartlarda bakılması, beslenmesi, barındırılma ve taşınması esastır.             </a:t>
            </a:r>
          </a:p>
          <a:p>
            <a:r>
              <a:rPr lang="tr-TR" dirty="0" smtClean="0"/>
              <a:t>ı) Hayvanları taşıyan ve taşıtanlar onları türüne ve özelliğine uygun ortam ve şartlarda taşımalı, taşıma sırasında beslemeli ve bakımını yapmalıdırlar.              </a:t>
            </a:r>
          </a:p>
          <a:p>
            <a:r>
              <a:rPr lang="tr-TR" dirty="0" smtClean="0"/>
              <a:t> j) Yerel yönetimlerin, gönüllü kuruluşlarla işbirliği içerisinde, sahipsiz ve güçten düşmüş hayvanların korunması için hayvan bakımevleri ve hastaneler kurarak onların bakımlarını ve tedavilerini sağlamaları ve eğitim çalışmaları yapmaları esastır.             </a:t>
            </a:r>
          </a:p>
          <a:p>
            <a:r>
              <a:rPr lang="tr-TR" dirty="0" smtClean="0"/>
              <a:t>k) Kontrolsüz üremeyi önlemek amacıyla, toplu yaşanan yerlerde beslenen ve barındırılan kedi ve köpeklerin sahiplerince kısırlaştırılması esastır. Bununla birlikte, söz konusu hayvanlarını yavrulatmak isteyenler, doğacak yavruları belediyece kayıt altına aldırarak bakmakla ve/veya dağıtımını yapmakla yükümlüdür. </a:t>
            </a:r>
            <a:endParaRPr lang="tr-TR" dirty="0"/>
          </a:p>
        </p:txBody>
      </p:sp>
    </p:spTree>
    <p:extLst>
      <p:ext uri="{BB962C8B-B14F-4D97-AF65-F5344CB8AC3E}">
        <p14:creationId xmlns:p14="http://schemas.microsoft.com/office/powerpoint/2010/main" val="400646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Hayvanların sahiplenilmesi ve bakımı </a:t>
            </a: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Madde 5- Bir hayvanı, bakımının gerektirdiği yaygın eğitim programına katılarak sahiplenen veya ona bakan kişi, hayvanı barındırmak, hayvanın türüne ve üreme yöntemine uygun olan </a:t>
            </a:r>
            <a:r>
              <a:rPr lang="tr-TR" dirty="0" err="1" smtClean="0"/>
              <a:t>etolojik</a:t>
            </a:r>
            <a:r>
              <a:rPr lang="tr-TR" dirty="0" smtClean="0"/>
              <a:t> ihtiyaçlarını temin etmek, sağlığına dikkat etmek, insan, hayvan ve çevre sağlığı açısından gerekli tüm önlemleri almakla yükümlüdür.             </a:t>
            </a:r>
          </a:p>
          <a:p>
            <a:r>
              <a:rPr lang="tr-TR" dirty="0" smtClean="0"/>
              <a:t>Hayvan sahipleri, sahip oldukları hayvanlardan kaynaklanan çevre kirliliğini ve insanlara verilebilecek zarar ve rahatsızlıkları önleyici tedbirleri almakla yükümlü olup; zamanında ve yeterli seviyede tedbir alınmamasından kaynaklanan zararları tazmin etmek zorundadırlar.             </a:t>
            </a:r>
          </a:p>
          <a:p>
            <a:r>
              <a:rPr lang="tr-TR" dirty="0" smtClean="0"/>
              <a:t>Ev ve süs hayvanı satan kişiler, bu hayvanların bakımı ve korunması ile ilgili olarak yerel yönetimler tarafından düzenlenen eğitim programlarına katılarak sertifika almakla yükümlüdürler.            </a:t>
            </a:r>
          </a:p>
          <a:p>
            <a:r>
              <a:rPr lang="tr-TR" dirty="0" smtClean="0"/>
              <a:t>Ev ve süs hayvanı ve kontrollü hayvanları bulundurma ve sahiplenme şartları, hayvan bakımı konularında verilecek eğitim ile ilgili usul ve esaslar ile sahiplenilerek bakılan  hayvanların   çevreye verecekleri zarar ve rahatsızlıkları önleyici tedbirler, Tarım ve </a:t>
            </a:r>
            <a:r>
              <a:rPr lang="tr-TR" dirty="0" err="1" smtClean="0"/>
              <a:t>Köyişleri</a:t>
            </a:r>
            <a:r>
              <a:rPr lang="tr-TR" dirty="0" smtClean="0"/>
              <a:t> Bakanlığı ile eşgüdüm sağlanmak suretiyle, İçişleri Bakanlığı ve ilgili kuruluşların görüşü alınarak Bakanlıkça çıkarılacak yönetmelikle belirlenir.             </a:t>
            </a:r>
          </a:p>
          <a:p>
            <a:r>
              <a:rPr lang="tr-TR" dirty="0" smtClean="0"/>
              <a:t>Ticarî amaç güdülmeden bilhassa ev ve bahçesi içerisinde bakılan ev ve süs hayvanları sahiplerinin borcundan dolayı haczedilemezler.                </a:t>
            </a:r>
          </a:p>
          <a:p>
            <a:r>
              <a:rPr lang="tr-TR" dirty="0" smtClean="0"/>
              <a:t>Ev ve süs hayvanlarının üretimini ve ticaretini yapanlar, hayvanları sahiplenen ve onu üretmek için seçenler  annenin ve yavrularının sağlığını tehlikeye atmamak için gerekli anatomik, fizyolojik ve davranış karakteristikleri ile ilgili önlemleri almakla yükümlüdür.             </a:t>
            </a:r>
          </a:p>
          <a:p>
            <a:r>
              <a:rPr lang="tr-TR" dirty="0" smtClean="0"/>
              <a:t>Ev ve süs hayvanları ile kontrollü hayvanlardan, doğal yaşama ortamlarına tekrar uyum sağlayamayacak durumda olanlar terk edilemez; beslenemeyeceği ve iklimine uyum sağlayamayacağı ortama bırakılamaz. Ancak, yeniden sahiplendirme yapılabilir ya da hayvan bakımevlerine teslim edilebilir. </a:t>
            </a:r>
            <a:endParaRPr lang="tr-TR" dirty="0"/>
          </a:p>
        </p:txBody>
      </p:sp>
    </p:spTree>
    <p:extLst>
      <p:ext uri="{BB962C8B-B14F-4D97-AF65-F5344CB8AC3E}">
        <p14:creationId xmlns:p14="http://schemas.microsoft.com/office/powerpoint/2010/main" val="65842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Sahipsiz ve güçten düşmüş hayvanların korunması </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Madde 6- Sahipsiz ya da güçten düşmüş hayvanların, 3285 sayılı Hayvan Sağlığı Zabıtası Kanununda öngörülen durumlar dışında öldürülmeleri yasaktır.             Güçten düşmüş hayvanlar ticarî ve gösteri amaçlı veya herhangi bir şekilde binicilik ve taşımacılık amacıyla çalıştırılamaz.            </a:t>
            </a:r>
          </a:p>
          <a:p>
            <a:r>
              <a:rPr lang="tr-TR" dirty="0" smtClean="0"/>
              <a:t>Sahipsiz hayvanların korunması, bakılması ve gözetimi için yürürlükteki mevzuat hükümleri çerçevesinde, yerel yönetimler yetki ve sorumluluklarına ilişkin düzenlemeler ile çevreye olabilecek olumsuz etkilerini gidermeye yönelik tedbirler, Tarım ve </a:t>
            </a:r>
            <a:r>
              <a:rPr lang="tr-TR" dirty="0" err="1" smtClean="0"/>
              <a:t>Köyişleri</a:t>
            </a:r>
            <a:r>
              <a:rPr lang="tr-TR" dirty="0" smtClean="0"/>
              <a:t> Bakanlığı ve İçişleri Bakanlığı ile eşgüdüm sağlanarak, diğer ilgili kuruluşların da görüşü alınmak suretiyle Bakanlıkça çıkarılacak yönetmelikle belirlenir.             </a:t>
            </a:r>
          </a:p>
          <a:p>
            <a:r>
              <a:rPr lang="tr-TR" dirty="0" smtClean="0"/>
              <a:t>Sahipsiz veya güçten düşmüş hayvanların en hızlı  şekilde yerel yönetimlerce  kurulan veya izin verilen hayvan bakımevlerine götürülmesi zorunludur. Bu hayvanların öncelikle söz konusu merkezlerde oluşturulacak müşahede yerlerinde tutulması sağlanır. Müşahede yerlerinde kısırlaştırılan, aşılanan ve </a:t>
            </a:r>
            <a:r>
              <a:rPr lang="tr-TR" dirty="0" err="1" smtClean="0"/>
              <a:t>rehabilite</a:t>
            </a:r>
            <a:r>
              <a:rPr lang="tr-TR" dirty="0" smtClean="0"/>
              <a:t> edilen hayvanların kaydedildikten sonra öncelikle alındıkları ortama  bırakılmaları esastır. </a:t>
            </a:r>
            <a:endParaRPr lang="tr-TR" dirty="0"/>
          </a:p>
        </p:txBody>
      </p:sp>
    </p:spTree>
    <p:extLst>
      <p:ext uri="{BB962C8B-B14F-4D97-AF65-F5344CB8AC3E}">
        <p14:creationId xmlns:p14="http://schemas.microsoft.com/office/powerpoint/2010/main" val="2589182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Sahipsiz ve güçten düşmüş hayvanların korunması </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Sahipsiz veya güçten düşmüş hayvanların toplatılması ve hayvan bakımevlerinin çalışma usul ve esasları, ilgili kurum ve kuruluşların görüşleri alınarak Bakanlıkça çıkarılacak yönetmelikle belirlenir. Hayvan bakımevleri ve hastanelerin kurulması amacıyla Hazineye ait araziler öncelikle tahsis edilir. </a:t>
            </a:r>
          </a:p>
          <a:p>
            <a:r>
              <a:rPr lang="tr-TR" dirty="0" smtClean="0"/>
              <a:t>Amacı dışında kullanıldığı tespit edilen arazilerin tahsisi iptal edilir.             Hiçbir kazanç ve menfaat sağlamamak kaydıyla sadece insanî ve vicdanî amaçlarla sahipsiz ve güçten düşmüş hayvanlara bakan veya bakmak isteyen ve bu Kanunda öngörülen şartları taşıyan gerçek ve tüzel kişilere; belediyeler, orman idareleri, Maliye Bakanlığı, Özelleştirme İdaresi Başkanlığı tarafından, mülkiyeti idarelerde kalmak koşuluyla arazi ve buna ait binalar ve demirbaşlar tahsis edilebilir. Tahsis edilen arazilerin üzerinde amaca uygun tesisler  ilgili Bakanlığın/İdarenin izni ile yapılır. </a:t>
            </a:r>
            <a:endParaRPr lang="tr-TR" dirty="0"/>
          </a:p>
        </p:txBody>
      </p:sp>
    </p:spTree>
    <p:extLst>
      <p:ext uri="{BB962C8B-B14F-4D97-AF65-F5344CB8AC3E}">
        <p14:creationId xmlns:p14="http://schemas.microsoft.com/office/powerpoint/2010/main" val="3242524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Cerrahi müdahaleler/Yasak müdahaleler </a:t>
            </a:r>
            <a:endParaRPr lang="tr-TR" dirty="0"/>
          </a:p>
        </p:txBody>
      </p:sp>
      <p:sp>
        <p:nvSpPr>
          <p:cNvPr id="3" name="İçerik Yer Tutucusu 2"/>
          <p:cNvSpPr>
            <a:spLocks noGrp="1"/>
          </p:cNvSpPr>
          <p:nvPr>
            <p:ph idx="1"/>
          </p:nvPr>
        </p:nvSpPr>
        <p:spPr>
          <a:xfrm>
            <a:off x="838200" y="1471613"/>
            <a:ext cx="10515600" cy="4705350"/>
          </a:xfrm>
        </p:spPr>
        <p:txBody>
          <a:bodyPr>
            <a:normAutofit fontScale="77500" lnSpcReduction="20000"/>
          </a:bodyPr>
          <a:lstStyle/>
          <a:p>
            <a:r>
              <a:rPr lang="tr-TR" dirty="0" smtClean="0"/>
              <a:t>Madde 7- Hayvanlara tıbbî ve cerrahi müdahaleler sadece veteriner hekimler tarafından yapılır.              </a:t>
            </a:r>
          </a:p>
          <a:p>
            <a:r>
              <a:rPr lang="tr-TR" dirty="0" smtClean="0"/>
              <a:t>Kontrolsüz üremenin önlenmesi için, hayvanlara acı vermeden kısırlaştırma müdahaleleri yapılır.              </a:t>
            </a:r>
          </a:p>
          <a:p>
            <a:r>
              <a:rPr lang="tr-TR" dirty="0" smtClean="0"/>
              <a:t>Madde 8- Bir hayvan neslini yok edecek her türlü müdahale yasaktır.           </a:t>
            </a:r>
          </a:p>
          <a:p>
            <a:r>
              <a:rPr lang="tr-TR" dirty="0" smtClean="0"/>
              <a:t>Hayvanların, yaşadıkları sürece, tıbbî amaçlar dışında organ veya dokularının tümü ya da bir bölümü çıkarılıp alınamaz veya tahrip edilemez.              </a:t>
            </a:r>
          </a:p>
          <a:p>
            <a:r>
              <a:rPr lang="tr-TR" dirty="0" smtClean="0"/>
              <a:t>Ev ve süs hayvanının dış görünüşünü değiştirmeye yönelik veya diğer tedavi edici olmayan kuyruk ve kulak kesilmesi, ses tellerinin alınması ve tırnak ve dişlerinin sökülmesine yönelik  cerrahi müdahale yapılması yasaktır. Ancak bu yasaklamalara; bir veteriner hekimin, veteriner hekimliği uygulamaları ile ilgili tıbbî sebepler veya özel bir hayvanın yararı için gerektiğinde tedavi edici olmayan müdahaleyi gerekli görmesi veya üremenin önlenmesi durumlarında izin verilebilir.             Bir hayvana tıbbî amaçlar dışında, onun türüne ve </a:t>
            </a:r>
            <a:r>
              <a:rPr lang="tr-TR" dirty="0" err="1" smtClean="0"/>
              <a:t>etolojik</a:t>
            </a:r>
            <a:r>
              <a:rPr lang="tr-TR" dirty="0" smtClean="0"/>
              <a:t> özelliklerine aykırı hale getirecek şekilde ve dozda hormon ve ilaç vermek, çeşitli maddelerle doping yapmak, hayvanların türlerine has davranış ve fizikî özelliklerini yapay yöntemlerle değiştirmek  yasaktır. </a:t>
            </a:r>
            <a:endParaRPr lang="tr-TR" dirty="0"/>
          </a:p>
        </p:txBody>
      </p:sp>
    </p:spTree>
    <p:extLst>
      <p:ext uri="{BB962C8B-B14F-4D97-AF65-F5344CB8AC3E}">
        <p14:creationId xmlns:p14="http://schemas.microsoft.com/office/powerpoint/2010/main" val="236477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Hayvan deneyleri </a:t>
            </a:r>
            <a:endParaRPr lang="tr-TR" dirty="0"/>
          </a:p>
        </p:txBody>
      </p:sp>
      <p:sp>
        <p:nvSpPr>
          <p:cNvPr id="3" name="İçerik Yer Tutucusu 2"/>
          <p:cNvSpPr>
            <a:spLocks noGrp="1"/>
          </p:cNvSpPr>
          <p:nvPr>
            <p:ph idx="1"/>
          </p:nvPr>
        </p:nvSpPr>
        <p:spPr/>
        <p:txBody>
          <a:bodyPr/>
          <a:lstStyle/>
          <a:p>
            <a:r>
              <a:rPr lang="tr-TR" dirty="0" smtClean="0"/>
              <a:t>Madde 9- Hayvanlar, bilimsel olmayan teşhis, tedavi ve deneylerde kullanılamazlar.             </a:t>
            </a:r>
          </a:p>
          <a:p>
            <a:r>
              <a:rPr lang="tr-TR" dirty="0" smtClean="0"/>
              <a:t>Tıbbî ve bilimsel deneylerin uygulanması ve deneylerin hayvanları koruyacak şekilde yapılması ve deneylerde kullanılacak hayvanların uygun biçimde bakılması ve barındırılması esastır.              </a:t>
            </a:r>
          </a:p>
          <a:p>
            <a:r>
              <a:rPr lang="tr-TR" dirty="0" smtClean="0"/>
              <a:t>Başkaca bir seçenek olmaması halinde, hayvanlar bilimsel çalışmalarda deney hayvanı olarak kullanılabilir.            </a:t>
            </a:r>
          </a:p>
          <a:p>
            <a:r>
              <a:rPr lang="tr-TR" dirty="0" smtClean="0"/>
              <a:t>Hayvan deneyi yapan kurum ve kuruluşlarda bu deneylerin yapılmasına kendi bünyelerinde kurulmuş ve kurulacak etik kurullar yoluyla izin verilir. </a:t>
            </a:r>
            <a:endParaRPr lang="tr-TR" dirty="0"/>
          </a:p>
        </p:txBody>
      </p:sp>
    </p:spTree>
    <p:extLst>
      <p:ext uri="{BB962C8B-B14F-4D97-AF65-F5344CB8AC3E}">
        <p14:creationId xmlns:p14="http://schemas.microsoft.com/office/powerpoint/2010/main" val="2554739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Etik kurulların kuruluşu, çalışma usul ve esasları, Tarım ve </a:t>
            </a:r>
            <a:r>
              <a:rPr lang="tr-TR" dirty="0" err="1" smtClean="0"/>
              <a:t>Köyişleri</a:t>
            </a:r>
            <a:r>
              <a:rPr lang="tr-TR" dirty="0" smtClean="0"/>
              <a:t> Bakanlığı ile Sağlık Bakanlığının ve ilgili kuruluşların görüşleri alınarak Bakanlıkça çıkarılacak yönetmelikle belirlenir.              </a:t>
            </a:r>
          </a:p>
          <a:p>
            <a:r>
              <a:rPr lang="tr-TR" dirty="0" smtClean="0"/>
              <a:t>Deney hayvanlarının yetiştirilmesi, beslenmesi, barındırılması, bakılması, deney hayvanı besleyen, tedarik eden ve kullanıcı işletmelerin tescil edilmesi, çalışan personelin nitelikleri, tutulacak kayıtlar, ne tür hayvanların yetiştirileceği ve deney hayvanı besleyen, tedarik eden ve kullanıcı işletmelerin uyacağı esaslar Tarım ve </a:t>
            </a:r>
            <a:r>
              <a:rPr lang="tr-TR" dirty="0" err="1" smtClean="0"/>
              <a:t>Köyişleri</a:t>
            </a:r>
            <a:r>
              <a:rPr lang="tr-TR" dirty="0" smtClean="0"/>
              <a:t> Bakanlığınca çıkarılacak yönetmelikle belirlenir</a:t>
            </a:r>
            <a:endParaRPr lang="tr-TR" dirty="0"/>
          </a:p>
        </p:txBody>
      </p:sp>
    </p:spTree>
    <p:extLst>
      <p:ext uri="{BB962C8B-B14F-4D97-AF65-F5344CB8AC3E}">
        <p14:creationId xmlns:p14="http://schemas.microsoft.com/office/powerpoint/2010/main" val="3952252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1481</Words>
  <Application>Microsoft Office PowerPoint</Application>
  <PresentationFormat>Geniş ekran</PresentationFormat>
  <Paragraphs>61</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vt:lpstr>
      <vt:lpstr>İlkeler </vt:lpstr>
      <vt:lpstr>İlkeler </vt:lpstr>
      <vt:lpstr>Hayvanların sahiplenilmesi ve bakımı </vt:lpstr>
      <vt:lpstr>Sahipsiz ve güçten düşmüş hayvanların korunması </vt:lpstr>
      <vt:lpstr>Sahipsiz ve güçten düşmüş hayvanların korunması </vt:lpstr>
      <vt:lpstr>Cerrahi müdahaleler/Yasak müdahaleler </vt:lpstr>
      <vt:lpstr>Hayvan deneyleri </vt:lpstr>
      <vt:lpstr>PowerPoint Sunusu</vt:lpstr>
      <vt:lpstr>Hayvanların öldürülmesi </vt:lpstr>
      <vt:lpstr>Yasaklar </vt:lpstr>
      <vt:lpstr>Yasaklar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EKREM</cp:lastModifiedBy>
  <cp:revision>1</cp:revision>
  <dcterms:created xsi:type="dcterms:W3CDTF">2019-02-18T19:49:51Z</dcterms:created>
  <dcterms:modified xsi:type="dcterms:W3CDTF">2019-02-18T19:58:24Z</dcterms:modified>
</cp:coreProperties>
</file>