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</a:t>
            </a:r>
            <a:r>
              <a:rPr lang="tr-TR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А и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69774"/>
            <a:ext cx="9601200" cy="36708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В остальных безударных слогах после мягких шипящих на месте а, по нормам русской орфоэпии, произносится безударный звук, напоминающий [и], но значительно ослабленного (обозначается [ь]): часовщик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совщик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чаровница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]ровница, чановой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]новой, частиковый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стиковый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Чарторийск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рторийск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Чакаларово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каларово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Чародинский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район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родинский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район.</a:t>
            </a:r>
          </a:p>
        </p:txBody>
      </p:sp>
    </p:spTree>
    <p:extLst>
      <p:ext uri="{BB962C8B-B14F-4D97-AF65-F5344CB8AC3E}">
        <p14:creationId xmlns:p14="http://schemas.microsoft.com/office/powerpoint/2010/main" val="129598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А и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608443"/>
          </a:xfrm>
        </p:spPr>
        <p:txBody>
          <a:bodyPr/>
          <a:lstStyle/>
          <a:p>
            <a:endParaRPr lang="ru-RU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+mj-lt"/>
              </a:rPr>
              <a:t>В первом предударном слоге на месте букв а и о, по нормам орфоэпии русского языка, произносится безударный звук [Л]. От ударного [а] его отличает меньшая продолжительность и меньшая активность артикуляции: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>
                <a:latin typeface="+mj-lt"/>
              </a:rPr>
              <a:t>глаза-</a:t>
            </a:r>
            <a:r>
              <a:rPr lang="ru-RU" dirty="0" err="1">
                <a:latin typeface="+mj-lt"/>
              </a:rPr>
              <a:t>гл</a:t>
            </a:r>
            <a:r>
              <a:rPr lang="ru-RU" dirty="0">
                <a:latin typeface="+mj-lt"/>
              </a:rPr>
              <a:t>[Л]за, дарить - д[Л]</a:t>
            </a:r>
            <a:r>
              <a:rPr lang="ru-RU" dirty="0" err="1">
                <a:latin typeface="+mj-lt"/>
              </a:rPr>
              <a:t>рить</a:t>
            </a:r>
            <a:r>
              <a:rPr lang="ru-RU" dirty="0">
                <a:latin typeface="+mj-lt"/>
              </a:rPr>
              <a:t>, настольный - н[Л]стольный, Париж - п[Л]</a:t>
            </a:r>
            <a:r>
              <a:rPr lang="ru-RU" dirty="0" err="1">
                <a:latin typeface="+mj-lt"/>
              </a:rPr>
              <a:t>риж</a:t>
            </a:r>
            <a:r>
              <a:rPr lang="ru-RU" dirty="0">
                <a:latin typeface="+mj-lt"/>
              </a:rPr>
              <a:t>, Марлинский - м[Л]</a:t>
            </a:r>
            <a:r>
              <a:rPr lang="ru-RU" dirty="0" err="1">
                <a:latin typeface="+mj-lt"/>
              </a:rPr>
              <a:t>рлинский</a:t>
            </a:r>
            <a:r>
              <a:rPr lang="ru-RU" dirty="0">
                <a:latin typeface="+mj-lt"/>
              </a:rPr>
              <a:t>, Рабле - р[Л]</a:t>
            </a:r>
            <a:r>
              <a:rPr lang="ru-RU" dirty="0" err="1">
                <a:latin typeface="+mj-lt"/>
              </a:rPr>
              <a:t>бле</a:t>
            </a:r>
            <a:r>
              <a:rPr lang="ru-RU" dirty="0">
                <a:latin typeface="+mj-lt"/>
              </a:rPr>
              <a:t>; сосна - с[Л]сна, большой - б[Л]</a:t>
            </a:r>
            <a:r>
              <a:rPr lang="ru-RU" dirty="0" err="1">
                <a:latin typeface="+mj-lt"/>
              </a:rPr>
              <a:t>льшой</a:t>
            </a:r>
            <a:r>
              <a:rPr lang="ru-RU" dirty="0">
                <a:latin typeface="+mj-lt"/>
              </a:rPr>
              <a:t>, носить - н[Л]</a:t>
            </a:r>
            <a:r>
              <a:rPr lang="ru-RU" dirty="0" err="1">
                <a:latin typeface="+mj-lt"/>
              </a:rPr>
              <a:t>сить</a:t>
            </a:r>
            <a:r>
              <a:rPr lang="ru-RU" dirty="0">
                <a:latin typeface="+mj-lt"/>
              </a:rPr>
              <a:t>, Вогезы - в[Л]гезы, Сорбонна - с[Л]</a:t>
            </a:r>
            <a:r>
              <a:rPr lang="ru-RU" dirty="0" err="1">
                <a:latin typeface="+mj-lt"/>
              </a:rPr>
              <a:t>рбонна</a:t>
            </a:r>
            <a:r>
              <a:rPr lang="ru-RU" dirty="0">
                <a:latin typeface="+mj-lt"/>
              </a:rPr>
              <a:t>, Сократ - с[Л]крат, Софокл - с[Л]</a:t>
            </a:r>
            <a:r>
              <a:rPr lang="ru-RU" dirty="0" err="1">
                <a:latin typeface="+mj-lt"/>
              </a:rPr>
              <a:t>фокл</a:t>
            </a:r>
            <a:r>
              <a:rPr lang="ru-RU" dirty="0">
                <a:latin typeface="+mj-lt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А и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60844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b="0" i="0" dirty="0">
                <a:solidFill>
                  <a:srgbClr val="404040"/>
                </a:solidFill>
                <a:effectLst/>
              </a:rPr>
              <a:t>В остальных неударяемых слогах на месте </a:t>
            </a:r>
            <a:r>
              <a:rPr lang="ru-RU" b="1" i="0" dirty="0">
                <a:solidFill>
                  <a:srgbClr val="404040"/>
                </a:solidFill>
                <a:effectLst/>
              </a:rPr>
              <a:t>а</a:t>
            </a:r>
            <a:r>
              <a:rPr lang="ru-RU" b="0" i="0" dirty="0">
                <a:solidFill>
                  <a:srgbClr val="404040"/>
                </a:solidFill>
                <a:effectLst/>
              </a:rPr>
              <a:t> и </a:t>
            </a:r>
            <a:r>
              <a:rPr lang="ru-RU" b="1" i="0" dirty="0">
                <a:solidFill>
                  <a:srgbClr val="404040"/>
                </a:solidFill>
                <a:effectLst/>
              </a:rPr>
              <a:t>о</a:t>
            </a:r>
            <a:r>
              <a:rPr lang="ru-RU" b="0" i="0" dirty="0">
                <a:solidFill>
                  <a:srgbClr val="404040"/>
                </a:solidFill>
                <a:effectLst/>
              </a:rPr>
              <a:t> произносится краткий звук, нечто среднее между [ы] и [а]. Его условно обозначают [ъ]: 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rgbClr val="40404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</a:rPr>
              <a:t>начинать - н[ъ]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чинать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травяной -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тр</a:t>
            </a:r>
            <a:r>
              <a:rPr lang="ru-RU" b="0" i="0" dirty="0">
                <a:solidFill>
                  <a:srgbClr val="404040"/>
                </a:solidFill>
                <a:effectLst/>
              </a:rPr>
              <a:t>[ъ]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вяндй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школа - школ[ъ], Наманган - н[ъ]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манган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Тула -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тул</a:t>
            </a:r>
            <a:r>
              <a:rPr lang="ru-RU" b="0" i="0" dirty="0">
                <a:solidFill>
                  <a:srgbClr val="404040"/>
                </a:solidFill>
                <a:effectLst/>
              </a:rPr>
              <a:t>[ъ]; попросить - п[ъ]просить, полевой - п[ъ]левой, радость - рад[ъ]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сть</a:t>
            </a:r>
            <a:r>
              <a:rPr lang="ru-RU" b="0" i="0" dirty="0">
                <a:solidFill>
                  <a:srgbClr val="404040"/>
                </a:solidFill>
                <a:effectLst/>
              </a:rPr>
              <a:t>, Повенец - п[ъ]венец, Вологда - вол[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ъгдъ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], Сормово - 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сорм</a:t>
            </a:r>
            <a:r>
              <a:rPr lang="ru-RU" b="0" i="0" dirty="0">
                <a:solidFill>
                  <a:srgbClr val="404040"/>
                </a:solidFill>
                <a:effectLst/>
              </a:rPr>
              <a:t>[</a:t>
            </a:r>
            <a:r>
              <a:rPr lang="ru-RU" b="0" i="0" dirty="0" err="1">
                <a:solidFill>
                  <a:srgbClr val="404040"/>
                </a:solidFill>
                <a:effectLst/>
              </a:rPr>
              <a:t>ъвъ</a:t>
            </a:r>
            <a:r>
              <a:rPr lang="ru-RU" b="0" i="0" dirty="0">
                <a:solidFill>
                  <a:srgbClr val="404040"/>
                </a:solidFill>
                <a:effectLst/>
              </a:rPr>
              <a:t>].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20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А и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60844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На месте </a:t>
            </a:r>
            <a:r>
              <a:rPr lang="ru-RU" b="1" i="0" dirty="0">
                <a:solidFill>
                  <a:srgbClr val="404040"/>
                </a:solidFill>
                <a:effectLst/>
                <a:latin typeface="+mj-lt"/>
              </a:rPr>
              <a:t>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и </a:t>
            </a:r>
            <a:r>
              <a:rPr lang="ru-RU" b="1" i="0" dirty="0">
                <a:solidFill>
                  <a:srgbClr val="404040"/>
                </a:solidFill>
                <a:effectLst/>
                <a:latin typeface="+mj-lt"/>
              </a:rPr>
              <a:t>о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редукция в безударных слогах не должна приводить к утрате звука. Может произойти не предусмотренная подмена одного слова другим, что приводит к искажению смысла высказывания. В результате выпадения первого гласного слово сторона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стъра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]на - начнёт звучать как страна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стра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]на, слово паровоз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пъра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]воз - как провоз-[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пра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]воз, слово пароход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пъра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]ход - как проход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пра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]ход, слово голова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гъла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как глава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гла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слово волочить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въла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чить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как влачить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вла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чить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. Более того, в результате утраты гласного могут появиться стилистически окрашенные варианты, в частности, разговорно-просторечные (таково произношение слова голосовать как г[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ъл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]совать вместо г[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ълъ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]совать, слова сутолока как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сут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ъл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]ка вместо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сут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ълъ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]ка, слова магазин как [м]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газин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вместо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мъ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газин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), что придаст речи ненужную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разностильность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.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5226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А и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6084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Очень важно точное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артикулирование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безударного звука [ъ]. Вместо звука, среднего между [а] и [ы], не должен звучать гласный [ы]. Это связано, в том числе с информативной стороной. Например слово домовой - д[ъ]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мовой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начнёт звучать как дымовой - д[ы]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мовой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слово выжал -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выж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[ъ]л как выжил -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выж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[ы]л. Также это связано и со стилистической окраской. Нормативное произношение слов окна -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окн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[ъ], сантиметр - с [ъ]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нтиметр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и просторечное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окн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[ы], с[ы]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нтиметр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. В иноязычных словах, которые хорошо освоены русским языком, произношение безударных [а] и [о] так же, как и в исконно русских словах.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8667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А и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6084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После твёрдых шипящих [ш] и [ж] в первом предударном слоге звук [а], по нормам орфоэпии, произносится как [л], т.е. в соответствии с написанием: </a:t>
            </a:r>
          </a:p>
          <a:p>
            <a:pPr>
              <a:lnSpc>
                <a:spcPct val="150000"/>
              </a:lnSpc>
            </a:pP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шаги-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шл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ги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шалаш-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шл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лаш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шалун-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шл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]лун, Шамиль -[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шл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]миль,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Шамбор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шл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мбор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Шампань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шл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мпань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; жаркое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жл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ркое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жаргон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жл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ргон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Жаклар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жл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клар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Жанлис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жл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нлис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Произношение в именах нарицательных на месте гласной буквы </a:t>
            </a:r>
            <a:r>
              <a:rPr lang="ru-RU" sz="1800" b="1" i="0" dirty="0">
                <a:solidFill>
                  <a:srgbClr val="404040"/>
                </a:solidFill>
                <a:effectLst/>
                <a:latin typeface="+mj-lt"/>
              </a:rPr>
              <a:t>а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 звука близкого к [ы] ([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шыэ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ги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шыэ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лаш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, [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жыэ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1800" b="0" i="0" dirty="0" err="1">
                <a:solidFill>
                  <a:srgbClr val="404040"/>
                </a:solidFill>
                <a:effectLst/>
                <a:latin typeface="+mj-lt"/>
              </a:rPr>
              <a:t>ркое</a:t>
            </a:r>
            <a:r>
              <a:rPr lang="ru-RU" sz="1800" b="0" i="0" dirty="0">
                <a:solidFill>
                  <a:srgbClr val="404040"/>
                </a:solidFill>
                <a:effectLst/>
                <a:latin typeface="+mj-lt"/>
              </a:rPr>
              <a:t>), было свойственно старомосковской норме, и сейчас уже вышло из употребления.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7931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А и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6084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На месте звука </a:t>
            </a:r>
            <a:r>
              <a:rPr lang="ru-RU" b="1" i="0" dirty="0">
                <a:solidFill>
                  <a:srgbClr val="404040"/>
                </a:solidFill>
                <a:effectLst/>
                <a:latin typeface="+mj-lt"/>
              </a:rPr>
              <a:t>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в первом предударном слоге после твердых шипящих и [ц] перед мягкими согласными произносится звук, средний между [ы] и [э]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ыэ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]. В формах косвенных падежей множественного числа слова </a:t>
            </a:r>
            <a:r>
              <a:rPr lang="ru-RU" b="0" i="1" dirty="0">
                <a:solidFill>
                  <a:srgbClr val="404040"/>
                </a:solidFill>
                <a:effectLst/>
                <a:latin typeface="+mj-lt"/>
              </a:rPr>
              <a:t>лошадь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- </a:t>
            </a:r>
            <a:r>
              <a:rPr lang="ru-RU" b="0" i="1" dirty="0">
                <a:solidFill>
                  <a:srgbClr val="404040"/>
                </a:solidFill>
                <a:effectLst/>
                <a:latin typeface="+mj-lt"/>
              </a:rPr>
              <a:t>лошадей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 </a:t>
            </a:r>
            <a:r>
              <a:rPr lang="ru-RU" b="0" i="1" dirty="0">
                <a:solidFill>
                  <a:srgbClr val="404040"/>
                </a:solidFill>
                <a:effectLst/>
                <a:latin typeface="+mj-lt"/>
              </a:rPr>
              <a:t>лошадям, лошадями, лошадях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на месте </a:t>
            </a:r>
            <a:r>
              <a:rPr lang="ru-RU" b="1" i="0" dirty="0" err="1">
                <a:solidFill>
                  <a:srgbClr val="404040"/>
                </a:solidFill>
                <a:effectLst/>
                <a:latin typeface="+mj-lt"/>
              </a:rPr>
              <a:t>ша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произносится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шыэ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]; в словах -  </a:t>
            </a:r>
            <a:r>
              <a:rPr lang="ru-RU" b="0" i="1" dirty="0">
                <a:solidFill>
                  <a:srgbClr val="404040"/>
                </a:solidFill>
                <a:effectLst/>
                <a:latin typeface="+mj-lt"/>
              </a:rPr>
              <a:t>жалеть, к сожалению, жакет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на месте </a:t>
            </a:r>
            <a:r>
              <a:rPr lang="ru-RU" b="1" i="0" dirty="0" err="1">
                <a:solidFill>
                  <a:srgbClr val="404040"/>
                </a:solidFill>
                <a:effectLst/>
                <a:latin typeface="+mj-lt"/>
              </a:rPr>
              <a:t>жа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произносится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жыэ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]; в формах косвенных падежей числительных - </a:t>
            </a:r>
            <a:r>
              <a:rPr lang="ru-RU" b="0" i="1" dirty="0">
                <a:solidFill>
                  <a:srgbClr val="404040"/>
                </a:solidFill>
                <a:effectLst/>
                <a:latin typeface="+mj-lt"/>
              </a:rPr>
              <a:t>двадцать, тридцать - двадцати, тридцати, двадцатью, тридцатью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и т. д. на месте </a:t>
            </a:r>
            <a:r>
              <a:rPr lang="ru-RU" b="1" i="0" dirty="0" err="1">
                <a:solidFill>
                  <a:srgbClr val="404040"/>
                </a:solidFill>
                <a:effectLst/>
                <a:latin typeface="+mj-lt"/>
              </a:rPr>
              <a:t>ца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произносится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цыэ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].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859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А и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60844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Произношение в этих словах - </a:t>
            </a:r>
            <a:r>
              <a:rPr lang="ru-RU" b="1" i="0" dirty="0" err="1">
                <a:solidFill>
                  <a:srgbClr val="404040"/>
                </a:solidFill>
                <a:effectLst/>
                <a:latin typeface="+mj-lt"/>
              </a:rPr>
              <a:t>ша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 </a:t>
            </a:r>
            <a:r>
              <a:rPr lang="ru-RU" b="1" i="0" dirty="0" err="1">
                <a:solidFill>
                  <a:srgbClr val="404040"/>
                </a:solidFill>
                <a:effectLst/>
                <a:latin typeface="+mj-lt"/>
              </a:rPr>
              <a:t>жа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 </a:t>
            </a:r>
            <a:r>
              <a:rPr lang="ru-RU" b="1" i="0" dirty="0" err="1">
                <a:solidFill>
                  <a:srgbClr val="404040"/>
                </a:solidFill>
                <a:effectLst/>
                <a:latin typeface="+mj-lt"/>
              </a:rPr>
              <a:t>ца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с отчетливым гласным [а] не является литературным. В редких случаях гласный звук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ыэ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 произносится на месте </a:t>
            </a:r>
            <a:r>
              <a:rPr lang="ru-RU" b="1" i="0" dirty="0">
                <a:solidFill>
                  <a:srgbClr val="404040"/>
                </a:solidFill>
                <a:effectLst/>
                <a:latin typeface="+mj-lt"/>
              </a:rPr>
              <a:t>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и в положении перед твёрдыми согласными. К примеру в словах </a:t>
            </a:r>
            <a:r>
              <a:rPr lang="ru-RU" b="0" i="1" dirty="0">
                <a:solidFill>
                  <a:srgbClr val="404040"/>
                </a:solidFill>
                <a:effectLst/>
                <a:latin typeface="+mj-lt"/>
              </a:rPr>
              <a:t>ржаной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- р[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жыэ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]ной, </a:t>
            </a:r>
            <a:r>
              <a:rPr lang="ru-RU" b="0" i="1" dirty="0">
                <a:solidFill>
                  <a:srgbClr val="404040"/>
                </a:solidFill>
                <a:effectLst/>
                <a:latin typeface="+mj-lt"/>
              </a:rPr>
              <a:t>жасмин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 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жыэ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смин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.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В других безударных слогах после твёрдых шипящих и [ц] вместо [а] произносится редуцированный гласный [ъ]: шаловливый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ловливый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шаровой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ровой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крыша -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кры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],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Шакловитый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кловитый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Шаховской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ховской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Пеша -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пе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]; жардиньерка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жъ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рдиньерка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жаровой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жъ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ровой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стража -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стра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жъ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],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Жаболенко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жъ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боленко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Важа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жъ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]; царедворец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цъ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редворец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синица - сини[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цъ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], Царичанка-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цъ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ричанка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Петырница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петырни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цъ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].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71743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А и О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69774"/>
            <a:ext cx="9601200" cy="450242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После мягких согласных [ч] и [ш':] (на письме обозначается щ) в первом предударном слоге на месте а произносится звук, средний между [и] и [э]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иэ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]: чадить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чиэ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дить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часы -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чиэ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сы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щавель - [ш':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иэ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вель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щадить - [ш':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иэ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дить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. Произношение в этих случаях на месте а гласного [</a:t>
            </a:r>
            <a:r>
              <a:rPr lang="ru-RU" dirty="0">
                <a:solidFill>
                  <a:srgbClr val="404040"/>
                </a:solidFill>
                <a:latin typeface="+mj-lt"/>
              </a:rPr>
              <a:t>Л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]: 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чл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сы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ш’:и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вель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 - есть неправильным. Также недопустимо произношение вместо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иэ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 звука [и]: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чи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сы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, [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ш':и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b="0" i="0" dirty="0" err="1">
                <a:solidFill>
                  <a:srgbClr val="404040"/>
                </a:solidFill>
                <a:effectLst/>
                <a:latin typeface="+mj-lt"/>
              </a:rPr>
              <a:t>вель</a:t>
            </a:r>
            <a:r>
              <a:rPr lang="ru-RU" b="0" i="0" dirty="0">
                <a:solidFill>
                  <a:srgbClr val="404040"/>
                </a:solidFill>
                <a:effectLst/>
                <a:latin typeface="+mj-lt"/>
              </a:rPr>
              <a:t>.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447508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1206</TotalTime>
  <Words>1428</Words>
  <Application>Microsoft Office PowerPoint</Application>
  <PresentationFormat>Widescreen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Фонетика I</vt:lpstr>
      <vt:lpstr>Произношение редуцированных А и О </vt:lpstr>
      <vt:lpstr>Произношение редуцированных А и О </vt:lpstr>
      <vt:lpstr>Произношение редуцированных А и О </vt:lpstr>
      <vt:lpstr>Произношение редуцированных А и О </vt:lpstr>
      <vt:lpstr>Произношение редуцированных А и О </vt:lpstr>
      <vt:lpstr>Произношение редуцированных А и О </vt:lpstr>
      <vt:lpstr>Произношение редуцированных А и О </vt:lpstr>
      <vt:lpstr>Произношение редуцированных А и О </vt:lpstr>
      <vt:lpstr>Произношение редуцированных А и О 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275</cp:revision>
  <dcterms:created xsi:type="dcterms:W3CDTF">2020-03-24T12:01:02Z</dcterms:created>
  <dcterms:modified xsi:type="dcterms:W3CDTF">2020-07-06T10:47:55Z</dcterms:modified>
</cp:coreProperties>
</file>