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sldIdLst>
    <p:sldId id="260" r:id="rId2"/>
    <p:sldId id="307" r:id="rId3"/>
    <p:sldId id="308" r:id="rId4"/>
    <p:sldId id="309" r:id="rId5"/>
    <p:sldId id="310" r:id="rId6"/>
    <p:sldId id="311" r:id="rId7"/>
    <p:sldId id="312" r:id="rId8"/>
    <p:sldId id="313" r:id="rId9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115"/>
    <p:restoredTop sz="97179"/>
  </p:normalViewPr>
  <p:slideViewPr>
    <p:cSldViewPr snapToGrid="0" snapToObjects="1">
      <p:cViewPr varScale="1">
        <p:scale>
          <a:sx n="112" d="100"/>
          <a:sy n="112" d="100"/>
        </p:scale>
        <p:origin x="224" y="536"/>
      </p:cViewPr>
      <p:guideLst/>
    </p:cSldViewPr>
  </p:slideViewPr>
  <p:outlineViewPr>
    <p:cViewPr>
      <p:scale>
        <a:sx n="33" d="100"/>
        <a:sy n="33" d="100"/>
      </p:scale>
      <p:origin x="0" y="-905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105440-C0A5-C543-BEB6-62E665DA05E6}" type="datetimeFigureOut">
              <a:rPr lang="en-TR" smtClean="0"/>
              <a:t>23.03.2021</a:t>
            </a:fld>
            <a:endParaRPr lang="en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80A7A-993E-3C45-8775-F5DB04DF81DA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628828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3A7B2-ABE4-7E4B-A7DA-6CE390B289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A52D08-E586-1E4F-B88F-A126B94058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A11D6-CB2E-8845-8ACF-5787F5586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FB88B-1DB9-1A44-B3D8-1E00B43DE296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4A13A-9BE8-4F4A-BA04-2DD218657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A61E7-BFDF-DA4A-86AE-4834B70F2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213533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F995F-30D0-924F-8C21-955EB8941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A30CE0-3862-8F4D-AF3F-2E354F5E61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0C9F5-DC62-1645-9241-E537FA128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A4ED-0BE3-904E-8D62-FB5EB386E47E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0B05D-9024-1D44-A2F4-BF60933DD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AEE36-91E5-1F47-B915-ED5D6C831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982687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F1AFC3-0AE2-A246-8CCE-CDD20CBBAC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4E7B71-456E-654B-AD2F-0C2978F8C0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07C1D-B1DC-0444-ABD1-B3305BF2B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E3CF0-387D-B542-BFDC-87717762E542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B0BDC7-6527-5E4A-A9F4-436BCDD0C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F1941-8F8B-0B43-98B3-C3F265887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561392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25BD-E95B-D642-B750-C5680BC08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396FC-87F5-E843-819C-4F72A53E0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8F8C3-F7B4-5B44-9E47-E932BB4E3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AED21-D7D0-F84E-A36F-DA40A5F194E2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66E89-5DF1-C648-98CB-E6D26AD2E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1FED6-5C10-FD4A-A635-5737FA9A5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39716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3DA6B-DF6F-1E45-8E8E-F9FBC0C98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CBC7AD-01B2-9C4C-BCC7-BE6512A7E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E8F49-4602-EE4B-BC0E-CDCB709E8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3123-F546-6D42-8CBD-15B1D832E165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1011F-EDF3-5D45-B878-B096C49A7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B76AD-8BCC-0249-8605-546F2D190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163195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87614-D9AA-8346-B6A3-0C2F276B7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7C003-092C-AC4A-AF4C-4D214B2A29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273389-1B8B-F146-89AB-2FADC42953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DA685C-0F4B-A04E-AABD-7BD77F87C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CA293-BCD8-7644-891F-A29E9F8F8FA2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A93646-0C9D-1244-BBB8-1AF22ED7A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B8BCD6-2FB3-194D-A0C4-66E456724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282162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0DAEC-D8C9-524D-AA3E-BB5AEC9FC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5A8F70-16F8-594C-89F4-F0F08A08C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617F36-50C1-F343-AC73-1F285BEAB9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65BAA9-F5B3-5C4E-84AD-88A457B89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78110F-CE3A-8D44-8B24-7992661437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624C4B-950C-FC45-ABE1-D29C41DF2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9B8E1-A066-FB4C-B1AB-F59189BEB3B2}" type="datetime1">
              <a:rPr lang="tr-TR" smtClean="0"/>
              <a:t>23.03.2021</a:t>
            </a:fld>
            <a:endParaRPr lang="en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3F95FD-C370-3643-8A6F-9F3C9678C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B992FB-39B3-4547-8FF6-4BEA4FA64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576778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35062-3FC8-9C47-B166-B4946F3E5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A0610F-E514-9A42-8082-EBE8FC1A2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359F-ED31-1B4C-B604-DB34DCE73318}" type="datetime1">
              <a:rPr lang="tr-TR" smtClean="0"/>
              <a:t>23.03.2021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4A4F6-7BA0-B54C-9307-75277D1CB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A21079-E392-E14D-B02A-2CF5C7639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844040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EA2472-0F5B-684D-B767-4FE4BEEF3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363E-B3B7-2943-8D18-AE566FFC37D8}" type="datetime1">
              <a:rPr lang="tr-TR" smtClean="0"/>
              <a:t>23.03.2021</a:t>
            </a:fld>
            <a:endParaRPr lang="en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6AEACC-5A7F-B643-92A6-9BFE459E7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55C162-1007-A845-8408-60FB882FF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67615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36B3E-EE90-9847-8BF0-1D7DE335D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4041C-B666-6C4B-AD22-DC2192763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E04C7E-9320-1C49-8E07-823EFE0A7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21394C-450A-CB44-9F3C-F108FB531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1C151-F706-954C-BD06-2A1C5C227FF3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5E836-7C6C-4F46-8B06-CC589026F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9226B8-B929-A34C-8FE0-2EA4D7C1C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947145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DE01D-6C57-D246-9430-A96908CD1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0F8F01-6ED3-8C4C-8CC9-98532950FC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7C2529-6F73-F440-8ED5-5D86424A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047AB5-BE1D-B44F-9939-81F6BCB7D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FE6C-EAB3-8F4D-B576-7378F5859D83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224C37-72CD-C247-B4BD-02E37DCEA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F0DF7-CD6A-994A-B514-CF82AD79C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147386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D78A60-6495-F54B-BA29-F45B97B06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D611E-A10B-3B4B-AA9F-16945BDA1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72A5A-3D28-3F48-BA54-1A70F9FDFF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B27CD-E577-3546-8A22-D6C6358882C6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692AF6-0D69-2541-B163-5077FA157B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Dr. </a:t>
            </a:r>
            <a:r>
              <a:rPr lang="en-US" dirty="0" err="1"/>
              <a:t>Öğr</a:t>
            </a:r>
            <a:r>
              <a:rPr lang="en-US"/>
              <a:t>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8B30F-7C00-EE4B-9750-C53A914140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5851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tr.wikipedia.org/wiki/Leonardo_da_Vinci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r.wikipedia.org/wiki/Alt%C4%B1n_oran" TargetMode="External"/><Relationship Id="rId5" Type="http://schemas.openxmlformats.org/officeDocument/2006/relationships/hyperlink" Target="https://tr.wikipedia.org/wiki/Vitruvius_Adam%C4%B1" TargetMode="External"/><Relationship Id="rId4" Type="http://schemas.openxmlformats.org/officeDocument/2006/relationships/hyperlink" Target="https://tr.wikipedia.org/wiki/Oran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7895A40-19A4-42D6-9D30-DBC1E8002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11067024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2230C0-31F1-F749-9C8A-2741104BA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689" y="3071183"/>
            <a:ext cx="9910296" cy="2590027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6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Yeni </a:t>
            </a:r>
            <a:r>
              <a:rPr lang="en-US" sz="67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Medya</a:t>
            </a:r>
            <a:r>
              <a:rPr lang="en-US" sz="6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700" dirty="0" err="1"/>
              <a:t>Uygulamaları</a:t>
            </a:r>
            <a:b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RTS- </a:t>
            </a:r>
            <a:r>
              <a:rPr lang="en-US" sz="4000" dirty="0"/>
              <a:t>İLT238 – 10. </a:t>
            </a:r>
            <a:r>
              <a:rPr lang="en-US" sz="4000"/>
              <a:t>Hafta</a:t>
            </a: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r>
              <a:rPr lang="en-US" sz="2800" dirty="0"/>
              <a:t>Dr. </a:t>
            </a:r>
            <a:r>
              <a:rPr lang="en-US" sz="2800" dirty="0" err="1"/>
              <a:t>Öğr</a:t>
            </a:r>
            <a:r>
              <a:rPr lang="en-US" sz="2800" dirty="0"/>
              <a:t>. </a:t>
            </a:r>
            <a:r>
              <a:rPr lang="en-US" sz="2800" dirty="0" err="1"/>
              <a:t>Üyesi</a:t>
            </a:r>
            <a:r>
              <a:rPr lang="en-US" sz="2800" dirty="0"/>
              <a:t> </a:t>
            </a:r>
            <a:r>
              <a:rPr lang="en-US" sz="2800" dirty="0" err="1"/>
              <a:t>Ergin</a:t>
            </a:r>
            <a:r>
              <a:rPr lang="en-US" sz="2800" dirty="0"/>
              <a:t> </a:t>
            </a:r>
            <a:r>
              <a:rPr lang="en-US" sz="2800" dirty="0" err="1"/>
              <a:t>Şafak</a:t>
            </a:r>
            <a:r>
              <a:rPr lang="en-US" sz="2800" dirty="0"/>
              <a:t> </a:t>
            </a:r>
            <a:r>
              <a:rPr lang="en-US" sz="2800" dirty="0" err="1"/>
              <a:t>Dikmen</a:t>
            </a:r>
            <a:br>
              <a:rPr lang="en-TR" sz="4000" dirty="0"/>
            </a:b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9BF478-37A8-7942-A998-AE86E7DC8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981149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1 - Denge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2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tr-TR" sz="3500" dirty="0"/>
              <a:t>Tasarım kendi içinde bir dengeye sahip olmalıdır.</a:t>
            </a:r>
          </a:p>
          <a:p>
            <a:pPr marL="457200" indent="-457200">
              <a:buFontTx/>
              <a:buChar char="-"/>
            </a:pPr>
            <a:r>
              <a:rPr lang="tr-TR" sz="3500" dirty="0"/>
              <a:t>Farklı bölümler arasında özellikle de alt ve üst bölüm arasında bir kopma olmamalıdır.</a:t>
            </a:r>
          </a:p>
          <a:p>
            <a:pPr marL="457200" indent="-457200">
              <a:buFontTx/>
              <a:buChar char="-"/>
            </a:pPr>
            <a:r>
              <a:rPr lang="tr-TR" sz="3500" dirty="0"/>
              <a:t>Bölümler iyi yapılandırılmış bir ilişki bulunmalıdır.</a:t>
            </a:r>
          </a:p>
          <a:p>
            <a:pPr marL="457200" indent="-457200">
              <a:buFontTx/>
              <a:buChar char="-"/>
            </a:pPr>
            <a:r>
              <a:rPr lang="tr-TR" sz="3500" dirty="0"/>
              <a:t>Bütünlük oluşturulmalıdır.</a:t>
            </a:r>
          </a:p>
          <a:p>
            <a:pPr marL="457200" indent="-457200">
              <a:buFontTx/>
              <a:buChar char="-"/>
            </a:pPr>
            <a:r>
              <a:rPr lang="tr-TR" sz="3500" dirty="0"/>
              <a:t>Beyaz boşluk denge sağlamakta çok önemli bir role sahiptir.</a:t>
            </a:r>
          </a:p>
        </p:txBody>
      </p:sp>
    </p:spTree>
    <p:extLst>
      <p:ext uri="{BB962C8B-B14F-4D97-AF65-F5344CB8AC3E}">
        <p14:creationId xmlns:p14="http://schemas.microsoft.com/office/powerpoint/2010/main" val="2501872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1 - Denge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3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tr-TR" sz="3500" dirty="0"/>
              <a:t>Büyük boyutlu ve koyu renkli görsel unsurlar küçük ve açık tonlu unsurlara kıyasla daha fazla optik ağırlığa sahiptir.</a:t>
            </a:r>
          </a:p>
          <a:p>
            <a:pPr marL="457200" indent="-457200">
              <a:buFontTx/>
              <a:buChar char="-"/>
            </a:pPr>
            <a:endParaRPr lang="tr-TR" sz="3500" dirty="0"/>
          </a:p>
          <a:p>
            <a:pPr marL="457200" indent="-457200">
              <a:buFontTx/>
              <a:buChar char="-"/>
            </a:pPr>
            <a:r>
              <a:rPr lang="tr-TR" sz="3500" dirty="0"/>
              <a:t>Optik olarak iyi dengelenmiş bir tasarım ilk bakışta dengesiz gibi gözükebilir.</a:t>
            </a:r>
          </a:p>
          <a:p>
            <a:pPr marL="457200" indent="-457200">
              <a:buFontTx/>
              <a:buChar char="-"/>
            </a:pP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2762696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2 - Orantı ve Görsel Hiyerarşi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4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endParaRPr lang="tr-TR" sz="35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7AA146-F754-3544-86CB-D54807A9C5FF}"/>
              </a:ext>
            </a:extLst>
          </p:cNvPr>
          <p:cNvSpPr txBox="1"/>
          <p:nvPr/>
        </p:nvSpPr>
        <p:spPr>
          <a:xfrm>
            <a:off x="643467" y="1499583"/>
            <a:ext cx="9837209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tr-TR" sz="3500" dirty="0"/>
              <a:t>Görsel unsurun tasarım içindeki diğer unsurlarla kurduğu orantısal ilişkiler doğruda algı ve iletişimi etkiler, dikkat edilmesi gereken noktalar:</a:t>
            </a:r>
          </a:p>
          <a:p>
            <a:pPr marL="457200" indent="-457200">
              <a:buFontTx/>
              <a:buChar char="-"/>
            </a:pPr>
            <a:endParaRPr lang="tr-TR" sz="3500" dirty="0"/>
          </a:p>
          <a:p>
            <a:pPr marL="457200" indent="-457200">
              <a:buFontTx/>
              <a:buChar char="-"/>
            </a:pPr>
            <a:r>
              <a:rPr lang="tr-TR" sz="3500" dirty="0"/>
              <a:t>Boyut</a:t>
            </a:r>
          </a:p>
          <a:p>
            <a:pPr marL="457200" indent="-457200">
              <a:buFontTx/>
              <a:buChar char="-"/>
            </a:pPr>
            <a:r>
              <a:rPr lang="tr-TR" sz="3500" dirty="0"/>
              <a:t>Renk</a:t>
            </a:r>
          </a:p>
          <a:p>
            <a:pPr marL="457200" indent="-457200">
              <a:buFontTx/>
              <a:buChar char="-"/>
            </a:pPr>
            <a:r>
              <a:rPr lang="tr-TR" sz="3500" dirty="0"/>
              <a:t>Açıklık koyuluk (ton) </a:t>
            </a:r>
          </a:p>
          <a:p>
            <a:pPr marL="457200" indent="-457200">
              <a:buFontTx/>
              <a:buChar char="-"/>
            </a:pPr>
            <a:r>
              <a:rPr lang="tr-TR" sz="3500" dirty="0"/>
              <a:t>Uzaklık yakınlık</a:t>
            </a:r>
          </a:p>
          <a:p>
            <a:pPr marL="457200" indent="-457200">
              <a:buFontTx/>
              <a:buChar char="-"/>
            </a:pPr>
            <a:r>
              <a:rPr lang="tr-TR" sz="3500" dirty="0"/>
              <a:t>Konum</a:t>
            </a:r>
          </a:p>
        </p:txBody>
      </p:sp>
    </p:spTree>
    <p:extLst>
      <p:ext uri="{BB962C8B-B14F-4D97-AF65-F5344CB8AC3E}">
        <p14:creationId xmlns:p14="http://schemas.microsoft.com/office/powerpoint/2010/main" val="742673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2 - Orantı ve Görsel Hiyerarşi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5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endParaRPr lang="tr-TR" sz="35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7AA146-F754-3544-86CB-D54807A9C5FF}"/>
              </a:ext>
            </a:extLst>
          </p:cNvPr>
          <p:cNvSpPr txBox="1"/>
          <p:nvPr/>
        </p:nvSpPr>
        <p:spPr>
          <a:xfrm>
            <a:off x="643467" y="1499583"/>
            <a:ext cx="983720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tr-TR" sz="3500" dirty="0"/>
              <a:t>Tasarımcı okuyucunun gözünü tasarım üzerinde yönlendirir – bunu görsel hiyerarşi ile yapar.</a:t>
            </a:r>
          </a:p>
          <a:p>
            <a:pPr marL="457200" indent="-457200">
              <a:buFontTx/>
              <a:buChar char="-"/>
            </a:pPr>
            <a:endParaRPr lang="tr-TR" sz="3500" dirty="0"/>
          </a:p>
          <a:p>
            <a:pPr marL="457200" indent="-457200">
              <a:buFontTx/>
              <a:buChar char="-"/>
            </a:pPr>
            <a:r>
              <a:rPr lang="tr-TR" sz="3500" dirty="0"/>
              <a:t>Altın Oran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9F9EBA-78DA-7D47-B9C5-CC47986378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0958" y="4416351"/>
            <a:ext cx="3200400" cy="1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840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2 - Orantı ve Görsel Hiyerarşi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6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endParaRPr lang="tr-TR" sz="35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AAE5ADF-E4C0-DD44-A79E-93657DC3F0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092" y="1378994"/>
            <a:ext cx="4026816" cy="5479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4A75267-2322-384D-87D1-AC7FDF854F5C}"/>
              </a:ext>
            </a:extLst>
          </p:cNvPr>
          <p:cNvSpPr txBox="1"/>
          <p:nvPr/>
        </p:nvSpPr>
        <p:spPr>
          <a:xfrm>
            <a:off x="419924" y="4570097"/>
            <a:ext cx="28261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Kaynak CC: </a:t>
            </a:r>
            <a:r>
              <a:rPr lang="tr-TR" dirty="0" err="1"/>
              <a:t>https</a:t>
            </a:r>
            <a:r>
              <a:rPr lang="tr-TR" dirty="0"/>
              <a:t>://</a:t>
            </a:r>
            <a:r>
              <a:rPr lang="tr-TR" dirty="0" err="1"/>
              <a:t>tr.wikipedia.org</a:t>
            </a:r>
            <a:r>
              <a:rPr lang="tr-TR" dirty="0"/>
              <a:t>/</a:t>
            </a:r>
            <a:r>
              <a:rPr lang="tr-TR" dirty="0" err="1"/>
              <a:t>wiki</a:t>
            </a:r>
            <a:r>
              <a:rPr lang="tr-TR" dirty="0"/>
              <a:t>/Alt%C4%B1n_oran#/</a:t>
            </a:r>
            <a:r>
              <a:rPr lang="tr-TR" dirty="0" err="1"/>
              <a:t>media</a:t>
            </a:r>
            <a:r>
              <a:rPr lang="tr-TR" dirty="0"/>
              <a:t>/</a:t>
            </a:r>
            <a:r>
              <a:rPr lang="tr-TR" dirty="0" err="1"/>
              <a:t>Dosya:Da_Vinci_Vitruve_Luc_Viatour.jpg</a:t>
            </a:r>
            <a:endParaRPr lang="tr-TR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DE2D54-EC0B-3546-98FE-9F31F8DCB9F8}"/>
              </a:ext>
            </a:extLst>
          </p:cNvPr>
          <p:cNvSpPr txBox="1"/>
          <p:nvPr/>
        </p:nvSpPr>
        <p:spPr>
          <a:xfrm>
            <a:off x="419924" y="1668447"/>
            <a:ext cx="4114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Leonardo da </a:t>
            </a:r>
            <a:r>
              <a:rPr lang="en-US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Vinci</a:t>
            </a:r>
            <a:r>
              <a:rPr lang="en-US" dirty="0" err="1"/>
              <a:t>'nin</a:t>
            </a:r>
            <a:r>
              <a:rPr lang="en-US" dirty="0"/>
              <a:t>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vücudundaki</a:t>
            </a:r>
            <a:r>
              <a:rPr lang="en-US" dirty="0"/>
              <a:t> </a:t>
            </a:r>
            <a:r>
              <a:rPr lang="en-US" dirty="0">
                <a:hlinkClick r:id="rId4" tooltip="Ora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oranları</a:t>
            </a:r>
            <a:r>
              <a:rPr lang="en-US" dirty="0"/>
              <a:t> </a:t>
            </a:r>
            <a:r>
              <a:rPr lang="en-US" dirty="0" err="1"/>
              <a:t>gösteren</a:t>
            </a:r>
            <a:r>
              <a:rPr lang="en-US" dirty="0"/>
              <a:t> </a:t>
            </a:r>
            <a:r>
              <a:rPr lang="en-US" dirty="0">
                <a:hlinkClick r:id="rId5" tooltip="Vitruvius Adamı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Vitruvius Adamı</a:t>
            </a:r>
            <a:r>
              <a:rPr lang="en-US" dirty="0"/>
              <a:t> </a:t>
            </a:r>
            <a:r>
              <a:rPr lang="en-US" dirty="0" err="1"/>
              <a:t>çalışması</a:t>
            </a:r>
            <a:r>
              <a:rPr lang="en-US" dirty="0"/>
              <a:t> (1492).</a:t>
            </a:r>
          </a:p>
          <a:p>
            <a:endParaRPr lang="en-US" dirty="0"/>
          </a:p>
          <a:p>
            <a:r>
              <a:rPr lang="en-US" dirty="0" err="1"/>
              <a:t>Kaynak</a:t>
            </a:r>
            <a:r>
              <a:rPr lang="en-US" dirty="0"/>
              <a:t> CC: </a:t>
            </a:r>
            <a:r>
              <a:rPr lang="en-US" dirty="0">
                <a:solidFill>
                  <a:srgbClr val="0563C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https://tr.wikipedia.org/wiki/Alt%C4%B1n_</a:t>
            </a:r>
            <a:r>
              <a:rPr lang="en-US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oran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Anatom</a:t>
            </a:r>
            <a:r>
              <a:rPr lang="en-US" dirty="0"/>
              <a:t> – Oran – </a:t>
            </a:r>
            <a:r>
              <a:rPr lang="en-US" dirty="0" err="1"/>
              <a:t>Tasarım</a:t>
            </a:r>
            <a:r>
              <a:rPr lang="en-US" dirty="0"/>
              <a:t> </a:t>
            </a:r>
            <a:r>
              <a:rPr lang="en-US" dirty="0" err="1"/>
              <a:t>İlişkisi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0062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3 - Devamlılık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7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endParaRPr lang="tr-TR" sz="35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7AA146-F754-3544-86CB-D54807A9C5FF}"/>
              </a:ext>
            </a:extLst>
          </p:cNvPr>
          <p:cNvSpPr txBox="1"/>
          <p:nvPr/>
        </p:nvSpPr>
        <p:spPr>
          <a:xfrm>
            <a:off x="643467" y="1499583"/>
            <a:ext cx="9837209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tr-TR" sz="3500" dirty="0"/>
              <a:t>Tasarım içerisinde göz bir unsurdan sonrakine kesintisiz biri biçimde belirli bir kopma yaşanmadan geçebiliyorsa devamlılık sağlanmıştır.</a:t>
            </a:r>
          </a:p>
          <a:p>
            <a:pPr marL="457200" indent="-457200">
              <a:buFontTx/>
              <a:buChar char="-"/>
            </a:pPr>
            <a:endParaRPr lang="tr-TR" sz="3500" dirty="0"/>
          </a:p>
          <a:p>
            <a:pPr marL="457200" indent="-457200">
              <a:buFontTx/>
              <a:buChar char="-"/>
            </a:pPr>
            <a:r>
              <a:rPr lang="tr-TR" sz="3500" dirty="0"/>
              <a:t>Devamlılığın sağlanabilmesi için:</a:t>
            </a:r>
          </a:p>
          <a:p>
            <a:pPr marL="514350" indent="-514350">
              <a:buFont typeface="+mj-lt"/>
              <a:buAutoNum type="alphaLcParenR"/>
            </a:pPr>
            <a:r>
              <a:rPr lang="tr-TR" sz="3500" dirty="0"/>
              <a:t>Görsel unsurların gözün normal hareketine uyacak bir yönde yerleştirilmelidir.</a:t>
            </a:r>
          </a:p>
          <a:p>
            <a:pPr marL="514350" indent="-514350">
              <a:buFont typeface="+mj-lt"/>
              <a:buAutoNum type="alphaLcParenR"/>
            </a:pPr>
            <a:r>
              <a:rPr lang="tr-TR" sz="3500" dirty="0"/>
              <a:t>Algılama yönü okuyucunun dikkatini dağıtmayacak şekilde düzenlenmelidir</a:t>
            </a:r>
          </a:p>
          <a:p>
            <a:pPr marL="514350" indent="-514350">
              <a:buFont typeface="+mj-lt"/>
              <a:buAutoNum type="alphaLcParenR"/>
            </a:pP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495411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3 - Devamlılık</a:t>
            </a:r>
            <a:endParaRPr lang="en-TR" sz="4000" b="1" dirty="0">
              <a:latin typeface="+mn-lt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8</a:t>
            </a:fld>
            <a:endParaRPr lang="en-T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58FD8D-A7A9-2045-9D09-6C186D715B4A}"/>
              </a:ext>
            </a:extLst>
          </p:cNvPr>
          <p:cNvSpPr txBox="1"/>
          <p:nvPr/>
        </p:nvSpPr>
        <p:spPr>
          <a:xfrm>
            <a:off x="1081758" y="1409873"/>
            <a:ext cx="983720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endParaRPr lang="tr-TR" sz="35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7AA146-F754-3544-86CB-D54807A9C5FF}"/>
              </a:ext>
            </a:extLst>
          </p:cNvPr>
          <p:cNvSpPr txBox="1"/>
          <p:nvPr/>
        </p:nvSpPr>
        <p:spPr>
          <a:xfrm>
            <a:off x="643467" y="1499583"/>
            <a:ext cx="983720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500" dirty="0"/>
              <a:t>İzleyici aşağıdaki algılama sırasını izlemektedir:</a:t>
            </a:r>
          </a:p>
          <a:p>
            <a:endParaRPr lang="tr-TR" sz="3500" dirty="0"/>
          </a:p>
          <a:p>
            <a:pPr marL="514350" indent="-514350">
              <a:buFont typeface="+mj-lt"/>
              <a:buAutoNum type="alphaLcParenR"/>
            </a:pPr>
            <a:r>
              <a:rPr lang="tr-TR" sz="3500" dirty="0"/>
              <a:t>Büyükten küçüğe</a:t>
            </a:r>
          </a:p>
          <a:p>
            <a:pPr marL="514350" indent="-514350">
              <a:buFont typeface="+mj-lt"/>
              <a:buAutoNum type="alphaLcParenR"/>
            </a:pPr>
            <a:r>
              <a:rPr lang="tr-TR" sz="3500" dirty="0"/>
              <a:t>Koyun tondan açığa</a:t>
            </a:r>
          </a:p>
          <a:p>
            <a:pPr marL="514350" indent="-514350">
              <a:buFont typeface="+mj-lt"/>
              <a:buAutoNum type="alphaLcParenR"/>
            </a:pPr>
            <a:r>
              <a:rPr lang="tr-TR" sz="3500" dirty="0"/>
              <a:t>Renkliden renksize</a:t>
            </a:r>
          </a:p>
          <a:p>
            <a:pPr marL="514350" indent="-514350">
              <a:buFont typeface="+mj-lt"/>
              <a:buAutoNum type="alphaLcParenR"/>
            </a:pPr>
            <a:r>
              <a:rPr lang="tr-TR" sz="3500" dirty="0"/>
              <a:t>Alışılmamış olandan alışılmışa</a:t>
            </a:r>
          </a:p>
        </p:txBody>
      </p:sp>
    </p:spTree>
    <p:extLst>
      <p:ext uri="{BB962C8B-B14F-4D97-AF65-F5344CB8AC3E}">
        <p14:creationId xmlns:p14="http://schemas.microsoft.com/office/powerpoint/2010/main" val="3222525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1483</TotalTime>
  <Words>362</Words>
  <Application>Microsoft Macintosh PowerPoint</Application>
  <PresentationFormat>Widescreen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Yeni Medya Uygulamaları RTS- İLT238 – 10. Hafta   Dr. Öğr. Üyesi Ergin Şafak Dikmen </vt:lpstr>
      <vt:lpstr>1 - Denge</vt:lpstr>
      <vt:lpstr>1 - Denge</vt:lpstr>
      <vt:lpstr>2 - Orantı ve Görsel Hiyerarşi</vt:lpstr>
      <vt:lpstr>2 - Orantı ve Görsel Hiyerarşi</vt:lpstr>
      <vt:lpstr>2 - Orantı ve Görsel Hiyerarşi</vt:lpstr>
      <vt:lpstr>3 - Devamlılık</vt:lpstr>
      <vt:lpstr>3 - Devamlılık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Çevrim İçi Ortamda İletişim</dc:title>
  <dc:creator>Ergin Şafak Dikmen</dc:creator>
  <cp:lastModifiedBy>Safak.Dikmen</cp:lastModifiedBy>
  <cp:revision>85</cp:revision>
  <dcterms:created xsi:type="dcterms:W3CDTF">2020-10-07T12:25:49Z</dcterms:created>
  <dcterms:modified xsi:type="dcterms:W3CDTF">2021-03-23T14:19:31Z</dcterms:modified>
</cp:coreProperties>
</file>