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60" r:id="rId4"/>
    <p:sldId id="261" r:id="rId5"/>
    <p:sldId id="262" r:id="rId6"/>
    <p:sldId id="263" r:id="rId7"/>
    <p:sldId id="273" r:id="rId8"/>
    <p:sldId id="264" r:id="rId9"/>
    <p:sldId id="266" r:id="rId10"/>
    <p:sldId id="267" r:id="rId11"/>
    <p:sldId id="298" r:id="rId12"/>
    <p:sldId id="275" r:id="rId13"/>
    <p:sldId id="276" r:id="rId14"/>
    <p:sldId id="277" r:id="rId15"/>
    <p:sldId id="278" r:id="rId16"/>
    <p:sldId id="280" r:id="rId17"/>
    <p:sldId id="281" r:id="rId18"/>
    <p:sldId id="282" r:id="rId19"/>
    <p:sldId id="283" r:id="rId20"/>
    <p:sldId id="284" r:id="rId21"/>
    <p:sldId id="279" r:id="rId22"/>
    <p:sldId id="285" r:id="rId23"/>
    <p:sldId id="286" r:id="rId24"/>
    <p:sldId id="287" r:id="rId25"/>
    <p:sldId id="274" r:id="rId26"/>
    <p:sldId id="291" r:id="rId27"/>
    <p:sldId id="292" r:id="rId28"/>
    <p:sldId id="293"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0" autoAdjust="0"/>
    <p:restoredTop sz="94660" autoAdjust="0"/>
  </p:normalViewPr>
  <p:slideViewPr>
    <p:cSldViewPr>
      <p:cViewPr varScale="1">
        <p:scale>
          <a:sx n="68" d="100"/>
          <a:sy n="68" d="100"/>
        </p:scale>
        <p:origin x="15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D0684B-F5A8-40DB-8DEF-D7359E3F48DE}" type="datetimeFigureOut">
              <a:rPr lang="en-US" smtClean="0"/>
              <a:pPr/>
              <a:t>3/18/2024</a:t>
            </a:fld>
            <a:endParaRPr lang="en-US"/>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0D42C-C6F0-40BB-B844-B483A3ABB5A8}" type="slidenum">
              <a:rPr lang="en-US" smtClean="0"/>
              <a:pPr/>
              <a:t>‹#›</a:t>
            </a:fld>
            <a:endParaRPr lang="en-US"/>
          </a:p>
        </p:txBody>
      </p:sp>
    </p:spTree>
    <p:extLst>
      <p:ext uri="{BB962C8B-B14F-4D97-AF65-F5344CB8AC3E}">
        <p14:creationId xmlns:p14="http://schemas.microsoft.com/office/powerpoint/2010/main" val="331128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AD90D42C-C6F0-40BB-B844-B483A3ABB5A8}" type="slidenum">
              <a:rPr lang="en-US" smtClean="0"/>
              <a:pPr/>
              <a:t>12</a:t>
            </a:fld>
            <a:endParaRPr lang="en-US"/>
          </a:p>
        </p:txBody>
      </p:sp>
    </p:spTree>
    <p:extLst>
      <p:ext uri="{BB962C8B-B14F-4D97-AF65-F5344CB8AC3E}">
        <p14:creationId xmlns:p14="http://schemas.microsoft.com/office/powerpoint/2010/main" val="260683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AD90D42C-C6F0-40BB-B844-B483A3ABB5A8}" type="slidenum">
              <a:rPr lang="en-US" smtClean="0"/>
              <a:pPr/>
              <a:t>16</a:t>
            </a:fld>
            <a:endParaRPr lang="en-US"/>
          </a:p>
        </p:txBody>
      </p:sp>
    </p:spTree>
    <p:extLst>
      <p:ext uri="{BB962C8B-B14F-4D97-AF65-F5344CB8AC3E}">
        <p14:creationId xmlns:p14="http://schemas.microsoft.com/office/powerpoint/2010/main" val="182246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BED28FB-6992-4F79-865B-766FCC3F9915}" type="datetimeFigureOut">
              <a:rPr lang="tr-TR" smtClean="0"/>
              <a:pPr/>
              <a:t>18.03.2024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D28FB-6992-4F79-865B-766FCC3F9915}" type="datetimeFigureOut">
              <a:rPr lang="tr-TR" smtClean="0"/>
              <a:pPr/>
              <a:t>18.03.2024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BB802-550A-477F-BD77-2936B0248B9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gri.ankara.edu.tr/download/logo/webrenkli.jpg"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arthreview.org/author/naye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andis.org.uk/soilscap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9/92/Podzol.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72817"/>
            <a:ext cx="7772400" cy="1152127"/>
          </a:xfrm>
        </p:spPr>
        <p:txBody>
          <a:bodyPr/>
          <a:lstStyle/>
          <a:p>
            <a:r>
              <a:rPr lang="tr-TR" dirty="0"/>
              <a:t>Toprakların Sınıflandırılması</a:t>
            </a:r>
          </a:p>
        </p:txBody>
      </p:sp>
      <p:sp>
        <p:nvSpPr>
          <p:cNvPr id="3" name="2 Alt Başlık"/>
          <p:cNvSpPr>
            <a:spLocks noGrp="1"/>
          </p:cNvSpPr>
          <p:nvPr>
            <p:ph type="subTitle" idx="1"/>
          </p:nvPr>
        </p:nvSpPr>
        <p:spPr>
          <a:xfrm>
            <a:off x="1403648" y="5194685"/>
            <a:ext cx="6400800" cy="1368152"/>
          </a:xfrm>
        </p:spPr>
        <p:txBody>
          <a:bodyPr>
            <a:normAutofit fontScale="85000" lnSpcReduction="10000"/>
          </a:bodyPr>
          <a:lstStyle/>
          <a:p>
            <a:r>
              <a:rPr lang="tr-TR" dirty="0" err="1"/>
              <a:t>Prof.Dr</a:t>
            </a:r>
            <a:r>
              <a:rPr lang="tr-TR" dirty="0"/>
              <a:t>. Hasan Sabri Öztürk</a:t>
            </a:r>
          </a:p>
          <a:p>
            <a:r>
              <a:rPr lang="tr-TR" dirty="0"/>
              <a:t>2023-2024/Bahar</a:t>
            </a:r>
          </a:p>
          <a:p>
            <a:r>
              <a:rPr lang="tr-TR" dirty="0" err="1"/>
              <a:t>hozturk</a:t>
            </a:r>
            <a:r>
              <a:rPr lang="tr-TR" dirty="0"/>
              <a:t>@</a:t>
            </a:r>
            <a:r>
              <a:rPr lang="tr-TR" dirty="0" err="1"/>
              <a:t>agri</a:t>
            </a:r>
            <a:r>
              <a:rPr lang="tr-TR" dirty="0"/>
              <a:t>.</a:t>
            </a:r>
            <a:r>
              <a:rPr lang="tr-TR" dirty="0" err="1"/>
              <a:t>ankara</a:t>
            </a:r>
            <a:r>
              <a:rPr lang="tr-TR" dirty="0"/>
              <a:t>.edu.tr</a:t>
            </a:r>
          </a:p>
          <a:p>
            <a:endParaRPr lang="tr-TR" dirty="0"/>
          </a:p>
        </p:txBody>
      </p:sp>
      <p:pic>
        <p:nvPicPr>
          <p:cNvPr id="4" name="Picture 11" descr="renkli">
            <a:hlinkClick r:id="rId2"/>
          </p:cNvPr>
          <p:cNvPicPr>
            <a:picLocks noChangeAspect="1" noChangeArrowheads="1"/>
          </p:cNvPicPr>
          <p:nvPr/>
        </p:nvPicPr>
        <p:blipFill>
          <a:blip r:embed="rId3" cstate="print"/>
          <a:srcRect/>
          <a:stretch>
            <a:fillRect/>
          </a:stretch>
        </p:blipFill>
        <p:spPr bwMode="auto">
          <a:xfrm>
            <a:off x="7596336" y="332656"/>
            <a:ext cx="1219200" cy="1219200"/>
          </a:xfrm>
          <a:prstGeom prst="rect">
            <a:avLst/>
          </a:prstGeom>
          <a:noFill/>
        </p:spPr>
      </p:pic>
      <p:pic>
        <p:nvPicPr>
          <p:cNvPr id="5" name="Picture 5" descr="amblem"/>
          <p:cNvPicPr>
            <a:picLocks noChangeAspect="1" noChangeArrowheads="1"/>
          </p:cNvPicPr>
          <p:nvPr/>
        </p:nvPicPr>
        <p:blipFill>
          <a:blip r:embed="rId4" cstate="print"/>
          <a:srcRect/>
          <a:stretch>
            <a:fillRect/>
          </a:stretch>
        </p:blipFill>
        <p:spPr bwMode="auto">
          <a:xfrm>
            <a:off x="323528" y="260648"/>
            <a:ext cx="1295400" cy="1295400"/>
          </a:xfrm>
          <a:prstGeom prst="rect">
            <a:avLst/>
          </a:prstGeom>
          <a:noFill/>
        </p:spPr>
      </p:pic>
      <p:sp>
        <p:nvSpPr>
          <p:cNvPr id="6" name="1 Başlık"/>
          <p:cNvSpPr txBox="1">
            <a:spLocks/>
          </p:cNvSpPr>
          <p:nvPr/>
        </p:nvSpPr>
        <p:spPr bwMode="auto">
          <a:xfrm>
            <a:off x="503535" y="3645024"/>
            <a:ext cx="8201025" cy="115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tr-TR" altLang="tr-TR" sz="3600" kern="0" dirty="0"/>
              <a:t>TÜRKİYE TOPRAKLARI VE SULARI</a:t>
            </a:r>
            <a:br>
              <a:rPr lang="tr-TR" altLang="tr-TR" sz="3600" kern="0" dirty="0"/>
            </a:br>
            <a:r>
              <a:rPr lang="en-GB" sz="3600" kern="0" dirty="0"/>
              <a:t>THUS1006</a:t>
            </a:r>
            <a:endParaRPr lang="tr-TR" altLang="tr-TR" sz="36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ORDOLAR</a:t>
            </a:r>
          </a:p>
        </p:txBody>
      </p:sp>
      <p:sp>
        <p:nvSpPr>
          <p:cNvPr id="3" name="2 İçerik Yer Tutucusu"/>
          <p:cNvSpPr>
            <a:spLocks noGrp="1"/>
          </p:cNvSpPr>
          <p:nvPr>
            <p:ph idx="1"/>
          </p:nvPr>
        </p:nvSpPr>
        <p:spPr>
          <a:xfrm>
            <a:off x="857224" y="1357298"/>
            <a:ext cx="3257544" cy="4911741"/>
          </a:xfrm>
        </p:spPr>
        <p:txBody>
          <a:bodyPr>
            <a:normAutofit/>
          </a:bodyPr>
          <a:lstStyle/>
          <a:p>
            <a:r>
              <a:rPr lang="tr-TR" dirty="0"/>
              <a:t>1. </a:t>
            </a:r>
            <a:r>
              <a:rPr lang="tr-TR" dirty="0" err="1"/>
              <a:t>Alfisol</a:t>
            </a:r>
            <a:endParaRPr lang="tr-TR" dirty="0"/>
          </a:p>
          <a:p>
            <a:r>
              <a:rPr lang="tr-TR" dirty="0"/>
              <a:t>2. </a:t>
            </a:r>
            <a:r>
              <a:rPr lang="tr-TR" dirty="0" err="1"/>
              <a:t>Andisol</a:t>
            </a:r>
            <a:endParaRPr lang="tr-TR" dirty="0"/>
          </a:p>
          <a:p>
            <a:r>
              <a:rPr lang="tr-TR" dirty="0"/>
              <a:t>3. </a:t>
            </a:r>
            <a:r>
              <a:rPr lang="tr-TR" dirty="0" err="1"/>
              <a:t>Aridisol</a:t>
            </a:r>
            <a:endParaRPr lang="tr-TR" dirty="0"/>
          </a:p>
          <a:p>
            <a:r>
              <a:rPr lang="tr-TR" dirty="0"/>
              <a:t>4. </a:t>
            </a:r>
            <a:r>
              <a:rPr lang="tr-TR" dirty="0" err="1"/>
              <a:t>Entisol</a:t>
            </a:r>
            <a:endParaRPr lang="tr-TR" dirty="0"/>
          </a:p>
          <a:p>
            <a:r>
              <a:rPr lang="tr-TR" dirty="0"/>
              <a:t>5. </a:t>
            </a:r>
            <a:r>
              <a:rPr lang="tr-TR" dirty="0" err="1"/>
              <a:t>Gelisol</a:t>
            </a:r>
            <a:endParaRPr lang="tr-TR" dirty="0"/>
          </a:p>
          <a:p>
            <a:r>
              <a:rPr lang="tr-TR" dirty="0"/>
              <a:t>6. </a:t>
            </a:r>
            <a:r>
              <a:rPr lang="tr-TR" dirty="0" err="1"/>
              <a:t>Histosol</a:t>
            </a:r>
            <a:r>
              <a:rPr lang="tr-TR" dirty="0"/>
              <a:t> </a:t>
            </a:r>
          </a:p>
          <a:p>
            <a:endParaRPr lang="tr-TR" dirty="0"/>
          </a:p>
        </p:txBody>
      </p:sp>
      <p:sp>
        <p:nvSpPr>
          <p:cNvPr id="5" name="2 İçerik Yer Tutucusu"/>
          <p:cNvSpPr txBox="1">
            <a:spLocks/>
          </p:cNvSpPr>
          <p:nvPr/>
        </p:nvSpPr>
        <p:spPr>
          <a:xfrm>
            <a:off x="4857752" y="1357298"/>
            <a:ext cx="3257544" cy="4911741"/>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tr-TR" sz="3200" dirty="0"/>
              <a:t>7. </a:t>
            </a:r>
            <a:r>
              <a:rPr lang="tr-TR" sz="3200" dirty="0" err="1"/>
              <a:t>Inceptisol</a:t>
            </a:r>
            <a:endParaRPr lang="tr-TR"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8. </a:t>
            </a:r>
            <a:r>
              <a:rPr kumimoji="0" lang="tr-TR" sz="3200" b="0" i="0" u="none" strike="noStrike" kern="1200" cap="none" spc="0" normalizeH="0" baseline="0" noProof="0" dirty="0" err="1">
                <a:ln>
                  <a:noFill/>
                </a:ln>
                <a:solidFill>
                  <a:schemeClr val="tx1"/>
                </a:solidFill>
                <a:effectLst/>
                <a:uLnTx/>
                <a:uFillTx/>
                <a:latin typeface="+mn-lt"/>
                <a:ea typeface="+mn-ea"/>
                <a:cs typeface="+mn-cs"/>
              </a:rPr>
              <a:t>Mollisol</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9. </a:t>
            </a:r>
            <a:r>
              <a:rPr kumimoji="0" lang="tr-TR" sz="3200" b="0" i="0" u="none" strike="noStrike" kern="1200" cap="none" spc="0" normalizeH="0" baseline="0" noProof="0" dirty="0" err="1">
                <a:ln>
                  <a:noFill/>
                </a:ln>
                <a:solidFill>
                  <a:schemeClr val="tx1"/>
                </a:solidFill>
                <a:effectLst/>
                <a:uLnTx/>
                <a:uFillTx/>
                <a:latin typeface="+mn-lt"/>
                <a:ea typeface="+mn-ea"/>
                <a:cs typeface="+mn-cs"/>
              </a:rPr>
              <a:t>Oxisol</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10. </a:t>
            </a:r>
            <a:r>
              <a:rPr kumimoji="0" lang="tr-TR" sz="3200" b="0" i="0" u="none" strike="noStrike" kern="1200" cap="none" spc="0" normalizeH="0" baseline="0" noProof="0" dirty="0" err="1">
                <a:ln>
                  <a:noFill/>
                </a:ln>
                <a:solidFill>
                  <a:schemeClr val="tx1"/>
                </a:solidFill>
                <a:effectLst/>
                <a:uLnTx/>
                <a:uFillTx/>
                <a:latin typeface="+mn-lt"/>
                <a:ea typeface="+mn-ea"/>
                <a:cs typeface="+mn-cs"/>
              </a:rPr>
              <a:t>Spodosol</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11. </a:t>
            </a:r>
            <a:r>
              <a:rPr kumimoji="0" lang="tr-TR" sz="3200" b="0" i="0" u="none" strike="noStrike" kern="1200" cap="none" spc="0" normalizeH="0" baseline="0" noProof="0" dirty="0" err="1">
                <a:ln>
                  <a:noFill/>
                </a:ln>
                <a:solidFill>
                  <a:schemeClr val="tx1"/>
                </a:solidFill>
                <a:effectLst/>
                <a:uLnTx/>
                <a:uFillTx/>
                <a:latin typeface="+mn-lt"/>
                <a:ea typeface="+mn-ea"/>
                <a:cs typeface="+mn-cs"/>
              </a:rPr>
              <a:t>Ultisol</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chemeClr val="tx1"/>
                </a:solidFill>
                <a:effectLst/>
                <a:uLnTx/>
                <a:uFillTx/>
                <a:latin typeface="+mn-lt"/>
                <a:ea typeface="+mn-ea"/>
                <a:cs typeface="+mn-cs"/>
              </a:rPr>
              <a:t>12. </a:t>
            </a:r>
            <a:r>
              <a:rPr kumimoji="0" lang="tr-TR" sz="3200" b="0" i="0" u="none" strike="noStrike" kern="1200" cap="none" spc="0" normalizeH="0" baseline="0" noProof="0" dirty="0" err="1">
                <a:ln>
                  <a:noFill/>
                </a:ln>
                <a:solidFill>
                  <a:schemeClr val="tx1"/>
                </a:solidFill>
                <a:effectLst/>
                <a:uLnTx/>
                <a:uFillTx/>
                <a:latin typeface="+mn-lt"/>
                <a:ea typeface="+mn-ea"/>
                <a:cs typeface="+mn-cs"/>
              </a:rPr>
              <a:t>Vertisol</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endParaRPr lang="en-GB"/>
          </a:p>
        </p:txBody>
      </p:sp>
      <p:pic>
        <p:nvPicPr>
          <p:cNvPr id="4" name="Resim 3"/>
          <p:cNvPicPr>
            <a:picLocks noChangeAspect="1"/>
          </p:cNvPicPr>
          <p:nvPr/>
        </p:nvPicPr>
        <p:blipFill>
          <a:blip r:embed="rId2"/>
          <a:stretch>
            <a:fillRect/>
          </a:stretch>
        </p:blipFill>
        <p:spPr>
          <a:xfrm>
            <a:off x="285750" y="889944"/>
            <a:ext cx="8572500" cy="5563553"/>
          </a:xfrm>
          <a:prstGeom prst="rect">
            <a:avLst/>
          </a:prstGeom>
        </p:spPr>
      </p:pic>
      <p:sp>
        <p:nvSpPr>
          <p:cNvPr id="5" name="Dikdörtgen 4"/>
          <p:cNvSpPr/>
          <p:nvPr/>
        </p:nvSpPr>
        <p:spPr>
          <a:xfrm>
            <a:off x="899592" y="6488668"/>
            <a:ext cx="5382344" cy="369332"/>
          </a:xfrm>
          <a:prstGeom prst="rect">
            <a:avLst/>
          </a:prstGeom>
        </p:spPr>
        <p:txBody>
          <a:bodyPr wrap="square">
            <a:spAutoFit/>
          </a:bodyPr>
          <a:lstStyle/>
          <a:p>
            <a:pPr>
              <a:buFont typeface="Arial" panose="020B0604020202020204" pitchFamily="34" charset="0"/>
              <a:buChar char="•"/>
            </a:pPr>
            <a:r>
              <a:rPr lang="en-GB" b="0" i="0" dirty="0">
                <a:solidFill>
                  <a:srgbClr val="393939"/>
                </a:solidFill>
                <a:effectLst/>
                <a:latin typeface="Lato"/>
              </a:rPr>
              <a:t>by </a:t>
            </a:r>
            <a:r>
              <a:rPr lang="en-GB" b="0" i="0" u="none" strike="noStrike" dirty="0">
                <a:solidFill>
                  <a:srgbClr val="393939"/>
                </a:solidFill>
                <a:effectLst/>
                <a:latin typeface="Lato"/>
                <a:hlinkClick r:id="rId3" tooltip="Posts by Md. Nayem Hasan Munna"/>
              </a:rPr>
              <a:t>Md. </a:t>
            </a:r>
            <a:r>
              <a:rPr lang="en-GB" b="0" i="0" u="none" strike="noStrike" dirty="0" err="1">
                <a:solidFill>
                  <a:srgbClr val="393939"/>
                </a:solidFill>
                <a:effectLst/>
                <a:latin typeface="Lato"/>
                <a:hlinkClick r:id="rId3" tooltip="Posts by Md. Nayem Hasan Munna"/>
              </a:rPr>
              <a:t>Nayem</a:t>
            </a:r>
            <a:r>
              <a:rPr lang="en-GB" b="0" i="0" u="none" strike="noStrike" dirty="0">
                <a:solidFill>
                  <a:srgbClr val="393939"/>
                </a:solidFill>
                <a:effectLst/>
                <a:latin typeface="Lato"/>
                <a:hlinkClick r:id="rId3" tooltip="Posts by Md. Nayem Hasan Munna"/>
              </a:rPr>
              <a:t> Hasan </a:t>
            </a:r>
            <a:r>
              <a:rPr lang="en-GB" b="0" i="0" u="none" strike="noStrike" dirty="0" err="1">
                <a:solidFill>
                  <a:srgbClr val="393939"/>
                </a:solidFill>
                <a:effectLst/>
                <a:latin typeface="Lato"/>
                <a:hlinkClick r:id="rId3" tooltip="Posts by Md. Nayem Hasan Munna"/>
              </a:rPr>
              <a:t>Munna</a:t>
            </a:r>
            <a:r>
              <a:rPr lang="tr-TR" b="0" i="0" u="none" strike="noStrike" dirty="0">
                <a:solidFill>
                  <a:srgbClr val="393939"/>
                </a:solidFill>
                <a:effectLst/>
                <a:latin typeface="Lato"/>
              </a:rPr>
              <a:t> ,</a:t>
            </a:r>
            <a:r>
              <a:rPr lang="en-GB" b="0" i="0" dirty="0">
                <a:solidFill>
                  <a:srgbClr val="393939"/>
                </a:solidFill>
                <a:effectLst/>
                <a:latin typeface="Lato"/>
              </a:rPr>
              <a:t>2019</a:t>
            </a:r>
          </a:p>
        </p:txBody>
      </p:sp>
    </p:spTree>
    <p:extLst>
      <p:ext uri="{BB962C8B-B14F-4D97-AF65-F5344CB8AC3E}">
        <p14:creationId xmlns:p14="http://schemas.microsoft.com/office/powerpoint/2010/main" val="20668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6059016" cy="792088"/>
          </a:xfrm>
        </p:spPr>
        <p:txBody>
          <a:bodyPr>
            <a:normAutofit/>
          </a:bodyPr>
          <a:lstStyle/>
          <a:p>
            <a:pPr marL="457200" marR="0" lvl="1" indent="0" algn="l" defTabSz="914400" rtl="0" eaLnBrk="0" fontAlgn="base" latinLnBrk="0" hangingPunct="0">
              <a:lnSpc>
                <a:spcPct val="100000"/>
              </a:lnSpc>
              <a:spcBef>
                <a:spcPct val="0"/>
              </a:spcBef>
              <a:spcAft>
                <a:spcPct val="0"/>
              </a:spcAft>
              <a:buClrTx/>
              <a:buSzTx/>
              <a:buFontTx/>
              <a:buNone/>
              <a:tabLst/>
            </a:pPr>
            <a:r>
              <a:rPr lang="tr-TR" sz="4000" dirty="0"/>
              <a:t>ALFISOLLER</a:t>
            </a:r>
            <a:endParaRPr lang="en-US" sz="4000" dirty="0"/>
          </a:p>
        </p:txBody>
      </p:sp>
      <p:sp>
        <p:nvSpPr>
          <p:cNvPr id="3" name="2 İçerik Yer Tutucusu"/>
          <p:cNvSpPr>
            <a:spLocks noGrp="1"/>
          </p:cNvSpPr>
          <p:nvPr>
            <p:ph idx="1"/>
          </p:nvPr>
        </p:nvSpPr>
        <p:spPr>
          <a:xfrm>
            <a:off x="251520" y="1052736"/>
            <a:ext cx="6408712" cy="2808311"/>
          </a:xfrm>
        </p:spPr>
        <p:txBody>
          <a:bodyPr>
            <a:noAutofit/>
          </a:bodyPr>
          <a:lstStyle/>
          <a:p>
            <a:r>
              <a:rPr lang="tr-TR" sz="2000" dirty="0">
                <a:solidFill>
                  <a:srgbClr val="FF0000"/>
                </a:solidFill>
                <a:latin typeface="Arial" pitchFamily="34" charset="0"/>
                <a:cs typeface="Arial" pitchFamily="34" charset="0"/>
              </a:rPr>
              <a:t>Yarı kurak  ile </a:t>
            </a:r>
            <a:r>
              <a:rPr lang="tr-TR" sz="2000" dirty="0" err="1">
                <a:solidFill>
                  <a:srgbClr val="FF0000"/>
                </a:solidFill>
                <a:latin typeface="Arial" pitchFamily="34" charset="0"/>
                <a:cs typeface="Arial" pitchFamily="34" charset="0"/>
              </a:rPr>
              <a:t>humid</a:t>
            </a:r>
            <a:r>
              <a:rPr lang="tr-TR" sz="2000" dirty="0">
                <a:latin typeface="Arial" pitchFamily="34" charset="0"/>
                <a:cs typeface="Arial" pitchFamily="34" charset="0"/>
              </a:rPr>
              <a:t> alanlar arasında oluşur</a:t>
            </a:r>
            <a:r>
              <a:rPr lang="en-US" sz="2000" dirty="0">
                <a:latin typeface="Arial" pitchFamily="34" charset="0"/>
                <a:cs typeface="Arial" pitchFamily="34" charset="0"/>
              </a:rPr>
              <a:t>.</a:t>
            </a:r>
            <a:endParaRPr lang="tr-TR" sz="2000" dirty="0">
              <a:latin typeface="Arial" pitchFamily="34" charset="0"/>
              <a:cs typeface="Arial" pitchFamily="34" charset="0"/>
            </a:endParaRPr>
          </a:p>
          <a:p>
            <a:r>
              <a:rPr lang="tr-TR" sz="2000" dirty="0">
                <a:solidFill>
                  <a:srgbClr val="FF0000"/>
                </a:solidFill>
                <a:latin typeface="Arial" pitchFamily="34" charset="0"/>
                <a:cs typeface="Arial" pitchFamily="34" charset="0"/>
              </a:rPr>
              <a:t>Kilce zengin </a:t>
            </a:r>
            <a:r>
              <a:rPr lang="tr-TR" sz="2000" dirty="0">
                <a:latin typeface="Arial" pitchFamily="34" charset="0"/>
                <a:cs typeface="Arial" pitchFamily="34" charset="0"/>
              </a:rPr>
              <a:t>yüzey </a:t>
            </a:r>
            <a:r>
              <a:rPr lang="tr-TR" sz="2000" dirty="0" err="1">
                <a:latin typeface="Arial" pitchFamily="34" charset="0"/>
                <a:cs typeface="Arial" pitchFamily="34" charset="0"/>
              </a:rPr>
              <a:t>horizonu</a:t>
            </a:r>
            <a:r>
              <a:rPr lang="tr-TR" sz="2000" dirty="0">
                <a:latin typeface="Arial" pitchFamily="34" charset="0"/>
                <a:cs typeface="Arial" pitchFamily="34" charset="0"/>
              </a:rPr>
              <a:t> olan yüksek verimli topraklardır. </a:t>
            </a:r>
          </a:p>
          <a:p>
            <a:r>
              <a:rPr lang="en-US" sz="2000" dirty="0">
                <a:latin typeface="Arial" pitchFamily="34" charset="0"/>
                <a:cs typeface="Arial" pitchFamily="34" charset="0"/>
              </a:rPr>
              <a:t> "Alf“  </a:t>
            </a:r>
            <a:r>
              <a:rPr lang="en-US" sz="2000" dirty="0">
                <a:solidFill>
                  <a:srgbClr val="FF0000"/>
                </a:solidFill>
                <a:latin typeface="Arial" pitchFamily="34" charset="0"/>
                <a:cs typeface="Arial" pitchFamily="34" charset="0"/>
              </a:rPr>
              <a:t>Al</a:t>
            </a:r>
            <a:r>
              <a:rPr lang="tr-TR" sz="2000" dirty="0">
                <a:solidFill>
                  <a:srgbClr val="FF0000"/>
                </a:solidFill>
                <a:latin typeface="Arial" pitchFamily="34" charset="0"/>
                <a:cs typeface="Arial" pitchFamily="34" charset="0"/>
              </a:rPr>
              <a:t>ü</a:t>
            </a:r>
            <a:r>
              <a:rPr lang="en-US" sz="2000" dirty="0">
                <a:solidFill>
                  <a:srgbClr val="FF0000"/>
                </a:solidFill>
                <a:latin typeface="Arial" pitchFamily="34" charset="0"/>
                <a:cs typeface="Arial" pitchFamily="34" charset="0"/>
              </a:rPr>
              <a:t>min</a:t>
            </a:r>
            <a:r>
              <a:rPr lang="tr-TR" sz="2000" dirty="0">
                <a:solidFill>
                  <a:srgbClr val="FF0000"/>
                </a:solidFill>
                <a:latin typeface="Arial" pitchFamily="34" charset="0"/>
                <a:cs typeface="Arial" pitchFamily="34" charset="0"/>
              </a:rPr>
              <a:t>yum</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(Al) </a:t>
            </a:r>
            <a:r>
              <a:rPr lang="tr-TR" sz="2000" dirty="0">
                <a:latin typeface="Arial" pitchFamily="34" charset="0"/>
                <a:cs typeface="Arial" pitchFamily="34" charset="0"/>
              </a:rPr>
              <a:t> ve </a:t>
            </a:r>
            <a:r>
              <a:rPr lang="tr-TR" sz="2000" dirty="0">
                <a:solidFill>
                  <a:srgbClr val="FF0000"/>
                </a:solidFill>
                <a:latin typeface="Arial" pitchFamily="34" charset="0"/>
                <a:cs typeface="Arial" pitchFamily="34" charset="0"/>
              </a:rPr>
              <a:t>demiri </a:t>
            </a:r>
            <a:r>
              <a:rPr lang="en-US" sz="2000" dirty="0">
                <a:latin typeface="Arial" pitchFamily="34" charset="0"/>
                <a:cs typeface="Arial" pitchFamily="34" charset="0"/>
              </a:rPr>
              <a:t>(Fe)</a:t>
            </a:r>
            <a:r>
              <a:rPr lang="tr-TR" sz="2000" dirty="0">
                <a:latin typeface="Arial" pitchFamily="34" charset="0"/>
                <a:cs typeface="Arial" pitchFamily="34" charset="0"/>
              </a:rPr>
              <a:t> simgeler</a:t>
            </a:r>
            <a:r>
              <a:rPr lang="en-US" sz="2000" dirty="0">
                <a:latin typeface="Arial" pitchFamily="34" charset="0"/>
                <a:cs typeface="Arial" pitchFamily="34" charset="0"/>
              </a:rPr>
              <a:t>.</a:t>
            </a:r>
            <a:endParaRPr lang="tr-TR" sz="2000" dirty="0">
              <a:latin typeface="Arial" pitchFamily="34" charset="0"/>
              <a:cs typeface="Arial" pitchFamily="34" charset="0"/>
            </a:endParaRPr>
          </a:p>
          <a:p>
            <a:r>
              <a:rPr lang="en-US" sz="2000" dirty="0" err="1">
                <a:latin typeface="Arial" pitchFamily="34" charset="0"/>
                <a:cs typeface="Arial" pitchFamily="34" charset="0"/>
              </a:rPr>
              <a:t>Alfisols</a:t>
            </a:r>
            <a:r>
              <a:rPr lang="en-US" sz="2000" dirty="0">
                <a:latin typeface="Arial" pitchFamily="34" charset="0"/>
                <a:cs typeface="Arial" pitchFamily="34" charset="0"/>
              </a:rPr>
              <a:t> </a:t>
            </a:r>
            <a:r>
              <a:rPr lang="tr-TR" sz="2000" dirty="0">
                <a:latin typeface="Arial" pitchFamily="34" charset="0"/>
                <a:cs typeface="Arial" pitchFamily="34" charset="0"/>
              </a:rPr>
              <a:t>orta derecede yıkanmıştır.  </a:t>
            </a:r>
          </a:p>
          <a:p>
            <a:r>
              <a:rPr lang="tr-TR" sz="2000" dirty="0">
                <a:solidFill>
                  <a:srgbClr val="FF0000"/>
                </a:solidFill>
                <a:latin typeface="Arial" pitchFamily="34" charset="0"/>
                <a:cs typeface="Arial" pitchFamily="34" charset="0"/>
              </a:rPr>
              <a:t>Bazla doygunluk </a:t>
            </a:r>
            <a:r>
              <a:rPr lang="tr-TR" sz="2000" dirty="0">
                <a:latin typeface="Arial" pitchFamily="34" charset="0"/>
                <a:cs typeface="Arial" pitchFamily="34" charset="0"/>
              </a:rPr>
              <a:t>oranı en az %35 </a:t>
            </a:r>
            <a:r>
              <a:rPr lang="tr-TR" sz="2000" dirty="0" err="1">
                <a:latin typeface="Arial" pitchFamily="34" charset="0"/>
                <a:cs typeface="Arial" pitchFamily="34" charset="0"/>
              </a:rPr>
              <a:t>dir</a:t>
            </a:r>
            <a:r>
              <a:rPr lang="tr-TR" sz="2000" dirty="0">
                <a:latin typeface="Arial" pitchFamily="34" charset="0"/>
                <a:cs typeface="Arial" pitchFamily="34" charset="0"/>
              </a:rPr>
              <a:t> </a:t>
            </a:r>
          </a:p>
          <a:p>
            <a:pPr>
              <a:buNone/>
            </a:pPr>
            <a:r>
              <a:rPr lang="tr-TR" sz="2000" dirty="0">
                <a:latin typeface="Arial" pitchFamily="34" charset="0"/>
                <a:cs typeface="Arial" pitchFamily="34" charset="0"/>
              </a:rPr>
              <a:t>	(K</a:t>
            </a:r>
            <a:r>
              <a:rPr lang="en-US" sz="2000" dirty="0">
                <a:latin typeface="Arial" pitchFamily="34" charset="0"/>
                <a:cs typeface="Arial" pitchFamily="34" charset="0"/>
              </a:rPr>
              <a:t>al</a:t>
            </a:r>
            <a:r>
              <a:rPr lang="tr-TR" sz="2000" dirty="0">
                <a:latin typeface="Arial" pitchFamily="34" charset="0"/>
                <a:cs typeface="Arial" pitchFamily="34" charset="0"/>
              </a:rPr>
              <a:t>s</a:t>
            </a:r>
            <a:r>
              <a:rPr lang="en-US" sz="2000" dirty="0" err="1">
                <a:latin typeface="Arial" pitchFamily="34" charset="0"/>
                <a:cs typeface="Arial" pitchFamily="34" charset="0"/>
              </a:rPr>
              <a:t>i</a:t>
            </a:r>
            <a:r>
              <a:rPr lang="tr-TR" sz="2000" dirty="0">
                <a:latin typeface="Arial" pitchFamily="34" charset="0"/>
                <a:cs typeface="Arial" pitchFamily="34" charset="0"/>
              </a:rPr>
              <a:t>y</a:t>
            </a:r>
            <a:r>
              <a:rPr lang="en-US" sz="2000" dirty="0">
                <a:latin typeface="Arial" pitchFamily="34" charset="0"/>
                <a:cs typeface="Arial" pitchFamily="34" charset="0"/>
              </a:rPr>
              <a:t>um, Ma</a:t>
            </a:r>
            <a:r>
              <a:rPr lang="tr-TR" sz="2000" dirty="0">
                <a:latin typeface="Arial" pitchFamily="34" charset="0"/>
                <a:cs typeface="Arial" pitchFamily="34" charset="0"/>
              </a:rPr>
              <a:t>ğ</a:t>
            </a:r>
            <a:r>
              <a:rPr lang="en-US" sz="2000" dirty="0">
                <a:latin typeface="Arial" pitchFamily="34" charset="0"/>
                <a:cs typeface="Arial" pitchFamily="34" charset="0"/>
              </a:rPr>
              <a:t>ne</a:t>
            </a:r>
            <a:r>
              <a:rPr lang="tr-TR" sz="2000" dirty="0" err="1">
                <a:latin typeface="Arial" pitchFamily="34" charset="0"/>
                <a:cs typeface="Arial" pitchFamily="34" charset="0"/>
              </a:rPr>
              <a:t>zyum</a:t>
            </a:r>
            <a:r>
              <a:rPr lang="en-US" sz="2000" dirty="0">
                <a:latin typeface="Arial" pitchFamily="34" charset="0"/>
                <a:cs typeface="Arial" pitchFamily="34" charset="0"/>
              </a:rPr>
              <a:t>, and </a:t>
            </a:r>
            <a:r>
              <a:rPr lang="en-US" sz="2000" dirty="0" err="1">
                <a:latin typeface="Arial" pitchFamily="34" charset="0"/>
                <a:cs typeface="Arial" pitchFamily="34" charset="0"/>
              </a:rPr>
              <a:t>Potas</a:t>
            </a:r>
            <a:r>
              <a:rPr lang="tr-TR" sz="2000" dirty="0" err="1">
                <a:latin typeface="Arial" pitchFamily="34" charset="0"/>
                <a:cs typeface="Arial" pitchFamily="34" charset="0"/>
              </a:rPr>
              <a:t>yumca</a:t>
            </a:r>
            <a:r>
              <a:rPr lang="tr-TR" sz="2000" dirty="0">
                <a:latin typeface="Arial" pitchFamily="34" charset="0"/>
                <a:cs typeface="Arial" pitchFamily="34" charset="0"/>
              </a:rPr>
              <a:t> zengin)</a:t>
            </a:r>
          </a:p>
          <a:p>
            <a:endParaRPr lang="tr-TR" sz="2000" dirty="0">
              <a:latin typeface="Arial" pitchFamily="34" charset="0"/>
              <a:cs typeface="Arial" pitchFamily="34" charset="0"/>
            </a:endParaRPr>
          </a:p>
          <a:p>
            <a:endParaRPr lang="tr-TR" sz="2000" dirty="0">
              <a:latin typeface="Arial" pitchFamily="34" charset="0"/>
              <a:cs typeface="Arial" pitchFamily="34" charset="0"/>
            </a:endParaRPr>
          </a:p>
        </p:txBody>
      </p:sp>
      <p:pic>
        <p:nvPicPr>
          <p:cNvPr id="5122" name="Picture 2" descr="http://upload.wikimedia.org/wikipedia/commons/0/0e/Alfisol_profile.jpg"/>
          <p:cNvPicPr>
            <a:picLocks noChangeAspect="1" noChangeArrowheads="1"/>
          </p:cNvPicPr>
          <p:nvPr/>
        </p:nvPicPr>
        <p:blipFill>
          <a:blip r:embed="rId3" cstate="print"/>
          <a:srcRect/>
          <a:stretch>
            <a:fillRect/>
          </a:stretch>
        </p:blipFill>
        <p:spPr bwMode="auto">
          <a:xfrm>
            <a:off x="6948264" y="116632"/>
            <a:ext cx="2050260" cy="3657600"/>
          </a:xfrm>
          <a:prstGeom prst="rect">
            <a:avLst/>
          </a:prstGeom>
          <a:noFill/>
        </p:spPr>
      </p:pic>
      <p:sp>
        <p:nvSpPr>
          <p:cNvPr id="5124" name="Rectangle 4"/>
          <p:cNvSpPr>
            <a:spLocks noChangeArrowheads="1"/>
          </p:cNvSpPr>
          <p:nvPr/>
        </p:nvSpPr>
        <p:spPr bwMode="auto">
          <a:xfrm>
            <a:off x="0"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7" name="6 Dikdörtgen"/>
          <p:cNvSpPr/>
          <p:nvPr/>
        </p:nvSpPr>
        <p:spPr>
          <a:xfrm>
            <a:off x="323528" y="3789040"/>
            <a:ext cx="8568952" cy="923330"/>
          </a:xfrm>
          <a:prstGeom prst="rect">
            <a:avLst/>
          </a:prstGeom>
        </p:spPr>
        <p:txBody>
          <a:bodyPr wrap="square">
            <a:spAutoFit/>
          </a:bodyPr>
          <a:lstStyle/>
          <a:p>
            <a:r>
              <a:rPr lang="en-US" dirty="0" err="1">
                <a:latin typeface="Arial" pitchFamily="34" charset="0"/>
                <a:cs typeface="Arial" pitchFamily="34" charset="0"/>
              </a:rPr>
              <a:t>Alfisols</a:t>
            </a:r>
            <a:r>
              <a:rPr lang="en-US" dirty="0">
                <a:latin typeface="Arial" pitchFamily="34" charset="0"/>
                <a:cs typeface="Arial" pitchFamily="34" charset="0"/>
              </a:rPr>
              <a:t> </a:t>
            </a:r>
            <a:r>
              <a:rPr lang="tr-TR" dirty="0">
                <a:latin typeface="Arial" pitchFamily="34" charset="0"/>
                <a:cs typeface="Arial" pitchFamily="34" charset="0"/>
              </a:rPr>
              <a:t>buz altında kalan toprakların dışındaki toprakların </a:t>
            </a:r>
            <a:r>
              <a:rPr lang="tr-TR" dirty="0">
                <a:solidFill>
                  <a:srgbClr val="FF0000"/>
                </a:solidFill>
                <a:latin typeface="Arial" pitchFamily="34" charset="0"/>
                <a:cs typeface="Arial" pitchFamily="34" charset="0"/>
              </a:rPr>
              <a:t>1/10</a:t>
            </a:r>
            <a:r>
              <a:rPr lang="tr-TR" dirty="0">
                <a:latin typeface="Arial" pitchFamily="34" charset="0"/>
                <a:cs typeface="Arial" pitchFamily="34" charset="0"/>
              </a:rPr>
              <a:t>’u kaplar</a:t>
            </a:r>
            <a:r>
              <a:rPr lang="en-US" dirty="0">
                <a:latin typeface="Arial" pitchFamily="34" charset="0"/>
                <a:cs typeface="Arial" pitchFamily="34" charset="0"/>
              </a:rPr>
              <a:t>. </a:t>
            </a:r>
            <a:r>
              <a:rPr lang="tr-TR" dirty="0">
                <a:latin typeface="Arial" pitchFamily="34" charset="0"/>
                <a:cs typeface="Arial" pitchFamily="34" charset="0"/>
              </a:rPr>
              <a:t>En çok bulunduğu alanlar</a:t>
            </a:r>
            <a:r>
              <a:rPr lang="en-US" dirty="0">
                <a:latin typeface="Arial" pitchFamily="34" charset="0"/>
                <a:cs typeface="Arial" pitchFamily="34" charset="0"/>
              </a:rPr>
              <a:t>, </a:t>
            </a:r>
            <a:r>
              <a:rPr lang="tr-TR" dirty="0">
                <a:latin typeface="Arial" pitchFamily="34" charset="0"/>
                <a:cs typeface="Arial" pitchFamily="34" charset="0"/>
              </a:rPr>
              <a:t> ABD’nin doğusu, </a:t>
            </a:r>
            <a:r>
              <a:rPr lang="tr-TR" dirty="0" err="1">
                <a:latin typeface="Arial" pitchFamily="34" charset="0"/>
                <a:cs typeface="Arial" pitchFamily="34" charset="0"/>
              </a:rPr>
              <a:t>Avrupanın</a:t>
            </a:r>
            <a:r>
              <a:rPr lang="tr-TR" dirty="0">
                <a:latin typeface="Arial" pitchFamily="34" charset="0"/>
                <a:cs typeface="Arial" pitchFamily="34" charset="0"/>
              </a:rPr>
              <a:t>  güneyi ve  batısı, </a:t>
            </a:r>
            <a:r>
              <a:rPr lang="en-US" dirty="0" err="1">
                <a:latin typeface="Arial" pitchFamily="34" charset="0"/>
                <a:cs typeface="Arial" pitchFamily="34" charset="0"/>
              </a:rPr>
              <a:t>Balt</a:t>
            </a:r>
            <a:r>
              <a:rPr lang="tr-TR" dirty="0" err="1">
                <a:latin typeface="Arial" pitchFamily="34" charset="0"/>
                <a:cs typeface="Arial" pitchFamily="34" charset="0"/>
              </a:rPr>
              <a:t>ık</a:t>
            </a:r>
            <a:endParaRPr lang="tr-TR" dirty="0">
              <a:latin typeface="Arial" pitchFamily="34" charset="0"/>
              <a:cs typeface="Arial" pitchFamily="34" charset="0"/>
            </a:endParaRPr>
          </a:p>
          <a:p>
            <a:pPr>
              <a:buNone/>
            </a:pPr>
            <a:r>
              <a:rPr lang="tr-TR" dirty="0">
                <a:latin typeface="Arial" pitchFamily="34" charset="0"/>
                <a:cs typeface="Arial" pitchFamily="34" charset="0"/>
              </a:rPr>
              <a:t>bölgesi,  </a:t>
            </a:r>
            <a:r>
              <a:rPr lang="tr-TR" dirty="0" err="1">
                <a:latin typeface="Arial" pitchFamily="34" charset="0"/>
                <a:cs typeface="Arial" pitchFamily="34" charset="0"/>
              </a:rPr>
              <a:t>Hindistanın</a:t>
            </a:r>
            <a:r>
              <a:rPr lang="tr-TR" dirty="0">
                <a:latin typeface="Arial" pitchFamily="34" charset="0"/>
                <a:cs typeface="Arial" pitchFamily="34" charset="0"/>
              </a:rPr>
              <a:t> kurak bölgeleri, Sudan, Güney </a:t>
            </a:r>
            <a:r>
              <a:rPr lang="tr-TR" dirty="0" err="1">
                <a:latin typeface="Arial" pitchFamily="34" charset="0"/>
                <a:cs typeface="Arial" pitchFamily="34" charset="0"/>
              </a:rPr>
              <a:t>Amerikanın</a:t>
            </a:r>
            <a:r>
              <a:rPr lang="tr-TR" dirty="0">
                <a:latin typeface="Arial" pitchFamily="34" charset="0"/>
                <a:cs typeface="Arial" pitchFamily="34" charset="0"/>
              </a:rPr>
              <a:t> bir çok yeridir.</a:t>
            </a:r>
          </a:p>
        </p:txBody>
      </p:sp>
      <p:sp>
        <p:nvSpPr>
          <p:cNvPr id="8" name="7 Dikdörtgen"/>
          <p:cNvSpPr/>
          <p:nvPr/>
        </p:nvSpPr>
        <p:spPr>
          <a:xfrm>
            <a:off x="539552" y="4826675"/>
            <a:ext cx="7488832" cy="1754326"/>
          </a:xfrm>
          <a:prstGeom prst="rect">
            <a:avLst/>
          </a:prstGeom>
        </p:spPr>
        <p:txBody>
          <a:bodyPr wrap="square">
            <a:spAutoFit/>
          </a:bodyPr>
          <a:lstStyle/>
          <a:p>
            <a:r>
              <a:rPr lang="tr-TR" dirty="0">
                <a:latin typeface="Arial" pitchFamily="34" charset="0"/>
                <a:cs typeface="Arial" pitchFamily="34" charset="0"/>
              </a:rPr>
              <a:t>SUBORDERLARI</a:t>
            </a:r>
          </a:p>
          <a:p>
            <a:pPr>
              <a:buNone/>
            </a:pPr>
            <a:r>
              <a:rPr lang="en-US" dirty="0" err="1">
                <a:latin typeface="Arial" pitchFamily="34" charset="0"/>
                <a:cs typeface="Arial" pitchFamily="34" charset="0"/>
              </a:rPr>
              <a:t>Aqualfs</a:t>
            </a:r>
            <a:r>
              <a:rPr lang="en-US" dirty="0">
                <a:latin typeface="Arial" pitchFamily="34" charset="0"/>
                <a:cs typeface="Arial" pitchFamily="34" charset="0"/>
              </a:rPr>
              <a:t> — </a:t>
            </a:r>
            <a:r>
              <a:rPr lang="tr-TR" dirty="0">
                <a:latin typeface="Arial" pitchFamily="34" charset="0"/>
                <a:cs typeface="Arial" pitchFamily="34" charset="0"/>
              </a:rPr>
              <a:t>Islak topraklardır,</a:t>
            </a:r>
            <a:r>
              <a:rPr lang="en-US" dirty="0">
                <a:latin typeface="Arial" pitchFamily="34" charset="0"/>
                <a:cs typeface="Arial" pitchFamily="34" charset="0"/>
              </a:rPr>
              <a:t> </a:t>
            </a:r>
            <a:r>
              <a:rPr lang="en-US" dirty="0" err="1">
                <a:latin typeface="Arial" pitchFamily="34" charset="0"/>
                <a:cs typeface="Arial" pitchFamily="34" charset="0"/>
              </a:rPr>
              <a:t>aquic</a:t>
            </a:r>
            <a:r>
              <a:rPr lang="en-US" dirty="0">
                <a:latin typeface="Arial" pitchFamily="34" charset="0"/>
                <a:cs typeface="Arial" pitchFamily="34" charset="0"/>
              </a:rPr>
              <a:t> </a:t>
            </a:r>
            <a:r>
              <a:rPr lang="tr-TR" dirty="0">
                <a:latin typeface="Arial" pitchFamily="34" charset="0"/>
                <a:cs typeface="Arial" pitchFamily="34" charset="0"/>
              </a:rPr>
              <a:t>toprak nem rejimi</a:t>
            </a:r>
            <a:r>
              <a:rPr lang="en-US" dirty="0">
                <a:latin typeface="Arial" pitchFamily="34" charset="0"/>
                <a:cs typeface="Arial" pitchFamily="34" charset="0"/>
              </a:rPr>
              <a:t> </a:t>
            </a:r>
            <a:br>
              <a:rPr lang="en-US" dirty="0">
                <a:latin typeface="Arial" pitchFamily="34" charset="0"/>
                <a:cs typeface="Arial" pitchFamily="34" charset="0"/>
              </a:rPr>
            </a:br>
            <a:r>
              <a:rPr lang="en-US" dirty="0" err="1">
                <a:latin typeface="Arial" pitchFamily="34" charset="0"/>
                <a:cs typeface="Arial" pitchFamily="34" charset="0"/>
              </a:rPr>
              <a:t>Cryalfs</a:t>
            </a:r>
            <a:r>
              <a:rPr lang="en-US" dirty="0">
                <a:latin typeface="Arial" pitchFamily="34" charset="0"/>
                <a:cs typeface="Arial" pitchFamily="34" charset="0"/>
              </a:rPr>
              <a:t> — </a:t>
            </a:r>
            <a:r>
              <a:rPr lang="tr-TR" dirty="0">
                <a:latin typeface="Arial" pitchFamily="34" charset="0"/>
                <a:cs typeface="Arial" pitchFamily="34" charset="0"/>
              </a:rPr>
              <a:t>Soğuk iklim,</a:t>
            </a:r>
            <a:r>
              <a:rPr lang="en-US" dirty="0">
                <a:latin typeface="Arial" pitchFamily="34" charset="0"/>
                <a:cs typeface="Arial" pitchFamily="34" charset="0"/>
              </a:rPr>
              <a:t> </a:t>
            </a:r>
            <a:r>
              <a:rPr lang="en-US" dirty="0" err="1">
                <a:latin typeface="Arial" pitchFamily="34" charset="0"/>
                <a:cs typeface="Arial" pitchFamily="34" charset="0"/>
              </a:rPr>
              <a:t>fri</a:t>
            </a:r>
            <a:r>
              <a:rPr lang="tr-TR" dirty="0">
                <a:latin typeface="Arial" pitchFamily="34" charset="0"/>
                <a:cs typeface="Arial" pitchFamily="34" charset="0"/>
              </a:rPr>
              <a:t>g</a:t>
            </a:r>
            <a:r>
              <a:rPr lang="en-US" dirty="0">
                <a:latin typeface="Arial" pitchFamily="34" charset="0"/>
                <a:cs typeface="Arial" pitchFamily="34" charset="0"/>
              </a:rPr>
              <a:t>id or </a:t>
            </a:r>
            <a:r>
              <a:rPr lang="en-US" dirty="0" err="1">
                <a:latin typeface="Arial" pitchFamily="34" charset="0"/>
                <a:cs typeface="Arial" pitchFamily="34" charset="0"/>
              </a:rPr>
              <a:t>cryic</a:t>
            </a:r>
            <a:r>
              <a:rPr lang="en-US" dirty="0">
                <a:latin typeface="Arial" pitchFamily="34" charset="0"/>
                <a:cs typeface="Arial" pitchFamily="34" charset="0"/>
              </a:rPr>
              <a:t> </a:t>
            </a:r>
            <a:r>
              <a:rPr lang="tr-TR" dirty="0">
                <a:latin typeface="Arial" pitchFamily="34" charset="0"/>
                <a:cs typeface="Arial" pitchFamily="34" charset="0"/>
              </a:rPr>
              <a:t>toprak sıcaklık rejimi</a:t>
            </a:r>
            <a:r>
              <a:rPr lang="en-US" dirty="0">
                <a:latin typeface="Arial" pitchFamily="34" charset="0"/>
                <a:cs typeface="Arial" pitchFamily="34" charset="0"/>
              </a:rPr>
              <a:t> </a:t>
            </a:r>
            <a:br>
              <a:rPr lang="en-US" dirty="0">
                <a:latin typeface="Arial" pitchFamily="34" charset="0"/>
                <a:cs typeface="Arial" pitchFamily="34" charset="0"/>
              </a:rPr>
            </a:br>
            <a:r>
              <a:rPr lang="en-US" dirty="0" err="1">
                <a:latin typeface="Arial" pitchFamily="34" charset="0"/>
                <a:cs typeface="Arial" pitchFamily="34" charset="0"/>
              </a:rPr>
              <a:t>Udalfs</a:t>
            </a:r>
            <a:r>
              <a:rPr lang="en-US" dirty="0">
                <a:latin typeface="Arial" pitchFamily="34" charset="0"/>
                <a:cs typeface="Arial" pitchFamily="34" charset="0"/>
              </a:rPr>
              <a:t> — </a:t>
            </a:r>
            <a:r>
              <a:rPr lang="tr-TR" dirty="0" err="1">
                <a:latin typeface="Arial" pitchFamily="34" charset="0"/>
                <a:cs typeface="Arial" pitchFamily="34" charset="0"/>
              </a:rPr>
              <a:t>humid</a:t>
            </a:r>
            <a:r>
              <a:rPr lang="tr-TR" dirty="0">
                <a:latin typeface="Arial" pitchFamily="34" charset="0"/>
                <a:cs typeface="Arial" pitchFamily="34" charset="0"/>
              </a:rPr>
              <a:t> iklim, </a:t>
            </a:r>
            <a:r>
              <a:rPr lang="tr-TR" dirty="0" err="1">
                <a:latin typeface="Arial" pitchFamily="34" charset="0"/>
                <a:cs typeface="Arial" pitchFamily="34" charset="0"/>
              </a:rPr>
              <a:t>Udic</a:t>
            </a:r>
            <a:r>
              <a:rPr lang="tr-TR" dirty="0">
                <a:latin typeface="Arial" pitchFamily="34" charset="0"/>
                <a:cs typeface="Arial" pitchFamily="34" charset="0"/>
              </a:rPr>
              <a:t> nem rejimi</a:t>
            </a:r>
            <a:br>
              <a:rPr lang="en-US" dirty="0">
                <a:latin typeface="Arial" pitchFamily="34" charset="0"/>
                <a:cs typeface="Arial" pitchFamily="34" charset="0"/>
              </a:rPr>
            </a:br>
            <a:r>
              <a:rPr lang="en-US" dirty="0" err="1">
                <a:latin typeface="Arial" pitchFamily="34" charset="0"/>
                <a:cs typeface="Arial" pitchFamily="34" charset="0"/>
              </a:rPr>
              <a:t>Ustalfs</a:t>
            </a:r>
            <a:r>
              <a:rPr lang="en-US" dirty="0">
                <a:latin typeface="Arial" pitchFamily="34" charset="0"/>
                <a:cs typeface="Arial" pitchFamily="34" charset="0"/>
              </a:rPr>
              <a:t> — </a:t>
            </a:r>
            <a:r>
              <a:rPr lang="tr-TR" dirty="0">
                <a:latin typeface="Arial" pitchFamily="34" charset="0"/>
                <a:cs typeface="Arial" pitchFamily="34" charset="0"/>
              </a:rPr>
              <a:t>yarı</a:t>
            </a:r>
            <a:r>
              <a:rPr lang="en-US" dirty="0">
                <a:latin typeface="Arial" pitchFamily="34" charset="0"/>
                <a:cs typeface="Arial" pitchFamily="34" charset="0"/>
              </a:rPr>
              <a:t>humid </a:t>
            </a:r>
            <a:r>
              <a:rPr lang="tr-TR" dirty="0">
                <a:latin typeface="Arial" pitchFamily="34" charset="0"/>
                <a:cs typeface="Arial" pitchFamily="34" charset="0"/>
              </a:rPr>
              <a:t>iklim,</a:t>
            </a:r>
            <a:r>
              <a:rPr lang="en-US" dirty="0">
                <a:latin typeface="Arial" pitchFamily="34" charset="0"/>
                <a:cs typeface="Arial" pitchFamily="34" charset="0"/>
              </a:rPr>
              <a:t> </a:t>
            </a:r>
            <a:r>
              <a:rPr lang="en-US" dirty="0" err="1">
                <a:latin typeface="Arial" pitchFamily="34" charset="0"/>
                <a:cs typeface="Arial" pitchFamily="34" charset="0"/>
              </a:rPr>
              <a:t>ustic</a:t>
            </a:r>
            <a:r>
              <a:rPr lang="tr-TR" dirty="0">
                <a:latin typeface="Arial" pitchFamily="34" charset="0"/>
                <a:cs typeface="Arial" pitchFamily="34" charset="0"/>
              </a:rPr>
              <a:t> nem rejimi</a:t>
            </a:r>
            <a:r>
              <a:rPr lang="en-US" dirty="0">
                <a:latin typeface="Arial" pitchFamily="34" charset="0"/>
                <a:cs typeface="Arial" pitchFamily="34" charset="0"/>
              </a:rPr>
              <a:t> </a:t>
            </a:r>
            <a:br>
              <a:rPr lang="en-US" dirty="0">
                <a:latin typeface="Arial" pitchFamily="34" charset="0"/>
                <a:cs typeface="Arial" pitchFamily="34" charset="0"/>
              </a:rPr>
            </a:br>
            <a:r>
              <a:rPr lang="en-US" dirty="0" err="1">
                <a:latin typeface="Arial" pitchFamily="34" charset="0"/>
                <a:cs typeface="Arial" pitchFamily="34" charset="0"/>
              </a:rPr>
              <a:t>Xeralfs</a:t>
            </a:r>
            <a:r>
              <a:rPr lang="en-US" dirty="0">
                <a:latin typeface="Arial" pitchFamily="34" charset="0"/>
                <a:cs typeface="Arial" pitchFamily="34" charset="0"/>
              </a:rPr>
              <a:t> — </a:t>
            </a:r>
            <a:r>
              <a:rPr lang="tr-TR" dirty="0">
                <a:latin typeface="Arial" pitchFamily="34" charset="0"/>
                <a:cs typeface="Arial" pitchFamily="34" charset="0"/>
              </a:rPr>
              <a:t>Akdeniz iklimi,</a:t>
            </a:r>
            <a:r>
              <a:rPr lang="en-US" dirty="0">
                <a:latin typeface="Arial" pitchFamily="34" charset="0"/>
                <a:cs typeface="Arial" pitchFamily="34" charset="0"/>
              </a:rPr>
              <a:t> xeric</a:t>
            </a:r>
            <a:r>
              <a:rPr lang="tr-TR" dirty="0">
                <a:latin typeface="Arial" pitchFamily="34" charset="0"/>
                <a:cs typeface="Arial" pitchFamily="34" charset="0"/>
              </a:rPr>
              <a:t> nem rejimi</a:t>
            </a:r>
            <a:r>
              <a:rPr lang="en-US" dirty="0">
                <a:latin typeface="Arial" pitchFamily="34" charset="0"/>
                <a:cs typeface="Arial"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5987008" cy="648072"/>
          </a:xfrm>
        </p:spPr>
        <p:txBody>
          <a:bodyPr>
            <a:normAutofit fontScale="90000"/>
          </a:bodyPr>
          <a:lstStyle/>
          <a:p>
            <a:r>
              <a:rPr lang="tr-TR" dirty="0">
                <a:latin typeface="Arial" pitchFamily="34" charset="0"/>
                <a:cs typeface="Arial" pitchFamily="34" charset="0"/>
              </a:rPr>
              <a:t>ANDISOLLER</a:t>
            </a:r>
            <a:endParaRPr lang="en-US" dirty="0">
              <a:latin typeface="Arial" pitchFamily="34" charset="0"/>
              <a:cs typeface="Arial" pitchFamily="34" charset="0"/>
            </a:endParaRPr>
          </a:p>
        </p:txBody>
      </p:sp>
      <p:sp>
        <p:nvSpPr>
          <p:cNvPr id="3" name="2 İçerik Yer Tutucusu"/>
          <p:cNvSpPr>
            <a:spLocks noGrp="1"/>
          </p:cNvSpPr>
          <p:nvPr>
            <p:ph idx="1"/>
          </p:nvPr>
        </p:nvSpPr>
        <p:spPr>
          <a:xfrm>
            <a:off x="179512" y="836712"/>
            <a:ext cx="8229600" cy="5256584"/>
          </a:xfrm>
        </p:spPr>
        <p:txBody>
          <a:bodyPr>
            <a:noAutofit/>
          </a:bodyPr>
          <a:lstStyle/>
          <a:p>
            <a:r>
              <a:rPr lang="tr-TR" sz="2000" dirty="0">
                <a:solidFill>
                  <a:srgbClr val="FF0000"/>
                </a:solidFill>
                <a:latin typeface="Arial" pitchFamily="34" charset="0"/>
                <a:cs typeface="Arial" pitchFamily="34" charset="0"/>
              </a:rPr>
              <a:t>Volkanik küllerden </a:t>
            </a:r>
            <a:r>
              <a:rPr lang="tr-TR" sz="2000" dirty="0">
                <a:latin typeface="Arial" pitchFamily="34" charset="0"/>
                <a:cs typeface="Arial" pitchFamily="34" charset="0"/>
              </a:rPr>
              <a:t>oluşmuştur ve yüksek oranda cam ve amorf </a:t>
            </a:r>
            <a:r>
              <a:rPr lang="tr-TR" sz="2000" dirty="0" err="1">
                <a:latin typeface="Arial" pitchFamily="34" charset="0"/>
                <a:cs typeface="Arial" pitchFamily="34" charset="0"/>
              </a:rPr>
              <a:t>kolloidal</a:t>
            </a:r>
            <a:r>
              <a:rPr lang="tr-TR" sz="2000" dirty="0">
                <a:latin typeface="Arial" pitchFamily="34" charset="0"/>
                <a:cs typeface="Arial" pitchFamily="34" charset="0"/>
              </a:rPr>
              <a:t> materyalden içerir, </a:t>
            </a:r>
            <a:endParaRPr lang="en-US" sz="2000" dirty="0">
              <a:latin typeface="Arial" pitchFamily="34" charset="0"/>
              <a:cs typeface="Arial" pitchFamily="34" charset="0"/>
            </a:endParaRPr>
          </a:p>
          <a:p>
            <a:r>
              <a:rPr lang="tr-TR" sz="2000" dirty="0">
                <a:solidFill>
                  <a:srgbClr val="FF0000"/>
                </a:solidFill>
                <a:latin typeface="Arial" pitchFamily="34" charset="0"/>
                <a:cs typeface="Arial" pitchFamily="34" charset="0"/>
              </a:rPr>
              <a:t>Genç ve çok verimli </a:t>
            </a:r>
            <a:r>
              <a:rPr lang="tr-TR" sz="2000" dirty="0">
                <a:latin typeface="Arial" pitchFamily="34" charset="0"/>
                <a:cs typeface="Arial" pitchFamily="34" charset="0"/>
              </a:rPr>
              <a:t>topraklardır</a:t>
            </a:r>
            <a:endParaRPr lang="en-US" sz="2000" dirty="0">
              <a:latin typeface="Arial" pitchFamily="34" charset="0"/>
              <a:cs typeface="Arial" pitchFamily="34" charset="0"/>
            </a:endParaRPr>
          </a:p>
          <a:p>
            <a:r>
              <a:rPr lang="en-US" sz="2000" dirty="0" err="1">
                <a:latin typeface="Arial" pitchFamily="34" charset="0"/>
                <a:cs typeface="Arial" pitchFamily="34" charset="0"/>
              </a:rPr>
              <a:t>Andisol</a:t>
            </a:r>
            <a:r>
              <a:rPr lang="tr-TR" sz="2000" dirty="0" err="1">
                <a:latin typeface="Arial" pitchFamily="34" charset="0"/>
                <a:cs typeface="Arial" pitchFamily="34" charset="0"/>
              </a:rPr>
              <a:t>lar</a:t>
            </a:r>
            <a:r>
              <a:rPr lang="en-US" sz="2000" dirty="0">
                <a:latin typeface="Arial" pitchFamily="34" charset="0"/>
                <a:cs typeface="Arial" pitchFamily="34" charset="0"/>
              </a:rPr>
              <a:t> </a:t>
            </a:r>
            <a:r>
              <a:rPr lang="tr-TR" sz="2000" dirty="0">
                <a:latin typeface="Arial" pitchFamily="34" charset="0"/>
                <a:cs typeface="Arial" pitchFamily="34" charset="0"/>
              </a:rPr>
              <a:t>buz altında kalan toprakların dışındaki toprakların %1’ini kaplar. En çok Şili, </a:t>
            </a:r>
            <a:r>
              <a:rPr lang="tr-TR" sz="2000" dirty="0" err="1">
                <a:latin typeface="Arial" pitchFamily="34" charset="0"/>
                <a:cs typeface="Arial" pitchFamily="34" charset="0"/>
              </a:rPr>
              <a:t>Ekvador</a:t>
            </a:r>
            <a:r>
              <a:rPr lang="tr-TR" sz="2000" dirty="0">
                <a:latin typeface="Arial" pitchFamily="34" charset="0"/>
                <a:cs typeface="Arial" pitchFamily="34" charset="0"/>
              </a:rPr>
              <a:t>, Kolombiya, Meksika,  ABD’nin kuzeybatısı, Japonya, Java, Yeni </a:t>
            </a:r>
            <a:r>
              <a:rPr lang="tr-TR" sz="2000" dirty="0" err="1">
                <a:latin typeface="Arial" pitchFamily="34" charset="0"/>
                <a:cs typeface="Arial" pitchFamily="34" charset="0"/>
              </a:rPr>
              <a:t>Zellanda</a:t>
            </a:r>
            <a:r>
              <a:rPr lang="tr-TR" sz="2000" dirty="0">
                <a:latin typeface="Arial" pitchFamily="34" charset="0"/>
                <a:cs typeface="Arial" pitchFamily="34" charset="0"/>
              </a:rPr>
              <a:t> , İtalya,</a:t>
            </a:r>
          </a:p>
          <a:p>
            <a:pPr>
              <a:buNone/>
            </a:pPr>
            <a:r>
              <a:rPr lang="tr-TR" sz="2000" dirty="0">
                <a:latin typeface="Arial" pitchFamily="34" charset="0"/>
                <a:cs typeface="Arial" pitchFamily="34" charset="0"/>
              </a:rPr>
              <a:t>	İrlanda, Havai de bulunur.</a:t>
            </a:r>
            <a:endParaRPr lang="tr-TR" sz="2000" baseline="30000" dirty="0">
              <a:latin typeface="Arial" pitchFamily="34" charset="0"/>
              <a:cs typeface="Arial" pitchFamily="34" charset="0"/>
            </a:endParaRPr>
          </a:p>
          <a:p>
            <a:pPr>
              <a:buNone/>
            </a:pPr>
            <a:r>
              <a:rPr lang="tr-TR" sz="2400" baseline="30000" dirty="0">
                <a:latin typeface="Arial" pitchFamily="34" charset="0"/>
                <a:cs typeface="Arial" pitchFamily="34" charset="0"/>
              </a:rPr>
              <a:t>SUBORDERLAR</a:t>
            </a:r>
            <a:endParaRPr lang="en-US" sz="2400" dirty="0">
              <a:latin typeface="Arial" pitchFamily="34" charset="0"/>
              <a:cs typeface="Arial" pitchFamily="34" charset="0"/>
            </a:endParaRPr>
          </a:p>
          <a:p>
            <a:r>
              <a:rPr lang="en-US" sz="1600" dirty="0" err="1">
                <a:latin typeface="Arial" pitchFamily="34" charset="0"/>
                <a:cs typeface="Arial" pitchFamily="34" charset="0"/>
              </a:rPr>
              <a:t>Aquands</a:t>
            </a:r>
            <a:r>
              <a:rPr lang="en-US" sz="1600" dirty="0">
                <a:latin typeface="Arial" pitchFamily="34" charset="0"/>
                <a:cs typeface="Arial" pitchFamily="34" charset="0"/>
              </a:rPr>
              <a:t> – </a:t>
            </a:r>
            <a:r>
              <a:rPr lang="tr-TR" sz="1600" dirty="0">
                <a:latin typeface="Arial" pitchFamily="34" charset="0"/>
                <a:cs typeface="Arial" pitchFamily="34" charset="0"/>
              </a:rPr>
              <a:t>taban suyu seviyesi  yılın çoğunda yüzeye yakın</a:t>
            </a:r>
            <a:r>
              <a:rPr lang="en-US" sz="1600" dirty="0">
                <a:latin typeface="Arial" pitchFamily="34" charset="0"/>
                <a:cs typeface="Arial" pitchFamily="34" charset="0"/>
              </a:rPr>
              <a:t> </a:t>
            </a:r>
          </a:p>
          <a:p>
            <a:r>
              <a:rPr lang="en-US" sz="1600" dirty="0" err="1">
                <a:latin typeface="Arial" pitchFamily="34" charset="0"/>
                <a:cs typeface="Arial" pitchFamily="34" charset="0"/>
              </a:rPr>
              <a:t>Gelands</a:t>
            </a:r>
            <a:r>
              <a:rPr lang="en-US" sz="1600" dirty="0">
                <a:latin typeface="Arial" pitchFamily="34" charset="0"/>
                <a:cs typeface="Arial" pitchFamily="34" charset="0"/>
              </a:rPr>
              <a:t> –</a:t>
            </a:r>
            <a:r>
              <a:rPr lang="tr-TR" sz="1600" dirty="0">
                <a:latin typeface="Arial" pitchFamily="34" charset="0"/>
                <a:cs typeface="Arial" pitchFamily="34" charset="0"/>
              </a:rPr>
              <a:t> Çok soğuk ilkimler,</a:t>
            </a:r>
            <a:r>
              <a:rPr lang="en-US" sz="1600" dirty="0">
                <a:latin typeface="Arial" pitchFamily="34" charset="0"/>
                <a:cs typeface="Arial" pitchFamily="34" charset="0"/>
              </a:rPr>
              <a:t> (</a:t>
            </a:r>
            <a:r>
              <a:rPr lang="tr-TR" sz="1600" dirty="0" err="1">
                <a:latin typeface="Arial" pitchFamily="34" charset="0"/>
                <a:cs typeface="Arial" pitchFamily="34" charset="0"/>
              </a:rPr>
              <a:t>ort</a:t>
            </a:r>
            <a:r>
              <a:rPr lang="tr-TR" sz="1600" dirty="0">
                <a:latin typeface="Arial" pitchFamily="34" charset="0"/>
                <a:cs typeface="Arial" pitchFamily="34" charset="0"/>
              </a:rPr>
              <a:t>. yıllık sıcaklık </a:t>
            </a:r>
            <a:r>
              <a:rPr lang="en-US" sz="1600" dirty="0">
                <a:latin typeface="Arial" pitchFamily="34" charset="0"/>
                <a:cs typeface="Arial" pitchFamily="34" charset="0"/>
              </a:rPr>
              <a:t>&lt;0°C). </a:t>
            </a:r>
          </a:p>
          <a:p>
            <a:r>
              <a:rPr lang="en-US" sz="1600" dirty="0" err="1">
                <a:latin typeface="Arial" pitchFamily="34" charset="0"/>
                <a:cs typeface="Arial" pitchFamily="34" charset="0"/>
              </a:rPr>
              <a:t>Cryands</a:t>
            </a:r>
            <a:r>
              <a:rPr lang="en-US" sz="1600" dirty="0">
                <a:latin typeface="Arial" pitchFamily="34" charset="0"/>
                <a:cs typeface="Arial" pitchFamily="34" charset="0"/>
              </a:rPr>
              <a:t> - </a:t>
            </a:r>
            <a:r>
              <a:rPr lang="tr-TR" sz="1600" dirty="0">
                <a:latin typeface="Arial" pitchFamily="34" charset="0"/>
                <a:cs typeface="Arial" pitchFamily="34" charset="0"/>
              </a:rPr>
              <a:t> Soğuk iklimler,</a:t>
            </a:r>
            <a:r>
              <a:rPr lang="en-US" sz="1600" dirty="0">
                <a:latin typeface="Arial" pitchFamily="34" charset="0"/>
                <a:cs typeface="Arial" pitchFamily="34" charset="0"/>
              </a:rPr>
              <a:t> </a:t>
            </a:r>
          </a:p>
          <a:p>
            <a:r>
              <a:rPr lang="en-US" sz="1600" dirty="0" err="1">
                <a:latin typeface="Arial" pitchFamily="34" charset="0"/>
                <a:cs typeface="Arial" pitchFamily="34" charset="0"/>
              </a:rPr>
              <a:t>Torrands</a:t>
            </a:r>
            <a:r>
              <a:rPr lang="en-US" sz="1600" dirty="0">
                <a:latin typeface="Arial" pitchFamily="34" charset="0"/>
                <a:cs typeface="Arial" pitchFamily="34" charset="0"/>
              </a:rPr>
              <a:t> – </a:t>
            </a:r>
            <a:r>
              <a:rPr lang="tr-TR" sz="1600" dirty="0">
                <a:latin typeface="Arial" pitchFamily="34" charset="0"/>
                <a:cs typeface="Arial" pitchFamily="34" charset="0"/>
              </a:rPr>
              <a:t>Çok kurak iklimler,</a:t>
            </a:r>
            <a:r>
              <a:rPr lang="en-US" sz="1600" dirty="0">
                <a:latin typeface="Arial" pitchFamily="34" charset="0"/>
                <a:cs typeface="Arial" pitchFamily="34" charset="0"/>
              </a:rPr>
              <a:t> </a:t>
            </a:r>
          </a:p>
          <a:p>
            <a:r>
              <a:rPr lang="en-US" sz="1600" dirty="0" err="1">
                <a:latin typeface="Arial" pitchFamily="34" charset="0"/>
                <a:cs typeface="Arial" pitchFamily="34" charset="0"/>
              </a:rPr>
              <a:t>Ustands</a:t>
            </a:r>
            <a:r>
              <a:rPr lang="en-US" sz="1600" dirty="0">
                <a:latin typeface="Arial" pitchFamily="34" charset="0"/>
                <a:cs typeface="Arial" pitchFamily="34" charset="0"/>
              </a:rPr>
              <a:t> - </a:t>
            </a:r>
            <a:r>
              <a:rPr lang="tr-TR" sz="1600" dirty="0">
                <a:latin typeface="Arial" pitchFamily="34" charset="0"/>
                <a:cs typeface="Arial" pitchFamily="34" charset="0"/>
              </a:rPr>
              <a:t> Yarı kurak ve yarı nemli iklimler</a:t>
            </a:r>
            <a:r>
              <a:rPr lang="en-US" sz="1600" dirty="0">
                <a:latin typeface="Arial" pitchFamily="34" charset="0"/>
                <a:cs typeface="Arial" pitchFamily="34" charset="0"/>
              </a:rPr>
              <a:t> </a:t>
            </a:r>
          </a:p>
          <a:p>
            <a:r>
              <a:rPr lang="en-US" sz="1600" dirty="0" err="1">
                <a:latin typeface="Arial" pitchFamily="34" charset="0"/>
                <a:cs typeface="Arial" pitchFamily="34" charset="0"/>
              </a:rPr>
              <a:t>Udands</a:t>
            </a:r>
            <a:r>
              <a:rPr lang="en-US" sz="1600" dirty="0">
                <a:latin typeface="Arial" pitchFamily="34" charset="0"/>
                <a:cs typeface="Arial" pitchFamily="34" charset="0"/>
              </a:rPr>
              <a:t> – </a:t>
            </a:r>
            <a:r>
              <a:rPr lang="tr-TR" sz="1600" dirty="0">
                <a:latin typeface="Arial" pitchFamily="34" charset="0"/>
                <a:cs typeface="Arial" pitchFamily="34" charset="0"/>
              </a:rPr>
              <a:t>Nemli iklimler</a:t>
            </a:r>
            <a:r>
              <a:rPr lang="en-US" sz="1600" dirty="0">
                <a:latin typeface="Arial" pitchFamily="34" charset="0"/>
                <a:cs typeface="Arial" pitchFamily="34" charset="0"/>
              </a:rPr>
              <a:t> </a:t>
            </a:r>
          </a:p>
          <a:p>
            <a:r>
              <a:rPr lang="en-US" sz="1600" dirty="0" err="1">
                <a:latin typeface="Arial" pitchFamily="34" charset="0"/>
                <a:cs typeface="Arial" pitchFamily="34" charset="0"/>
              </a:rPr>
              <a:t>Xerands</a:t>
            </a:r>
            <a:r>
              <a:rPr lang="en-US" sz="1600" dirty="0">
                <a:latin typeface="Arial" pitchFamily="34" charset="0"/>
                <a:cs typeface="Arial" pitchFamily="34" charset="0"/>
              </a:rPr>
              <a:t> – </a:t>
            </a:r>
            <a:r>
              <a:rPr lang="tr-TR" sz="1600" dirty="0">
                <a:latin typeface="Arial" pitchFamily="34" charset="0"/>
                <a:cs typeface="Arial" pitchFamily="34" charset="0"/>
              </a:rPr>
              <a:t>Ilıman iklimler</a:t>
            </a:r>
            <a:r>
              <a:rPr lang="en-US" sz="1600" dirty="0">
                <a:latin typeface="Arial" pitchFamily="34" charset="0"/>
                <a:cs typeface="Arial" pitchFamily="34" charset="0"/>
              </a:rPr>
              <a:t> </a:t>
            </a:r>
            <a:r>
              <a:rPr lang="tr-TR" sz="1600" dirty="0">
                <a:latin typeface="Arial" pitchFamily="34" charset="0"/>
                <a:cs typeface="Arial" pitchFamily="34" charset="0"/>
              </a:rPr>
              <a:t>(Sıcak yazlar ve nemli kışlar)</a:t>
            </a:r>
            <a:r>
              <a:rPr lang="en-US" sz="1600" dirty="0">
                <a:latin typeface="Arial" pitchFamily="34" charset="0"/>
                <a:cs typeface="Arial" pitchFamily="34" charset="0"/>
              </a:rPr>
              <a:t> </a:t>
            </a:r>
          </a:p>
          <a:p>
            <a:r>
              <a:rPr lang="en-US" sz="1600" dirty="0" err="1">
                <a:latin typeface="Arial" pitchFamily="34" charset="0"/>
                <a:cs typeface="Arial" pitchFamily="34" charset="0"/>
              </a:rPr>
              <a:t>Vitrands</a:t>
            </a:r>
            <a:r>
              <a:rPr lang="en-US" sz="1600" dirty="0">
                <a:latin typeface="Arial" pitchFamily="34" charset="0"/>
                <a:cs typeface="Arial" pitchFamily="34" charset="0"/>
              </a:rPr>
              <a:t> – </a:t>
            </a:r>
            <a:r>
              <a:rPr lang="tr-TR" sz="1600" dirty="0">
                <a:latin typeface="Arial" pitchFamily="34" charset="0"/>
                <a:cs typeface="Arial" pitchFamily="34" charset="0"/>
              </a:rPr>
              <a:t>Genç </a:t>
            </a:r>
            <a:r>
              <a:rPr lang="en-US" sz="1600" dirty="0" err="1">
                <a:latin typeface="Arial" pitchFamily="34" charset="0"/>
                <a:cs typeface="Arial" pitchFamily="34" charset="0"/>
              </a:rPr>
              <a:t>Andisols</a:t>
            </a:r>
            <a:r>
              <a:rPr lang="tr-TR" sz="1600" dirty="0">
                <a:latin typeface="Arial" pitchFamily="34" charset="0"/>
                <a:cs typeface="Arial" pitchFamily="34" charset="0"/>
              </a:rPr>
              <a:t>, kaba bünyeli ve cam oranı yüksek</a:t>
            </a:r>
            <a:r>
              <a:rPr lang="en-US" sz="1600" dirty="0">
                <a:latin typeface="Arial" pitchFamily="34" charset="0"/>
                <a:cs typeface="Arial" pitchFamily="34" charset="0"/>
              </a:rPr>
              <a:t>. </a:t>
            </a:r>
          </a:p>
          <a:p>
            <a:endParaRPr lang="en-US" sz="2000" dirty="0">
              <a:latin typeface="Arial" pitchFamily="34" charset="0"/>
              <a:cs typeface="Arial" pitchFamily="34" charset="0"/>
            </a:endParaRPr>
          </a:p>
        </p:txBody>
      </p:sp>
      <p:pic>
        <p:nvPicPr>
          <p:cNvPr id="4098" name="Picture 2" descr="http://upload.wikimedia.org/wikipedia/commons/d/d0/Andisol_profile.jpg"/>
          <p:cNvPicPr>
            <a:picLocks noChangeAspect="1" noChangeArrowheads="1"/>
          </p:cNvPicPr>
          <p:nvPr/>
        </p:nvPicPr>
        <p:blipFill>
          <a:blip r:embed="rId2" cstate="print"/>
          <a:srcRect/>
          <a:stretch>
            <a:fillRect/>
          </a:stretch>
        </p:blipFill>
        <p:spPr bwMode="auto">
          <a:xfrm>
            <a:off x="6660232" y="2708920"/>
            <a:ext cx="2050260" cy="3657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634082"/>
          </a:xfrm>
        </p:spPr>
        <p:txBody>
          <a:bodyPr>
            <a:normAutofit fontScale="90000"/>
          </a:bodyPr>
          <a:lstStyle/>
          <a:p>
            <a:r>
              <a:rPr lang="tr-TR" dirty="0">
                <a:latin typeface="Arial" pitchFamily="34" charset="0"/>
                <a:cs typeface="Arial" pitchFamily="34" charset="0"/>
              </a:rPr>
              <a:t>ARIDISOLLER</a:t>
            </a:r>
            <a:endParaRPr lang="en-US" dirty="0">
              <a:latin typeface="Arial" pitchFamily="34" charset="0"/>
              <a:cs typeface="Arial" pitchFamily="34" charset="0"/>
            </a:endParaRPr>
          </a:p>
        </p:txBody>
      </p:sp>
      <p:sp>
        <p:nvSpPr>
          <p:cNvPr id="3" name="2 İçerik Yer Tutucusu"/>
          <p:cNvSpPr>
            <a:spLocks noGrp="1"/>
          </p:cNvSpPr>
          <p:nvPr>
            <p:ph idx="1"/>
          </p:nvPr>
        </p:nvSpPr>
        <p:spPr>
          <a:xfrm>
            <a:off x="107504" y="1052736"/>
            <a:ext cx="6624736" cy="4608512"/>
          </a:xfrm>
        </p:spPr>
        <p:txBody>
          <a:bodyPr>
            <a:normAutofit fontScale="70000" lnSpcReduction="20000"/>
          </a:bodyPr>
          <a:lstStyle/>
          <a:p>
            <a:r>
              <a:rPr lang="tr-TR" dirty="0">
                <a:solidFill>
                  <a:srgbClr val="FF0000"/>
                </a:solidFill>
                <a:latin typeface="Arial" pitchFamily="34" charset="0"/>
                <a:cs typeface="Arial" pitchFamily="34" charset="0"/>
              </a:rPr>
              <a:t>Çöl Toprakları </a:t>
            </a:r>
          </a:p>
          <a:p>
            <a:r>
              <a:rPr lang="tr-TR" dirty="0">
                <a:latin typeface="Arial" pitchFamily="34" charset="0"/>
                <a:cs typeface="Arial" pitchFamily="34" charset="0"/>
              </a:rPr>
              <a:t> Latince </a:t>
            </a:r>
            <a:r>
              <a:rPr lang="en-US" i="1" dirty="0" err="1">
                <a:latin typeface="Arial" pitchFamily="34" charset="0"/>
                <a:cs typeface="Arial" pitchFamily="34" charset="0"/>
              </a:rPr>
              <a:t>aridus</a:t>
            </a:r>
            <a:r>
              <a:rPr lang="en-US" dirty="0">
                <a:latin typeface="Arial" pitchFamily="34" charset="0"/>
                <a:cs typeface="Arial" pitchFamily="34" charset="0"/>
              </a:rPr>
              <a:t>,  “</a:t>
            </a:r>
            <a:r>
              <a:rPr lang="tr-TR" dirty="0">
                <a:latin typeface="Arial" pitchFamily="34" charset="0"/>
                <a:cs typeface="Arial" pitchFamily="34" charset="0"/>
              </a:rPr>
              <a:t>kurak</a:t>
            </a:r>
            <a:r>
              <a:rPr lang="en-US" dirty="0">
                <a:latin typeface="Arial" pitchFamily="34" charset="0"/>
                <a:cs typeface="Arial" pitchFamily="34" charset="0"/>
              </a:rPr>
              <a:t>”</a:t>
            </a:r>
            <a:r>
              <a:rPr lang="tr-TR" dirty="0">
                <a:latin typeface="Arial" pitchFamily="34" charset="0"/>
                <a:cs typeface="Arial" pitchFamily="34" charset="0"/>
              </a:rPr>
              <a:t> ‘tan gelir.</a:t>
            </a:r>
          </a:p>
          <a:p>
            <a:r>
              <a:rPr lang="tr-TR" dirty="0">
                <a:solidFill>
                  <a:srgbClr val="FF0000"/>
                </a:solidFill>
                <a:latin typeface="Arial" pitchFamily="34" charset="0"/>
                <a:cs typeface="Arial" pitchFamily="34" charset="0"/>
              </a:rPr>
              <a:t>Kurak ve yarı kurak iklimler</a:t>
            </a:r>
            <a:r>
              <a:rPr lang="tr-TR" dirty="0">
                <a:latin typeface="Arial" pitchFamily="34" charset="0"/>
                <a:cs typeface="Arial" pitchFamily="34" charset="0"/>
              </a:rPr>
              <a:t>de oluşur</a:t>
            </a:r>
            <a:r>
              <a:rPr lang="en-US" dirty="0">
                <a:latin typeface="Arial" pitchFamily="34" charset="0"/>
                <a:cs typeface="Arial" pitchFamily="34" charset="0"/>
              </a:rPr>
              <a:t>.</a:t>
            </a:r>
            <a:endParaRPr lang="tr-TR" dirty="0">
              <a:latin typeface="Arial" pitchFamily="34" charset="0"/>
              <a:cs typeface="Arial" pitchFamily="34" charset="0"/>
            </a:endParaRPr>
          </a:p>
          <a:p>
            <a:r>
              <a:rPr lang="en-US" dirty="0">
                <a:latin typeface="Arial" pitchFamily="34" charset="0"/>
                <a:cs typeface="Arial" pitchFamily="34" charset="0"/>
              </a:rPr>
              <a:t> </a:t>
            </a:r>
            <a:r>
              <a:rPr lang="en-US" dirty="0" err="1">
                <a:latin typeface="Arial" pitchFamily="34" charset="0"/>
                <a:cs typeface="Arial" pitchFamily="34" charset="0"/>
              </a:rPr>
              <a:t>Aridisol</a:t>
            </a:r>
            <a:r>
              <a:rPr lang="tr-TR" dirty="0" err="1">
                <a:latin typeface="Arial" pitchFamily="34" charset="0"/>
                <a:cs typeface="Arial" pitchFamily="34" charset="0"/>
              </a:rPr>
              <a:t>ler</a:t>
            </a:r>
            <a:r>
              <a:rPr lang="en-US" dirty="0">
                <a:latin typeface="Arial" pitchFamily="34" charset="0"/>
                <a:cs typeface="Arial" pitchFamily="34" charset="0"/>
              </a:rPr>
              <a:t> </a:t>
            </a:r>
            <a:r>
              <a:rPr lang="tr-TR" dirty="0">
                <a:latin typeface="Arial" pitchFamily="34" charset="0"/>
                <a:cs typeface="Arial" pitchFamily="34" charset="0"/>
              </a:rPr>
              <a:t> dünya yüzeyinin 1/3 ‘ünü kaplayan çöllerde oluşur,</a:t>
            </a:r>
            <a:r>
              <a:rPr lang="en-US" dirty="0">
                <a:latin typeface="Arial" pitchFamily="34" charset="0"/>
                <a:cs typeface="Arial" pitchFamily="34" charset="0"/>
              </a:rPr>
              <a:t> </a:t>
            </a:r>
            <a:endParaRPr lang="tr-TR" dirty="0">
              <a:latin typeface="Arial" pitchFamily="34" charset="0"/>
              <a:cs typeface="Arial" pitchFamily="34" charset="0"/>
            </a:endParaRPr>
          </a:p>
          <a:p>
            <a:r>
              <a:rPr lang="tr-TR" dirty="0">
                <a:latin typeface="Arial" pitchFamily="34" charset="0"/>
                <a:cs typeface="Arial" pitchFamily="34" charset="0"/>
              </a:rPr>
              <a:t>Düşük </a:t>
            </a:r>
            <a:r>
              <a:rPr lang="tr-TR" dirty="0">
                <a:solidFill>
                  <a:srgbClr val="FF0000"/>
                </a:solidFill>
                <a:latin typeface="Arial" pitchFamily="34" charset="0"/>
                <a:cs typeface="Arial" pitchFamily="34" charset="0"/>
              </a:rPr>
              <a:t>organik madde </a:t>
            </a:r>
            <a:r>
              <a:rPr lang="tr-TR" dirty="0">
                <a:latin typeface="Arial" pitchFamily="34" charset="0"/>
                <a:cs typeface="Arial" pitchFamily="34" charset="0"/>
              </a:rPr>
              <a:t>içerir,</a:t>
            </a:r>
          </a:p>
          <a:p>
            <a:r>
              <a:rPr lang="tr-TR" dirty="0">
                <a:latin typeface="Arial" pitchFamily="34" charset="0"/>
                <a:cs typeface="Arial" pitchFamily="34" charset="0"/>
              </a:rPr>
              <a:t>En </a:t>
            </a:r>
            <a:r>
              <a:rPr lang="tr-TR" dirty="0" err="1">
                <a:latin typeface="Arial" pitchFamily="34" charset="0"/>
                <a:cs typeface="Arial" pitchFamily="34" charset="0"/>
              </a:rPr>
              <a:t>öenmli</a:t>
            </a:r>
            <a:r>
              <a:rPr lang="tr-TR" dirty="0">
                <a:latin typeface="Arial" pitchFamily="34" charset="0"/>
                <a:cs typeface="Arial" pitchFamily="34" charset="0"/>
              </a:rPr>
              <a:t> özelliği </a:t>
            </a:r>
            <a:r>
              <a:rPr lang="tr-TR" dirty="0">
                <a:solidFill>
                  <a:srgbClr val="FF0000"/>
                </a:solidFill>
                <a:latin typeface="Arial" pitchFamily="34" charset="0"/>
                <a:cs typeface="Arial" pitchFamily="34" charset="0"/>
              </a:rPr>
              <a:t>düşük toprak nemidir</a:t>
            </a:r>
            <a:r>
              <a:rPr lang="tr-TR" dirty="0">
                <a:latin typeface="Arial" pitchFamily="34" charset="0"/>
                <a:cs typeface="Arial" pitchFamily="34" charset="0"/>
              </a:rPr>
              <a:t>. Yıkanma sınırlıdır.</a:t>
            </a:r>
          </a:p>
          <a:p>
            <a:r>
              <a:rPr lang="tr-TR" dirty="0">
                <a:latin typeface="Arial" pitchFamily="34" charset="0"/>
                <a:cs typeface="Arial" pitchFamily="34" charset="0"/>
              </a:rPr>
              <a:t>Yüzey altı </a:t>
            </a:r>
            <a:r>
              <a:rPr lang="tr-TR" dirty="0" err="1">
                <a:latin typeface="Arial" pitchFamily="34" charset="0"/>
                <a:cs typeface="Arial" pitchFamily="34" charset="0"/>
              </a:rPr>
              <a:t>horizonlarında</a:t>
            </a:r>
            <a:r>
              <a:rPr lang="tr-TR" dirty="0">
                <a:latin typeface="Arial" pitchFamily="34" charset="0"/>
                <a:cs typeface="Arial" pitchFamily="34" charset="0"/>
              </a:rPr>
              <a:t> </a:t>
            </a:r>
            <a:r>
              <a:rPr lang="en-US" dirty="0" err="1">
                <a:latin typeface="Arial" pitchFamily="34" charset="0"/>
                <a:cs typeface="Arial" pitchFamily="34" charset="0"/>
              </a:rPr>
              <a:t>sili</a:t>
            </a:r>
            <a:r>
              <a:rPr lang="tr-TR" dirty="0">
                <a:latin typeface="Arial" pitchFamily="34" charset="0"/>
                <a:cs typeface="Arial" pitchFamily="34" charset="0"/>
              </a:rPr>
              <a:t>kat</a:t>
            </a:r>
            <a:r>
              <a:rPr lang="en-US" dirty="0">
                <a:latin typeface="Arial" pitchFamily="34" charset="0"/>
                <a:cs typeface="Arial" pitchFamily="34" charset="0"/>
              </a:rPr>
              <a:t> </a:t>
            </a:r>
            <a:r>
              <a:rPr lang="tr-TR" dirty="0">
                <a:latin typeface="Arial" pitchFamily="34" charset="0"/>
                <a:cs typeface="Arial" pitchFamily="34" charset="0"/>
              </a:rPr>
              <a:t>killeri</a:t>
            </a:r>
            <a:r>
              <a:rPr lang="en-US" dirty="0">
                <a:latin typeface="Arial" pitchFamily="34" charset="0"/>
                <a:cs typeface="Arial" pitchFamily="34" charset="0"/>
              </a:rPr>
              <a:t>, sod</a:t>
            </a:r>
            <a:r>
              <a:rPr lang="tr-TR" dirty="0">
                <a:latin typeface="Arial" pitchFamily="34" charset="0"/>
                <a:cs typeface="Arial" pitchFamily="34" charset="0"/>
              </a:rPr>
              <a:t>yum</a:t>
            </a:r>
            <a:r>
              <a:rPr lang="en-US" dirty="0">
                <a:latin typeface="Arial" pitchFamily="34" charset="0"/>
                <a:cs typeface="Arial" pitchFamily="34" charset="0"/>
              </a:rPr>
              <a:t>, </a:t>
            </a:r>
            <a:r>
              <a:rPr lang="tr-TR" dirty="0">
                <a:latin typeface="Arial" pitchFamily="34" charset="0"/>
                <a:cs typeface="Arial" pitchFamily="34" charset="0"/>
              </a:rPr>
              <a:t>k</a:t>
            </a:r>
            <a:r>
              <a:rPr lang="en-US" dirty="0">
                <a:latin typeface="Arial" pitchFamily="34" charset="0"/>
                <a:cs typeface="Arial" pitchFamily="34" charset="0"/>
              </a:rPr>
              <a:t>al</a:t>
            </a:r>
            <a:r>
              <a:rPr lang="tr-TR" dirty="0" err="1">
                <a:latin typeface="Arial" pitchFamily="34" charset="0"/>
                <a:cs typeface="Arial" pitchFamily="34" charset="0"/>
              </a:rPr>
              <a:t>siyum</a:t>
            </a:r>
            <a:r>
              <a:rPr lang="tr-TR" dirty="0">
                <a:latin typeface="Arial" pitchFamily="34" charset="0"/>
                <a:cs typeface="Arial" pitchFamily="34" charset="0"/>
              </a:rPr>
              <a:t> </a:t>
            </a:r>
            <a:r>
              <a:rPr lang="en-US" dirty="0">
                <a:latin typeface="Arial" pitchFamily="34" charset="0"/>
                <a:cs typeface="Arial" pitchFamily="34" charset="0"/>
              </a:rPr>
              <a:t> </a:t>
            </a:r>
            <a:r>
              <a:rPr lang="tr-TR" dirty="0">
                <a:latin typeface="Arial" pitchFamily="34" charset="0"/>
                <a:cs typeface="Arial" pitchFamily="34" charset="0"/>
              </a:rPr>
              <a:t>k</a:t>
            </a:r>
            <a:r>
              <a:rPr lang="en-US" dirty="0" err="1">
                <a:latin typeface="Arial" pitchFamily="34" charset="0"/>
                <a:cs typeface="Arial" pitchFamily="34" charset="0"/>
              </a:rPr>
              <a:t>arbonat</a:t>
            </a:r>
            <a:r>
              <a:rPr lang="en-US" dirty="0">
                <a:latin typeface="Arial" pitchFamily="34" charset="0"/>
                <a:cs typeface="Arial" pitchFamily="34" charset="0"/>
              </a:rPr>
              <a:t>, </a:t>
            </a:r>
            <a:r>
              <a:rPr lang="tr-TR" dirty="0">
                <a:latin typeface="Arial" pitchFamily="34" charset="0"/>
                <a:cs typeface="Arial" pitchFamily="34" charset="0"/>
              </a:rPr>
              <a:t>jips veya çözünebilir tuzlar bulunur</a:t>
            </a:r>
            <a:r>
              <a:rPr lang="en-US" dirty="0">
                <a:latin typeface="Arial" pitchFamily="34" charset="0"/>
                <a:cs typeface="Arial" pitchFamily="34" charset="0"/>
              </a:rPr>
              <a:t>.</a:t>
            </a:r>
            <a:endParaRPr lang="tr-TR" dirty="0">
              <a:latin typeface="Arial" pitchFamily="34" charset="0"/>
              <a:cs typeface="Arial" pitchFamily="34" charset="0"/>
            </a:endParaRPr>
          </a:p>
          <a:p>
            <a:r>
              <a:rPr lang="tr-TR" dirty="0">
                <a:latin typeface="Arial" pitchFamily="34" charset="0"/>
                <a:cs typeface="Arial" pitchFamily="34" charset="0"/>
              </a:rPr>
              <a:t>Yüzey altı </a:t>
            </a:r>
            <a:r>
              <a:rPr lang="tr-TR" dirty="0" err="1">
                <a:latin typeface="Arial" pitchFamily="34" charset="0"/>
                <a:cs typeface="Arial" pitchFamily="34" charset="0"/>
              </a:rPr>
              <a:t>horizonları</a:t>
            </a:r>
            <a:r>
              <a:rPr lang="en-US" dirty="0">
                <a:latin typeface="Arial" pitchFamily="34" charset="0"/>
                <a:cs typeface="Arial" pitchFamily="34" charset="0"/>
              </a:rPr>
              <a:t> </a:t>
            </a:r>
            <a:r>
              <a:rPr lang="tr-TR" dirty="0">
                <a:latin typeface="Arial" pitchFamily="34" charset="0"/>
                <a:cs typeface="Arial" pitchFamily="34" charset="0"/>
              </a:rPr>
              <a:t> karbonatlar, jips ve silikalarca çimentolanmıştır. Yüzeyde tuzlanma oluşabilir.</a:t>
            </a:r>
            <a:endParaRPr lang="en-US" dirty="0">
              <a:latin typeface="Arial" pitchFamily="34" charset="0"/>
              <a:cs typeface="Arial" pitchFamily="34" charset="0"/>
            </a:endParaRPr>
          </a:p>
          <a:p>
            <a:endParaRPr lang="en-US" dirty="0">
              <a:latin typeface="Arial" pitchFamily="34" charset="0"/>
              <a:cs typeface="Arial" pitchFamily="34" charset="0"/>
            </a:endParaRPr>
          </a:p>
        </p:txBody>
      </p:sp>
      <p:pic>
        <p:nvPicPr>
          <p:cNvPr id="3074" name="Picture 2" descr="http://upload.wikimedia.org/wikipedia/commons/d/d3/Aridisol_profile.jpg"/>
          <p:cNvPicPr>
            <a:picLocks noChangeAspect="1" noChangeArrowheads="1"/>
          </p:cNvPicPr>
          <p:nvPr/>
        </p:nvPicPr>
        <p:blipFill>
          <a:blip r:embed="rId2" cstate="print"/>
          <a:srcRect/>
          <a:stretch>
            <a:fillRect/>
          </a:stretch>
        </p:blipFill>
        <p:spPr bwMode="auto">
          <a:xfrm>
            <a:off x="6732240" y="908720"/>
            <a:ext cx="2306545" cy="4114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8229600" cy="764704"/>
          </a:xfrm>
        </p:spPr>
        <p:txBody>
          <a:bodyPr>
            <a:normAutofit/>
          </a:bodyPr>
          <a:lstStyle/>
          <a:p>
            <a:r>
              <a:rPr lang="tr-TR" dirty="0"/>
              <a:t>ENTISOLLER</a:t>
            </a:r>
            <a:endParaRPr lang="en-US" dirty="0"/>
          </a:p>
        </p:txBody>
      </p:sp>
      <p:sp>
        <p:nvSpPr>
          <p:cNvPr id="3" name="2 İçerik Yer Tutucusu"/>
          <p:cNvSpPr>
            <a:spLocks noGrp="1"/>
          </p:cNvSpPr>
          <p:nvPr>
            <p:ph idx="1"/>
          </p:nvPr>
        </p:nvSpPr>
        <p:spPr>
          <a:xfrm>
            <a:off x="457200" y="1052736"/>
            <a:ext cx="5698976" cy="5073427"/>
          </a:xfrm>
        </p:spPr>
        <p:txBody>
          <a:bodyPr>
            <a:normAutofit fontScale="92500" lnSpcReduction="10000"/>
          </a:bodyPr>
          <a:lstStyle/>
          <a:p>
            <a:r>
              <a:rPr lang="tr-TR" sz="2800" dirty="0">
                <a:latin typeface="Arial" pitchFamily="34" charset="0"/>
                <a:cs typeface="Arial" pitchFamily="34" charset="0"/>
              </a:rPr>
              <a:t> A </a:t>
            </a:r>
            <a:r>
              <a:rPr lang="tr-TR" sz="2800" dirty="0" err="1">
                <a:latin typeface="Arial" pitchFamily="34" charset="0"/>
                <a:cs typeface="Arial" pitchFamily="34" charset="0"/>
              </a:rPr>
              <a:t>horizonu</a:t>
            </a:r>
            <a:r>
              <a:rPr lang="tr-TR" sz="2800" dirty="0">
                <a:latin typeface="Arial" pitchFamily="34" charset="0"/>
                <a:cs typeface="Arial" pitchFamily="34" charset="0"/>
              </a:rPr>
              <a:t> dışında herhangi bir profil gelişimi yoktur</a:t>
            </a:r>
            <a:r>
              <a:rPr lang="en-US" sz="2800" dirty="0">
                <a:latin typeface="Arial" pitchFamily="34" charset="0"/>
                <a:cs typeface="Arial" pitchFamily="34" charset="0"/>
              </a:rPr>
              <a:t>,</a:t>
            </a:r>
            <a:endParaRPr lang="tr-TR" sz="2800" dirty="0">
              <a:latin typeface="Arial" pitchFamily="34" charset="0"/>
              <a:cs typeface="Arial" pitchFamily="34" charset="0"/>
            </a:endParaRPr>
          </a:p>
          <a:p>
            <a:r>
              <a:rPr lang="tr-TR" sz="2800" dirty="0">
                <a:latin typeface="Arial" pitchFamily="34" charset="0"/>
                <a:cs typeface="Arial" pitchFamily="34" charset="0"/>
              </a:rPr>
              <a:t>Yeni taşınmış ana materyal veya oluşum hızının erozyon veya birikim hızından yavaş olduğu alanlarda oluşur</a:t>
            </a:r>
          </a:p>
          <a:p>
            <a:r>
              <a:rPr lang="tr-TR" sz="2800" dirty="0">
                <a:latin typeface="Arial" pitchFamily="34" charset="0"/>
                <a:cs typeface="Arial" pitchFamily="34" charset="0"/>
              </a:rPr>
              <a:t>Tanımlayıcı </a:t>
            </a:r>
            <a:r>
              <a:rPr lang="tr-TR" sz="2800" dirty="0" err="1">
                <a:latin typeface="Arial" pitchFamily="34" charset="0"/>
                <a:cs typeface="Arial" pitchFamily="34" charset="0"/>
              </a:rPr>
              <a:t>horizonları</a:t>
            </a:r>
            <a:r>
              <a:rPr lang="tr-TR" sz="2800" dirty="0">
                <a:latin typeface="Arial" pitchFamily="34" charset="0"/>
                <a:cs typeface="Arial" pitchFamily="34" charset="0"/>
              </a:rPr>
              <a:t> yoktur.</a:t>
            </a:r>
          </a:p>
          <a:p>
            <a:pPr>
              <a:buNone/>
            </a:pPr>
            <a:endParaRPr lang="tr-TR" sz="2800" dirty="0">
              <a:latin typeface="Arial" pitchFamily="34" charset="0"/>
              <a:cs typeface="Arial" pitchFamily="34" charset="0"/>
            </a:endParaRPr>
          </a:p>
          <a:p>
            <a:r>
              <a:rPr lang="tr-TR" sz="2800" dirty="0">
                <a:latin typeface="Arial" pitchFamily="34" charset="0"/>
                <a:cs typeface="Arial" pitchFamily="34" charset="0"/>
              </a:rPr>
              <a:t>En yaygın ikinci toprak </a:t>
            </a:r>
            <a:r>
              <a:rPr lang="tr-TR" sz="2800" dirty="0" err="1">
                <a:latin typeface="Arial" pitchFamily="34" charset="0"/>
                <a:cs typeface="Arial" pitchFamily="34" charset="0"/>
              </a:rPr>
              <a:t>ordosudur</a:t>
            </a:r>
            <a:r>
              <a:rPr lang="en-US" sz="2800" dirty="0">
                <a:latin typeface="Arial" pitchFamily="34" charset="0"/>
                <a:cs typeface="Arial" pitchFamily="34" charset="0"/>
              </a:rPr>
              <a:t>. </a:t>
            </a:r>
            <a:r>
              <a:rPr lang="en-US" sz="2800" dirty="0" err="1">
                <a:latin typeface="Arial" pitchFamily="34" charset="0"/>
                <a:cs typeface="Arial" pitchFamily="34" charset="0"/>
              </a:rPr>
              <a:t>Entisol</a:t>
            </a:r>
            <a:r>
              <a:rPr lang="tr-TR" sz="2800" dirty="0" err="1">
                <a:latin typeface="Arial" pitchFamily="34" charset="0"/>
                <a:cs typeface="Arial" pitchFamily="34" charset="0"/>
              </a:rPr>
              <a:t>ler</a:t>
            </a:r>
            <a:r>
              <a:rPr lang="en-US" sz="2800" dirty="0">
                <a:latin typeface="Arial" pitchFamily="34" charset="0"/>
                <a:cs typeface="Arial" pitchFamily="34" charset="0"/>
              </a:rPr>
              <a:t> </a:t>
            </a:r>
            <a:r>
              <a:rPr lang="tr-TR" sz="2800" dirty="0">
                <a:latin typeface="Arial" pitchFamily="34" charset="0"/>
                <a:cs typeface="Arial" pitchFamily="34" charset="0"/>
              </a:rPr>
              <a:t>buz altında kalan toprakların dışındaki toprakların %16 ‘</a:t>
            </a:r>
            <a:r>
              <a:rPr lang="tr-TR" sz="2800" dirty="0" err="1">
                <a:latin typeface="Arial" pitchFamily="34" charset="0"/>
                <a:cs typeface="Arial" pitchFamily="34" charset="0"/>
              </a:rPr>
              <a:t>sını</a:t>
            </a:r>
            <a:r>
              <a:rPr lang="tr-TR" sz="2800" dirty="0">
                <a:latin typeface="Arial" pitchFamily="34" charset="0"/>
                <a:cs typeface="Arial" pitchFamily="34" charset="0"/>
              </a:rPr>
              <a:t> kaplar</a:t>
            </a:r>
            <a:endParaRPr lang="en-US" sz="2800" dirty="0">
              <a:latin typeface="Arial" pitchFamily="34" charset="0"/>
              <a:cs typeface="Arial" pitchFamily="34" charset="0"/>
            </a:endParaRPr>
          </a:p>
        </p:txBody>
      </p:sp>
      <p:pic>
        <p:nvPicPr>
          <p:cNvPr id="2050" name="Picture 2" descr="http://upload.wikimedia.org/wikipedia/commons/c/c0/Entisol_profile.jpg"/>
          <p:cNvPicPr>
            <a:picLocks noChangeAspect="1" noChangeArrowheads="1"/>
          </p:cNvPicPr>
          <p:nvPr/>
        </p:nvPicPr>
        <p:blipFill>
          <a:blip r:embed="rId2" cstate="print"/>
          <a:srcRect/>
          <a:stretch>
            <a:fillRect/>
          </a:stretch>
        </p:blipFill>
        <p:spPr bwMode="auto">
          <a:xfrm>
            <a:off x="6444208" y="764704"/>
            <a:ext cx="2517651" cy="4876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8229600" cy="562074"/>
          </a:xfrm>
        </p:spPr>
        <p:txBody>
          <a:bodyPr>
            <a:normAutofit fontScale="90000"/>
          </a:bodyPr>
          <a:lstStyle/>
          <a:p>
            <a:r>
              <a:rPr lang="tr-TR" dirty="0">
                <a:latin typeface="Arial" pitchFamily="34" charset="0"/>
                <a:cs typeface="Arial" pitchFamily="34" charset="0"/>
              </a:rPr>
              <a:t>GELISOLLER</a:t>
            </a:r>
            <a:endParaRPr lang="en-US" dirty="0">
              <a:latin typeface="Arial" pitchFamily="34" charset="0"/>
              <a:cs typeface="Arial" pitchFamily="34" charset="0"/>
            </a:endParaRPr>
          </a:p>
        </p:txBody>
      </p:sp>
      <p:sp>
        <p:nvSpPr>
          <p:cNvPr id="3" name="2 İçerik Yer Tutucusu"/>
          <p:cNvSpPr>
            <a:spLocks noGrp="1"/>
          </p:cNvSpPr>
          <p:nvPr>
            <p:ph idx="1"/>
          </p:nvPr>
        </p:nvSpPr>
        <p:spPr>
          <a:xfrm>
            <a:off x="179512" y="908721"/>
            <a:ext cx="6840760" cy="4320479"/>
          </a:xfrm>
        </p:spPr>
        <p:txBody>
          <a:bodyPr>
            <a:noAutofit/>
          </a:bodyPr>
          <a:lstStyle/>
          <a:p>
            <a:r>
              <a:rPr lang="tr-TR" sz="1800" dirty="0">
                <a:solidFill>
                  <a:srgbClr val="FF0000"/>
                </a:solidFill>
                <a:latin typeface="Arial" pitchFamily="34" charset="0"/>
                <a:cs typeface="Arial" pitchFamily="34" charset="0"/>
              </a:rPr>
              <a:t>Çok soğuk iklimlerde </a:t>
            </a:r>
            <a:r>
              <a:rPr lang="tr-TR" sz="1800" dirty="0">
                <a:latin typeface="Arial" pitchFamily="34" charset="0"/>
                <a:cs typeface="Arial" pitchFamily="34" charset="0"/>
              </a:rPr>
              <a:t>oluşur, toprak yüzeyinden itibaren ilk 2 m si içerisinde de kalıcı buzlanma vardır</a:t>
            </a:r>
          </a:p>
          <a:p>
            <a:r>
              <a:rPr lang="en-US" sz="1800" dirty="0">
                <a:latin typeface="Arial" pitchFamily="34" charset="0"/>
                <a:cs typeface="Arial" pitchFamily="34" charset="0"/>
              </a:rPr>
              <a:t>"</a:t>
            </a:r>
            <a:r>
              <a:rPr lang="en-US" sz="1800" dirty="0" err="1">
                <a:latin typeface="Arial" pitchFamily="34" charset="0"/>
                <a:cs typeface="Arial" pitchFamily="34" charset="0"/>
              </a:rPr>
              <a:t>Gelisol</a:t>
            </a:r>
            <a:r>
              <a:rPr lang="en-US" sz="1800" dirty="0">
                <a:latin typeface="Arial" pitchFamily="34" charset="0"/>
                <a:cs typeface="Arial" pitchFamily="34" charset="0"/>
              </a:rPr>
              <a:t>“ </a:t>
            </a:r>
            <a:r>
              <a:rPr lang="tr-TR" sz="1800" dirty="0">
                <a:latin typeface="Arial" pitchFamily="34" charset="0"/>
                <a:cs typeface="Arial" pitchFamily="34" charset="0"/>
              </a:rPr>
              <a:t> </a:t>
            </a:r>
            <a:r>
              <a:rPr lang="tr-TR" sz="1800" dirty="0" err="1">
                <a:latin typeface="Arial" pitchFamily="34" charset="0"/>
                <a:cs typeface="Arial" pitchFamily="34" charset="0"/>
              </a:rPr>
              <a:t>latincede</a:t>
            </a:r>
            <a:r>
              <a:rPr lang="tr-TR" sz="1800" dirty="0">
                <a:latin typeface="Arial" pitchFamily="34" charset="0"/>
                <a:cs typeface="Arial" pitchFamily="34" charset="0"/>
              </a:rPr>
              <a:t> </a:t>
            </a:r>
            <a:r>
              <a:rPr lang="en-US" sz="1800" dirty="0">
                <a:latin typeface="Arial" pitchFamily="34" charset="0"/>
                <a:cs typeface="Arial" pitchFamily="34" charset="0"/>
              </a:rPr>
              <a:t> </a:t>
            </a:r>
            <a:r>
              <a:rPr lang="tr-TR" sz="1800" dirty="0">
                <a:latin typeface="Arial" pitchFamily="34" charset="0"/>
                <a:cs typeface="Arial" pitchFamily="34" charset="0"/>
              </a:rPr>
              <a:t> ‘buzlanmaya doğru’  anlamına gelen </a:t>
            </a:r>
            <a:r>
              <a:rPr lang="en-US" sz="1800" i="1" dirty="0" err="1">
                <a:latin typeface="Arial" pitchFamily="34" charset="0"/>
                <a:cs typeface="Arial" pitchFamily="34" charset="0"/>
              </a:rPr>
              <a:t>gelare</a:t>
            </a:r>
            <a:r>
              <a:rPr lang="en-US" sz="1800" dirty="0">
                <a:latin typeface="Arial" pitchFamily="34" charset="0"/>
                <a:cs typeface="Arial" pitchFamily="34" charset="0"/>
              </a:rPr>
              <a:t> </a:t>
            </a:r>
            <a:r>
              <a:rPr lang="tr-TR" sz="1800" dirty="0">
                <a:latin typeface="Arial" pitchFamily="34" charset="0"/>
                <a:cs typeface="Arial" pitchFamily="34" charset="0"/>
              </a:rPr>
              <a:t>den türemiştir. </a:t>
            </a:r>
          </a:p>
          <a:p>
            <a:r>
              <a:rPr lang="tr-TR" sz="1800" dirty="0">
                <a:latin typeface="Arial" pitchFamily="34" charset="0"/>
                <a:cs typeface="Arial" pitchFamily="34" charset="0"/>
              </a:rPr>
              <a:t>Dönüşümlü </a:t>
            </a:r>
            <a:r>
              <a:rPr lang="tr-TR" sz="1800" dirty="0">
                <a:solidFill>
                  <a:srgbClr val="FF0000"/>
                </a:solidFill>
                <a:latin typeface="Arial" pitchFamily="34" charset="0"/>
                <a:cs typeface="Arial" pitchFamily="34" charset="0"/>
              </a:rPr>
              <a:t>donma-çözülme </a:t>
            </a:r>
            <a:r>
              <a:rPr lang="tr-TR" sz="1800" dirty="0">
                <a:latin typeface="Arial" pitchFamily="34" charset="0"/>
                <a:cs typeface="Arial" pitchFamily="34" charset="0"/>
              </a:rPr>
              <a:t>olayı en karakteristik özelliğidir.</a:t>
            </a:r>
            <a:endParaRPr lang="en-US" sz="1800" dirty="0">
              <a:latin typeface="Arial" pitchFamily="34" charset="0"/>
              <a:cs typeface="Arial" pitchFamily="34" charset="0"/>
            </a:endParaRPr>
          </a:p>
          <a:p>
            <a:r>
              <a:rPr lang="tr-TR" sz="1800" dirty="0">
                <a:latin typeface="Arial" pitchFamily="34" charset="0"/>
                <a:cs typeface="Arial" pitchFamily="34" charset="0"/>
              </a:rPr>
              <a:t>Yapısal olarak B </a:t>
            </a:r>
            <a:r>
              <a:rPr lang="tr-TR" sz="1800" dirty="0" err="1">
                <a:latin typeface="Arial" pitchFamily="34" charset="0"/>
                <a:cs typeface="Arial" pitchFamily="34" charset="0"/>
              </a:rPr>
              <a:t>horizonu</a:t>
            </a:r>
            <a:r>
              <a:rPr lang="tr-TR" sz="1800" dirty="0">
                <a:latin typeface="Arial" pitchFamily="34" charset="0"/>
                <a:cs typeface="Arial" pitchFamily="34" charset="0"/>
              </a:rPr>
              <a:t> yoktur, fakat A </a:t>
            </a:r>
            <a:r>
              <a:rPr lang="tr-TR" sz="1800" dirty="0" err="1">
                <a:latin typeface="Arial" pitchFamily="34" charset="0"/>
                <a:cs typeface="Arial" pitchFamily="34" charset="0"/>
              </a:rPr>
              <a:t>horizonu</a:t>
            </a:r>
            <a:r>
              <a:rPr lang="tr-TR" sz="1800" dirty="0">
                <a:latin typeface="Arial" pitchFamily="34" charset="0"/>
                <a:cs typeface="Arial" pitchFamily="34" charset="0"/>
              </a:rPr>
              <a:t> vardır.</a:t>
            </a:r>
          </a:p>
          <a:p>
            <a:r>
              <a:rPr lang="tr-TR" sz="1800" dirty="0">
                <a:latin typeface="Arial" pitchFamily="34" charset="0"/>
                <a:cs typeface="Arial" pitchFamily="34" charset="0"/>
              </a:rPr>
              <a:t> Yüzeyde ince bir mineral tabakanın üzerinde organik madde biriktiği için siyah veya koyu kahve renklidir.</a:t>
            </a:r>
          </a:p>
          <a:p>
            <a:r>
              <a:rPr lang="tr-TR" sz="1800" dirty="0">
                <a:latin typeface="Arial" pitchFamily="34" charset="0"/>
                <a:cs typeface="Arial" pitchFamily="34" charset="0"/>
              </a:rPr>
              <a:t>Kimyasal olarak  yüksek verimli değildir. Donmuş tabakanın üzerindeki besin maddeleri (özellikle </a:t>
            </a:r>
            <a:r>
              <a:rPr lang="tr-TR" sz="1800" dirty="0" err="1">
                <a:latin typeface="Arial" pitchFamily="34" charset="0"/>
                <a:cs typeface="Arial" pitchFamily="34" charset="0"/>
              </a:rPr>
              <a:t>Ca</a:t>
            </a:r>
            <a:r>
              <a:rPr lang="tr-TR" sz="1800" dirty="0">
                <a:latin typeface="Arial" pitchFamily="34" charset="0"/>
                <a:cs typeface="Arial" pitchFamily="34" charset="0"/>
              </a:rPr>
              <a:t> ve K) yıkanmıştır.</a:t>
            </a:r>
          </a:p>
          <a:p>
            <a:r>
              <a:rPr lang="tr-TR" sz="1800" dirty="0">
                <a:latin typeface="Arial" pitchFamily="34" charset="0"/>
                <a:cs typeface="Arial" pitchFamily="34" charset="0"/>
              </a:rPr>
              <a:t>En çok Sibirya, </a:t>
            </a:r>
            <a:r>
              <a:rPr lang="tr-TR" sz="1800" dirty="0" err="1">
                <a:latin typeface="Arial" pitchFamily="34" charset="0"/>
                <a:cs typeface="Arial" pitchFamily="34" charset="0"/>
              </a:rPr>
              <a:t>Alaska</a:t>
            </a:r>
            <a:r>
              <a:rPr lang="tr-TR" sz="1800" dirty="0">
                <a:latin typeface="Arial" pitchFamily="34" charset="0"/>
                <a:cs typeface="Arial" pitchFamily="34" charset="0"/>
              </a:rPr>
              <a:t> ve Kanada’da daha sonra Şili, Arjantin, Tibet, Kuzey İskandinavya, </a:t>
            </a:r>
            <a:r>
              <a:rPr lang="tr-TR" sz="1800" dirty="0" err="1">
                <a:latin typeface="Arial" pitchFamily="34" charset="0"/>
                <a:cs typeface="Arial" pitchFamily="34" charset="0"/>
              </a:rPr>
              <a:t>Antartika’da</a:t>
            </a:r>
            <a:r>
              <a:rPr lang="tr-TR" sz="1800" dirty="0">
                <a:latin typeface="Arial" pitchFamily="34" charset="0"/>
                <a:cs typeface="Arial" pitchFamily="34" charset="0"/>
              </a:rPr>
              <a:t> bulunur</a:t>
            </a:r>
            <a:r>
              <a:rPr lang="tr-TR" sz="1800" b="1" dirty="0">
                <a:latin typeface="Arial" pitchFamily="34" charset="0"/>
                <a:cs typeface="Arial" pitchFamily="34" charset="0"/>
              </a:rPr>
              <a:t>	</a:t>
            </a:r>
            <a:endParaRPr lang="en-US" sz="1800" dirty="0">
              <a:latin typeface="Arial" pitchFamily="34" charset="0"/>
              <a:cs typeface="Arial" pitchFamily="34" charset="0"/>
            </a:endParaRPr>
          </a:p>
        </p:txBody>
      </p:sp>
      <p:pic>
        <p:nvPicPr>
          <p:cNvPr id="37890" name="Picture 2" descr="http://upload.wikimedia.org/wikipedia/commons/b/b8/Gelisol_profile.jpg"/>
          <p:cNvPicPr>
            <a:picLocks noChangeAspect="1" noChangeArrowheads="1"/>
          </p:cNvPicPr>
          <p:nvPr/>
        </p:nvPicPr>
        <p:blipFill>
          <a:blip r:embed="rId3" cstate="print"/>
          <a:srcRect/>
          <a:stretch>
            <a:fillRect/>
          </a:stretch>
        </p:blipFill>
        <p:spPr bwMode="auto">
          <a:xfrm>
            <a:off x="7021830" y="908720"/>
            <a:ext cx="2018197" cy="3600400"/>
          </a:xfrm>
          <a:prstGeom prst="rect">
            <a:avLst/>
          </a:prstGeom>
          <a:noFill/>
        </p:spPr>
      </p:pic>
      <p:sp>
        <p:nvSpPr>
          <p:cNvPr id="5" name="4 Dikdörtgen"/>
          <p:cNvSpPr/>
          <p:nvPr/>
        </p:nvSpPr>
        <p:spPr>
          <a:xfrm>
            <a:off x="467544" y="4797152"/>
            <a:ext cx="8352928" cy="1477328"/>
          </a:xfrm>
          <a:prstGeom prst="rect">
            <a:avLst/>
          </a:prstGeom>
        </p:spPr>
        <p:txBody>
          <a:bodyPr wrap="square">
            <a:spAutoFit/>
          </a:bodyPr>
          <a:lstStyle/>
          <a:p>
            <a:pPr>
              <a:buNone/>
            </a:pPr>
            <a:r>
              <a:rPr lang="tr-TR" b="1" dirty="0">
                <a:latin typeface="Arial" pitchFamily="34" charset="0"/>
                <a:cs typeface="Arial" pitchFamily="34" charset="0"/>
              </a:rPr>
              <a:t>Alt </a:t>
            </a:r>
            <a:r>
              <a:rPr lang="tr-TR" b="1" dirty="0" err="1">
                <a:latin typeface="Arial" pitchFamily="34" charset="0"/>
                <a:cs typeface="Arial" pitchFamily="34" charset="0"/>
              </a:rPr>
              <a:t>ordoları</a:t>
            </a:r>
            <a:endParaRPr lang="en-US" b="1" dirty="0">
              <a:latin typeface="Arial" pitchFamily="34" charset="0"/>
              <a:cs typeface="Arial" pitchFamily="34" charset="0"/>
            </a:endParaRPr>
          </a:p>
          <a:p>
            <a:endParaRPr lang="en-US" dirty="0">
              <a:latin typeface="Arial" pitchFamily="34" charset="0"/>
              <a:cs typeface="Arial" pitchFamily="34" charset="0"/>
            </a:endParaRPr>
          </a:p>
          <a:p>
            <a:r>
              <a:rPr lang="en-US" b="1" dirty="0" err="1">
                <a:latin typeface="Arial" pitchFamily="34" charset="0"/>
                <a:cs typeface="Arial" pitchFamily="34" charset="0"/>
              </a:rPr>
              <a:t>Histels</a:t>
            </a:r>
            <a:r>
              <a:rPr lang="en-US" dirty="0">
                <a:latin typeface="Arial" pitchFamily="34" charset="0"/>
                <a:cs typeface="Arial" pitchFamily="34" charset="0"/>
              </a:rPr>
              <a:t>: </a:t>
            </a:r>
            <a:r>
              <a:rPr lang="tr-TR" dirty="0">
                <a:latin typeface="Arial" pitchFamily="34" charset="0"/>
                <a:cs typeface="Arial" pitchFamily="34" charset="0"/>
              </a:rPr>
              <a:t> yüzeyden itibaren 2 m içerisinde buzlanma içeren organik topraklar</a:t>
            </a:r>
            <a:endParaRPr lang="en-US" dirty="0">
              <a:latin typeface="Arial" pitchFamily="34" charset="0"/>
              <a:cs typeface="Arial" pitchFamily="34" charset="0"/>
            </a:endParaRPr>
          </a:p>
          <a:p>
            <a:r>
              <a:rPr lang="en-US" b="1" dirty="0" err="1">
                <a:latin typeface="Arial" pitchFamily="34" charset="0"/>
                <a:cs typeface="Arial" pitchFamily="34" charset="0"/>
              </a:rPr>
              <a:t>Turbels</a:t>
            </a:r>
            <a:r>
              <a:rPr lang="en-US" dirty="0">
                <a:latin typeface="Arial" pitchFamily="34" charset="0"/>
                <a:cs typeface="Arial" pitchFamily="34" charset="0"/>
              </a:rPr>
              <a:t>: </a:t>
            </a:r>
            <a:r>
              <a:rPr lang="tr-TR" dirty="0">
                <a:latin typeface="Arial" pitchFamily="34" charset="0"/>
                <a:cs typeface="Arial" pitchFamily="34" charset="0"/>
              </a:rPr>
              <a:t>buz ile karıştırmanın etkilerini belirgin olarak gösterir</a:t>
            </a:r>
            <a:endParaRPr lang="en-US" dirty="0">
              <a:latin typeface="Arial" pitchFamily="34" charset="0"/>
              <a:cs typeface="Arial" pitchFamily="34" charset="0"/>
            </a:endParaRPr>
          </a:p>
          <a:p>
            <a:r>
              <a:rPr lang="en-US" b="1" dirty="0" err="1">
                <a:latin typeface="Arial" pitchFamily="34" charset="0"/>
                <a:cs typeface="Arial" pitchFamily="34" charset="0"/>
              </a:rPr>
              <a:t>Orthels</a:t>
            </a:r>
            <a:r>
              <a:rPr lang="en-US" dirty="0">
                <a:latin typeface="Arial" pitchFamily="34" charset="0"/>
                <a:cs typeface="Arial" pitchFamily="34" charset="0"/>
              </a:rPr>
              <a:t>: </a:t>
            </a:r>
            <a:r>
              <a:rPr lang="tr-TR" dirty="0">
                <a:latin typeface="Arial" pitchFamily="34" charset="0"/>
                <a:cs typeface="Arial" pitchFamily="34" charset="0"/>
              </a:rPr>
              <a:t>buz ile karıştırmanın etkilerini az gösterir</a:t>
            </a:r>
            <a:endParaRPr lang="en-US"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5987008" cy="792088"/>
          </a:xfrm>
        </p:spPr>
        <p:txBody>
          <a:bodyPr>
            <a:normAutofit/>
          </a:bodyPr>
          <a:lstStyle/>
          <a:p>
            <a:r>
              <a:rPr lang="tr-TR" dirty="0"/>
              <a:t>HISTOSOLLER</a:t>
            </a:r>
            <a:endParaRPr lang="en-US" dirty="0"/>
          </a:p>
        </p:txBody>
      </p:sp>
      <p:sp>
        <p:nvSpPr>
          <p:cNvPr id="3" name="2 İçerik Yer Tutucusu"/>
          <p:cNvSpPr>
            <a:spLocks noGrp="1"/>
          </p:cNvSpPr>
          <p:nvPr>
            <p:ph idx="1"/>
          </p:nvPr>
        </p:nvSpPr>
        <p:spPr>
          <a:xfrm>
            <a:off x="107504" y="908720"/>
            <a:ext cx="7920880" cy="4464495"/>
          </a:xfrm>
        </p:spPr>
        <p:txBody>
          <a:bodyPr>
            <a:noAutofit/>
          </a:bodyPr>
          <a:lstStyle/>
          <a:p>
            <a:r>
              <a:rPr lang="tr-TR" sz="1800" dirty="0">
                <a:solidFill>
                  <a:srgbClr val="FF0000"/>
                </a:solidFill>
                <a:latin typeface="Arial" pitchFamily="34" charset="0"/>
                <a:cs typeface="Arial" pitchFamily="34" charset="0"/>
              </a:rPr>
              <a:t>Organik maddeden </a:t>
            </a:r>
            <a:r>
              <a:rPr lang="tr-TR" sz="1800" dirty="0">
                <a:latin typeface="Arial" pitchFamily="34" charset="0"/>
                <a:cs typeface="Arial" pitchFamily="34" charset="0"/>
              </a:rPr>
              <a:t>oluşmuş topraklardır . Üst 80 cm de 40 cm </a:t>
            </a:r>
          </a:p>
          <a:p>
            <a:pPr>
              <a:buNone/>
            </a:pPr>
            <a:r>
              <a:rPr lang="tr-TR" sz="1800" dirty="0">
                <a:latin typeface="Arial" pitchFamily="34" charset="0"/>
                <a:cs typeface="Arial" pitchFamily="34" charset="0"/>
              </a:rPr>
              <a:t>	veya daha fazla organik toprak materyali vardır. Karbon oranı </a:t>
            </a:r>
          </a:p>
          <a:p>
            <a:pPr>
              <a:buNone/>
            </a:pPr>
            <a:r>
              <a:rPr lang="tr-TR" sz="1800" dirty="0">
                <a:latin typeface="Arial" pitchFamily="34" charset="0"/>
                <a:cs typeface="Arial" pitchFamily="34" charset="0"/>
              </a:rPr>
              <a:t>	% 12 ile 18dir.</a:t>
            </a:r>
          </a:p>
          <a:p>
            <a:r>
              <a:rPr lang="tr-TR" sz="1800" dirty="0">
                <a:latin typeface="Arial" pitchFamily="34" charset="0"/>
                <a:cs typeface="Arial" pitchFamily="34" charset="0"/>
              </a:rPr>
              <a:t>Yüksek OM, kötü drenaj, asidik, düşük bitki besin maddesi</a:t>
            </a:r>
            <a:endParaRPr lang="en-US" sz="1800" dirty="0">
              <a:latin typeface="Arial" pitchFamily="34" charset="0"/>
              <a:cs typeface="Arial" pitchFamily="34" charset="0"/>
            </a:endParaRPr>
          </a:p>
          <a:p>
            <a:r>
              <a:rPr lang="en-US" sz="1800" dirty="0" err="1">
                <a:latin typeface="Arial" pitchFamily="34" charset="0"/>
                <a:cs typeface="Arial" pitchFamily="34" charset="0"/>
              </a:rPr>
              <a:t>Histosol</a:t>
            </a:r>
            <a:r>
              <a:rPr lang="tr-TR" sz="1800" dirty="0" err="1">
                <a:latin typeface="Arial" pitchFamily="34" charset="0"/>
                <a:cs typeface="Arial" pitchFamily="34" charset="0"/>
              </a:rPr>
              <a:t>ler</a:t>
            </a:r>
            <a:r>
              <a:rPr lang="tr-TR" sz="1800" dirty="0">
                <a:latin typeface="Arial" pitchFamily="34" charset="0"/>
                <a:cs typeface="Arial" pitchFamily="34" charset="0"/>
              </a:rPr>
              <a:t> değişik ülkelerce farlı isimlendirilirler (</a:t>
            </a:r>
            <a:r>
              <a:rPr lang="tr-TR" sz="1800" dirty="0" err="1">
                <a:solidFill>
                  <a:srgbClr val="FF0000"/>
                </a:solidFill>
                <a:latin typeface="Arial" pitchFamily="34" charset="0"/>
                <a:cs typeface="Arial" pitchFamily="34" charset="0"/>
              </a:rPr>
              <a:t>peat</a:t>
            </a:r>
            <a:r>
              <a:rPr lang="tr-TR" sz="1800" dirty="0">
                <a:solidFill>
                  <a:srgbClr val="FF0000"/>
                </a:solidFill>
                <a:latin typeface="Arial" pitchFamily="34" charset="0"/>
                <a:cs typeface="Arial" pitchFamily="34" charset="0"/>
              </a:rPr>
              <a:t>, </a:t>
            </a:r>
            <a:r>
              <a:rPr lang="tr-TR" sz="1800" dirty="0" err="1">
                <a:solidFill>
                  <a:srgbClr val="FF0000"/>
                </a:solidFill>
                <a:latin typeface="Arial" pitchFamily="34" charset="0"/>
                <a:cs typeface="Arial" pitchFamily="34" charset="0"/>
              </a:rPr>
              <a:t>muck</a:t>
            </a:r>
            <a:r>
              <a:rPr lang="tr-TR" sz="1800" dirty="0">
                <a:solidFill>
                  <a:srgbClr val="FF0000"/>
                </a:solidFill>
                <a:latin typeface="Arial" pitchFamily="34" charset="0"/>
                <a:cs typeface="Arial" pitchFamily="34" charset="0"/>
              </a:rPr>
              <a:t>,</a:t>
            </a:r>
            <a:r>
              <a:rPr lang="en-US" sz="1800" dirty="0">
                <a:solidFill>
                  <a:srgbClr val="FF0000"/>
                </a:solidFill>
                <a:latin typeface="Arial" pitchFamily="34" charset="0"/>
                <a:cs typeface="Arial" pitchFamily="34" charset="0"/>
              </a:rPr>
              <a:t> </a:t>
            </a:r>
            <a:r>
              <a:rPr lang="en-US" sz="1800" i="1" dirty="0" err="1">
                <a:solidFill>
                  <a:srgbClr val="FF0000"/>
                </a:solidFill>
                <a:latin typeface="Arial" pitchFamily="34" charset="0"/>
                <a:cs typeface="Arial" pitchFamily="34" charset="0"/>
              </a:rPr>
              <a:t>organosol</a:t>
            </a:r>
            <a:r>
              <a:rPr lang="tr-TR" sz="1800" i="1" dirty="0" err="1">
                <a:solidFill>
                  <a:srgbClr val="FF0000"/>
                </a:solidFill>
                <a:latin typeface="Arial" pitchFamily="34" charset="0"/>
                <a:cs typeface="Arial" pitchFamily="34" charset="0"/>
              </a:rPr>
              <a:t>ler</a:t>
            </a:r>
            <a:r>
              <a:rPr lang="tr-TR" sz="1800" i="1" dirty="0">
                <a:latin typeface="Arial" pitchFamily="34" charset="0"/>
                <a:cs typeface="Arial" pitchFamily="34" charset="0"/>
              </a:rPr>
              <a:t>)</a:t>
            </a:r>
            <a:r>
              <a:rPr lang="en-US" sz="1800" dirty="0">
                <a:latin typeface="Arial" pitchFamily="34" charset="0"/>
                <a:cs typeface="Arial" pitchFamily="34" charset="0"/>
              </a:rPr>
              <a:t>.</a:t>
            </a:r>
          </a:p>
          <a:p>
            <a:r>
              <a:rPr lang="en-US" sz="1800" dirty="0" err="1">
                <a:latin typeface="Arial" pitchFamily="34" charset="0"/>
                <a:cs typeface="Arial" pitchFamily="34" charset="0"/>
              </a:rPr>
              <a:t>Histosol</a:t>
            </a:r>
            <a:r>
              <a:rPr lang="tr-TR" sz="1800" dirty="0" err="1">
                <a:latin typeface="Arial" pitchFamily="34" charset="0"/>
                <a:cs typeface="Arial" pitchFamily="34" charset="0"/>
              </a:rPr>
              <a:t>ler</a:t>
            </a:r>
            <a:r>
              <a:rPr lang="tr-TR" sz="1800" dirty="0">
                <a:latin typeface="Arial" pitchFamily="34" charset="0"/>
                <a:cs typeface="Arial" pitchFamily="34" charset="0"/>
              </a:rPr>
              <a:t> kötü drenaj </a:t>
            </a:r>
            <a:r>
              <a:rPr lang="tr-TR" sz="1800" dirty="0" err="1">
                <a:latin typeface="Arial" pitchFamily="34" charset="0"/>
                <a:cs typeface="Arial" pitchFamily="34" charset="0"/>
              </a:rPr>
              <a:t>koşulllarında</a:t>
            </a:r>
            <a:r>
              <a:rPr lang="tr-TR" sz="1800" dirty="0">
                <a:latin typeface="Arial" pitchFamily="34" charset="0"/>
                <a:cs typeface="Arial" pitchFamily="34" charset="0"/>
              </a:rPr>
              <a:t> (</a:t>
            </a:r>
            <a:r>
              <a:rPr lang="tr-TR" sz="1800" dirty="0" err="1">
                <a:latin typeface="Arial" pitchFamily="34" charset="0"/>
                <a:cs typeface="Arial" pitchFamily="34" charset="0"/>
              </a:rPr>
              <a:t>anaeorbik</a:t>
            </a:r>
            <a:r>
              <a:rPr lang="tr-TR" sz="1800" dirty="0">
                <a:latin typeface="Arial" pitchFamily="34" charset="0"/>
                <a:cs typeface="Arial" pitchFamily="34" charset="0"/>
              </a:rPr>
              <a:t>) oluştuğundan </a:t>
            </a:r>
          </a:p>
          <a:p>
            <a:pPr>
              <a:buNone/>
            </a:pPr>
            <a:r>
              <a:rPr lang="tr-TR" sz="1800" dirty="0">
                <a:latin typeface="Arial" pitchFamily="34" charset="0"/>
                <a:cs typeface="Arial" pitchFamily="34" charset="0"/>
              </a:rPr>
              <a:t>	organik atıkların ayrışma hızı birikme hızından düşüktür. </a:t>
            </a:r>
          </a:p>
          <a:p>
            <a:r>
              <a:rPr lang="tr-TR" sz="1800" dirty="0">
                <a:latin typeface="Arial" pitchFamily="34" charset="0"/>
                <a:cs typeface="Arial" pitchFamily="34" charset="0"/>
              </a:rPr>
              <a:t>Yaygın olarak  Kanada, İskandinavya, Batı Sibirya, </a:t>
            </a:r>
            <a:r>
              <a:rPr lang="tr-TR" sz="1800" dirty="0" err="1">
                <a:latin typeface="Arial" pitchFamily="34" charset="0"/>
                <a:cs typeface="Arial" pitchFamily="34" charset="0"/>
              </a:rPr>
              <a:t>Sumatra</a:t>
            </a:r>
            <a:r>
              <a:rPr lang="tr-TR" sz="1800" dirty="0">
                <a:latin typeface="Arial" pitchFamily="34" charset="0"/>
                <a:cs typeface="Arial" pitchFamily="34" charset="0"/>
              </a:rPr>
              <a:t>,  </a:t>
            </a:r>
            <a:r>
              <a:rPr lang="tr-TR" sz="1800" dirty="0" err="1">
                <a:latin typeface="Arial" pitchFamily="34" charset="0"/>
                <a:cs typeface="Arial" pitchFamily="34" charset="0"/>
              </a:rPr>
              <a:t>Borneo</a:t>
            </a:r>
            <a:r>
              <a:rPr lang="tr-TR" sz="1800" dirty="0">
                <a:latin typeface="Arial" pitchFamily="34" charset="0"/>
                <a:cs typeface="Arial" pitchFamily="34" charset="0"/>
              </a:rPr>
              <a:t>, Yeni Gine’de bulunur.  Avrupa’nın kuzeyinde Rusya’nın doğusunda,  Florida’da yer yer bulunur.</a:t>
            </a:r>
            <a:endParaRPr lang="en-US" sz="1800" dirty="0">
              <a:latin typeface="Arial" pitchFamily="34" charset="0"/>
              <a:cs typeface="Arial" pitchFamily="34" charset="0"/>
            </a:endParaRPr>
          </a:p>
          <a:p>
            <a:r>
              <a:rPr lang="tr-TR" sz="1800" dirty="0">
                <a:latin typeface="Arial" pitchFamily="34" charset="0"/>
                <a:cs typeface="Arial" pitchFamily="34" charset="0"/>
              </a:rPr>
              <a:t>Düşük verimlilik ve drenaj sorunu nedeniyle tarıma uygun değildir.  Genç buzul çağında oluşmuş </a:t>
            </a:r>
            <a:r>
              <a:rPr lang="tr-TR" sz="1800" dirty="0" err="1">
                <a:latin typeface="Arial" pitchFamily="34" charset="0"/>
                <a:cs typeface="Arial" pitchFamily="34" charset="0"/>
              </a:rPr>
              <a:t>histosoller</a:t>
            </a:r>
            <a:r>
              <a:rPr lang="tr-TR" sz="1800" dirty="0">
                <a:latin typeface="Arial" pitchFamily="34" charset="0"/>
                <a:cs typeface="Arial" pitchFamily="34" charset="0"/>
              </a:rPr>
              <a:t> drene edilince çok  verimlidirler. </a:t>
            </a:r>
            <a:endParaRPr lang="en-US" sz="1800" dirty="0">
              <a:latin typeface="Arial" pitchFamily="34" charset="0"/>
              <a:cs typeface="Arial" pitchFamily="34" charset="0"/>
            </a:endParaRPr>
          </a:p>
        </p:txBody>
      </p:sp>
      <p:pic>
        <p:nvPicPr>
          <p:cNvPr id="36866" name="Picture 2" descr="http://upload.wikimedia.org/wikipedia/commons/8/8f/Histisol_profile.jpg"/>
          <p:cNvPicPr>
            <a:picLocks noChangeAspect="1" noChangeArrowheads="1"/>
          </p:cNvPicPr>
          <p:nvPr/>
        </p:nvPicPr>
        <p:blipFill>
          <a:blip r:embed="rId2" cstate="print"/>
          <a:srcRect/>
          <a:stretch>
            <a:fillRect/>
          </a:stretch>
        </p:blipFill>
        <p:spPr bwMode="auto">
          <a:xfrm>
            <a:off x="7164288" y="0"/>
            <a:ext cx="1845234" cy="3291840"/>
          </a:xfrm>
          <a:prstGeom prst="rect">
            <a:avLst/>
          </a:prstGeom>
          <a:noFill/>
        </p:spPr>
      </p:pic>
      <p:sp>
        <p:nvSpPr>
          <p:cNvPr id="5" name="4 Dikdörtgen"/>
          <p:cNvSpPr/>
          <p:nvPr/>
        </p:nvSpPr>
        <p:spPr>
          <a:xfrm>
            <a:off x="251520" y="5229200"/>
            <a:ext cx="7920880" cy="1477328"/>
          </a:xfrm>
          <a:prstGeom prst="rect">
            <a:avLst/>
          </a:prstGeom>
        </p:spPr>
        <p:txBody>
          <a:bodyPr wrap="square">
            <a:spAutoFit/>
          </a:bodyPr>
          <a:lstStyle/>
          <a:p>
            <a:r>
              <a:rPr lang="tr-TR" dirty="0" err="1"/>
              <a:t>Altordoları</a:t>
            </a:r>
            <a:r>
              <a:rPr lang="tr-TR" dirty="0"/>
              <a:t>:</a:t>
            </a:r>
            <a:endParaRPr lang="en-US" dirty="0"/>
          </a:p>
          <a:p>
            <a:r>
              <a:rPr lang="en-US" b="1" dirty="0" err="1"/>
              <a:t>Folists</a:t>
            </a:r>
            <a:r>
              <a:rPr lang="en-US" dirty="0"/>
              <a:t> – </a:t>
            </a:r>
            <a:r>
              <a:rPr lang="tr-TR" dirty="0"/>
              <a:t>yılın çoğunda su ile doygun olmayan </a:t>
            </a:r>
            <a:r>
              <a:rPr lang="en-US" dirty="0" err="1"/>
              <a:t>histosol</a:t>
            </a:r>
            <a:r>
              <a:rPr lang="tr-TR" dirty="0" err="1"/>
              <a:t>ler</a:t>
            </a:r>
            <a:r>
              <a:rPr lang="tr-TR" dirty="0"/>
              <a:t>,</a:t>
            </a:r>
            <a:endParaRPr lang="en-US" dirty="0"/>
          </a:p>
          <a:p>
            <a:r>
              <a:rPr lang="en-US" b="1" dirty="0" err="1"/>
              <a:t>Fibrists</a:t>
            </a:r>
            <a:r>
              <a:rPr lang="en-US" dirty="0"/>
              <a:t> – </a:t>
            </a:r>
            <a:r>
              <a:rPr lang="tr-TR" dirty="0"/>
              <a:t>az ayrışmış organik materyallerden oluşmuş </a:t>
            </a:r>
            <a:r>
              <a:rPr lang="en-US" dirty="0" err="1"/>
              <a:t>histosol</a:t>
            </a:r>
            <a:r>
              <a:rPr lang="tr-TR" dirty="0" err="1"/>
              <a:t>ler</a:t>
            </a:r>
            <a:r>
              <a:rPr lang="tr-TR" dirty="0"/>
              <a:t> (</a:t>
            </a:r>
            <a:r>
              <a:rPr lang="tr-TR" dirty="0" err="1"/>
              <a:t>Peat</a:t>
            </a:r>
            <a:r>
              <a:rPr lang="tr-TR" dirty="0"/>
              <a:t>),</a:t>
            </a:r>
            <a:endParaRPr lang="en-US" dirty="0"/>
          </a:p>
          <a:p>
            <a:r>
              <a:rPr lang="en-US" b="1" dirty="0" err="1"/>
              <a:t>Hemists</a:t>
            </a:r>
            <a:r>
              <a:rPr lang="en-US" dirty="0"/>
              <a:t> – </a:t>
            </a:r>
            <a:r>
              <a:rPr lang="tr-TR" dirty="0"/>
              <a:t>orta seviyede ayrışmış organik materyallerden oluşmuş </a:t>
            </a:r>
            <a:r>
              <a:rPr lang="en-US" dirty="0" err="1"/>
              <a:t>histosol</a:t>
            </a:r>
            <a:r>
              <a:rPr lang="tr-TR" dirty="0" err="1"/>
              <a:t>ler</a:t>
            </a:r>
            <a:endParaRPr lang="en-US" dirty="0"/>
          </a:p>
          <a:p>
            <a:r>
              <a:rPr lang="en-US" b="1" dirty="0" err="1"/>
              <a:t>Saprists</a:t>
            </a:r>
            <a:r>
              <a:rPr lang="en-US" dirty="0"/>
              <a:t> – </a:t>
            </a:r>
            <a:r>
              <a:rPr lang="tr-TR" dirty="0"/>
              <a:t>büyük oranda </a:t>
            </a:r>
            <a:r>
              <a:rPr lang="tr-TR" dirty="0" err="1"/>
              <a:t>yrışmış</a:t>
            </a:r>
            <a:r>
              <a:rPr lang="tr-TR" dirty="0"/>
              <a:t> organik materyallerden oluşmuş </a:t>
            </a:r>
            <a:r>
              <a:rPr lang="en-US" dirty="0" err="1"/>
              <a:t>histosol</a:t>
            </a:r>
            <a:r>
              <a:rPr lang="tr-TR" dirty="0" err="1"/>
              <a:t>ler</a:t>
            </a:r>
            <a:r>
              <a:rPr lang="tr-TR" dirty="0"/>
              <a:t> (</a:t>
            </a:r>
            <a:r>
              <a:rPr lang="tr-TR" dirty="0" err="1"/>
              <a:t>muck</a:t>
            </a:r>
            <a:r>
              <a:rPr lang="tr-TR" dirty="0"/>
              <a:t>)</a:t>
            </a:r>
            <a:r>
              <a:rPr lang="en-US"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60648"/>
            <a:ext cx="8229600" cy="720080"/>
          </a:xfrm>
        </p:spPr>
        <p:txBody>
          <a:bodyPr>
            <a:normAutofit fontScale="90000"/>
          </a:bodyPr>
          <a:lstStyle/>
          <a:p>
            <a:r>
              <a:rPr lang="tr-TR" dirty="0"/>
              <a:t>INCEPTISOLLER</a:t>
            </a:r>
            <a:endParaRPr lang="en-US" dirty="0"/>
          </a:p>
        </p:txBody>
      </p:sp>
      <p:sp>
        <p:nvSpPr>
          <p:cNvPr id="3" name="2 İçerik Yer Tutucusu"/>
          <p:cNvSpPr>
            <a:spLocks noGrp="1"/>
          </p:cNvSpPr>
          <p:nvPr>
            <p:ph idx="1"/>
          </p:nvPr>
        </p:nvSpPr>
        <p:spPr>
          <a:xfrm>
            <a:off x="323528" y="1052736"/>
            <a:ext cx="8229600" cy="4525963"/>
          </a:xfrm>
        </p:spPr>
        <p:txBody>
          <a:bodyPr>
            <a:normAutofit fontScale="70000" lnSpcReduction="20000"/>
          </a:bodyPr>
          <a:lstStyle/>
          <a:p>
            <a:r>
              <a:rPr lang="tr-TR" dirty="0">
                <a:latin typeface="Arial" pitchFamily="34" charset="0"/>
                <a:cs typeface="Arial" pitchFamily="34" charset="0"/>
              </a:rPr>
              <a:t>Ana </a:t>
            </a:r>
            <a:r>
              <a:rPr lang="tr-TR" dirty="0" err="1">
                <a:latin typeface="Arial" pitchFamily="34" charset="0"/>
                <a:cs typeface="Arial" pitchFamily="34" charset="0"/>
              </a:rPr>
              <a:t>materyalın</a:t>
            </a:r>
            <a:r>
              <a:rPr lang="tr-TR" dirty="0">
                <a:latin typeface="Arial" pitchFamily="34" charset="0"/>
                <a:cs typeface="Arial" pitchFamily="34" charset="0"/>
              </a:rPr>
              <a:t> hızlı bir şekilde ayrışmasıyla oluşur</a:t>
            </a:r>
          </a:p>
          <a:p>
            <a:r>
              <a:rPr lang="tr-TR" dirty="0">
                <a:latin typeface="Arial" pitchFamily="34" charset="0"/>
                <a:cs typeface="Arial" pitchFamily="34" charset="0"/>
              </a:rPr>
              <a:t>Zayıf </a:t>
            </a:r>
            <a:r>
              <a:rPr lang="tr-TR" dirty="0" err="1">
                <a:latin typeface="Arial" pitchFamily="34" charset="0"/>
                <a:cs typeface="Arial" pitchFamily="34" charset="0"/>
              </a:rPr>
              <a:t>horizon</a:t>
            </a:r>
            <a:r>
              <a:rPr lang="tr-TR" dirty="0">
                <a:latin typeface="Arial" pitchFamily="34" charset="0"/>
                <a:cs typeface="Arial" pitchFamily="34" charset="0"/>
              </a:rPr>
              <a:t> oluşumu</a:t>
            </a:r>
          </a:p>
          <a:p>
            <a:endParaRPr lang="tr-TR" dirty="0">
              <a:latin typeface="Arial" pitchFamily="34" charset="0"/>
              <a:cs typeface="Arial" pitchFamily="34" charset="0"/>
            </a:endParaRPr>
          </a:p>
          <a:p>
            <a:r>
              <a:rPr lang="tr-TR" dirty="0">
                <a:latin typeface="Arial" pitchFamily="34" charset="0"/>
                <a:cs typeface="Arial" pitchFamily="34" charset="0"/>
              </a:rPr>
              <a:t>Kil, </a:t>
            </a:r>
            <a:r>
              <a:rPr lang="tr-TR" dirty="0" err="1">
                <a:latin typeface="Arial" pitchFamily="34" charset="0"/>
                <a:cs typeface="Arial" pitchFamily="34" charset="0"/>
              </a:rPr>
              <a:t>Fe</a:t>
            </a:r>
            <a:r>
              <a:rPr lang="tr-TR" dirty="0">
                <a:latin typeface="Arial" pitchFamily="34" charset="0"/>
                <a:cs typeface="Arial" pitchFamily="34" charset="0"/>
              </a:rPr>
              <a:t>, Al ve OM  birikimi yoktur </a:t>
            </a:r>
          </a:p>
          <a:p>
            <a:pPr>
              <a:buNone/>
            </a:pPr>
            <a:endParaRPr lang="tr-TR" dirty="0">
              <a:latin typeface="Arial" pitchFamily="34" charset="0"/>
              <a:cs typeface="Arial" pitchFamily="34" charset="0"/>
            </a:endParaRPr>
          </a:p>
          <a:p>
            <a:pPr>
              <a:buNone/>
            </a:pPr>
            <a:endParaRPr lang="tr-TR" dirty="0">
              <a:latin typeface="Arial" pitchFamily="34" charset="0"/>
              <a:cs typeface="Arial" pitchFamily="34" charset="0"/>
            </a:endParaRPr>
          </a:p>
          <a:p>
            <a:pPr>
              <a:buNone/>
            </a:pPr>
            <a:endParaRPr lang="tr-TR" dirty="0">
              <a:latin typeface="Arial" pitchFamily="34" charset="0"/>
              <a:cs typeface="Arial" pitchFamily="34" charset="0"/>
            </a:endParaRPr>
          </a:p>
          <a:p>
            <a:pPr>
              <a:buNone/>
            </a:pPr>
            <a:r>
              <a:rPr lang="tr-TR" sz="2900" dirty="0">
                <a:latin typeface="Arial" pitchFamily="34" charset="0"/>
                <a:cs typeface="Arial" pitchFamily="34" charset="0"/>
              </a:rPr>
              <a:t>Alt </a:t>
            </a:r>
            <a:r>
              <a:rPr lang="tr-TR" sz="2900" dirty="0" err="1">
                <a:latin typeface="Arial" pitchFamily="34" charset="0"/>
                <a:cs typeface="Arial" pitchFamily="34" charset="0"/>
              </a:rPr>
              <a:t>Ordoları</a:t>
            </a:r>
            <a:r>
              <a:rPr lang="tr-TR" sz="2900" dirty="0">
                <a:latin typeface="Arial" pitchFamily="34" charset="0"/>
                <a:cs typeface="Arial" pitchFamily="34" charset="0"/>
              </a:rPr>
              <a:t>:</a:t>
            </a:r>
          </a:p>
          <a:p>
            <a:pPr>
              <a:buNone/>
            </a:pPr>
            <a:r>
              <a:rPr lang="tr-TR" sz="2900" dirty="0">
                <a:latin typeface="Arial" pitchFamily="34" charset="0"/>
                <a:cs typeface="Arial" pitchFamily="34" charset="0"/>
              </a:rPr>
              <a:t>	</a:t>
            </a:r>
            <a:r>
              <a:rPr lang="tr-TR" sz="2900" dirty="0" err="1">
                <a:latin typeface="Arial" pitchFamily="34" charset="0"/>
                <a:cs typeface="Arial" pitchFamily="34" charset="0"/>
              </a:rPr>
              <a:t>Anthrepts</a:t>
            </a:r>
            <a:endParaRPr lang="tr-TR" sz="2900" dirty="0">
              <a:latin typeface="Arial" pitchFamily="34" charset="0"/>
              <a:cs typeface="Arial" pitchFamily="34" charset="0"/>
            </a:endParaRPr>
          </a:p>
          <a:p>
            <a:pPr>
              <a:buNone/>
            </a:pPr>
            <a:r>
              <a:rPr lang="tr-TR" sz="2900" dirty="0">
                <a:latin typeface="Arial" pitchFamily="34" charset="0"/>
                <a:cs typeface="Arial" pitchFamily="34" charset="0"/>
              </a:rPr>
              <a:t>	</a:t>
            </a:r>
            <a:r>
              <a:rPr lang="tr-TR" sz="2900" dirty="0" err="1">
                <a:latin typeface="Arial" pitchFamily="34" charset="0"/>
                <a:cs typeface="Arial" pitchFamily="34" charset="0"/>
              </a:rPr>
              <a:t>Aquepts</a:t>
            </a:r>
            <a:endParaRPr lang="tr-TR" sz="2900" dirty="0">
              <a:latin typeface="Arial" pitchFamily="34" charset="0"/>
              <a:cs typeface="Arial" pitchFamily="34" charset="0"/>
            </a:endParaRPr>
          </a:p>
          <a:p>
            <a:pPr>
              <a:buNone/>
            </a:pPr>
            <a:r>
              <a:rPr lang="tr-TR" sz="2900" dirty="0">
                <a:latin typeface="Arial" pitchFamily="34" charset="0"/>
                <a:cs typeface="Arial" pitchFamily="34" charset="0"/>
              </a:rPr>
              <a:t>	</a:t>
            </a:r>
            <a:r>
              <a:rPr lang="tr-TR" sz="2900" dirty="0" err="1">
                <a:latin typeface="Arial" pitchFamily="34" charset="0"/>
                <a:cs typeface="Arial" pitchFamily="34" charset="0"/>
              </a:rPr>
              <a:t>Cryepts</a:t>
            </a:r>
            <a:endParaRPr lang="tr-TR" sz="2900" dirty="0">
              <a:latin typeface="Arial" pitchFamily="34" charset="0"/>
              <a:cs typeface="Arial" pitchFamily="34" charset="0"/>
            </a:endParaRPr>
          </a:p>
          <a:p>
            <a:pPr>
              <a:buNone/>
            </a:pPr>
            <a:r>
              <a:rPr lang="tr-TR" sz="2900" dirty="0">
                <a:latin typeface="Arial" pitchFamily="34" charset="0"/>
                <a:cs typeface="Arial" pitchFamily="34" charset="0"/>
              </a:rPr>
              <a:t>	</a:t>
            </a:r>
            <a:r>
              <a:rPr lang="tr-TR" sz="2900" dirty="0" err="1">
                <a:latin typeface="Arial" pitchFamily="34" charset="0"/>
                <a:cs typeface="Arial" pitchFamily="34" charset="0"/>
              </a:rPr>
              <a:t>Udepts</a:t>
            </a:r>
            <a:endParaRPr lang="tr-TR" sz="2900" dirty="0">
              <a:latin typeface="Arial" pitchFamily="34" charset="0"/>
              <a:cs typeface="Arial" pitchFamily="34" charset="0"/>
            </a:endParaRPr>
          </a:p>
          <a:p>
            <a:pPr>
              <a:buNone/>
            </a:pPr>
            <a:r>
              <a:rPr lang="tr-TR" sz="2900" dirty="0">
                <a:latin typeface="Arial" pitchFamily="34" charset="0"/>
                <a:cs typeface="Arial" pitchFamily="34" charset="0"/>
              </a:rPr>
              <a:t>	</a:t>
            </a:r>
            <a:r>
              <a:rPr lang="tr-TR" sz="2900" dirty="0" err="1">
                <a:latin typeface="Arial" pitchFamily="34" charset="0"/>
                <a:cs typeface="Arial" pitchFamily="34" charset="0"/>
              </a:rPr>
              <a:t>Ustepts</a:t>
            </a:r>
            <a:endParaRPr lang="tr-TR" sz="2900" dirty="0">
              <a:latin typeface="Arial" pitchFamily="34" charset="0"/>
              <a:cs typeface="Arial" pitchFamily="34" charset="0"/>
            </a:endParaRPr>
          </a:p>
          <a:p>
            <a:pPr>
              <a:buNone/>
            </a:pPr>
            <a:r>
              <a:rPr lang="tr-TR" sz="2900" dirty="0">
                <a:latin typeface="Arial" pitchFamily="34" charset="0"/>
                <a:cs typeface="Arial" pitchFamily="34" charset="0"/>
              </a:rPr>
              <a:t>	</a:t>
            </a:r>
            <a:r>
              <a:rPr lang="tr-TR" sz="2900" dirty="0" err="1">
                <a:latin typeface="Arial" pitchFamily="34" charset="0"/>
                <a:cs typeface="Arial" pitchFamily="34" charset="0"/>
              </a:rPr>
              <a:t>Xerepts</a:t>
            </a:r>
            <a:endParaRPr lang="en-US" sz="2900" dirty="0">
              <a:latin typeface="Arial" pitchFamily="34" charset="0"/>
              <a:cs typeface="Arial" pitchFamily="34" charset="0"/>
            </a:endParaRPr>
          </a:p>
          <a:p>
            <a:endParaRPr lang="en-US" dirty="0">
              <a:latin typeface="Arial" pitchFamily="34" charset="0"/>
              <a:cs typeface="Arial" pitchFamily="34" charset="0"/>
            </a:endParaRPr>
          </a:p>
        </p:txBody>
      </p:sp>
      <p:pic>
        <p:nvPicPr>
          <p:cNvPr id="35842" name="Picture 2" descr="http://cache-media.britannica.com/eb-media/53/24253-004-49368439.jpg"/>
          <p:cNvPicPr>
            <a:picLocks noChangeAspect="1" noChangeArrowheads="1"/>
          </p:cNvPicPr>
          <p:nvPr/>
        </p:nvPicPr>
        <p:blipFill>
          <a:blip r:embed="rId2" cstate="print"/>
          <a:srcRect/>
          <a:stretch>
            <a:fillRect/>
          </a:stretch>
        </p:blipFill>
        <p:spPr bwMode="auto">
          <a:xfrm>
            <a:off x="6588224" y="1556792"/>
            <a:ext cx="1848256" cy="34747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6192688" cy="706090"/>
          </a:xfrm>
        </p:spPr>
        <p:txBody>
          <a:bodyPr>
            <a:normAutofit fontScale="90000"/>
          </a:bodyPr>
          <a:lstStyle/>
          <a:p>
            <a:r>
              <a:rPr lang="tr-TR" dirty="0"/>
              <a:t>MOLLISOLLER</a:t>
            </a:r>
            <a:endParaRPr lang="en-US" dirty="0"/>
          </a:p>
        </p:txBody>
      </p:sp>
      <p:sp>
        <p:nvSpPr>
          <p:cNvPr id="3" name="2 İçerik Yer Tutucusu"/>
          <p:cNvSpPr>
            <a:spLocks noGrp="1"/>
          </p:cNvSpPr>
          <p:nvPr>
            <p:ph idx="1"/>
          </p:nvPr>
        </p:nvSpPr>
        <p:spPr>
          <a:xfrm>
            <a:off x="107504" y="836713"/>
            <a:ext cx="6840760" cy="3384376"/>
          </a:xfrm>
        </p:spPr>
        <p:txBody>
          <a:bodyPr>
            <a:normAutofit/>
          </a:bodyPr>
          <a:lstStyle/>
          <a:p>
            <a:r>
              <a:rPr lang="tr-TR" sz="2000" dirty="0">
                <a:solidFill>
                  <a:srgbClr val="FF0000"/>
                </a:solidFill>
                <a:latin typeface="Arial" pitchFamily="34" charset="0"/>
                <a:cs typeface="Arial" pitchFamily="34" charset="0"/>
              </a:rPr>
              <a:t>Yarı kurak ile yarı nemli bölgelerde </a:t>
            </a:r>
            <a:r>
              <a:rPr lang="tr-TR" sz="2000" dirty="0">
                <a:latin typeface="Arial" pitchFamily="34" charset="0"/>
                <a:cs typeface="Arial" pitchFamily="34" charset="0"/>
              </a:rPr>
              <a:t>oluşur</a:t>
            </a:r>
            <a:r>
              <a:rPr lang="en-US" sz="2000" dirty="0">
                <a:latin typeface="Arial" pitchFamily="34" charset="0"/>
                <a:cs typeface="Arial" pitchFamily="34" charset="0"/>
              </a:rPr>
              <a:t>. </a:t>
            </a:r>
            <a:endParaRPr lang="tr-TR" sz="2000" dirty="0">
              <a:latin typeface="Arial" pitchFamily="34" charset="0"/>
              <a:cs typeface="Arial" pitchFamily="34" charset="0"/>
            </a:endParaRPr>
          </a:p>
          <a:p>
            <a:r>
              <a:rPr lang="tr-TR" sz="2000" dirty="0">
                <a:latin typeface="Arial" pitchFamily="34" charset="0"/>
                <a:cs typeface="Arial" pitchFamily="34" charset="0"/>
              </a:rPr>
              <a:t>Çoğunlukla Kuzey Amerika, Güney Amerika (Arjantin,ve Brezilya), Moğolistan ve </a:t>
            </a:r>
            <a:r>
              <a:rPr lang="tr-TR" sz="2000" dirty="0" err="1">
                <a:latin typeface="Arial" pitchFamily="34" charset="0"/>
                <a:cs typeface="Arial" pitchFamily="34" charset="0"/>
              </a:rPr>
              <a:t>Rusyanın</a:t>
            </a:r>
            <a:r>
              <a:rPr lang="tr-TR" sz="2000" dirty="0">
                <a:latin typeface="Arial" pitchFamily="34" charset="0"/>
                <a:cs typeface="Arial" pitchFamily="34" charset="0"/>
              </a:rPr>
              <a:t> Steplerinde bulunur. </a:t>
            </a:r>
          </a:p>
          <a:p>
            <a:r>
              <a:rPr lang="tr-TR" sz="2000" dirty="0">
                <a:latin typeface="Arial" pitchFamily="34" charset="0"/>
                <a:cs typeface="Arial" pitchFamily="34" charset="0"/>
              </a:rPr>
              <a:t>Ana materyalleri bazla doygun, </a:t>
            </a:r>
            <a:r>
              <a:rPr lang="tr-TR" sz="2000" dirty="0">
                <a:solidFill>
                  <a:srgbClr val="FF0000"/>
                </a:solidFill>
                <a:latin typeface="Arial" pitchFamily="34" charset="0"/>
                <a:cs typeface="Arial" pitchFamily="34" charset="0"/>
              </a:rPr>
              <a:t>kireççe zengin </a:t>
            </a:r>
            <a:r>
              <a:rPr lang="tr-TR" sz="2000" dirty="0">
                <a:latin typeface="Arial" pitchFamily="34" charset="0"/>
                <a:cs typeface="Arial" pitchFamily="34" charset="0"/>
              </a:rPr>
              <a:t>kireç taşı, lös ve rüzgarla taşınmış kumca zengindir . </a:t>
            </a:r>
          </a:p>
          <a:p>
            <a:r>
              <a:rPr lang="tr-TR" sz="2000" dirty="0">
                <a:latin typeface="Arial" pitchFamily="34" charset="0"/>
                <a:cs typeface="Arial" pitchFamily="34" charset="0"/>
              </a:rPr>
              <a:t>A </a:t>
            </a:r>
            <a:r>
              <a:rPr lang="tr-TR" sz="2000" dirty="0" err="1">
                <a:latin typeface="Arial" pitchFamily="34" charset="0"/>
                <a:cs typeface="Arial" pitchFamily="34" charset="0"/>
              </a:rPr>
              <a:t>horizonları</a:t>
            </a:r>
            <a:r>
              <a:rPr lang="tr-TR" sz="2000" dirty="0">
                <a:latin typeface="Arial" pitchFamily="34" charset="0"/>
                <a:cs typeface="Arial" pitchFamily="34" charset="0"/>
              </a:rPr>
              <a:t> </a:t>
            </a:r>
            <a:r>
              <a:rPr lang="tr-TR" sz="2000" dirty="0">
                <a:solidFill>
                  <a:srgbClr val="FF0000"/>
                </a:solidFill>
                <a:latin typeface="Arial" pitchFamily="34" charset="0"/>
                <a:cs typeface="Arial" pitchFamily="34" charset="0"/>
              </a:rPr>
              <a:t>yüksek OM ve besin maddesi </a:t>
            </a:r>
            <a:r>
              <a:rPr lang="tr-TR" sz="2000" dirty="0">
                <a:latin typeface="Arial" pitchFamily="34" charset="0"/>
                <a:cs typeface="Arial" pitchFamily="34" charset="0"/>
              </a:rPr>
              <a:t>içeren derindir (60-80 cm)</a:t>
            </a:r>
            <a:endParaRPr lang="en-US" sz="2000" dirty="0">
              <a:latin typeface="Arial" pitchFamily="34" charset="0"/>
              <a:cs typeface="Arial" pitchFamily="34" charset="0"/>
            </a:endParaRPr>
          </a:p>
          <a:p>
            <a:r>
              <a:rPr lang="tr-TR" sz="2000" dirty="0" err="1">
                <a:latin typeface="Arial" pitchFamily="34" charset="0"/>
                <a:cs typeface="Arial" pitchFamily="34" charset="0"/>
              </a:rPr>
              <a:t>Molisoller</a:t>
            </a:r>
            <a:r>
              <a:rPr lang="tr-TR" sz="2000" dirty="0">
                <a:latin typeface="Arial" pitchFamily="34" charset="0"/>
                <a:cs typeface="Arial" pitchFamily="34" charset="0"/>
              </a:rPr>
              <a:t> buz altında kalan toprakların dışındaki toprakların % 7 ‘sini oluşturur. Dünyanın </a:t>
            </a:r>
            <a:r>
              <a:rPr lang="tr-TR" sz="2000" dirty="0">
                <a:solidFill>
                  <a:srgbClr val="FF0000"/>
                </a:solidFill>
                <a:latin typeface="Arial" pitchFamily="34" charset="0"/>
                <a:cs typeface="Arial" pitchFamily="34" charset="0"/>
              </a:rPr>
              <a:t>en verimli </a:t>
            </a:r>
            <a:r>
              <a:rPr lang="tr-TR" sz="2000" dirty="0">
                <a:latin typeface="Arial" pitchFamily="34" charset="0"/>
                <a:cs typeface="Arial" pitchFamily="34" charset="0"/>
              </a:rPr>
              <a:t>topraklarıdır.</a:t>
            </a:r>
          </a:p>
        </p:txBody>
      </p:sp>
      <p:pic>
        <p:nvPicPr>
          <p:cNvPr id="34818" name="Picture 2" descr="http://upload.wikimedia.org/wikipedia/commons/a/ae/Mollisol.jpg"/>
          <p:cNvPicPr>
            <a:picLocks noChangeAspect="1" noChangeArrowheads="1"/>
          </p:cNvPicPr>
          <p:nvPr/>
        </p:nvPicPr>
        <p:blipFill>
          <a:blip r:embed="rId2" cstate="print"/>
          <a:srcRect/>
          <a:stretch>
            <a:fillRect/>
          </a:stretch>
        </p:blipFill>
        <p:spPr bwMode="auto">
          <a:xfrm>
            <a:off x="6876256" y="260648"/>
            <a:ext cx="2119914" cy="3657600"/>
          </a:xfrm>
          <a:prstGeom prst="rect">
            <a:avLst/>
          </a:prstGeom>
          <a:noFill/>
        </p:spPr>
      </p:pic>
      <p:sp>
        <p:nvSpPr>
          <p:cNvPr id="5" name="4 Dikdörtgen"/>
          <p:cNvSpPr/>
          <p:nvPr/>
        </p:nvSpPr>
        <p:spPr>
          <a:xfrm>
            <a:off x="467544" y="4272677"/>
            <a:ext cx="8424936" cy="2585323"/>
          </a:xfrm>
          <a:prstGeom prst="rect">
            <a:avLst/>
          </a:prstGeom>
        </p:spPr>
        <p:txBody>
          <a:bodyPr wrap="square">
            <a:spAutoFit/>
          </a:bodyPr>
          <a:lstStyle/>
          <a:p>
            <a:r>
              <a:rPr lang="tr-TR" dirty="0">
                <a:latin typeface="Arial" pitchFamily="34" charset="0"/>
                <a:cs typeface="Arial" pitchFamily="34" charset="0"/>
              </a:rPr>
              <a:t>Alt </a:t>
            </a:r>
            <a:r>
              <a:rPr lang="tr-TR" dirty="0" err="1">
                <a:latin typeface="Arial" pitchFamily="34" charset="0"/>
                <a:cs typeface="Arial" pitchFamily="34" charset="0"/>
              </a:rPr>
              <a:t>ordoları</a:t>
            </a:r>
            <a:endParaRPr lang="tr-TR" dirty="0">
              <a:latin typeface="Arial" pitchFamily="34" charset="0"/>
              <a:cs typeface="Arial" pitchFamily="34" charset="0"/>
            </a:endParaRPr>
          </a:p>
          <a:p>
            <a:r>
              <a:rPr lang="en-US" dirty="0" err="1">
                <a:latin typeface="Arial" pitchFamily="34" charset="0"/>
                <a:cs typeface="Arial" pitchFamily="34" charset="0"/>
              </a:rPr>
              <a:t>Albolls</a:t>
            </a:r>
            <a:r>
              <a:rPr lang="en-US" dirty="0">
                <a:latin typeface="Arial" pitchFamily="34" charset="0"/>
                <a:cs typeface="Arial" pitchFamily="34" charset="0"/>
              </a:rPr>
              <a:t> — </a:t>
            </a:r>
            <a:r>
              <a:rPr lang="tr-TR" dirty="0">
                <a:latin typeface="Arial" pitchFamily="34" charset="0"/>
                <a:cs typeface="Arial" pitchFamily="34" charset="0"/>
              </a:rPr>
              <a:t>Islak topraklar,</a:t>
            </a:r>
            <a:r>
              <a:rPr lang="en-US" dirty="0">
                <a:latin typeface="Arial" pitchFamily="34" charset="0"/>
                <a:cs typeface="Arial" pitchFamily="34" charset="0"/>
              </a:rPr>
              <a:t> </a:t>
            </a:r>
            <a:r>
              <a:rPr lang="tr-TR" dirty="0">
                <a:latin typeface="Arial" pitchFamily="34" charset="0"/>
                <a:cs typeface="Arial" pitchFamily="34" charset="0"/>
              </a:rPr>
              <a:t>birikme </a:t>
            </a:r>
            <a:r>
              <a:rPr lang="tr-TR" dirty="0" err="1">
                <a:latin typeface="Arial" pitchFamily="34" charset="0"/>
                <a:cs typeface="Arial" pitchFamily="34" charset="0"/>
              </a:rPr>
              <a:t>hozizonunu</a:t>
            </a:r>
            <a:r>
              <a:rPr lang="tr-TR" dirty="0">
                <a:latin typeface="Arial" pitchFamily="34" charset="0"/>
                <a:cs typeface="Arial" pitchFamily="34" charset="0"/>
              </a:rPr>
              <a:t> olan </a:t>
            </a:r>
            <a:r>
              <a:rPr lang="en-US" dirty="0" err="1">
                <a:latin typeface="Arial" pitchFamily="34" charset="0"/>
                <a:cs typeface="Arial" pitchFamily="34" charset="0"/>
              </a:rPr>
              <a:t>aquic</a:t>
            </a:r>
            <a:r>
              <a:rPr lang="en-US" dirty="0">
                <a:latin typeface="Arial" pitchFamily="34" charset="0"/>
                <a:cs typeface="Arial" pitchFamily="34" charset="0"/>
              </a:rPr>
              <a:t> </a:t>
            </a:r>
            <a:r>
              <a:rPr lang="tr-TR" dirty="0">
                <a:latin typeface="Arial" pitchFamily="34" charset="0"/>
                <a:cs typeface="Arial" pitchFamily="34" charset="0"/>
              </a:rPr>
              <a:t>toprak nem rejimi</a:t>
            </a:r>
          </a:p>
          <a:p>
            <a:r>
              <a:rPr lang="en-US" dirty="0" err="1">
                <a:latin typeface="Arial" pitchFamily="34" charset="0"/>
                <a:cs typeface="Arial" pitchFamily="34" charset="0"/>
              </a:rPr>
              <a:t>Aquolls</a:t>
            </a:r>
            <a:r>
              <a:rPr lang="en-US" dirty="0">
                <a:latin typeface="Arial" pitchFamily="34" charset="0"/>
                <a:cs typeface="Arial" pitchFamily="34" charset="0"/>
              </a:rPr>
              <a:t> — </a:t>
            </a:r>
            <a:r>
              <a:rPr lang="tr-TR" dirty="0">
                <a:latin typeface="Arial" pitchFamily="34" charset="0"/>
                <a:cs typeface="Arial" pitchFamily="34" charset="0"/>
              </a:rPr>
              <a:t>ıslak topraklar,</a:t>
            </a:r>
            <a:r>
              <a:rPr lang="en-US" dirty="0">
                <a:latin typeface="Arial" pitchFamily="34" charset="0"/>
                <a:cs typeface="Arial" pitchFamily="34" charset="0"/>
              </a:rPr>
              <a:t> </a:t>
            </a:r>
            <a:r>
              <a:rPr lang="en-US" dirty="0" err="1">
                <a:latin typeface="Arial" pitchFamily="34" charset="0"/>
                <a:cs typeface="Arial" pitchFamily="34" charset="0"/>
              </a:rPr>
              <a:t>aquic</a:t>
            </a:r>
            <a:r>
              <a:rPr lang="en-US" dirty="0">
                <a:latin typeface="Arial" pitchFamily="34" charset="0"/>
                <a:cs typeface="Arial" pitchFamily="34" charset="0"/>
              </a:rPr>
              <a:t> </a:t>
            </a:r>
            <a:r>
              <a:rPr lang="tr-TR" dirty="0">
                <a:latin typeface="Arial" pitchFamily="34" charset="0"/>
                <a:cs typeface="Arial" pitchFamily="34" charset="0"/>
              </a:rPr>
              <a:t>toprak nem rejimi</a:t>
            </a:r>
          </a:p>
          <a:p>
            <a:r>
              <a:rPr lang="en-US" dirty="0" err="1">
                <a:latin typeface="Arial" pitchFamily="34" charset="0"/>
                <a:cs typeface="Arial" pitchFamily="34" charset="0"/>
              </a:rPr>
              <a:t>Cryolls</a:t>
            </a:r>
            <a:r>
              <a:rPr lang="en-US" dirty="0">
                <a:latin typeface="Arial" pitchFamily="34" charset="0"/>
                <a:cs typeface="Arial" pitchFamily="34" charset="0"/>
              </a:rPr>
              <a:t> — </a:t>
            </a:r>
            <a:r>
              <a:rPr lang="tr-TR" dirty="0">
                <a:latin typeface="Arial" pitchFamily="34" charset="0"/>
                <a:cs typeface="Arial" pitchFamily="34" charset="0"/>
              </a:rPr>
              <a:t>Soğuk iklimler,</a:t>
            </a:r>
            <a:r>
              <a:rPr lang="en-US" dirty="0">
                <a:latin typeface="Arial" pitchFamily="34" charset="0"/>
                <a:cs typeface="Arial" pitchFamily="34" charset="0"/>
              </a:rPr>
              <a:t> frigid or </a:t>
            </a:r>
            <a:r>
              <a:rPr lang="en-US" dirty="0" err="1">
                <a:latin typeface="Arial" pitchFamily="34" charset="0"/>
                <a:cs typeface="Arial" pitchFamily="34" charset="0"/>
              </a:rPr>
              <a:t>cryic</a:t>
            </a:r>
            <a:r>
              <a:rPr lang="en-US" dirty="0">
                <a:latin typeface="Arial" pitchFamily="34" charset="0"/>
                <a:cs typeface="Arial" pitchFamily="34" charset="0"/>
              </a:rPr>
              <a:t> </a:t>
            </a:r>
            <a:r>
              <a:rPr lang="tr-TR" dirty="0">
                <a:latin typeface="Arial" pitchFamily="34" charset="0"/>
                <a:cs typeface="Arial" pitchFamily="34" charset="0"/>
              </a:rPr>
              <a:t>toprak sıcaklık rejimi</a:t>
            </a:r>
          </a:p>
          <a:p>
            <a:r>
              <a:rPr lang="en-US" dirty="0" err="1">
                <a:latin typeface="Arial" pitchFamily="34" charset="0"/>
                <a:cs typeface="Arial" pitchFamily="34" charset="0"/>
              </a:rPr>
              <a:t>Gelolls</a:t>
            </a:r>
            <a:r>
              <a:rPr lang="en-US" dirty="0">
                <a:latin typeface="Arial" pitchFamily="34" charset="0"/>
                <a:cs typeface="Arial" pitchFamily="34" charset="0"/>
              </a:rPr>
              <a:t> — </a:t>
            </a:r>
            <a:r>
              <a:rPr lang="tr-TR" dirty="0">
                <a:latin typeface="Arial" pitchFamily="34" charset="0"/>
                <a:cs typeface="Arial" pitchFamily="34" charset="0"/>
              </a:rPr>
              <a:t>Çok Soğuk ilkimler, </a:t>
            </a:r>
            <a:r>
              <a:rPr lang="tr-TR" dirty="0" err="1">
                <a:latin typeface="Arial" pitchFamily="34" charset="0"/>
                <a:cs typeface="Arial" pitchFamily="34" charset="0"/>
              </a:rPr>
              <a:t>Ort</a:t>
            </a:r>
            <a:r>
              <a:rPr lang="tr-TR" dirty="0">
                <a:latin typeface="Arial" pitchFamily="34" charset="0"/>
                <a:cs typeface="Arial" pitchFamily="34" charset="0"/>
              </a:rPr>
              <a:t>. Yıllık toprak sıcaklığı</a:t>
            </a:r>
            <a:r>
              <a:rPr lang="en-US" dirty="0">
                <a:latin typeface="Arial" pitchFamily="34" charset="0"/>
                <a:cs typeface="Arial" pitchFamily="34" charset="0"/>
              </a:rPr>
              <a:t> &lt;0°C </a:t>
            </a:r>
            <a:endParaRPr lang="tr-TR" dirty="0">
              <a:latin typeface="Arial" pitchFamily="34" charset="0"/>
              <a:cs typeface="Arial" pitchFamily="34" charset="0"/>
            </a:endParaRPr>
          </a:p>
          <a:p>
            <a:r>
              <a:rPr lang="en-US" dirty="0" err="1">
                <a:latin typeface="Arial" pitchFamily="34" charset="0"/>
                <a:cs typeface="Arial" pitchFamily="34" charset="0"/>
              </a:rPr>
              <a:t>Rendolls</a:t>
            </a:r>
            <a:r>
              <a:rPr lang="en-US" dirty="0">
                <a:latin typeface="Arial" pitchFamily="34" charset="0"/>
                <a:cs typeface="Arial" pitchFamily="34" charset="0"/>
              </a:rPr>
              <a:t> — </a:t>
            </a:r>
            <a:r>
              <a:rPr lang="tr-TR" dirty="0">
                <a:latin typeface="Arial" pitchFamily="34" charset="0"/>
                <a:cs typeface="Arial" pitchFamily="34" charset="0"/>
              </a:rPr>
              <a:t>Kireçli ana materyal</a:t>
            </a:r>
            <a:r>
              <a:rPr lang="en-US" dirty="0">
                <a:latin typeface="Arial" pitchFamily="34" charset="0"/>
                <a:cs typeface="Arial" pitchFamily="34" charset="0"/>
              </a:rPr>
              <a:t> </a:t>
            </a:r>
            <a:endParaRPr lang="tr-TR" dirty="0">
              <a:latin typeface="Arial" pitchFamily="34" charset="0"/>
              <a:cs typeface="Arial" pitchFamily="34" charset="0"/>
            </a:endParaRPr>
          </a:p>
          <a:p>
            <a:r>
              <a:rPr lang="en-US" dirty="0" err="1">
                <a:latin typeface="Arial" pitchFamily="34" charset="0"/>
                <a:cs typeface="Arial" pitchFamily="34" charset="0"/>
              </a:rPr>
              <a:t>Udolls</a:t>
            </a:r>
            <a:r>
              <a:rPr lang="en-US" dirty="0">
                <a:latin typeface="Arial" pitchFamily="34" charset="0"/>
                <a:cs typeface="Arial" pitchFamily="34" charset="0"/>
              </a:rPr>
              <a:t> — </a:t>
            </a:r>
            <a:r>
              <a:rPr lang="tr-TR" dirty="0">
                <a:latin typeface="Arial" pitchFamily="34" charset="0"/>
                <a:cs typeface="Arial" pitchFamily="34" charset="0"/>
              </a:rPr>
              <a:t>Nemli iklim, </a:t>
            </a:r>
            <a:r>
              <a:rPr lang="tr-TR" dirty="0" err="1">
                <a:latin typeface="Arial" pitchFamily="34" charset="0"/>
                <a:cs typeface="Arial" pitchFamily="34" charset="0"/>
              </a:rPr>
              <a:t>udic</a:t>
            </a:r>
            <a:r>
              <a:rPr lang="tr-TR" dirty="0">
                <a:latin typeface="Arial" pitchFamily="34" charset="0"/>
                <a:cs typeface="Arial" pitchFamily="34" charset="0"/>
              </a:rPr>
              <a:t> nem rejimi</a:t>
            </a:r>
          </a:p>
          <a:p>
            <a:r>
              <a:rPr lang="en-US" dirty="0" err="1">
                <a:latin typeface="Arial" pitchFamily="34" charset="0"/>
                <a:cs typeface="Arial" pitchFamily="34" charset="0"/>
              </a:rPr>
              <a:t>Ustolls</a:t>
            </a:r>
            <a:r>
              <a:rPr lang="en-US" dirty="0">
                <a:latin typeface="Arial" pitchFamily="34" charset="0"/>
                <a:cs typeface="Arial" pitchFamily="34" charset="0"/>
              </a:rPr>
              <a:t> — </a:t>
            </a:r>
            <a:r>
              <a:rPr lang="tr-TR" dirty="0">
                <a:latin typeface="Arial" pitchFamily="34" charset="0"/>
                <a:cs typeface="Arial" pitchFamily="34" charset="0"/>
              </a:rPr>
              <a:t>Yarı nemli iklim, </a:t>
            </a:r>
            <a:r>
              <a:rPr lang="en-US" dirty="0" err="1">
                <a:latin typeface="Arial" pitchFamily="34" charset="0"/>
                <a:cs typeface="Arial" pitchFamily="34" charset="0"/>
              </a:rPr>
              <a:t>usti</a:t>
            </a:r>
            <a:r>
              <a:rPr lang="tr-TR" dirty="0">
                <a:latin typeface="Arial" pitchFamily="34" charset="0"/>
                <a:cs typeface="Arial" pitchFamily="34" charset="0"/>
              </a:rPr>
              <a:t>c nem rejimi</a:t>
            </a:r>
          </a:p>
          <a:p>
            <a:r>
              <a:rPr lang="en-US" dirty="0" err="1">
                <a:latin typeface="Arial" pitchFamily="34" charset="0"/>
                <a:cs typeface="Arial" pitchFamily="34" charset="0"/>
              </a:rPr>
              <a:t>Xerolls</a:t>
            </a:r>
            <a:r>
              <a:rPr lang="en-US" dirty="0">
                <a:latin typeface="Arial" pitchFamily="34" charset="0"/>
                <a:cs typeface="Arial" pitchFamily="34" charset="0"/>
              </a:rPr>
              <a:t> — </a:t>
            </a:r>
            <a:r>
              <a:rPr lang="tr-TR" dirty="0">
                <a:latin typeface="Arial" pitchFamily="34" charset="0"/>
                <a:cs typeface="Arial" pitchFamily="34" charset="0"/>
              </a:rPr>
              <a:t>Akdeniz iklimi,</a:t>
            </a:r>
            <a:r>
              <a:rPr lang="en-US" dirty="0">
                <a:latin typeface="Arial" pitchFamily="34" charset="0"/>
                <a:cs typeface="Arial" pitchFamily="34" charset="0"/>
              </a:rPr>
              <a:t> xeric</a:t>
            </a:r>
            <a:r>
              <a:rPr lang="tr-TR" dirty="0">
                <a:latin typeface="Arial" pitchFamily="34" charset="0"/>
                <a:cs typeface="Arial" pitchFamily="34" charset="0"/>
              </a:rPr>
              <a:t> toprak rejimi</a:t>
            </a:r>
            <a:r>
              <a:rPr lang="en-US" dirty="0">
                <a:latin typeface="Arial" pitchFamily="34" charset="0"/>
                <a:cs typeface="Arial" pitchFamily="34" charset="0"/>
              </a:rPr>
              <a:t> </a:t>
            </a:r>
            <a:endParaRPr lang="tr-TR"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a:t>Dokuchaev</a:t>
            </a:r>
            <a:endParaRPr lang="tr-TR" dirty="0"/>
          </a:p>
        </p:txBody>
      </p:sp>
      <p:sp>
        <p:nvSpPr>
          <p:cNvPr id="3" name="2 İçerik Yer Tutucusu"/>
          <p:cNvSpPr>
            <a:spLocks noGrp="1"/>
          </p:cNvSpPr>
          <p:nvPr>
            <p:ph idx="1"/>
          </p:nvPr>
        </p:nvSpPr>
        <p:spPr/>
        <p:txBody>
          <a:bodyPr/>
          <a:lstStyle/>
          <a:p>
            <a:r>
              <a:rPr lang="tr-TR" dirty="0"/>
              <a:t>Topraklar iklim bölgelerine göre;</a:t>
            </a:r>
          </a:p>
          <a:p>
            <a:pPr lvl="1"/>
            <a:r>
              <a:rPr lang="tr-TR" dirty="0"/>
              <a:t>Normal</a:t>
            </a:r>
          </a:p>
          <a:p>
            <a:pPr lvl="1"/>
            <a:r>
              <a:rPr lang="tr-TR" dirty="0"/>
              <a:t>Geçit</a:t>
            </a:r>
          </a:p>
          <a:p>
            <a:pPr lvl="1"/>
            <a:r>
              <a:rPr lang="tr-TR" dirty="0"/>
              <a:t>Normal olmayan</a:t>
            </a:r>
          </a:p>
          <a:p>
            <a:pPr lvl="1"/>
            <a:r>
              <a:rPr lang="tr-TR" dirty="0">
                <a:hlinkClick r:id="rId2"/>
              </a:rPr>
              <a:t>http://www.landis.org.uk/soilscapes/</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3970784" cy="648072"/>
          </a:xfrm>
        </p:spPr>
        <p:txBody>
          <a:bodyPr>
            <a:normAutofit fontScale="90000"/>
          </a:bodyPr>
          <a:lstStyle/>
          <a:p>
            <a:r>
              <a:rPr lang="tr-TR" dirty="0"/>
              <a:t>OXISOLLER</a:t>
            </a:r>
            <a:endParaRPr lang="en-US" dirty="0"/>
          </a:p>
        </p:txBody>
      </p:sp>
      <p:sp>
        <p:nvSpPr>
          <p:cNvPr id="3" name="2 İçerik Yer Tutucusu"/>
          <p:cNvSpPr>
            <a:spLocks noGrp="1"/>
          </p:cNvSpPr>
          <p:nvPr>
            <p:ph idx="1"/>
          </p:nvPr>
        </p:nvSpPr>
        <p:spPr>
          <a:xfrm>
            <a:off x="179512" y="836713"/>
            <a:ext cx="8784976" cy="4176464"/>
          </a:xfrm>
        </p:spPr>
        <p:txBody>
          <a:bodyPr>
            <a:noAutofit/>
          </a:bodyPr>
          <a:lstStyle/>
          <a:p>
            <a:r>
              <a:rPr lang="tr-TR" sz="1800" dirty="0">
                <a:solidFill>
                  <a:srgbClr val="FF0000"/>
                </a:solidFill>
                <a:latin typeface="Arial" pitchFamily="34" charset="0"/>
                <a:cs typeface="Arial" pitchFamily="34" charset="0"/>
              </a:rPr>
              <a:t>Tropikal yağmur ormanlarında </a:t>
            </a:r>
            <a:r>
              <a:rPr lang="tr-TR" sz="1800" dirty="0">
                <a:latin typeface="Arial" pitchFamily="34" charset="0"/>
                <a:cs typeface="Arial" pitchFamily="34" charset="0"/>
              </a:rPr>
              <a:t>oluşur (</a:t>
            </a:r>
            <a:r>
              <a:rPr lang="en-US" sz="1800" dirty="0">
                <a:latin typeface="Arial" pitchFamily="34" charset="0"/>
                <a:cs typeface="Arial" pitchFamily="34" charset="0"/>
              </a:rPr>
              <a:t> </a:t>
            </a:r>
            <a:r>
              <a:rPr lang="tr-TR" sz="1800" dirty="0">
                <a:latin typeface="Arial" pitchFamily="34" charset="0"/>
                <a:cs typeface="Arial" pitchFamily="34" charset="0"/>
              </a:rPr>
              <a:t>Ekvatorun </a:t>
            </a:r>
            <a:r>
              <a:rPr lang="en-US" sz="1800" dirty="0">
                <a:latin typeface="Arial" pitchFamily="34" charset="0"/>
                <a:cs typeface="Arial" pitchFamily="34" charset="0"/>
              </a:rPr>
              <a:t>15-25</a:t>
            </a:r>
            <a:endParaRPr lang="tr-TR" sz="1800" dirty="0">
              <a:latin typeface="Arial" pitchFamily="34" charset="0"/>
              <a:cs typeface="Arial" pitchFamily="34" charset="0"/>
            </a:endParaRPr>
          </a:p>
          <a:p>
            <a:pPr>
              <a:buNone/>
            </a:pPr>
            <a:r>
              <a:rPr lang="tr-TR" sz="1800" dirty="0">
                <a:latin typeface="Arial" pitchFamily="34" charset="0"/>
                <a:cs typeface="Arial" pitchFamily="34" charset="0"/>
              </a:rPr>
              <a:t>	</a:t>
            </a:r>
            <a:r>
              <a:rPr lang="en-US" sz="1800" dirty="0">
                <a:latin typeface="Arial" pitchFamily="34" charset="0"/>
                <a:cs typeface="Arial" pitchFamily="34" charset="0"/>
              </a:rPr>
              <a:t> </a:t>
            </a:r>
            <a:r>
              <a:rPr lang="tr-TR" sz="1800" dirty="0">
                <a:latin typeface="Arial" pitchFamily="34" charset="0"/>
                <a:cs typeface="Arial" pitchFamily="34" charset="0"/>
              </a:rPr>
              <a:t> derece kuzey ve güneyi)</a:t>
            </a:r>
          </a:p>
          <a:p>
            <a:r>
              <a:rPr lang="tr-TR" sz="1800" dirty="0">
                <a:latin typeface="Arial" pitchFamily="34" charset="0"/>
                <a:cs typeface="Arial" pitchFamily="34" charset="0"/>
              </a:rPr>
              <a:t>Önceleri bu topraklar laterit olarak sınıflandırılırdı</a:t>
            </a:r>
            <a:endParaRPr lang="en-US" sz="1800" dirty="0">
              <a:latin typeface="Arial" pitchFamily="34" charset="0"/>
              <a:cs typeface="Arial" pitchFamily="34" charset="0"/>
            </a:endParaRPr>
          </a:p>
          <a:p>
            <a:r>
              <a:rPr lang="tr-TR" sz="1800" dirty="0">
                <a:latin typeface="Arial" pitchFamily="34" charset="0"/>
                <a:cs typeface="Arial" pitchFamily="34" charset="0"/>
              </a:rPr>
              <a:t> Tüm derinliklerinde en fazla %10 ayrışmış mineral içerir</a:t>
            </a:r>
          </a:p>
          <a:p>
            <a:pPr>
              <a:buNone/>
            </a:pPr>
            <a:r>
              <a:rPr lang="tr-TR" sz="1800" dirty="0">
                <a:latin typeface="Arial" pitchFamily="34" charset="0"/>
                <a:cs typeface="Arial" pitchFamily="34" charset="0"/>
              </a:rPr>
              <a:t>	 KDK sı düşüktür.</a:t>
            </a:r>
          </a:p>
          <a:p>
            <a:r>
              <a:rPr lang="tr-TR" sz="1800" dirty="0">
                <a:latin typeface="Arial" pitchFamily="34" charset="0"/>
                <a:cs typeface="Arial" pitchFamily="34" charset="0"/>
              </a:rPr>
              <a:t>Yüksek derişimdeki </a:t>
            </a:r>
            <a:r>
              <a:rPr lang="tr-TR" sz="1800" dirty="0" err="1">
                <a:solidFill>
                  <a:srgbClr val="FF0000"/>
                </a:solidFill>
                <a:latin typeface="Arial" pitchFamily="34" charset="0"/>
                <a:cs typeface="Arial" pitchFamily="34" charset="0"/>
              </a:rPr>
              <a:t>Fe</a:t>
            </a:r>
            <a:r>
              <a:rPr lang="tr-TR" sz="1800" dirty="0">
                <a:solidFill>
                  <a:srgbClr val="FF0000"/>
                </a:solidFill>
                <a:latin typeface="Arial" pitchFamily="34" charset="0"/>
                <a:cs typeface="Arial" pitchFamily="34" charset="0"/>
              </a:rPr>
              <a:t> ve Al oksit ve hidroksitleri</a:t>
            </a:r>
          </a:p>
          <a:p>
            <a:pPr>
              <a:buNone/>
            </a:pPr>
            <a:r>
              <a:rPr lang="tr-TR" sz="1800" dirty="0">
                <a:latin typeface="Arial" pitchFamily="34" charset="0"/>
                <a:cs typeface="Arial" pitchFamily="34" charset="0"/>
              </a:rPr>
              <a:t>	 nedeniyle daima kırmızı veya sarımsı renktedir</a:t>
            </a:r>
          </a:p>
          <a:p>
            <a:r>
              <a:rPr lang="tr-TR" sz="1800" dirty="0">
                <a:latin typeface="Arial" pitchFamily="34" charset="0"/>
                <a:cs typeface="Arial" pitchFamily="34" charset="0"/>
              </a:rPr>
              <a:t>Kuvars ve kaolin ve az miktarda kil minerali ve OM içerirler</a:t>
            </a:r>
            <a:endParaRPr lang="en-US" sz="1800" dirty="0">
              <a:latin typeface="Arial" pitchFamily="34" charset="0"/>
              <a:cs typeface="Arial" pitchFamily="34" charset="0"/>
            </a:endParaRPr>
          </a:p>
          <a:p>
            <a:r>
              <a:rPr lang="tr-TR" sz="1800" dirty="0">
                <a:latin typeface="Arial" pitchFamily="34" charset="0"/>
                <a:cs typeface="Arial" pitchFamily="34" charset="0"/>
              </a:rPr>
              <a:t>Tropik yağmur ormanındaki yoğun bitki örtüsünün büyük miktarda besin maddesi  sağlayacağı düşünülse de organik tabakadan geçen yağmur sularının asitleşmesi ile  mineraller yıkanır. Organik maddenin hızlı ayrışması ve çözünebilir besin maddelerinin yokluğu nedeniyle topraklar oldukça verimsizdir. </a:t>
            </a:r>
          </a:p>
          <a:p>
            <a:r>
              <a:rPr lang="tr-TR" sz="1800" dirty="0">
                <a:latin typeface="Arial" pitchFamily="34" charset="0"/>
                <a:cs typeface="Arial" pitchFamily="34" charset="0"/>
              </a:rPr>
              <a:t>Yaygın olarak Güney Amerika, ve </a:t>
            </a:r>
            <a:r>
              <a:rPr lang="tr-TR" sz="1800" dirty="0" err="1">
                <a:latin typeface="Arial" pitchFamily="34" charset="0"/>
                <a:cs typeface="Arial" pitchFamily="34" charset="0"/>
              </a:rPr>
              <a:t>Afrikanın</a:t>
            </a:r>
            <a:r>
              <a:rPr lang="tr-TR" sz="1800" dirty="0">
                <a:latin typeface="Arial" pitchFamily="34" charset="0"/>
                <a:cs typeface="Arial" pitchFamily="34" charset="0"/>
              </a:rPr>
              <a:t> tropik alanlarında bulunur.</a:t>
            </a:r>
          </a:p>
          <a:p>
            <a:endParaRPr lang="tr-TR" sz="1800" dirty="0">
              <a:latin typeface="Arial" pitchFamily="34" charset="0"/>
              <a:cs typeface="Arial" pitchFamily="34" charset="0"/>
            </a:endParaRPr>
          </a:p>
          <a:p>
            <a:endParaRPr lang="en-US" sz="1800" dirty="0">
              <a:latin typeface="Arial" pitchFamily="34" charset="0"/>
              <a:cs typeface="Arial" pitchFamily="34" charset="0"/>
            </a:endParaRPr>
          </a:p>
          <a:p>
            <a:endParaRPr lang="en-US" sz="1800" dirty="0">
              <a:latin typeface="Arial" pitchFamily="34" charset="0"/>
              <a:cs typeface="Arial" pitchFamily="34" charset="0"/>
            </a:endParaRPr>
          </a:p>
        </p:txBody>
      </p:sp>
      <p:pic>
        <p:nvPicPr>
          <p:cNvPr id="33794" name="Picture 2" descr="http://upload.wikimedia.org/wikipedia/commons/d/d8/Oxisol.jpg"/>
          <p:cNvPicPr>
            <a:picLocks noChangeAspect="1" noChangeArrowheads="1"/>
          </p:cNvPicPr>
          <p:nvPr/>
        </p:nvPicPr>
        <p:blipFill>
          <a:blip r:embed="rId2" cstate="print"/>
          <a:srcRect/>
          <a:stretch>
            <a:fillRect/>
          </a:stretch>
        </p:blipFill>
        <p:spPr bwMode="auto">
          <a:xfrm>
            <a:off x="7092280" y="116632"/>
            <a:ext cx="1947108" cy="3383280"/>
          </a:xfrm>
          <a:prstGeom prst="rect">
            <a:avLst/>
          </a:prstGeom>
          <a:noFill/>
        </p:spPr>
      </p:pic>
      <p:sp>
        <p:nvSpPr>
          <p:cNvPr id="5" name="4 Dikdörtgen"/>
          <p:cNvSpPr/>
          <p:nvPr/>
        </p:nvSpPr>
        <p:spPr>
          <a:xfrm>
            <a:off x="395536" y="5085184"/>
            <a:ext cx="8748464" cy="1815882"/>
          </a:xfrm>
          <a:prstGeom prst="rect">
            <a:avLst/>
          </a:prstGeom>
        </p:spPr>
        <p:txBody>
          <a:bodyPr wrap="square">
            <a:spAutoFit/>
          </a:bodyPr>
          <a:lstStyle/>
          <a:p>
            <a:r>
              <a:rPr lang="tr-TR" sz="1600" dirty="0"/>
              <a:t>Alt </a:t>
            </a:r>
            <a:r>
              <a:rPr lang="tr-TR" sz="1600" dirty="0" err="1"/>
              <a:t>ordolar</a:t>
            </a:r>
            <a:endParaRPr lang="en-US" sz="1600" dirty="0"/>
          </a:p>
          <a:p>
            <a:pPr>
              <a:buNone/>
            </a:pPr>
            <a:r>
              <a:rPr lang="en-US" sz="1600" dirty="0" err="1"/>
              <a:t>Aquox</a:t>
            </a:r>
            <a:r>
              <a:rPr lang="en-US" sz="1600" dirty="0"/>
              <a:t> – o</a:t>
            </a:r>
            <a:r>
              <a:rPr lang="tr-TR" sz="1600" dirty="0"/>
              <a:t>yılın büyük kısmında yer altı su seviyesi yüzeye yapındır.</a:t>
            </a:r>
            <a:r>
              <a:rPr lang="en-US" sz="1600" dirty="0"/>
              <a:t> </a:t>
            </a:r>
          </a:p>
          <a:p>
            <a:pPr>
              <a:buNone/>
            </a:pPr>
            <a:r>
              <a:rPr lang="en-US" sz="1600" dirty="0" err="1"/>
              <a:t>Perox</a:t>
            </a:r>
            <a:r>
              <a:rPr lang="en-US" sz="1600" dirty="0"/>
              <a:t> – </a:t>
            </a:r>
            <a:r>
              <a:rPr lang="tr-TR" sz="1600" dirty="0"/>
              <a:t>Sürekli nemli iklimler( Yılın tüm aylarında yağmurun, buharlaşma ve terleme ile kaybolan suyun miktarından fazla olduğu)</a:t>
            </a:r>
            <a:r>
              <a:rPr lang="en-US" sz="1600" dirty="0"/>
              <a:t> </a:t>
            </a:r>
          </a:p>
          <a:p>
            <a:pPr>
              <a:buNone/>
            </a:pPr>
            <a:r>
              <a:rPr lang="en-US" sz="1600" dirty="0" err="1"/>
              <a:t>Torrox</a:t>
            </a:r>
            <a:r>
              <a:rPr lang="en-US" sz="1600" dirty="0"/>
              <a:t> - </a:t>
            </a:r>
            <a:r>
              <a:rPr lang="tr-TR" sz="1600" dirty="0"/>
              <a:t>Kurak  iklim</a:t>
            </a:r>
            <a:r>
              <a:rPr lang="en-US" sz="1600" dirty="0"/>
              <a:t>. </a:t>
            </a:r>
          </a:p>
          <a:p>
            <a:pPr>
              <a:buNone/>
            </a:pPr>
            <a:r>
              <a:rPr lang="en-US" sz="1600" dirty="0" err="1"/>
              <a:t>Ustox</a:t>
            </a:r>
            <a:r>
              <a:rPr lang="en-US" sz="1600" dirty="0"/>
              <a:t> – </a:t>
            </a:r>
            <a:r>
              <a:rPr lang="tr-TR" sz="1600" dirty="0"/>
              <a:t>Yarı kurak ve yarı nemli iklimler,</a:t>
            </a:r>
            <a:r>
              <a:rPr lang="en-US" sz="1600" dirty="0"/>
              <a:t> </a:t>
            </a:r>
          </a:p>
          <a:p>
            <a:pPr>
              <a:buNone/>
            </a:pPr>
            <a:r>
              <a:rPr lang="en-US" sz="1600" dirty="0" err="1"/>
              <a:t>Udox</a:t>
            </a:r>
            <a:r>
              <a:rPr lang="en-US" sz="1600" dirty="0"/>
              <a:t> – </a:t>
            </a:r>
            <a:r>
              <a:rPr lang="tr-TR" sz="1600" dirty="0"/>
              <a:t>Nemli iklimler</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764704"/>
          </a:xfrm>
        </p:spPr>
        <p:txBody>
          <a:bodyPr>
            <a:normAutofit/>
          </a:bodyPr>
          <a:lstStyle/>
          <a:p>
            <a:r>
              <a:rPr lang="tr-TR" dirty="0"/>
              <a:t>SPODOSOLS (PODSOL)</a:t>
            </a:r>
            <a:endParaRPr lang="en-US" dirty="0"/>
          </a:p>
        </p:txBody>
      </p:sp>
      <p:sp>
        <p:nvSpPr>
          <p:cNvPr id="3" name="2 İçerik Yer Tutucusu"/>
          <p:cNvSpPr>
            <a:spLocks noGrp="1"/>
          </p:cNvSpPr>
          <p:nvPr>
            <p:ph idx="1"/>
          </p:nvPr>
        </p:nvSpPr>
        <p:spPr>
          <a:xfrm>
            <a:off x="179512" y="836712"/>
            <a:ext cx="5256584" cy="4525963"/>
          </a:xfrm>
        </p:spPr>
        <p:txBody>
          <a:bodyPr>
            <a:normAutofit/>
          </a:bodyPr>
          <a:lstStyle/>
          <a:p>
            <a:r>
              <a:rPr lang="tr-TR" sz="2800" dirty="0"/>
              <a:t>Rusça ‘kül alt’ anlamına gelir. </a:t>
            </a:r>
            <a:endParaRPr lang="en-US" sz="2800" dirty="0"/>
          </a:p>
          <a:p>
            <a:r>
              <a:rPr lang="tr-TR" sz="2800" dirty="0"/>
              <a:t>Tarımsal olarak verimleri sınırlıdır.</a:t>
            </a:r>
          </a:p>
          <a:p>
            <a:endParaRPr lang="en-US" sz="2800" dirty="0"/>
          </a:p>
          <a:p>
            <a:r>
              <a:rPr lang="en-US" sz="2800" dirty="0"/>
              <a:t>E horizon</a:t>
            </a:r>
            <a:r>
              <a:rPr lang="tr-TR" sz="2800" dirty="0"/>
              <a:t>u 4-8 cm kalınlığında ve </a:t>
            </a:r>
            <a:r>
              <a:rPr lang="tr-TR" sz="2800" dirty="0" err="1"/>
              <a:t>Fe</a:t>
            </a:r>
            <a:r>
              <a:rPr lang="tr-TR" sz="2800" dirty="0"/>
              <a:t> ve Al oksitlerince ve humusça fakirdir.</a:t>
            </a:r>
          </a:p>
          <a:p>
            <a:endParaRPr lang="en-US" sz="2800" dirty="0"/>
          </a:p>
        </p:txBody>
      </p:sp>
      <p:pic>
        <p:nvPicPr>
          <p:cNvPr id="1026" name="Picture 2" descr="File:Podzol.jpg">
            <a:hlinkClick r:id="rId2"/>
          </p:cNvPr>
          <p:cNvPicPr>
            <a:picLocks noChangeAspect="1" noChangeArrowheads="1"/>
          </p:cNvPicPr>
          <p:nvPr/>
        </p:nvPicPr>
        <p:blipFill>
          <a:blip r:embed="rId3" cstate="print"/>
          <a:srcRect/>
          <a:stretch>
            <a:fillRect/>
          </a:stretch>
        </p:blipFill>
        <p:spPr bwMode="auto">
          <a:xfrm>
            <a:off x="6084168" y="620688"/>
            <a:ext cx="2389189" cy="338328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764704"/>
          </a:xfrm>
        </p:spPr>
        <p:txBody>
          <a:bodyPr>
            <a:normAutofit/>
          </a:bodyPr>
          <a:lstStyle/>
          <a:p>
            <a:r>
              <a:rPr lang="tr-TR" dirty="0"/>
              <a:t>ULTISOLS</a:t>
            </a:r>
            <a:endParaRPr lang="en-US" dirty="0"/>
          </a:p>
        </p:txBody>
      </p:sp>
      <p:sp>
        <p:nvSpPr>
          <p:cNvPr id="3" name="2 İçerik Yer Tutucusu"/>
          <p:cNvSpPr>
            <a:spLocks noGrp="1"/>
          </p:cNvSpPr>
          <p:nvPr>
            <p:ph idx="1"/>
          </p:nvPr>
        </p:nvSpPr>
        <p:spPr>
          <a:xfrm>
            <a:off x="107504" y="764705"/>
            <a:ext cx="6552728" cy="3168351"/>
          </a:xfrm>
        </p:spPr>
        <p:txBody>
          <a:bodyPr>
            <a:normAutofit/>
          </a:bodyPr>
          <a:lstStyle/>
          <a:p>
            <a:r>
              <a:rPr lang="tr-TR" sz="2000" dirty="0">
                <a:latin typeface="Arial" pitchFamily="34" charset="0"/>
                <a:cs typeface="Arial" pitchFamily="34" charset="0"/>
              </a:rPr>
              <a:t>Kırmızı killi toprak olarak bilinir </a:t>
            </a:r>
          </a:p>
          <a:p>
            <a:endParaRPr lang="tr-TR" sz="2000" dirty="0">
              <a:latin typeface="Arial" pitchFamily="34" charset="0"/>
              <a:cs typeface="Arial" pitchFamily="34" charset="0"/>
            </a:endParaRPr>
          </a:p>
          <a:p>
            <a:r>
              <a:rPr lang="tr-TR" sz="2000" dirty="0">
                <a:latin typeface="Arial" pitchFamily="34" charset="0"/>
                <a:cs typeface="Arial" pitchFamily="34" charset="0"/>
              </a:rPr>
              <a:t>Toprak profilinin herhangi bir yerinde kalkerli materyal barındırmazlar, %10 dan az ayrışabilir mineral içerir, %35 den az bazla doygunluğa sahiptir </a:t>
            </a:r>
          </a:p>
          <a:p>
            <a:r>
              <a:rPr lang="tr-TR" sz="2000" dirty="0">
                <a:latin typeface="Arial" pitchFamily="34" charset="0"/>
                <a:cs typeface="Arial" pitchFamily="34" charset="0"/>
              </a:rPr>
              <a:t>Kaolin kil mineralince zengin, şişme büzülme özelliği olmayan topraklardır. </a:t>
            </a:r>
          </a:p>
          <a:p>
            <a:r>
              <a:rPr lang="tr-TR" sz="2000" dirty="0">
                <a:latin typeface="Arial" pitchFamily="34" charset="0"/>
                <a:cs typeface="Arial" pitchFamily="34" charset="0"/>
              </a:rPr>
              <a:t>Yaygın olarak ABD’nin güneyi ,Cin ,Güneydoğu Asya’da bulunur, </a:t>
            </a:r>
            <a:endParaRPr lang="en-US" sz="2000" dirty="0">
              <a:latin typeface="Arial" pitchFamily="34" charset="0"/>
              <a:cs typeface="Arial" pitchFamily="34" charset="0"/>
            </a:endParaRPr>
          </a:p>
        </p:txBody>
      </p:sp>
      <p:pic>
        <p:nvPicPr>
          <p:cNvPr id="41986" name="Picture 2" descr="http://upload.wikimedia.org/wikipedia/commons/c/c7/Ultisol.jpg"/>
          <p:cNvPicPr>
            <a:picLocks noChangeAspect="1" noChangeArrowheads="1"/>
          </p:cNvPicPr>
          <p:nvPr/>
        </p:nvPicPr>
        <p:blipFill>
          <a:blip r:embed="rId2" cstate="print"/>
          <a:srcRect/>
          <a:stretch>
            <a:fillRect/>
          </a:stretch>
        </p:blipFill>
        <p:spPr bwMode="auto">
          <a:xfrm>
            <a:off x="6804248" y="620688"/>
            <a:ext cx="2101223" cy="3566160"/>
          </a:xfrm>
          <a:prstGeom prst="rect">
            <a:avLst/>
          </a:prstGeom>
          <a:noFill/>
        </p:spPr>
      </p:pic>
      <p:sp>
        <p:nvSpPr>
          <p:cNvPr id="6" name="5 Dikdörtgen"/>
          <p:cNvSpPr/>
          <p:nvPr/>
        </p:nvSpPr>
        <p:spPr>
          <a:xfrm>
            <a:off x="251520" y="4149080"/>
            <a:ext cx="7992888" cy="1754326"/>
          </a:xfrm>
          <a:prstGeom prst="rect">
            <a:avLst/>
          </a:prstGeom>
        </p:spPr>
        <p:txBody>
          <a:bodyPr wrap="square">
            <a:spAutoFit/>
          </a:bodyPr>
          <a:lstStyle/>
          <a:p>
            <a:r>
              <a:rPr lang="tr-TR" b="1" dirty="0"/>
              <a:t>Alt </a:t>
            </a:r>
            <a:r>
              <a:rPr lang="tr-TR" b="1" dirty="0" err="1"/>
              <a:t>Ordoları</a:t>
            </a:r>
            <a:r>
              <a:rPr lang="tr-TR" b="1" dirty="0"/>
              <a:t>, </a:t>
            </a:r>
          </a:p>
          <a:p>
            <a:r>
              <a:rPr lang="en-US" b="1" dirty="0" err="1"/>
              <a:t>Aquults</a:t>
            </a:r>
            <a:r>
              <a:rPr lang="en-US" dirty="0"/>
              <a:t> - </a:t>
            </a:r>
            <a:r>
              <a:rPr lang="en-US" dirty="0" err="1"/>
              <a:t>Ultisols</a:t>
            </a:r>
            <a:r>
              <a:rPr lang="en-US" dirty="0"/>
              <a:t> with a water table at or near the surface for much of the year </a:t>
            </a:r>
          </a:p>
          <a:p>
            <a:r>
              <a:rPr lang="en-US" b="1" dirty="0" err="1"/>
              <a:t>Humults</a:t>
            </a:r>
            <a:r>
              <a:rPr lang="en-US" dirty="0"/>
              <a:t> - well-drained </a:t>
            </a:r>
            <a:r>
              <a:rPr lang="en-US" dirty="0" err="1"/>
              <a:t>Ultisols</a:t>
            </a:r>
            <a:r>
              <a:rPr lang="en-US" dirty="0"/>
              <a:t> that have high organic matter content </a:t>
            </a:r>
          </a:p>
          <a:p>
            <a:r>
              <a:rPr lang="en-US" b="1" dirty="0" err="1"/>
              <a:t>Udults</a:t>
            </a:r>
            <a:r>
              <a:rPr lang="en-US" dirty="0"/>
              <a:t> - </a:t>
            </a:r>
            <a:r>
              <a:rPr lang="en-US" dirty="0" err="1"/>
              <a:t>Ultisols</a:t>
            </a:r>
            <a:r>
              <a:rPr lang="en-US" dirty="0"/>
              <a:t> of humid climates </a:t>
            </a:r>
          </a:p>
          <a:p>
            <a:r>
              <a:rPr lang="en-US" b="1" dirty="0" err="1"/>
              <a:t>Ustults</a:t>
            </a:r>
            <a:r>
              <a:rPr lang="en-US" dirty="0"/>
              <a:t> - </a:t>
            </a:r>
            <a:r>
              <a:rPr lang="en-US" dirty="0" err="1"/>
              <a:t>Ultisols</a:t>
            </a:r>
            <a:r>
              <a:rPr lang="en-US" dirty="0"/>
              <a:t> of semiarid and </a:t>
            </a:r>
            <a:r>
              <a:rPr lang="en-US" dirty="0" err="1"/>
              <a:t>subhumid</a:t>
            </a:r>
            <a:r>
              <a:rPr lang="en-US" dirty="0"/>
              <a:t> climates </a:t>
            </a:r>
          </a:p>
          <a:p>
            <a:r>
              <a:rPr lang="en-US" b="1" dirty="0" err="1"/>
              <a:t>Xerults</a:t>
            </a:r>
            <a:r>
              <a:rPr lang="en-US" dirty="0"/>
              <a:t> - temperate </a:t>
            </a:r>
            <a:r>
              <a:rPr lang="en-US" dirty="0" err="1"/>
              <a:t>Ultisols</a:t>
            </a:r>
            <a:r>
              <a:rPr lang="en-US" dirty="0"/>
              <a:t> with very dry summers and moist winters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720080"/>
          </a:xfrm>
        </p:spPr>
        <p:txBody>
          <a:bodyPr>
            <a:normAutofit fontScale="90000"/>
          </a:bodyPr>
          <a:lstStyle/>
          <a:p>
            <a:r>
              <a:rPr lang="tr-TR" dirty="0"/>
              <a:t>VERTISOLLER</a:t>
            </a:r>
            <a:endParaRPr lang="en-US" dirty="0"/>
          </a:p>
        </p:txBody>
      </p:sp>
      <p:sp>
        <p:nvSpPr>
          <p:cNvPr id="3" name="2 İçerik Yer Tutucusu"/>
          <p:cNvSpPr>
            <a:spLocks noGrp="1"/>
          </p:cNvSpPr>
          <p:nvPr>
            <p:ph idx="1"/>
          </p:nvPr>
        </p:nvSpPr>
        <p:spPr>
          <a:xfrm>
            <a:off x="107504" y="908721"/>
            <a:ext cx="6750512" cy="4877734"/>
          </a:xfrm>
        </p:spPr>
        <p:txBody>
          <a:bodyPr>
            <a:noAutofit/>
          </a:bodyPr>
          <a:lstStyle/>
          <a:p>
            <a:r>
              <a:rPr lang="tr-TR" sz="2000" dirty="0">
                <a:latin typeface="Times New Roman" pitchFamily="18" charset="0"/>
                <a:cs typeface="Times New Roman" pitchFamily="18" charset="0"/>
              </a:rPr>
              <a:t>Yüksek miktarda şişebilen killeri (</a:t>
            </a:r>
            <a:r>
              <a:rPr lang="tr-TR" sz="2000" dirty="0" err="1">
                <a:latin typeface="Times New Roman" pitchFamily="18" charset="0"/>
                <a:cs typeface="Times New Roman" pitchFamily="18" charset="0"/>
              </a:rPr>
              <a:t>montmorillonit</a:t>
            </a:r>
            <a:r>
              <a:rPr lang="tr-TR" sz="2000" dirty="0">
                <a:latin typeface="Times New Roman" pitchFamily="18" charset="0"/>
                <a:cs typeface="Times New Roman" pitchFamily="18" charset="0"/>
              </a:rPr>
              <a:t>) içeren, kurak mevsimlerde de derin çatlakların oluştuğu topraklar</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Vertisols</a:t>
            </a:r>
            <a:r>
              <a:rPr lang="tr-TR" sz="2000" dirty="0">
                <a:latin typeface="Times New Roman" pitchFamily="18" charset="0"/>
                <a:cs typeface="Times New Roman" pitchFamily="18" charset="0"/>
              </a:rPr>
              <a:t> tipik olarak bazalt gibi temel kayaçların üzerinde mevsimsel olarak nemli veya şiddetli kurak ve sel altında oluşurlar</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Vertisol</a:t>
            </a:r>
            <a:r>
              <a:rPr lang="tr-TR" sz="2000" dirty="0" err="1">
                <a:latin typeface="Times New Roman" pitchFamily="18" charset="0"/>
                <a:cs typeface="Times New Roman" pitchFamily="18" charset="0"/>
              </a:rPr>
              <a:t>ler</a:t>
            </a:r>
            <a:r>
              <a:rPr lang="en-US" sz="2000" dirty="0">
                <a:latin typeface="Times New Roman" pitchFamily="18" charset="0"/>
                <a:cs typeface="Times New Roman" pitchFamily="18" charset="0"/>
              </a:rPr>
              <a:t> </a:t>
            </a:r>
            <a:r>
              <a:rPr lang="tr-TR" sz="2000" dirty="0">
                <a:latin typeface="Times New Roman" pitchFamily="18" charset="0"/>
                <a:cs typeface="Times New Roman" pitchFamily="18" charset="0"/>
              </a:rPr>
              <a:t>ekvatorun </a:t>
            </a:r>
            <a:r>
              <a:rPr lang="en-US" sz="2000" dirty="0">
                <a:latin typeface="Times New Roman" pitchFamily="18" charset="0"/>
                <a:cs typeface="Times New Roman" pitchFamily="18" charset="0"/>
              </a:rPr>
              <a:t>50° N and 45° S </a:t>
            </a:r>
            <a:r>
              <a:rPr lang="tr-TR" sz="2000" dirty="0">
                <a:latin typeface="Times New Roman" pitchFamily="18" charset="0"/>
                <a:cs typeface="Times New Roman" pitchFamily="18" charset="0"/>
              </a:rPr>
              <a:t>arasında bulunur. En çok yaygın olduğu alanlar</a:t>
            </a:r>
            <a:r>
              <a:rPr lang="en-US" sz="2000" dirty="0">
                <a:latin typeface="Times New Roman" pitchFamily="18" charset="0"/>
                <a:cs typeface="Times New Roman" pitchFamily="18" charset="0"/>
              </a:rPr>
              <a:t> Austral</a:t>
            </a:r>
            <a:r>
              <a:rPr lang="tr-TR" sz="2000" dirty="0">
                <a:latin typeface="Times New Roman" pitchFamily="18" charset="0"/>
                <a:cs typeface="Times New Roman" pitchFamily="18" charset="0"/>
              </a:rPr>
              <a:t>ya,</a:t>
            </a:r>
            <a:r>
              <a:rPr lang="en-US" sz="2000" dirty="0">
                <a:latin typeface="Times New Roman" pitchFamily="18" charset="0"/>
                <a:cs typeface="Times New Roman" pitchFamily="18" charset="0"/>
              </a:rPr>
              <a:t> India,</a:t>
            </a:r>
            <a:r>
              <a:rPr lang="tr-TR" sz="2000" dirty="0">
                <a:latin typeface="Times New Roman" pitchFamily="18" charset="0"/>
                <a:cs typeface="Times New Roman" pitchFamily="18" charset="0"/>
              </a:rPr>
              <a:t> Sudan, Etiyopya, Kenya, Cad, Güney Afrika, Güney A</a:t>
            </a:r>
            <a:r>
              <a:rPr lang="en-US" sz="2000" dirty="0" err="1">
                <a:latin typeface="Times New Roman" pitchFamily="18" charset="0"/>
                <a:cs typeface="Times New Roman" pitchFamily="18" charset="0"/>
              </a:rPr>
              <a:t>meri</a:t>
            </a:r>
            <a:r>
              <a:rPr lang="tr-TR" sz="2000" dirty="0">
                <a:latin typeface="Times New Roman" pitchFamily="18" charset="0"/>
                <a:cs typeface="Times New Roman" pitchFamily="18" charset="0"/>
              </a:rPr>
              <a:t>k</a:t>
            </a:r>
            <a:r>
              <a:rPr lang="en-US" sz="2000" dirty="0">
                <a:latin typeface="Times New Roman" pitchFamily="18" charset="0"/>
                <a:cs typeface="Times New Roman" pitchFamily="18" charset="0"/>
              </a:rPr>
              <a:t>a</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Teksas</a:t>
            </a:r>
            <a:r>
              <a:rPr lang="tr-TR" sz="2000" dirty="0">
                <a:latin typeface="Times New Roman" pitchFamily="18" charset="0"/>
                <a:cs typeface="Times New Roman" pitchFamily="18" charset="0"/>
              </a:rPr>
              <a:t> ve Meksika, Nijerya, Doğu Çin</a:t>
            </a:r>
            <a:r>
              <a:rPr lang="en-US" sz="2000" dirty="0">
                <a:latin typeface="Times New Roman" pitchFamily="18" charset="0"/>
                <a:cs typeface="Times New Roman" pitchFamily="18" charset="0"/>
              </a:rPr>
              <a:t>.</a:t>
            </a:r>
            <a:r>
              <a:rPr lang="tr-TR" sz="2000" dirty="0">
                <a:latin typeface="Times New Roman" pitchFamily="18" charset="0"/>
                <a:cs typeface="Times New Roman" pitchFamily="18" charset="0"/>
              </a:rPr>
              <a:t> Türkiye’de ise Trakya</a:t>
            </a:r>
            <a:endParaRPr lang="en-US" sz="2000" dirty="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a:p>
            <a:r>
              <a:rPr lang="tr-TR" sz="2000" dirty="0" err="1">
                <a:latin typeface="Times New Roman" pitchFamily="18" charset="0"/>
                <a:cs typeface="Times New Roman" pitchFamily="18" charset="0"/>
              </a:rPr>
              <a:t>Türkiyede</a:t>
            </a:r>
            <a:r>
              <a:rPr lang="tr-TR" sz="2000" dirty="0">
                <a:latin typeface="Times New Roman" pitchFamily="18" charset="0"/>
                <a:cs typeface="Times New Roman" pitchFamily="18" charset="0"/>
              </a:rPr>
              <a:t> Trakya bölgesinde</a:t>
            </a:r>
          </a:p>
          <a:p>
            <a:r>
              <a:rPr lang="tr-TR" sz="2000" dirty="0">
                <a:latin typeface="Times New Roman" pitchFamily="18" charset="0"/>
                <a:cs typeface="Times New Roman" pitchFamily="18" charset="0"/>
              </a:rPr>
              <a:t>Doğal bitki örtüsü: mera, savana, çalılık</a:t>
            </a:r>
            <a:endParaRPr lang="en-US" sz="2000" dirty="0">
              <a:latin typeface="Times New Roman" pitchFamily="18" charset="0"/>
              <a:cs typeface="Times New Roman" pitchFamily="18" charset="0"/>
            </a:endParaRPr>
          </a:p>
          <a:p>
            <a:r>
              <a:rPr lang="tr-TR" sz="2000" dirty="0">
                <a:latin typeface="Times New Roman" pitchFamily="18" charset="0"/>
                <a:cs typeface="Times New Roman" pitchFamily="18" charset="0"/>
              </a:rPr>
              <a:t>Sulama varsa pamuk, buğday, sorgum. En uygun bitki ise pirinç</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40962" name="Picture 2" descr="http://upload.wikimedia.org/wikipedia/commons/6/6f/Vertisol.jpg"/>
          <p:cNvPicPr>
            <a:picLocks noChangeAspect="1" noChangeArrowheads="1"/>
          </p:cNvPicPr>
          <p:nvPr/>
        </p:nvPicPr>
        <p:blipFill>
          <a:blip r:embed="rId2" cstate="print"/>
          <a:srcRect/>
          <a:stretch>
            <a:fillRect/>
          </a:stretch>
        </p:blipFill>
        <p:spPr bwMode="auto">
          <a:xfrm>
            <a:off x="7236296" y="548680"/>
            <a:ext cx="2031540" cy="356616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sp>
        <p:nvSpPr>
          <p:cNvPr id="3" name="2 İçerik Yer Tutucusu"/>
          <p:cNvSpPr>
            <a:spLocks noGrp="1"/>
          </p:cNvSpPr>
          <p:nvPr>
            <p:ph idx="1"/>
          </p:nvPr>
        </p:nvSpPr>
        <p:spPr/>
        <p:txBody>
          <a:bodyPr/>
          <a:lstStyle/>
          <a:p>
            <a:endParaRPr lang="en-US" dirty="0"/>
          </a:p>
        </p:txBody>
      </p:sp>
      <p:pic>
        <p:nvPicPr>
          <p:cNvPr id="39938" name="Picture 2" descr="http://upload.wikimedia.org/wikipedia/commons/e/e5/Global_soils_map_USDA.jpg"/>
          <p:cNvPicPr>
            <a:picLocks noChangeAspect="1" noChangeArrowheads="1"/>
          </p:cNvPicPr>
          <p:nvPr/>
        </p:nvPicPr>
        <p:blipFill>
          <a:blip r:embed="rId2" cstate="print"/>
          <a:srcRect/>
          <a:stretch>
            <a:fillRect/>
          </a:stretch>
        </p:blipFill>
        <p:spPr bwMode="auto">
          <a:xfrm>
            <a:off x="0" y="188640"/>
            <a:ext cx="8976613" cy="576072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FAO Toprak Sınıflama Sistemi</a:t>
            </a:r>
            <a:br>
              <a:rPr lang="tr-TR" dirty="0"/>
            </a:br>
            <a:r>
              <a:rPr lang="en-US" sz="4000" dirty="0"/>
              <a:t>World Reference Base for Soil Resources</a:t>
            </a:r>
            <a:endParaRPr lang="tr-TR" sz="4000" dirty="0"/>
          </a:p>
        </p:txBody>
      </p:sp>
      <p:sp>
        <p:nvSpPr>
          <p:cNvPr id="3" name="2 İçerik Yer Tutucusu"/>
          <p:cNvSpPr>
            <a:spLocks noGrp="1"/>
          </p:cNvSpPr>
          <p:nvPr>
            <p:ph idx="1"/>
          </p:nvPr>
        </p:nvSpPr>
        <p:spPr/>
        <p:txBody>
          <a:bodyPr>
            <a:normAutofit lnSpcReduction="10000"/>
          </a:bodyPr>
          <a:lstStyle/>
          <a:p>
            <a:r>
              <a:rPr lang="tr-TR" dirty="0"/>
              <a:t>30 referans toprak grubu; </a:t>
            </a:r>
          </a:p>
          <a:p>
            <a:r>
              <a:rPr lang="tr-TR" i="1" dirty="0" err="1"/>
              <a:t>Acrisols</a:t>
            </a:r>
            <a:r>
              <a:rPr lang="tr-TR" i="1" dirty="0"/>
              <a:t>, </a:t>
            </a:r>
            <a:r>
              <a:rPr lang="tr-TR" i="1" dirty="0" err="1"/>
              <a:t>Albeluvisols</a:t>
            </a:r>
            <a:r>
              <a:rPr lang="tr-TR" i="1" dirty="0"/>
              <a:t>, </a:t>
            </a:r>
            <a:r>
              <a:rPr lang="tr-TR" i="1" dirty="0" err="1"/>
              <a:t>Alisols</a:t>
            </a:r>
            <a:r>
              <a:rPr lang="tr-TR" i="1" dirty="0"/>
              <a:t>, </a:t>
            </a:r>
            <a:r>
              <a:rPr lang="tr-TR" i="1" dirty="0" err="1"/>
              <a:t>Andosols</a:t>
            </a:r>
            <a:r>
              <a:rPr lang="tr-TR" i="1" dirty="0"/>
              <a:t>, </a:t>
            </a:r>
            <a:r>
              <a:rPr lang="tr-TR" i="1" dirty="0" err="1"/>
              <a:t>Anthrosols</a:t>
            </a:r>
            <a:r>
              <a:rPr lang="tr-TR" i="1" dirty="0"/>
              <a:t>, </a:t>
            </a:r>
            <a:r>
              <a:rPr lang="tr-TR" i="1" dirty="0" err="1"/>
              <a:t>Arenosols</a:t>
            </a:r>
            <a:r>
              <a:rPr lang="tr-TR" i="1" dirty="0"/>
              <a:t>, </a:t>
            </a:r>
            <a:r>
              <a:rPr lang="tr-TR" i="1" dirty="0" err="1"/>
              <a:t>Calcisols</a:t>
            </a:r>
            <a:r>
              <a:rPr lang="tr-TR" i="1" dirty="0"/>
              <a:t>, </a:t>
            </a:r>
            <a:r>
              <a:rPr lang="tr-TR" i="1" dirty="0" err="1"/>
              <a:t>Cambisols</a:t>
            </a:r>
            <a:r>
              <a:rPr lang="tr-TR" i="1" dirty="0"/>
              <a:t>, </a:t>
            </a:r>
            <a:r>
              <a:rPr lang="tr-TR" i="1" dirty="0" err="1"/>
              <a:t>Chernozems</a:t>
            </a:r>
            <a:r>
              <a:rPr lang="tr-TR" i="1" dirty="0"/>
              <a:t>, </a:t>
            </a:r>
            <a:r>
              <a:rPr lang="tr-TR" i="1" dirty="0" err="1"/>
              <a:t>Cryosols</a:t>
            </a:r>
            <a:r>
              <a:rPr lang="tr-TR" i="1" dirty="0"/>
              <a:t>, </a:t>
            </a:r>
            <a:r>
              <a:rPr lang="tr-TR" i="1" dirty="0" err="1"/>
              <a:t>Durisols</a:t>
            </a:r>
            <a:r>
              <a:rPr lang="tr-TR" i="1" dirty="0"/>
              <a:t>, </a:t>
            </a:r>
            <a:r>
              <a:rPr lang="tr-TR" i="1" dirty="0" err="1"/>
              <a:t>Ferralsols</a:t>
            </a:r>
            <a:r>
              <a:rPr lang="tr-TR" i="1" dirty="0"/>
              <a:t>, </a:t>
            </a:r>
            <a:r>
              <a:rPr lang="tr-TR" i="1" dirty="0" err="1"/>
              <a:t>Fluvisols</a:t>
            </a:r>
            <a:r>
              <a:rPr lang="tr-TR" i="1" dirty="0"/>
              <a:t>, </a:t>
            </a:r>
            <a:r>
              <a:rPr lang="tr-TR" i="1" dirty="0" err="1"/>
              <a:t>Gleysols</a:t>
            </a:r>
            <a:r>
              <a:rPr lang="tr-TR" i="1" dirty="0"/>
              <a:t>, </a:t>
            </a:r>
            <a:r>
              <a:rPr lang="tr-TR" i="1" dirty="0" err="1"/>
              <a:t>Gypsisols</a:t>
            </a:r>
            <a:r>
              <a:rPr lang="tr-TR" i="1" dirty="0"/>
              <a:t>, </a:t>
            </a:r>
            <a:r>
              <a:rPr lang="tr-TR" i="1" dirty="0" err="1"/>
              <a:t>Histosols</a:t>
            </a:r>
            <a:r>
              <a:rPr lang="tr-TR" i="1" dirty="0"/>
              <a:t>, </a:t>
            </a:r>
            <a:r>
              <a:rPr lang="tr-TR" i="1" dirty="0" err="1"/>
              <a:t>Kastanozems</a:t>
            </a:r>
            <a:r>
              <a:rPr lang="tr-TR" i="1" dirty="0"/>
              <a:t>, </a:t>
            </a:r>
            <a:r>
              <a:rPr lang="tr-TR" i="1" dirty="0" err="1"/>
              <a:t>Leptosols</a:t>
            </a:r>
            <a:r>
              <a:rPr lang="tr-TR" i="1" dirty="0"/>
              <a:t>, </a:t>
            </a:r>
            <a:r>
              <a:rPr lang="tr-TR" i="1" dirty="0" err="1"/>
              <a:t>Lixisols</a:t>
            </a:r>
            <a:r>
              <a:rPr lang="tr-TR" i="1" dirty="0"/>
              <a:t>, </a:t>
            </a:r>
            <a:r>
              <a:rPr lang="tr-TR" i="1" dirty="0" err="1"/>
              <a:t>Luvisols</a:t>
            </a:r>
            <a:r>
              <a:rPr lang="tr-TR" i="1" dirty="0"/>
              <a:t>, </a:t>
            </a:r>
            <a:r>
              <a:rPr lang="tr-TR" i="1" dirty="0" err="1"/>
              <a:t>Nitisols</a:t>
            </a:r>
            <a:r>
              <a:rPr lang="tr-TR" i="1" dirty="0"/>
              <a:t>, </a:t>
            </a:r>
            <a:r>
              <a:rPr lang="tr-TR" i="1" dirty="0" err="1"/>
              <a:t>Phaeozems</a:t>
            </a:r>
            <a:r>
              <a:rPr lang="tr-TR" i="1" dirty="0"/>
              <a:t>, </a:t>
            </a:r>
            <a:r>
              <a:rPr lang="tr-TR" i="1" dirty="0" err="1"/>
              <a:t>Planosols</a:t>
            </a:r>
            <a:r>
              <a:rPr lang="tr-TR" i="1" dirty="0"/>
              <a:t>, </a:t>
            </a:r>
            <a:r>
              <a:rPr lang="tr-TR" i="1" dirty="0" err="1"/>
              <a:t>Plinthosols</a:t>
            </a:r>
            <a:r>
              <a:rPr lang="tr-TR" i="1" dirty="0"/>
              <a:t>, </a:t>
            </a:r>
            <a:r>
              <a:rPr lang="tr-TR" i="1" dirty="0" err="1"/>
              <a:t>Podzols</a:t>
            </a:r>
            <a:r>
              <a:rPr lang="tr-TR" i="1" dirty="0"/>
              <a:t>, </a:t>
            </a:r>
            <a:r>
              <a:rPr lang="tr-TR" i="1" dirty="0" err="1"/>
              <a:t>Regosols</a:t>
            </a:r>
            <a:r>
              <a:rPr lang="tr-TR" i="1" dirty="0"/>
              <a:t>, </a:t>
            </a:r>
            <a:r>
              <a:rPr lang="tr-TR" i="1" dirty="0" err="1"/>
              <a:t>Solonchaks</a:t>
            </a:r>
            <a:r>
              <a:rPr lang="tr-TR" i="1" dirty="0"/>
              <a:t>, </a:t>
            </a:r>
            <a:r>
              <a:rPr lang="tr-TR" i="1" dirty="0" err="1"/>
              <a:t>Solonetz</a:t>
            </a:r>
            <a:r>
              <a:rPr lang="tr-TR" i="1" dirty="0"/>
              <a:t>, </a:t>
            </a:r>
            <a:r>
              <a:rPr lang="tr-TR" i="1" dirty="0" err="1"/>
              <a:t>Umbrisols</a:t>
            </a:r>
            <a:r>
              <a:rPr lang="tr-TR" dirty="0"/>
              <a:t>, </a:t>
            </a:r>
            <a:r>
              <a:rPr lang="tr-TR" dirty="0" err="1"/>
              <a:t>and</a:t>
            </a:r>
            <a:r>
              <a:rPr lang="tr-TR" dirty="0"/>
              <a:t> </a:t>
            </a:r>
            <a:r>
              <a:rPr lang="tr-TR" i="1" dirty="0" err="1"/>
              <a:t>Vertisols</a:t>
            </a:r>
            <a:r>
              <a:rPr lang="tr-TR"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fontScale="90000"/>
          </a:bodyPr>
          <a:lstStyle/>
          <a:p>
            <a:r>
              <a:rPr lang="tr-TR" dirty="0"/>
              <a:t>FAO Toprak Sınıflama Sistemi</a:t>
            </a:r>
            <a:endParaRPr lang="en-US" dirty="0"/>
          </a:p>
        </p:txBody>
      </p:sp>
      <p:sp>
        <p:nvSpPr>
          <p:cNvPr id="3" name="2 İçerik Yer Tutucusu"/>
          <p:cNvSpPr>
            <a:spLocks noGrp="1"/>
          </p:cNvSpPr>
          <p:nvPr>
            <p:ph idx="1"/>
          </p:nvPr>
        </p:nvSpPr>
        <p:spPr>
          <a:xfrm>
            <a:off x="457200" y="928670"/>
            <a:ext cx="8229600" cy="5524666"/>
          </a:xfrm>
        </p:spPr>
        <p:txBody>
          <a:bodyPr>
            <a:normAutofit fontScale="47500" lnSpcReduction="20000"/>
          </a:bodyPr>
          <a:lstStyle/>
          <a:p>
            <a:r>
              <a:rPr lang="tr-TR" sz="4400" dirty="0">
                <a:latin typeface="Arial" pitchFamily="34" charset="0"/>
                <a:cs typeface="Arial" pitchFamily="34" charset="0"/>
              </a:rPr>
              <a:t>1.Organik topraklar</a:t>
            </a:r>
          </a:p>
          <a:p>
            <a:pPr lvl="1"/>
            <a:r>
              <a:rPr lang="tr-TR" sz="3800" dirty="0" err="1">
                <a:latin typeface="Arial" pitchFamily="34" charset="0"/>
                <a:cs typeface="Arial" pitchFamily="34" charset="0"/>
              </a:rPr>
              <a:t>Histosoller</a:t>
            </a:r>
            <a:endParaRPr lang="tr-TR" sz="3800" dirty="0">
              <a:latin typeface="Arial" pitchFamily="34" charset="0"/>
              <a:cs typeface="Arial" pitchFamily="34" charset="0"/>
            </a:endParaRPr>
          </a:p>
          <a:p>
            <a:r>
              <a:rPr lang="tr-TR" sz="4400" dirty="0">
                <a:latin typeface="Arial" pitchFamily="34" charset="0"/>
                <a:cs typeface="Arial" pitchFamily="34" charset="0"/>
              </a:rPr>
              <a:t>2. İnsan etkisinde oluşmuş mineral topraklar</a:t>
            </a:r>
          </a:p>
          <a:p>
            <a:pPr lvl="1"/>
            <a:r>
              <a:rPr lang="tr-TR" sz="3800" dirty="0" err="1">
                <a:latin typeface="Arial" pitchFamily="34" charset="0"/>
                <a:cs typeface="Arial" pitchFamily="34" charset="0"/>
              </a:rPr>
              <a:t>Andosoller</a:t>
            </a:r>
            <a:r>
              <a:rPr lang="tr-TR" sz="3800" dirty="0">
                <a:latin typeface="Arial" pitchFamily="34" charset="0"/>
                <a:cs typeface="Arial" pitchFamily="34" charset="0"/>
              </a:rPr>
              <a:t> (Volkan alanlarında)</a:t>
            </a:r>
          </a:p>
          <a:p>
            <a:pPr lvl="1"/>
            <a:r>
              <a:rPr lang="tr-TR" sz="3800" dirty="0" err="1">
                <a:latin typeface="Arial" pitchFamily="34" charset="0"/>
                <a:cs typeface="Arial" pitchFamily="34" charset="0"/>
              </a:rPr>
              <a:t>Arenosoller</a:t>
            </a:r>
            <a:r>
              <a:rPr lang="tr-TR" sz="3800" dirty="0">
                <a:latin typeface="Arial" pitchFamily="34" charset="0"/>
                <a:cs typeface="Arial" pitchFamily="34" charset="0"/>
              </a:rPr>
              <a:t> (Kumlu)</a:t>
            </a:r>
          </a:p>
          <a:p>
            <a:pPr lvl="1"/>
            <a:r>
              <a:rPr lang="tr-TR" sz="3800" dirty="0" err="1">
                <a:latin typeface="Arial" pitchFamily="34" charset="0"/>
                <a:cs typeface="Arial" pitchFamily="34" charset="0"/>
              </a:rPr>
              <a:t>Vertisoller</a:t>
            </a:r>
            <a:endParaRPr lang="tr-TR" sz="3800" dirty="0">
              <a:latin typeface="Arial" pitchFamily="34" charset="0"/>
              <a:cs typeface="Arial" pitchFamily="34" charset="0"/>
            </a:endParaRPr>
          </a:p>
          <a:p>
            <a:r>
              <a:rPr lang="tr-TR" sz="4400" dirty="0">
                <a:latin typeface="Arial" pitchFamily="34" charset="0"/>
                <a:cs typeface="Arial" pitchFamily="34" charset="0"/>
              </a:rPr>
              <a:t>3. Ana materyal etkisinde oluşmuş mineral topr</a:t>
            </a:r>
            <a:r>
              <a:rPr lang="tr-TR" sz="3600" dirty="0">
                <a:latin typeface="Arial" pitchFamily="34" charset="0"/>
                <a:cs typeface="Arial" pitchFamily="34" charset="0"/>
              </a:rPr>
              <a:t>aklar</a:t>
            </a:r>
          </a:p>
          <a:p>
            <a:pPr lvl="1"/>
            <a:r>
              <a:rPr lang="tr-TR" sz="3800" dirty="0" err="1">
                <a:latin typeface="Arial" pitchFamily="34" charset="0"/>
                <a:cs typeface="Arial" pitchFamily="34" charset="0"/>
              </a:rPr>
              <a:t>Fluvisoller</a:t>
            </a:r>
            <a:r>
              <a:rPr lang="tr-TR" sz="3800" dirty="0">
                <a:latin typeface="Arial" pitchFamily="34" charset="0"/>
                <a:cs typeface="Arial" pitchFamily="34" charset="0"/>
              </a:rPr>
              <a:t> (</a:t>
            </a:r>
            <a:r>
              <a:rPr lang="tr-TR" sz="3800" dirty="0" err="1">
                <a:latin typeface="Arial" pitchFamily="34" charset="0"/>
                <a:cs typeface="Arial" pitchFamily="34" charset="0"/>
              </a:rPr>
              <a:t>Alluvial</a:t>
            </a:r>
            <a:r>
              <a:rPr lang="tr-TR" sz="3800" dirty="0">
                <a:latin typeface="Arial" pitchFamily="34" charset="0"/>
                <a:cs typeface="Arial" pitchFamily="34" charset="0"/>
              </a:rPr>
              <a:t>)</a:t>
            </a:r>
          </a:p>
          <a:p>
            <a:pPr lvl="1"/>
            <a:r>
              <a:rPr lang="tr-TR" sz="3800" dirty="0" err="1">
                <a:latin typeface="Arial" pitchFamily="34" charset="0"/>
                <a:cs typeface="Arial" pitchFamily="34" charset="0"/>
              </a:rPr>
              <a:t>Gleysoller</a:t>
            </a:r>
            <a:r>
              <a:rPr lang="tr-TR" sz="3800" dirty="0">
                <a:latin typeface="Arial" pitchFamily="34" charset="0"/>
                <a:cs typeface="Arial" pitchFamily="34" charset="0"/>
              </a:rPr>
              <a:t> </a:t>
            </a:r>
          </a:p>
          <a:p>
            <a:pPr lvl="1"/>
            <a:r>
              <a:rPr lang="tr-TR" sz="3800" dirty="0" err="1">
                <a:latin typeface="Arial" pitchFamily="34" charset="0"/>
                <a:cs typeface="Arial" pitchFamily="34" charset="0"/>
              </a:rPr>
              <a:t>Leptosoller</a:t>
            </a:r>
            <a:r>
              <a:rPr lang="tr-TR" sz="3800" dirty="0">
                <a:latin typeface="Arial" pitchFamily="34" charset="0"/>
                <a:cs typeface="Arial" pitchFamily="34" charset="0"/>
              </a:rPr>
              <a:t> ve </a:t>
            </a:r>
            <a:r>
              <a:rPr lang="tr-TR" sz="3800" dirty="0" err="1">
                <a:latin typeface="Arial" pitchFamily="34" charset="0"/>
                <a:cs typeface="Arial" pitchFamily="34" charset="0"/>
              </a:rPr>
              <a:t>Regosoller</a:t>
            </a:r>
            <a:r>
              <a:rPr lang="tr-TR" sz="3800" dirty="0">
                <a:latin typeface="Arial" pitchFamily="34" charset="0"/>
                <a:cs typeface="Arial" pitchFamily="34" charset="0"/>
              </a:rPr>
              <a:t> ( Erozyona uğramış)</a:t>
            </a:r>
          </a:p>
          <a:p>
            <a:r>
              <a:rPr lang="tr-TR" sz="4400" dirty="0">
                <a:latin typeface="Arial" pitchFamily="34" charset="0"/>
                <a:cs typeface="Arial" pitchFamily="34" charset="0"/>
              </a:rPr>
              <a:t>4. Zaman etkisinde oluşmuş mineral topraklar</a:t>
            </a:r>
          </a:p>
          <a:p>
            <a:pPr lvl="1"/>
            <a:r>
              <a:rPr lang="tr-TR" sz="3800" dirty="0" err="1">
                <a:latin typeface="Arial" pitchFamily="34" charset="0"/>
                <a:cs typeface="Arial" pitchFamily="34" charset="0"/>
              </a:rPr>
              <a:t>Cambisoller</a:t>
            </a:r>
            <a:endParaRPr lang="tr-TR" sz="3800" dirty="0">
              <a:latin typeface="Arial" pitchFamily="34" charset="0"/>
              <a:cs typeface="Arial" pitchFamily="34" charset="0"/>
            </a:endParaRPr>
          </a:p>
          <a:p>
            <a:r>
              <a:rPr lang="tr-TR" sz="4400" dirty="0">
                <a:latin typeface="Arial" pitchFamily="34" charset="0"/>
                <a:cs typeface="Arial" pitchFamily="34" charset="0"/>
              </a:rPr>
              <a:t>5. Yarı Tropikal nemli iklimde oluşmuş mineral topraklar</a:t>
            </a:r>
          </a:p>
          <a:p>
            <a:pPr lvl="1"/>
            <a:r>
              <a:rPr lang="tr-TR" sz="3800" i="1" dirty="0" err="1">
                <a:latin typeface="Arial" pitchFamily="34" charset="0"/>
                <a:cs typeface="Arial" pitchFamily="34" charset="0"/>
              </a:rPr>
              <a:t>Plinthosoller</a:t>
            </a:r>
            <a:endParaRPr lang="tr-TR" sz="3800" i="1" dirty="0">
              <a:latin typeface="Arial" pitchFamily="34" charset="0"/>
              <a:cs typeface="Arial" pitchFamily="34" charset="0"/>
            </a:endParaRPr>
          </a:p>
          <a:p>
            <a:pPr lvl="1"/>
            <a:r>
              <a:rPr lang="tr-TR" sz="3800" i="1" dirty="0" err="1">
                <a:latin typeface="Arial" pitchFamily="34" charset="0"/>
                <a:cs typeface="Arial" pitchFamily="34" charset="0"/>
              </a:rPr>
              <a:t>Ferrasoller</a:t>
            </a:r>
            <a:endParaRPr lang="tr-TR" sz="3800" i="1" dirty="0">
              <a:latin typeface="Arial" pitchFamily="34" charset="0"/>
              <a:cs typeface="Arial" pitchFamily="34" charset="0"/>
            </a:endParaRPr>
          </a:p>
          <a:p>
            <a:pPr lvl="1"/>
            <a:r>
              <a:rPr lang="tr-TR" sz="3800" i="1" dirty="0" err="1">
                <a:latin typeface="Arial" pitchFamily="34" charset="0"/>
                <a:cs typeface="Arial" pitchFamily="34" charset="0"/>
              </a:rPr>
              <a:t>Nitisoller</a:t>
            </a:r>
            <a:endParaRPr lang="tr-TR" sz="3800" i="1" dirty="0">
              <a:latin typeface="Arial" pitchFamily="34" charset="0"/>
              <a:cs typeface="Arial" pitchFamily="34" charset="0"/>
            </a:endParaRPr>
          </a:p>
          <a:p>
            <a:pPr lvl="1"/>
            <a:r>
              <a:rPr lang="tr-TR" sz="3800" i="1" dirty="0" err="1">
                <a:latin typeface="Arial" pitchFamily="34" charset="0"/>
                <a:cs typeface="Arial" pitchFamily="34" charset="0"/>
              </a:rPr>
              <a:t>Acrisols</a:t>
            </a:r>
            <a:r>
              <a:rPr lang="tr-TR" sz="3800" i="1" dirty="0">
                <a:latin typeface="Arial" pitchFamily="34" charset="0"/>
                <a:cs typeface="Arial" pitchFamily="34" charset="0"/>
              </a:rPr>
              <a:t>, </a:t>
            </a:r>
          </a:p>
          <a:p>
            <a:pPr lvl="1"/>
            <a:r>
              <a:rPr lang="tr-TR" sz="3800" i="1" dirty="0">
                <a:latin typeface="Arial" pitchFamily="34" charset="0"/>
                <a:cs typeface="Arial" pitchFamily="34" charset="0"/>
              </a:rPr>
              <a:t> </a:t>
            </a:r>
            <a:r>
              <a:rPr lang="tr-TR" sz="3800" i="1" dirty="0" err="1">
                <a:latin typeface="Arial" pitchFamily="34" charset="0"/>
                <a:cs typeface="Arial" pitchFamily="34" charset="0"/>
              </a:rPr>
              <a:t>Alisols</a:t>
            </a:r>
            <a:r>
              <a:rPr lang="tr-TR" sz="3800" i="1" dirty="0">
                <a:latin typeface="Arial" pitchFamily="34" charset="0"/>
                <a:cs typeface="Arial" pitchFamily="34" charset="0"/>
              </a:rPr>
              <a:t>,</a:t>
            </a:r>
          </a:p>
          <a:p>
            <a:pPr lvl="1"/>
            <a:r>
              <a:rPr lang="tr-TR" sz="3800" i="1" dirty="0">
                <a:latin typeface="Arial" pitchFamily="34" charset="0"/>
                <a:cs typeface="Arial" pitchFamily="34" charset="0"/>
              </a:rPr>
              <a:t> </a:t>
            </a:r>
            <a:r>
              <a:rPr lang="tr-TR" sz="3800" i="1" dirty="0" err="1">
                <a:latin typeface="Arial" pitchFamily="34" charset="0"/>
                <a:cs typeface="Arial" pitchFamily="34" charset="0"/>
              </a:rPr>
              <a:t>Lixisols</a:t>
            </a:r>
            <a:endParaRPr lang="tr-TR" sz="38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654032"/>
          </a:xfrm>
        </p:spPr>
        <p:txBody>
          <a:bodyPr>
            <a:normAutofit fontScale="90000"/>
          </a:bodyPr>
          <a:lstStyle/>
          <a:p>
            <a:r>
              <a:rPr lang="tr-TR" dirty="0"/>
              <a:t>FAO Toprak Sınıflama Sistemi</a:t>
            </a:r>
            <a:endParaRPr lang="en-US" dirty="0"/>
          </a:p>
        </p:txBody>
      </p:sp>
      <p:sp>
        <p:nvSpPr>
          <p:cNvPr id="3" name="2 İçerik Yer Tutucusu"/>
          <p:cNvSpPr>
            <a:spLocks noGrp="1"/>
          </p:cNvSpPr>
          <p:nvPr>
            <p:ph idx="1"/>
          </p:nvPr>
        </p:nvSpPr>
        <p:spPr>
          <a:xfrm>
            <a:off x="457200" y="1071546"/>
            <a:ext cx="8229600" cy="5054617"/>
          </a:xfrm>
        </p:spPr>
        <p:txBody>
          <a:bodyPr>
            <a:normAutofit fontScale="92500" lnSpcReduction="20000"/>
          </a:bodyPr>
          <a:lstStyle/>
          <a:p>
            <a:r>
              <a:rPr lang="tr-TR" sz="2600" dirty="0"/>
              <a:t>6.Kurak yarı-kurak iklimde oluşmuş mineral topraklar</a:t>
            </a:r>
          </a:p>
          <a:p>
            <a:pPr lvl="1"/>
            <a:r>
              <a:rPr lang="tr-TR" sz="2300" dirty="0" err="1"/>
              <a:t>Solonchaks</a:t>
            </a:r>
            <a:endParaRPr lang="tr-TR" sz="2300" dirty="0"/>
          </a:p>
          <a:p>
            <a:pPr lvl="1"/>
            <a:r>
              <a:rPr lang="tr-TR" sz="2300" dirty="0" err="1"/>
              <a:t>Solonetz</a:t>
            </a:r>
            <a:endParaRPr lang="tr-TR" sz="2300" dirty="0"/>
          </a:p>
          <a:p>
            <a:pPr lvl="1"/>
            <a:r>
              <a:rPr lang="tr-TR" sz="2300" dirty="0" err="1"/>
              <a:t>Gypsisoller</a:t>
            </a:r>
            <a:endParaRPr lang="tr-TR" sz="2300" dirty="0"/>
          </a:p>
          <a:p>
            <a:pPr lvl="1"/>
            <a:r>
              <a:rPr lang="tr-TR" sz="2300" dirty="0" err="1"/>
              <a:t>Calcisoller</a:t>
            </a:r>
            <a:endParaRPr lang="tr-TR" sz="2300" dirty="0"/>
          </a:p>
          <a:p>
            <a:r>
              <a:rPr lang="tr-TR" sz="2600" dirty="0"/>
              <a:t>8. Step iklimlerde oluşmuş mineral topraklar</a:t>
            </a:r>
          </a:p>
          <a:p>
            <a:pPr lvl="1"/>
            <a:r>
              <a:rPr lang="tr-TR" sz="2300" dirty="0" err="1"/>
              <a:t>Kastanozemler</a:t>
            </a:r>
            <a:endParaRPr lang="tr-TR" sz="2300" dirty="0"/>
          </a:p>
          <a:p>
            <a:pPr lvl="1"/>
            <a:r>
              <a:rPr lang="tr-TR" sz="2300" dirty="0" err="1"/>
              <a:t>Chernozemler</a:t>
            </a:r>
            <a:endParaRPr lang="tr-TR" sz="2300" dirty="0"/>
          </a:p>
          <a:p>
            <a:pPr lvl="1"/>
            <a:r>
              <a:rPr lang="tr-TR" sz="2300" dirty="0" err="1"/>
              <a:t>Phaeozemler</a:t>
            </a:r>
            <a:endParaRPr lang="tr-TR" sz="2300" dirty="0"/>
          </a:p>
          <a:p>
            <a:pPr lvl="1"/>
            <a:r>
              <a:rPr lang="tr-TR" sz="2300" dirty="0" err="1"/>
              <a:t>Greyzemler</a:t>
            </a:r>
            <a:endParaRPr lang="tr-TR" sz="2300" dirty="0"/>
          </a:p>
          <a:p>
            <a:r>
              <a:rPr lang="tr-TR" sz="2600" dirty="0"/>
              <a:t>9. Yarı nemli karasal iklimde oluşmuş mineral topraklar</a:t>
            </a:r>
          </a:p>
          <a:p>
            <a:pPr lvl="1"/>
            <a:r>
              <a:rPr lang="tr-TR" sz="2100" dirty="0" err="1"/>
              <a:t>Luvisoller</a:t>
            </a:r>
            <a:endParaRPr lang="tr-TR" sz="2100" dirty="0"/>
          </a:p>
          <a:p>
            <a:pPr lvl="1"/>
            <a:r>
              <a:rPr lang="tr-TR" sz="2100" dirty="0" err="1"/>
              <a:t>Podzoluvisoller</a:t>
            </a:r>
            <a:endParaRPr lang="tr-TR" sz="2100" dirty="0"/>
          </a:p>
          <a:p>
            <a:pPr lvl="1"/>
            <a:r>
              <a:rPr lang="tr-TR" sz="2100" dirty="0" err="1"/>
              <a:t>Plansoller</a:t>
            </a:r>
            <a:endParaRPr lang="tr-TR" sz="2100" dirty="0"/>
          </a:p>
          <a:p>
            <a:pPr lvl="1"/>
            <a:r>
              <a:rPr lang="tr-TR" sz="2100" dirty="0" err="1"/>
              <a:t>Podzoller</a:t>
            </a:r>
            <a:endParaRPr lang="tr-TR" sz="21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Aridisoller</a:t>
            </a:r>
            <a:endParaRPr lang="tr-TR" dirty="0"/>
          </a:p>
        </p:txBody>
      </p:sp>
      <p:sp>
        <p:nvSpPr>
          <p:cNvPr id="3" name="2 İçerik Yer Tutucusu"/>
          <p:cNvSpPr>
            <a:spLocks noGrp="1"/>
          </p:cNvSpPr>
          <p:nvPr>
            <p:ph idx="1"/>
          </p:nvPr>
        </p:nvSpPr>
        <p:spPr>
          <a:xfrm>
            <a:off x="457200" y="1600200"/>
            <a:ext cx="8543956" cy="4525963"/>
          </a:xfrm>
        </p:spPr>
        <p:txBody>
          <a:bodyPr>
            <a:normAutofit lnSpcReduction="10000"/>
          </a:bodyPr>
          <a:lstStyle/>
          <a:p>
            <a:r>
              <a:rPr lang="tr-TR" dirty="0"/>
              <a:t>‘Kurak bölgelerin açık renkli toprakları’ ve ‘tuzlu ve alkali’ toprakların çoğunu içine alır.</a:t>
            </a:r>
          </a:p>
          <a:p>
            <a:endParaRPr lang="tr-TR" dirty="0"/>
          </a:p>
          <a:p>
            <a:r>
              <a:rPr lang="tr-TR" dirty="0"/>
              <a:t>Alt </a:t>
            </a:r>
            <a:r>
              <a:rPr lang="tr-TR" dirty="0" err="1"/>
              <a:t>ordolar</a:t>
            </a:r>
            <a:endParaRPr lang="tr-TR" dirty="0"/>
          </a:p>
          <a:p>
            <a:pPr lvl="1"/>
            <a:r>
              <a:rPr lang="tr-TR" dirty="0" err="1"/>
              <a:t>Argidler</a:t>
            </a:r>
            <a:r>
              <a:rPr lang="tr-TR" dirty="0"/>
              <a:t> </a:t>
            </a:r>
          </a:p>
          <a:p>
            <a:pPr lvl="2"/>
            <a:r>
              <a:rPr lang="tr-TR" dirty="0" err="1"/>
              <a:t>Argilik</a:t>
            </a:r>
            <a:r>
              <a:rPr lang="tr-TR" dirty="0"/>
              <a:t> </a:t>
            </a:r>
            <a:r>
              <a:rPr lang="tr-TR" dirty="0" err="1"/>
              <a:t>horizon</a:t>
            </a:r>
            <a:r>
              <a:rPr lang="tr-TR" dirty="0"/>
              <a:t> (silikat killerinin biriktiği </a:t>
            </a:r>
            <a:r>
              <a:rPr lang="tr-TR" dirty="0" err="1"/>
              <a:t>illuvial</a:t>
            </a:r>
            <a:r>
              <a:rPr lang="tr-TR" dirty="0"/>
              <a:t> </a:t>
            </a:r>
            <a:r>
              <a:rPr lang="tr-TR" dirty="0" err="1"/>
              <a:t>horizon</a:t>
            </a:r>
            <a:r>
              <a:rPr lang="tr-TR" dirty="0"/>
              <a:t>)</a:t>
            </a:r>
          </a:p>
          <a:p>
            <a:pPr lvl="2"/>
            <a:r>
              <a:rPr lang="tr-TR" dirty="0" err="1"/>
              <a:t>Natrik</a:t>
            </a:r>
            <a:r>
              <a:rPr lang="tr-TR" dirty="0"/>
              <a:t> </a:t>
            </a:r>
            <a:r>
              <a:rPr lang="tr-TR" dirty="0" err="1"/>
              <a:t>horizon</a:t>
            </a:r>
            <a:r>
              <a:rPr lang="tr-TR" dirty="0"/>
              <a:t> (Fazla miktarda </a:t>
            </a:r>
            <a:r>
              <a:rPr lang="tr-TR" dirty="0" err="1"/>
              <a:t>Na</a:t>
            </a:r>
            <a:r>
              <a:rPr lang="tr-TR" dirty="0"/>
              <a:t> içeren </a:t>
            </a:r>
            <a:r>
              <a:rPr lang="tr-TR" dirty="0" err="1"/>
              <a:t>horizon</a:t>
            </a:r>
            <a:r>
              <a:rPr lang="tr-TR" dirty="0"/>
              <a:t>)</a:t>
            </a:r>
          </a:p>
          <a:p>
            <a:pPr lvl="1"/>
            <a:r>
              <a:rPr lang="tr-TR" dirty="0" err="1"/>
              <a:t>Orthidler</a:t>
            </a:r>
            <a:endParaRPr lang="tr-TR" dirty="0"/>
          </a:p>
          <a:p>
            <a:pPr lvl="2"/>
            <a:r>
              <a:rPr lang="tr-TR" dirty="0"/>
              <a:t>Çözünebilir tuz ve karbonat içeren </a:t>
            </a:r>
            <a:r>
              <a:rPr lang="tr-TR" dirty="0" err="1"/>
              <a:t>horizon</a:t>
            </a:r>
            <a:endParaRPr lang="tr-TR" dirty="0"/>
          </a:p>
          <a:p>
            <a:pPr lvl="1">
              <a:buNone/>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Eski Amerikan Toprak sınıflandırma Sistemi</a:t>
            </a:r>
          </a:p>
        </p:txBody>
      </p:sp>
      <p:sp>
        <p:nvSpPr>
          <p:cNvPr id="3" name="2 İçerik Yer Tutucusu"/>
          <p:cNvSpPr>
            <a:spLocks noGrp="1"/>
          </p:cNvSpPr>
          <p:nvPr>
            <p:ph idx="1"/>
          </p:nvPr>
        </p:nvSpPr>
        <p:spPr>
          <a:xfrm>
            <a:off x="142844" y="1500174"/>
            <a:ext cx="8786874" cy="4625989"/>
          </a:xfrm>
        </p:spPr>
        <p:txBody>
          <a:bodyPr>
            <a:normAutofit fontScale="92500" lnSpcReduction="20000"/>
          </a:bodyPr>
          <a:lstStyle/>
          <a:p>
            <a:r>
              <a:rPr lang="tr-TR" dirty="0"/>
              <a:t>Sistemin </a:t>
            </a:r>
            <a:r>
              <a:rPr lang="tr-TR" dirty="0" err="1"/>
              <a:t>Katogarileri</a:t>
            </a:r>
            <a:endParaRPr lang="tr-TR" dirty="0"/>
          </a:p>
          <a:p>
            <a:pPr lvl="1"/>
            <a:r>
              <a:rPr lang="tr-TR" dirty="0" err="1"/>
              <a:t>Ordolar</a:t>
            </a:r>
            <a:endParaRPr lang="tr-TR" dirty="0"/>
          </a:p>
          <a:p>
            <a:pPr lvl="2"/>
            <a:r>
              <a:rPr lang="tr-TR" dirty="0" err="1"/>
              <a:t>Zonal</a:t>
            </a:r>
            <a:r>
              <a:rPr lang="tr-TR" dirty="0"/>
              <a:t> ( iklim ve bitki örtüsü)</a:t>
            </a:r>
          </a:p>
          <a:p>
            <a:pPr lvl="2"/>
            <a:r>
              <a:rPr lang="tr-TR" dirty="0" err="1"/>
              <a:t>İntrazonal</a:t>
            </a:r>
            <a:r>
              <a:rPr lang="tr-TR" dirty="0"/>
              <a:t> (</a:t>
            </a:r>
            <a:r>
              <a:rPr lang="tr-TR" dirty="0" err="1"/>
              <a:t>Topoğrafya</a:t>
            </a:r>
            <a:r>
              <a:rPr lang="tr-TR" dirty="0"/>
              <a:t> ve  ve ana materyal)</a:t>
            </a:r>
          </a:p>
          <a:p>
            <a:pPr lvl="2"/>
            <a:r>
              <a:rPr lang="tr-TR" dirty="0"/>
              <a:t>Azonal (Zaman yetersizliği, ana kaya, erozyon, birikme)</a:t>
            </a:r>
          </a:p>
          <a:p>
            <a:pPr lvl="1"/>
            <a:r>
              <a:rPr lang="tr-TR" dirty="0"/>
              <a:t>Alt </a:t>
            </a:r>
            <a:r>
              <a:rPr lang="tr-TR" dirty="0" err="1"/>
              <a:t>Ordolar</a:t>
            </a:r>
            <a:endParaRPr lang="tr-TR" dirty="0"/>
          </a:p>
          <a:p>
            <a:pPr lvl="1"/>
            <a:r>
              <a:rPr lang="tr-TR" dirty="0"/>
              <a:t>Büyük toprak grupları</a:t>
            </a:r>
          </a:p>
          <a:p>
            <a:pPr lvl="1"/>
            <a:r>
              <a:rPr lang="tr-TR" dirty="0"/>
              <a:t>Familyalar ( </a:t>
            </a:r>
            <a:r>
              <a:rPr lang="tr-TR" dirty="0" err="1"/>
              <a:t>horizon</a:t>
            </a:r>
            <a:r>
              <a:rPr lang="tr-TR" dirty="0"/>
              <a:t>  renk, kalınlık ve özellikleri ile ana materyal)</a:t>
            </a:r>
          </a:p>
          <a:p>
            <a:pPr lvl="1"/>
            <a:r>
              <a:rPr lang="tr-TR" dirty="0"/>
              <a:t>Seriler ( ayırıcı toprak özellikleri, diziliş, benzer ana materyal)</a:t>
            </a:r>
          </a:p>
          <a:p>
            <a:pPr lvl="1"/>
            <a:r>
              <a:rPr lang="tr-TR" dirty="0"/>
              <a:t>Tipler ( üst toprak </a:t>
            </a:r>
            <a:r>
              <a:rPr lang="tr-TR" dirty="0" err="1"/>
              <a:t>tekstürü</a:t>
            </a:r>
            <a:r>
              <a:rPr lang="tr-TR"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Zonal</a:t>
            </a:r>
            <a:r>
              <a:rPr lang="tr-TR" dirty="0"/>
              <a:t> Toprak </a:t>
            </a:r>
            <a:r>
              <a:rPr lang="tr-TR" dirty="0" err="1"/>
              <a:t>Ordosu</a:t>
            </a:r>
            <a:endParaRPr lang="tr-TR" dirty="0"/>
          </a:p>
        </p:txBody>
      </p:sp>
      <p:sp>
        <p:nvSpPr>
          <p:cNvPr id="3" name="2 İçerik Yer Tutucusu"/>
          <p:cNvSpPr>
            <a:spLocks noGrp="1"/>
          </p:cNvSpPr>
          <p:nvPr>
            <p:ph idx="1"/>
          </p:nvPr>
        </p:nvSpPr>
        <p:spPr/>
        <p:txBody>
          <a:bodyPr/>
          <a:lstStyle/>
          <a:p>
            <a:r>
              <a:rPr lang="tr-TR" dirty="0"/>
              <a:t>İklim</a:t>
            </a:r>
          </a:p>
          <a:p>
            <a:r>
              <a:rPr lang="tr-TR" dirty="0"/>
              <a:t>Geniş yer kaplarlar</a:t>
            </a:r>
          </a:p>
          <a:p>
            <a:r>
              <a:rPr lang="tr-TR" dirty="0"/>
              <a:t>Ana materyalin etkisi azdır</a:t>
            </a:r>
          </a:p>
          <a:p>
            <a:endParaRPr lang="tr-TR" dirty="0"/>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a:t>Zonal</a:t>
            </a:r>
            <a:r>
              <a:rPr lang="tr-TR" dirty="0"/>
              <a:t> Toprak </a:t>
            </a:r>
            <a:r>
              <a:rPr lang="tr-TR" dirty="0" err="1"/>
              <a:t>Ordosu</a:t>
            </a:r>
            <a:endParaRPr lang="tr-TR" dirty="0"/>
          </a:p>
        </p:txBody>
      </p:sp>
      <p:sp>
        <p:nvSpPr>
          <p:cNvPr id="3" name="2 İçerik Yer Tutucusu"/>
          <p:cNvSpPr>
            <a:spLocks noGrp="1"/>
          </p:cNvSpPr>
          <p:nvPr>
            <p:ph idx="1"/>
          </p:nvPr>
        </p:nvSpPr>
        <p:spPr>
          <a:xfrm>
            <a:off x="428596" y="1357298"/>
            <a:ext cx="8472518" cy="4857783"/>
          </a:xfrm>
        </p:spPr>
        <p:txBody>
          <a:bodyPr>
            <a:normAutofit fontScale="77500" lnSpcReduction="20000"/>
          </a:bodyPr>
          <a:lstStyle/>
          <a:p>
            <a:r>
              <a:rPr lang="tr-TR" dirty="0"/>
              <a:t>1. Soğuk Bölge Toprakları</a:t>
            </a:r>
          </a:p>
          <a:p>
            <a:pPr lvl="1"/>
            <a:r>
              <a:rPr lang="tr-TR" dirty="0"/>
              <a:t>Tundra toprakları</a:t>
            </a:r>
          </a:p>
          <a:p>
            <a:r>
              <a:rPr lang="tr-TR" dirty="0"/>
              <a:t>2. Soğuk ve Yağışlı Bölge Toprakları</a:t>
            </a:r>
          </a:p>
          <a:p>
            <a:pPr lvl="1"/>
            <a:r>
              <a:rPr lang="tr-TR" dirty="0" err="1"/>
              <a:t>Podzollaşma</a:t>
            </a:r>
            <a:endParaRPr lang="tr-TR" dirty="0"/>
          </a:p>
          <a:p>
            <a:r>
              <a:rPr lang="tr-TR" dirty="0"/>
              <a:t>3.</a:t>
            </a:r>
            <a:r>
              <a:rPr lang="tr-TR" dirty="0" err="1"/>
              <a:t>Podzol</a:t>
            </a:r>
            <a:r>
              <a:rPr lang="tr-TR" dirty="0"/>
              <a:t> ve </a:t>
            </a:r>
            <a:r>
              <a:rPr lang="tr-TR" dirty="0" err="1"/>
              <a:t>Podzolik</a:t>
            </a:r>
            <a:r>
              <a:rPr lang="tr-TR" dirty="0"/>
              <a:t> Topraklar</a:t>
            </a:r>
          </a:p>
          <a:p>
            <a:r>
              <a:rPr lang="tr-TR" dirty="0"/>
              <a:t>4. Sıcak ve Yağışlı Bölge toprakları</a:t>
            </a:r>
          </a:p>
          <a:p>
            <a:pPr lvl="1"/>
            <a:r>
              <a:rPr lang="tr-TR" dirty="0" err="1"/>
              <a:t>Latasoller</a:t>
            </a:r>
            <a:endParaRPr lang="tr-TR" dirty="0"/>
          </a:p>
          <a:p>
            <a:r>
              <a:rPr lang="tr-TR" dirty="0"/>
              <a:t>5.Ilıman yarı kurak Bölge Toprakları</a:t>
            </a:r>
          </a:p>
          <a:p>
            <a:pPr lvl="1"/>
            <a:r>
              <a:rPr lang="tr-TR" dirty="0"/>
              <a:t>Kireçli topraklar, </a:t>
            </a:r>
            <a:r>
              <a:rPr lang="tr-TR" dirty="0" err="1"/>
              <a:t>Çernozyemler</a:t>
            </a:r>
            <a:r>
              <a:rPr lang="tr-TR" dirty="0"/>
              <a:t>, Kireçsiz Kahverengi topraklar, </a:t>
            </a:r>
            <a:r>
              <a:rPr lang="tr-TR" dirty="0" err="1"/>
              <a:t>Kestanrenkli</a:t>
            </a:r>
            <a:r>
              <a:rPr lang="tr-TR" dirty="0"/>
              <a:t> ve </a:t>
            </a:r>
            <a:r>
              <a:rPr lang="tr-TR" dirty="0" err="1"/>
              <a:t>Kahverenkli</a:t>
            </a:r>
            <a:r>
              <a:rPr lang="tr-TR" dirty="0"/>
              <a:t> topraklar, Akdeniz Kırmızı toprakları</a:t>
            </a:r>
          </a:p>
          <a:p>
            <a:r>
              <a:rPr lang="tr-TR" dirty="0"/>
              <a:t>6. Sıcak Kuru Bölge Toprakları</a:t>
            </a:r>
          </a:p>
          <a:p>
            <a:pPr lvl="1"/>
            <a:r>
              <a:rPr lang="tr-TR" dirty="0"/>
              <a:t>Çöl Toprakları (Gri çöl, tipik çöl, Kırmızı çöl)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İNTERZONAL TOPRAKLAR ORDOSU</a:t>
            </a:r>
          </a:p>
        </p:txBody>
      </p:sp>
      <p:sp>
        <p:nvSpPr>
          <p:cNvPr id="3" name="2 İçerik Yer Tutucusu"/>
          <p:cNvSpPr>
            <a:spLocks noGrp="1"/>
          </p:cNvSpPr>
          <p:nvPr>
            <p:ph idx="1"/>
          </p:nvPr>
        </p:nvSpPr>
        <p:spPr>
          <a:xfrm>
            <a:off x="214282" y="1500174"/>
            <a:ext cx="8786874" cy="4625989"/>
          </a:xfrm>
        </p:spPr>
        <p:txBody>
          <a:bodyPr>
            <a:normAutofit lnSpcReduction="10000"/>
          </a:bodyPr>
          <a:lstStyle/>
          <a:p>
            <a:r>
              <a:rPr lang="tr-TR" dirty="0" err="1"/>
              <a:t>Hidromorfik</a:t>
            </a:r>
            <a:r>
              <a:rPr lang="tr-TR" dirty="0"/>
              <a:t> topraklar</a:t>
            </a:r>
          </a:p>
          <a:p>
            <a:r>
              <a:rPr lang="tr-TR" dirty="0" err="1"/>
              <a:t>Halomorfik</a:t>
            </a:r>
            <a:r>
              <a:rPr lang="tr-TR" dirty="0"/>
              <a:t> topraklar</a:t>
            </a:r>
          </a:p>
          <a:p>
            <a:pPr lvl="1"/>
            <a:r>
              <a:rPr lang="tr-TR" dirty="0"/>
              <a:t>Tuzlu topraklar ( EC&gt; 4 </a:t>
            </a:r>
            <a:r>
              <a:rPr lang="tr-TR" dirty="0" err="1"/>
              <a:t>dS</a:t>
            </a:r>
            <a:r>
              <a:rPr lang="tr-TR" dirty="0"/>
              <a:t> m</a:t>
            </a:r>
            <a:r>
              <a:rPr lang="tr-TR" baseline="30000" dirty="0"/>
              <a:t>-1</a:t>
            </a:r>
            <a:r>
              <a:rPr lang="tr-TR" dirty="0"/>
              <a:t> , %</a:t>
            </a:r>
            <a:r>
              <a:rPr lang="tr-TR" dirty="0" err="1"/>
              <a:t>Na</a:t>
            </a:r>
            <a:r>
              <a:rPr lang="tr-TR" dirty="0"/>
              <a:t> &lt; 15, </a:t>
            </a:r>
            <a:r>
              <a:rPr lang="tr-TR" dirty="0" err="1"/>
              <a:t>pH</a:t>
            </a:r>
            <a:r>
              <a:rPr lang="tr-TR" dirty="0"/>
              <a:t>&lt;8,5)</a:t>
            </a:r>
          </a:p>
          <a:p>
            <a:pPr lvl="1"/>
            <a:r>
              <a:rPr lang="tr-TR" dirty="0"/>
              <a:t>Tuzlu alkali topraklar (EC&gt; 4 </a:t>
            </a:r>
            <a:r>
              <a:rPr lang="tr-TR" dirty="0" err="1"/>
              <a:t>dS</a:t>
            </a:r>
            <a:r>
              <a:rPr lang="tr-TR" dirty="0"/>
              <a:t> m</a:t>
            </a:r>
            <a:r>
              <a:rPr lang="tr-TR" baseline="30000" dirty="0"/>
              <a:t>-1</a:t>
            </a:r>
            <a:r>
              <a:rPr lang="tr-TR" dirty="0"/>
              <a:t>, %</a:t>
            </a:r>
            <a:r>
              <a:rPr lang="tr-TR" dirty="0" err="1"/>
              <a:t>Na</a:t>
            </a:r>
            <a:r>
              <a:rPr lang="tr-TR" dirty="0"/>
              <a:t> &gt; 15, </a:t>
            </a:r>
            <a:r>
              <a:rPr lang="tr-TR" dirty="0" err="1"/>
              <a:t>pH</a:t>
            </a:r>
            <a:r>
              <a:rPr lang="tr-TR" dirty="0"/>
              <a:t> ≈8,5)</a:t>
            </a:r>
          </a:p>
          <a:p>
            <a:pPr lvl="1"/>
            <a:r>
              <a:rPr lang="tr-TR" dirty="0"/>
              <a:t>Alkali topraklar (EC&lt; 4 </a:t>
            </a:r>
            <a:r>
              <a:rPr lang="tr-TR" dirty="0" err="1"/>
              <a:t>dS</a:t>
            </a:r>
            <a:r>
              <a:rPr lang="tr-TR" dirty="0"/>
              <a:t> m</a:t>
            </a:r>
            <a:r>
              <a:rPr lang="tr-TR" baseline="30000" dirty="0"/>
              <a:t>-1 </a:t>
            </a:r>
            <a:r>
              <a:rPr lang="tr-TR" dirty="0"/>
              <a:t>, %</a:t>
            </a:r>
            <a:r>
              <a:rPr lang="tr-TR" dirty="0" err="1"/>
              <a:t>Na</a:t>
            </a:r>
            <a:r>
              <a:rPr lang="tr-TR" dirty="0"/>
              <a:t> &gt; 15, </a:t>
            </a:r>
            <a:r>
              <a:rPr lang="tr-TR" dirty="0" err="1"/>
              <a:t>pH</a:t>
            </a:r>
            <a:r>
              <a:rPr lang="tr-TR" dirty="0"/>
              <a:t>&gt;8,5</a:t>
            </a:r>
          </a:p>
          <a:p>
            <a:r>
              <a:rPr lang="tr-TR" dirty="0" err="1"/>
              <a:t>Kalsimorfik</a:t>
            </a:r>
            <a:r>
              <a:rPr lang="tr-TR" dirty="0"/>
              <a:t> topraklar ( Kireç </a:t>
            </a:r>
          </a:p>
          <a:p>
            <a:pPr>
              <a:buNone/>
            </a:pPr>
            <a:r>
              <a:rPr lang="tr-TR" dirty="0"/>
              <a:t>etkisinde kalmış)</a:t>
            </a:r>
          </a:p>
          <a:p>
            <a:pPr lvl="1"/>
            <a:r>
              <a:rPr lang="tr-TR" dirty="0"/>
              <a:t>Kahverengi orman toprakları</a:t>
            </a:r>
          </a:p>
          <a:p>
            <a:pPr lvl="1"/>
            <a:r>
              <a:rPr lang="tr-TR" dirty="0" err="1"/>
              <a:t>Vertisoller</a:t>
            </a:r>
            <a:endParaRPr lang="tr-TR" dirty="0"/>
          </a:p>
        </p:txBody>
      </p:sp>
      <p:pic>
        <p:nvPicPr>
          <p:cNvPr id="8196" name="Picture 4" descr="http://waterquality.montana.edu/docs/methane/images/soil_surface_salt_accumulation.jpg"/>
          <p:cNvPicPr>
            <a:picLocks noChangeAspect="1" noChangeArrowheads="1"/>
          </p:cNvPicPr>
          <p:nvPr/>
        </p:nvPicPr>
        <p:blipFill>
          <a:blip r:embed="rId2" cstate="print"/>
          <a:srcRect/>
          <a:stretch>
            <a:fillRect/>
          </a:stretch>
        </p:blipFill>
        <p:spPr bwMode="auto">
          <a:xfrm>
            <a:off x="5786446" y="4143380"/>
            <a:ext cx="3079740" cy="231140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Vertisoller</a:t>
            </a:r>
            <a:endParaRPr lang="tr-TR" dirty="0"/>
          </a:p>
        </p:txBody>
      </p:sp>
      <p:sp>
        <p:nvSpPr>
          <p:cNvPr id="3" name="2 İçerik Yer Tutucusu"/>
          <p:cNvSpPr>
            <a:spLocks noGrp="1"/>
          </p:cNvSpPr>
          <p:nvPr>
            <p:ph idx="1"/>
          </p:nvPr>
        </p:nvSpPr>
        <p:spPr>
          <a:xfrm>
            <a:off x="457200" y="1285860"/>
            <a:ext cx="5472122" cy="4840303"/>
          </a:xfrm>
        </p:spPr>
        <p:txBody>
          <a:bodyPr>
            <a:normAutofit/>
          </a:bodyPr>
          <a:lstStyle/>
          <a:p>
            <a:r>
              <a:rPr lang="tr-TR" dirty="0"/>
              <a:t>Tüm </a:t>
            </a:r>
            <a:r>
              <a:rPr lang="tr-TR" dirty="0" err="1"/>
              <a:t>horizonları</a:t>
            </a:r>
            <a:r>
              <a:rPr lang="tr-TR" dirty="0"/>
              <a:t> killidir</a:t>
            </a:r>
          </a:p>
          <a:p>
            <a:r>
              <a:rPr lang="tr-TR" dirty="0"/>
              <a:t>Yıkanma ve birikme </a:t>
            </a:r>
            <a:r>
              <a:rPr lang="tr-TR" dirty="0" err="1"/>
              <a:t>horizonları</a:t>
            </a:r>
            <a:r>
              <a:rPr lang="tr-TR" dirty="0"/>
              <a:t> yoktur</a:t>
            </a:r>
          </a:p>
          <a:p>
            <a:r>
              <a:rPr lang="tr-TR" dirty="0"/>
              <a:t>Blok strüktür başattır</a:t>
            </a:r>
          </a:p>
          <a:p>
            <a:r>
              <a:rPr lang="tr-TR" dirty="0" err="1"/>
              <a:t>Montrorillonit</a:t>
            </a:r>
            <a:r>
              <a:rPr lang="tr-TR" dirty="0"/>
              <a:t> tipi (2:1) şişebilen kil hakimdir</a:t>
            </a:r>
          </a:p>
          <a:p>
            <a:r>
              <a:rPr lang="tr-TR" dirty="0"/>
              <a:t>Siyah, koyu gri renklidir</a:t>
            </a:r>
          </a:p>
          <a:p>
            <a:r>
              <a:rPr lang="tr-TR" dirty="0"/>
              <a:t>Genç topraklardır</a:t>
            </a:r>
          </a:p>
        </p:txBody>
      </p:sp>
      <p:pic>
        <p:nvPicPr>
          <p:cNvPr id="30724" name="Picture 4" descr="http://soils.usda.gov/technical/classification/orders/images/vertisol.jpg"/>
          <p:cNvPicPr>
            <a:picLocks noChangeAspect="1" noChangeArrowheads="1"/>
          </p:cNvPicPr>
          <p:nvPr/>
        </p:nvPicPr>
        <p:blipFill>
          <a:blip r:embed="rId2" cstate="print"/>
          <a:srcRect/>
          <a:stretch>
            <a:fillRect/>
          </a:stretch>
        </p:blipFill>
        <p:spPr bwMode="auto">
          <a:xfrm>
            <a:off x="6072198" y="1000108"/>
            <a:ext cx="2784085" cy="542291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AZONAL TOPRAKLAR ORDOSU</a:t>
            </a:r>
          </a:p>
        </p:txBody>
      </p:sp>
      <p:sp>
        <p:nvSpPr>
          <p:cNvPr id="3" name="2 İçerik Yer Tutucusu"/>
          <p:cNvSpPr>
            <a:spLocks noGrp="1"/>
          </p:cNvSpPr>
          <p:nvPr>
            <p:ph idx="1"/>
          </p:nvPr>
        </p:nvSpPr>
        <p:spPr>
          <a:xfrm>
            <a:off x="457200" y="1600200"/>
            <a:ext cx="5900750" cy="4525963"/>
          </a:xfrm>
        </p:spPr>
        <p:txBody>
          <a:bodyPr/>
          <a:lstStyle/>
          <a:p>
            <a:r>
              <a:rPr lang="tr-TR" dirty="0"/>
              <a:t>Taşlı olgunlaşmamış topraklar (</a:t>
            </a:r>
            <a:r>
              <a:rPr lang="tr-TR" dirty="0" err="1"/>
              <a:t>lithosol</a:t>
            </a:r>
            <a:r>
              <a:rPr lang="tr-TR" dirty="0"/>
              <a:t>)</a:t>
            </a:r>
          </a:p>
          <a:p>
            <a:r>
              <a:rPr lang="tr-TR" dirty="0"/>
              <a:t>Taşsız olgunlaşmamış topraklar (</a:t>
            </a:r>
            <a:r>
              <a:rPr lang="tr-TR" dirty="0" err="1"/>
              <a:t>Regasol</a:t>
            </a:r>
            <a:r>
              <a:rPr lang="tr-TR" dirty="0"/>
              <a:t>)</a:t>
            </a:r>
          </a:p>
          <a:p>
            <a:r>
              <a:rPr lang="tr-TR" dirty="0"/>
              <a:t>Silisli Kayalar üzerinde oluşan olgunlaşmamış topraklar (</a:t>
            </a:r>
            <a:r>
              <a:rPr lang="tr-TR" dirty="0" err="1"/>
              <a:t>Ranker</a:t>
            </a:r>
            <a:r>
              <a:rPr lang="tr-TR" dirty="0"/>
              <a:t>)</a:t>
            </a:r>
          </a:p>
          <a:p>
            <a:r>
              <a:rPr lang="tr-TR" dirty="0" err="1"/>
              <a:t>Alüviyal</a:t>
            </a:r>
            <a:r>
              <a:rPr lang="tr-TR" dirty="0"/>
              <a:t> topraklar</a:t>
            </a:r>
          </a:p>
        </p:txBody>
      </p:sp>
      <p:pic>
        <p:nvPicPr>
          <p:cNvPr id="7170" name="Picture 2" descr="http://sis.agr.gc.ca/cansis/taxa/genesis/pmdep/alluvial_bcs.jpg"/>
          <p:cNvPicPr>
            <a:picLocks noChangeAspect="1" noChangeArrowheads="1"/>
          </p:cNvPicPr>
          <p:nvPr/>
        </p:nvPicPr>
        <p:blipFill>
          <a:blip r:embed="rId2" cstate="print"/>
          <a:srcRect/>
          <a:stretch>
            <a:fillRect/>
          </a:stretch>
        </p:blipFill>
        <p:spPr bwMode="auto">
          <a:xfrm>
            <a:off x="6500826" y="2285992"/>
            <a:ext cx="2542352" cy="3929089"/>
          </a:xfrm>
          <a:prstGeom prst="rect">
            <a:avLst/>
          </a:prstGeom>
          <a:noFill/>
        </p:spPr>
      </p:pic>
      <p:sp>
        <p:nvSpPr>
          <p:cNvPr id="6" name="2 İçerik Yer Tutucusu"/>
          <p:cNvSpPr txBox="1">
            <a:spLocks/>
          </p:cNvSpPr>
          <p:nvPr/>
        </p:nvSpPr>
        <p:spPr>
          <a:xfrm>
            <a:off x="6643702" y="1857364"/>
            <a:ext cx="2143140" cy="35719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3200" b="0" i="0" u="none" strike="noStrike" kern="1200" cap="none" spc="0" normalizeH="0" baseline="0" noProof="0" dirty="0" err="1">
                <a:ln>
                  <a:noFill/>
                </a:ln>
                <a:solidFill>
                  <a:schemeClr val="tx1"/>
                </a:solidFill>
                <a:effectLst/>
                <a:uLnTx/>
                <a:uFillTx/>
                <a:latin typeface="+mn-lt"/>
                <a:ea typeface="+mn-ea"/>
                <a:cs typeface="+mn-cs"/>
              </a:rPr>
              <a:t>Allüvial</a:t>
            </a:r>
            <a:r>
              <a:rPr kumimoji="0" lang="tr-TR" sz="3200" b="0" i="0" u="none" strike="noStrike" kern="1200" cap="none" spc="0" normalizeH="0" baseline="0" noProof="0" dirty="0">
                <a:ln>
                  <a:noFill/>
                </a:ln>
                <a:solidFill>
                  <a:schemeClr val="tx1"/>
                </a:solidFill>
                <a:effectLst/>
                <a:uLnTx/>
                <a:uFillTx/>
                <a:latin typeface="+mn-lt"/>
                <a:ea typeface="+mn-ea"/>
                <a:cs typeface="+mn-cs"/>
              </a:rPr>
              <a:t> toprak profili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011354"/>
          </a:xfrm>
        </p:spPr>
        <p:txBody>
          <a:bodyPr>
            <a:normAutofit fontScale="90000"/>
          </a:bodyPr>
          <a:lstStyle/>
          <a:p>
            <a:r>
              <a:rPr lang="tr-TR" dirty="0"/>
              <a:t>YENİ AMERİKAN TOPRAK SINIFLANDIRMA SİSİTEMİ</a:t>
            </a:r>
            <a:br>
              <a:rPr lang="tr-TR" dirty="0"/>
            </a:br>
            <a:r>
              <a:rPr lang="tr-TR" dirty="0"/>
              <a:t>Toprak Taksonomisi</a:t>
            </a:r>
          </a:p>
        </p:txBody>
      </p:sp>
      <p:sp>
        <p:nvSpPr>
          <p:cNvPr id="3" name="2 İçerik Yer Tutucusu"/>
          <p:cNvSpPr>
            <a:spLocks noGrp="1"/>
          </p:cNvSpPr>
          <p:nvPr>
            <p:ph idx="1"/>
          </p:nvPr>
        </p:nvSpPr>
        <p:spPr>
          <a:xfrm>
            <a:off x="457200" y="2428868"/>
            <a:ext cx="8229600" cy="3697295"/>
          </a:xfrm>
        </p:spPr>
        <p:txBody>
          <a:bodyPr>
            <a:normAutofit fontScale="92500" lnSpcReduction="20000"/>
          </a:bodyPr>
          <a:lstStyle/>
          <a:p>
            <a:r>
              <a:rPr lang="tr-TR" dirty="0"/>
              <a:t>Daha fazla bilgi birikim ürünü</a:t>
            </a:r>
          </a:p>
          <a:p>
            <a:r>
              <a:rPr lang="tr-TR" dirty="0"/>
              <a:t>Daha çok </a:t>
            </a:r>
            <a:r>
              <a:rPr lang="tr-TR" dirty="0" err="1"/>
              <a:t>katogori</a:t>
            </a:r>
            <a:r>
              <a:rPr lang="tr-TR" dirty="0"/>
              <a:t> ( 12 </a:t>
            </a:r>
            <a:r>
              <a:rPr lang="tr-TR" dirty="0" err="1"/>
              <a:t>ordo</a:t>
            </a:r>
            <a:r>
              <a:rPr lang="tr-TR" dirty="0"/>
              <a:t>, 54 alt </a:t>
            </a:r>
            <a:r>
              <a:rPr lang="tr-TR" dirty="0" err="1"/>
              <a:t>ordo</a:t>
            </a:r>
            <a:r>
              <a:rPr lang="tr-TR" dirty="0"/>
              <a:t>, 250 büyük toprak grubu)</a:t>
            </a:r>
          </a:p>
          <a:p>
            <a:r>
              <a:rPr lang="tr-TR" dirty="0"/>
              <a:t>Ayırıcı karakteristikler arazi veya </a:t>
            </a:r>
            <a:r>
              <a:rPr lang="tr-TR" dirty="0" err="1"/>
              <a:t>labaratuvarda</a:t>
            </a:r>
            <a:r>
              <a:rPr lang="tr-TR" dirty="0"/>
              <a:t> ölçülebilir veya görülebilir özelliklere dayanmaktadır.</a:t>
            </a:r>
          </a:p>
          <a:p>
            <a:r>
              <a:rPr lang="tr-TR" dirty="0"/>
              <a:t>Toprak profili yerine </a:t>
            </a:r>
            <a:r>
              <a:rPr lang="tr-TR" dirty="0" err="1"/>
              <a:t>Pedon</a:t>
            </a:r>
            <a:endParaRPr lang="tr-TR" dirty="0"/>
          </a:p>
          <a:p>
            <a:r>
              <a:rPr lang="tr-TR" dirty="0" err="1"/>
              <a:t>Ordo</a:t>
            </a:r>
            <a:r>
              <a:rPr lang="tr-TR" dirty="0"/>
              <a:t> adları ‘</a:t>
            </a:r>
            <a:r>
              <a:rPr lang="tr-TR" dirty="0" err="1"/>
              <a:t>sol’ile</a:t>
            </a:r>
            <a:r>
              <a:rPr lang="tr-TR" dirty="0"/>
              <a:t> biter</a:t>
            </a:r>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2003</Words>
  <Application>Microsoft Office PowerPoint</Application>
  <PresentationFormat>Ekran Gösterisi (4:3)</PresentationFormat>
  <Paragraphs>272</Paragraphs>
  <Slides>28</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Arial</vt:lpstr>
      <vt:lpstr>Calibri</vt:lpstr>
      <vt:lpstr>Lato</vt:lpstr>
      <vt:lpstr>Times New Roman</vt:lpstr>
      <vt:lpstr>Ofis Teması</vt:lpstr>
      <vt:lpstr>Toprakların Sınıflandırılması</vt:lpstr>
      <vt:lpstr>Dokuchaev</vt:lpstr>
      <vt:lpstr>Eski Amerikan Toprak sınıflandırma Sistemi</vt:lpstr>
      <vt:lpstr>Zonal Toprak Ordosu</vt:lpstr>
      <vt:lpstr>Zonal Toprak Ordosu</vt:lpstr>
      <vt:lpstr>İNTERZONAL TOPRAKLAR ORDOSU</vt:lpstr>
      <vt:lpstr>Vertisoller</vt:lpstr>
      <vt:lpstr>AZONAL TOPRAKLAR ORDOSU</vt:lpstr>
      <vt:lpstr>YENİ AMERİKAN TOPRAK SINIFLANDIRMA SİSİTEMİ Toprak Taksonomisi</vt:lpstr>
      <vt:lpstr>ORDOLAR</vt:lpstr>
      <vt:lpstr>PowerPoint Sunusu</vt:lpstr>
      <vt:lpstr>ALFISOLLER</vt:lpstr>
      <vt:lpstr>ANDISOLLER</vt:lpstr>
      <vt:lpstr>ARIDISOLLER</vt:lpstr>
      <vt:lpstr>ENTISOLLER</vt:lpstr>
      <vt:lpstr>GELISOLLER</vt:lpstr>
      <vt:lpstr>HISTOSOLLER</vt:lpstr>
      <vt:lpstr>INCEPTISOLLER</vt:lpstr>
      <vt:lpstr>MOLLISOLLER</vt:lpstr>
      <vt:lpstr>OXISOLLER</vt:lpstr>
      <vt:lpstr>SPODOSOLS (PODSOL)</vt:lpstr>
      <vt:lpstr>ULTISOLS</vt:lpstr>
      <vt:lpstr>VERTISOLLER</vt:lpstr>
      <vt:lpstr>PowerPoint Sunusu</vt:lpstr>
      <vt:lpstr>FAO Toprak Sınıflama Sistemi World Reference Base for Soil Resources</vt:lpstr>
      <vt:lpstr>FAO Toprak Sınıflama Sistemi</vt:lpstr>
      <vt:lpstr>FAO Toprak Sınıflama Sistemi</vt:lpstr>
      <vt:lpstr>Aridisoller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Toprakların Sınıflandırılması</dc:title>
  <dc:creator>kullanici415</dc:creator>
  <cp:lastModifiedBy>H.Sabri.Ozturk</cp:lastModifiedBy>
  <cp:revision>113</cp:revision>
  <dcterms:created xsi:type="dcterms:W3CDTF">2009-03-16T12:31:59Z</dcterms:created>
  <dcterms:modified xsi:type="dcterms:W3CDTF">2024-03-18T13:05:43Z</dcterms:modified>
</cp:coreProperties>
</file>