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14"/>
  </p:notesMasterIdLst>
  <p:sldIdLst>
    <p:sldId id="370" r:id="rId2"/>
    <p:sldId id="377" r:id="rId3"/>
    <p:sldId id="385" r:id="rId4"/>
    <p:sldId id="371" r:id="rId5"/>
    <p:sldId id="384" r:id="rId6"/>
    <p:sldId id="387" r:id="rId7"/>
    <p:sldId id="378" r:id="rId8"/>
    <p:sldId id="372" r:id="rId9"/>
    <p:sldId id="386" r:id="rId10"/>
    <p:sldId id="388" r:id="rId11"/>
    <p:sldId id="376" r:id="rId12"/>
    <p:sldId id="375" r:id="rId13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CFCFCF"/>
    <a:srgbClr val="BAC5D0"/>
    <a:srgbClr val="FFFEEF"/>
    <a:srgbClr val="FF9900"/>
    <a:srgbClr val="FFFF00"/>
    <a:srgbClr val="00CC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168" autoAdjust="0"/>
    <p:restoredTop sz="87346" autoAdjust="0"/>
  </p:normalViewPr>
  <p:slideViewPr>
    <p:cSldViewPr>
      <p:cViewPr varScale="1">
        <p:scale>
          <a:sx n="73" d="100"/>
          <a:sy n="73" d="100"/>
        </p:scale>
        <p:origin x="113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6F15732-6E12-43E2-8349-5547518F378C}" type="datetimeFigureOut">
              <a:rPr lang="en-US"/>
              <a:pPr>
                <a:defRPr/>
              </a:pPr>
              <a:t>12/23/2019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BC49FD0-8C85-4C12-998C-EF74E828B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r-TR" altLang="tr-TR" smtClean="0"/>
              <a:t>- Çocuklarda Girişimsel bronkoskopi ile akciğer yıkama işlemi için hastaya özel replika trachea üretilmesi </a:t>
            </a:r>
          </a:p>
        </p:txBody>
      </p:sp>
      <p:sp>
        <p:nvSpPr>
          <p:cNvPr id="47108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238D1974-8BD5-49A0-9125-060E6EB64608}" type="slidenum">
              <a:rPr lang="en-US" altLang="tr-TR" smtClean="0"/>
              <a:pPr/>
              <a:t>1</a:t>
            </a:fld>
            <a:endParaRPr lang="en-US" altLang="tr-T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65540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6228A9F-8FA5-45BD-A280-94EC1AEE5E84}" type="slidenum">
              <a:rPr lang="en-US" altLang="tr-TR" smtClean="0"/>
              <a:pPr/>
              <a:t>10</a:t>
            </a:fld>
            <a:endParaRPr lang="en-US" altLang="tr-T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67588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5DA91BD-52A1-44AA-AA7D-914E641C63BD}" type="slidenum">
              <a:rPr lang="en-US" altLang="tr-TR" smtClean="0"/>
              <a:pPr/>
              <a:t>11</a:t>
            </a:fld>
            <a:endParaRPr lang="en-US" altLang="tr-T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6963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1FB8AFF6-D990-47D2-BFC9-9F8391A722BC}" type="slidenum">
              <a:rPr lang="en-US" altLang="tr-TR" smtClean="0"/>
              <a:pPr/>
              <a:t>12</a:t>
            </a:fld>
            <a:endParaRPr lang="en-US" altLang="tr-T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915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B8CC2914-B221-453B-8BD0-4EAA51E5F1CD}" type="slidenum">
              <a:rPr lang="en-US" altLang="tr-TR" smtClean="0"/>
              <a:pPr/>
              <a:t>2</a:t>
            </a:fld>
            <a:endParaRPr lang="en-US" altLang="tr-T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51204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84FB8E13-7C48-41C4-8237-31D44812CCB8}" type="slidenum">
              <a:rPr lang="en-US" altLang="tr-TR" smtClean="0"/>
              <a:pPr/>
              <a:t>3</a:t>
            </a:fld>
            <a:endParaRPr lang="en-US" altLang="tr-T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53252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0599766-5AFF-4012-9C2D-3F5E67F9800D}" type="slidenum">
              <a:rPr lang="en-US" altLang="tr-TR" smtClean="0"/>
              <a:pPr/>
              <a:t>4</a:t>
            </a:fld>
            <a:endParaRPr lang="en-US" altLang="tr-T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55300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00B4509-9602-438E-8F85-72BA94B22E95}" type="slidenum">
              <a:rPr lang="en-US" altLang="tr-TR" smtClean="0"/>
              <a:pPr/>
              <a:t>5</a:t>
            </a:fld>
            <a:endParaRPr lang="en-US" altLang="tr-T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57348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6158D21F-7285-4534-B8B2-8B8197206EB8}" type="slidenum">
              <a:rPr lang="en-US" altLang="tr-TR" smtClean="0"/>
              <a:pPr/>
              <a:t>6</a:t>
            </a:fld>
            <a:endParaRPr lang="en-US" altLang="tr-T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5939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EA4E0D3-F995-433B-B4D8-3988D4FF21E4}" type="slidenum">
              <a:rPr lang="en-US" altLang="tr-TR" smtClean="0"/>
              <a:pPr/>
              <a:t>7</a:t>
            </a:fld>
            <a:endParaRPr lang="en-US" altLang="tr-T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61444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2BCF62F1-11F2-4452-952F-EC25F0C6A00B}" type="slidenum">
              <a:rPr lang="en-US" altLang="tr-TR" smtClean="0"/>
              <a:pPr/>
              <a:t>8</a:t>
            </a:fld>
            <a:endParaRPr lang="en-US" altLang="tr-T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63492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6B884A2-7269-4C2E-AD69-0C15CFB5AE37}" type="slidenum">
              <a:rPr lang="en-US" altLang="tr-TR" smtClean="0"/>
              <a:pPr/>
              <a:t>9</a:t>
            </a:fld>
            <a:endParaRPr lang="en-US" alt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3000"/>
            </a:lvl1pPr>
          </a:lstStyle>
          <a:p>
            <a:r>
              <a:rPr lang="tr-TR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100"/>
            </a:lvl1pPr>
          </a:lstStyle>
          <a:p>
            <a:r>
              <a:rPr lang="tr-TR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E87AA-7BC4-4A97-BA36-18B558D655CF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521036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56168-5A68-4E4E-85F8-D7AC3C2AFFF3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934307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573839" y="304800"/>
            <a:ext cx="2001837" cy="57150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566739" y="304800"/>
            <a:ext cx="5854700" cy="57150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0AB40-DB25-4611-A224-05003D21DA85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06309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CBC10-1A74-4A21-AD14-21C9DE412A82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226349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FA1F1-B98B-40DD-9932-40D2222B1A46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51063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2A5D1-9908-4FA4-A229-FFC8C59E3858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303173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2867C-4569-48E7-B9A5-FE82AC17C014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96605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2C712-9B9A-4F2F-BCBF-65A317FDDED2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99041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9F2C3-1DDF-426D-8A47-CB38B5DD7AB6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72577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8A842-8904-4497-B5DC-3FCED674E8C8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348159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tr-TR" noProof="0" dirty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52E74-71A2-446E-ADDE-E5764AFAA819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329748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Click to edit Master text styles</a:t>
            </a:r>
          </a:p>
          <a:p>
            <a:pPr lvl="1"/>
            <a:r>
              <a:rPr lang="tr-TR" altLang="tr-TR" smtClean="0"/>
              <a:t>Second level</a:t>
            </a:r>
          </a:p>
          <a:p>
            <a:pPr lvl="2"/>
            <a:r>
              <a:rPr lang="tr-TR" altLang="tr-TR" smtClean="0"/>
              <a:t>Third level</a:t>
            </a:r>
          </a:p>
          <a:p>
            <a:pPr lvl="3"/>
            <a:r>
              <a:rPr lang="tr-TR" altLang="tr-TR" smtClean="0"/>
              <a:t>Fourth level</a:t>
            </a:r>
          </a:p>
          <a:p>
            <a:pPr lvl="4"/>
            <a:r>
              <a:rPr lang="tr-TR" altLang="tr-TR" smtClean="0"/>
              <a:t>Fifth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/>
            </a:lvl1pPr>
          </a:lstStyle>
          <a:p>
            <a:pPr>
              <a:defRPr/>
            </a:pPr>
            <a:fld id="{7C3AEB53-3CBD-4B75-B728-FFB5958EB5D1}" type="slidenum">
              <a:rPr lang="tr-TR" altLang="en-US"/>
              <a:pPr>
                <a:defRPr/>
              </a:pPr>
              <a:t>‹#›</a:t>
            </a:fld>
            <a:endParaRPr lang="tr-T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Verdana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Verdana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Verdana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850">
          <a:solidFill>
            <a:schemeClr val="tx2"/>
          </a:solidFill>
          <a:latin typeface="Verdana" pitchFamily="34" charset="0"/>
        </a:defRPr>
      </a:lvl9pPr>
    </p:titleStyle>
    <p:bodyStyle>
      <a:lvl1pPr marL="352425" indent="-3524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3270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1900">
          <a:solidFill>
            <a:schemeClr val="tx1"/>
          </a:solidFill>
          <a:latin typeface="+mn-lt"/>
        </a:defRPr>
      </a:lvl2pPr>
      <a:lvl3pPr marL="977900" indent="-2952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1700">
          <a:solidFill>
            <a:schemeClr val="tx1"/>
          </a:solidFill>
          <a:latin typeface="+mn-lt"/>
        </a:defRPr>
      </a:lvl3pPr>
      <a:lvl4pPr marL="1270000" indent="-2905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1500">
          <a:solidFill>
            <a:schemeClr val="tx1"/>
          </a:solidFill>
          <a:latin typeface="+mn-lt"/>
        </a:defRPr>
      </a:lvl4pPr>
      <a:lvl5pPr marL="1570038" indent="-29845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</a:defRPr>
      </a:lvl5pPr>
      <a:lvl6pPr marL="1913335" indent="-298847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2256235" indent="-298847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2599135" indent="-298847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942035" indent="-298847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kış Çizelgesi: Öteki İşlem 1"/>
          <p:cNvSpPr/>
          <p:nvPr/>
        </p:nvSpPr>
        <p:spPr>
          <a:xfrm>
            <a:off x="457199" y="228600"/>
            <a:ext cx="6400801" cy="106680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   Cerrahi </a:t>
            </a:r>
            <a:r>
              <a:rPr lang="tr-TR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Klavuzlar</a:t>
            </a:r>
            <a:endParaRPr lang="tr-TR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3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738"/>
            <a:ext cx="8937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58113" y="941388"/>
            <a:ext cx="1158875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Belirtme Çizgisi 6"/>
          <p:cNvSpPr/>
          <p:nvPr/>
        </p:nvSpPr>
        <p:spPr>
          <a:xfrm>
            <a:off x="6972300" y="76200"/>
            <a:ext cx="2095500" cy="609600"/>
          </a:xfrm>
          <a:prstGeom prst="wedgeEllipseCallout">
            <a:avLst>
              <a:gd name="adj1" fmla="val 24397"/>
              <a:gd name="adj2" fmla="val 11702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tr-TR" sz="1200" b="1" dirty="0">
                <a:solidFill>
                  <a:schemeClr val="accent2"/>
                </a:solidFill>
              </a:rPr>
              <a:t>Ne yapabiliriz</a:t>
            </a:r>
          </a:p>
        </p:txBody>
      </p:sp>
      <p:grpSp>
        <p:nvGrpSpPr>
          <p:cNvPr id="46086" name="Grup 10"/>
          <p:cNvGrpSpPr>
            <a:grpSpLocks/>
          </p:cNvGrpSpPr>
          <p:nvPr/>
        </p:nvGrpSpPr>
        <p:grpSpPr bwMode="auto">
          <a:xfrm>
            <a:off x="228600" y="1466850"/>
            <a:ext cx="7756525" cy="3759200"/>
            <a:chOff x="57150" y="2288256"/>
            <a:chExt cx="8760273" cy="4569744"/>
          </a:xfrm>
        </p:grpSpPr>
        <p:pic>
          <p:nvPicPr>
            <p:cNvPr id="46089" name="Resim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15" y="2288256"/>
              <a:ext cx="8744507" cy="1597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090" name="Grup 8"/>
            <p:cNvGrpSpPr>
              <a:grpSpLocks/>
            </p:cNvGrpSpPr>
            <p:nvPr/>
          </p:nvGrpSpPr>
          <p:grpSpPr bwMode="auto">
            <a:xfrm>
              <a:off x="57150" y="3886200"/>
              <a:ext cx="5227583" cy="2971800"/>
              <a:chOff x="373117" y="3072908"/>
              <a:chExt cx="5227583" cy="2971800"/>
            </a:xfrm>
          </p:grpSpPr>
          <p:pic>
            <p:nvPicPr>
              <p:cNvPr id="46092" name="Resim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3072908"/>
                <a:ext cx="5219700" cy="2381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093" name="Resim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5454158"/>
                <a:ext cx="38766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094" name="Resim 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117" y="5768483"/>
                <a:ext cx="350520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6091" name="Resim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732" y="3912322"/>
              <a:ext cx="3532691" cy="2355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7" name="Resim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26050"/>
            <a:ext cx="77565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ikdörtgen 15"/>
          <p:cNvSpPr/>
          <p:nvPr/>
        </p:nvSpPr>
        <p:spPr>
          <a:xfrm>
            <a:off x="2451100" y="5559425"/>
            <a:ext cx="4648200" cy="195263"/>
          </a:xfrm>
          <a:prstGeom prst="rect">
            <a:avLst/>
          </a:prstGeom>
          <a:solidFill>
            <a:schemeClr val="accent2">
              <a:alpha val="2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kış Çizelgesi: Öteki İşlem 1"/>
          <p:cNvSpPr/>
          <p:nvPr/>
        </p:nvSpPr>
        <p:spPr>
          <a:xfrm>
            <a:off x="457199" y="228600"/>
            <a:ext cx="6400801" cy="106680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   Cerrahi - </a:t>
            </a:r>
            <a:r>
              <a:rPr lang="tr-TR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İmplant</a:t>
            </a:r>
            <a:endParaRPr lang="tr-TR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515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738"/>
            <a:ext cx="8937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1175" y="793750"/>
            <a:ext cx="1158875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Belirtme Çizgisi 6"/>
          <p:cNvSpPr/>
          <p:nvPr/>
        </p:nvSpPr>
        <p:spPr>
          <a:xfrm>
            <a:off x="6972300" y="76200"/>
            <a:ext cx="2095500" cy="609600"/>
          </a:xfrm>
          <a:prstGeom prst="wedgeEllipseCallout">
            <a:avLst>
              <a:gd name="adj1" fmla="val -23753"/>
              <a:gd name="adj2" fmla="val 9288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tr-TR" sz="1200" b="1" dirty="0">
                <a:solidFill>
                  <a:schemeClr val="accent2"/>
                </a:solidFill>
              </a:rPr>
              <a:t>Ne yapabiliriz</a:t>
            </a:r>
          </a:p>
        </p:txBody>
      </p:sp>
      <p:pic>
        <p:nvPicPr>
          <p:cNvPr id="64518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51063"/>
            <a:ext cx="692785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kış Çizelgesi: Öteki İşlem 1"/>
          <p:cNvSpPr/>
          <p:nvPr/>
        </p:nvSpPr>
        <p:spPr>
          <a:xfrm>
            <a:off x="457199" y="228600"/>
            <a:ext cx="6400801" cy="106680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   Cerrahi - </a:t>
            </a:r>
            <a:r>
              <a:rPr lang="tr-TR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İmplant</a:t>
            </a:r>
            <a:endParaRPr lang="tr-TR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563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738"/>
            <a:ext cx="8937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1175" y="793750"/>
            <a:ext cx="1158875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Belirtme Çizgisi 6"/>
          <p:cNvSpPr/>
          <p:nvPr/>
        </p:nvSpPr>
        <p:spPr>
          <a:xfrm>
            <a:off x="6972300" y="76200"/>
            <a:ext cx="2095500" cy="609600"/>
          </a:xfrm>
          <a:prstGeom prst="wedgeEllipseCallout">
            <a:avLst>
              <a:gd name="adj1" fmla="val -23753"/>
              <a:gd name="adj2" fmla="val 9288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tr-TR" sz="1200" b="1" dirty="0">
                <a:solidFill>
                  <a:schemeClr val="accent2"/>
                </a:solidFill>
              </a:rPr>
              <a:t>Ne yapabiliriz</a:t>
            </a:r>
          </a:p>
        </p:txBody>
      </p:sp>
      <p:pic>
        <p:nvPicPr>
          <p:cNvPr id="66566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65275"/>
            <a:ext cx="5486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kış Çizelgesi: Öteki İşlem 1"/>
          <p:cNvSpPr/>
          <p:nvPr/>
        </p:nvSpPr>
        <p:spPr>
          <a:xfrm>
            <a:off x="457199" y="228600"/>
            <a:ext cx="6400801" cy="106680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   Cerrahi - </a:t>
            </a:r>
            <a:r>
              <a:rPr lang="tr-TR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İmplant</a:t>
            </a:r>
            <a:endParaRPr lang="tr-TR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1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738"/>
            <a:ext cx="8937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1175" y="793750"/>
            <a:ext cx="1158875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Belirtme Çizgisi 6"/>
          <p:cNvSpPr/>
          <p:nvPr/>
        </p:nvSpPr>
        <p:spPr>
          <a:xfrm>
            <a:off x="6972300" y="76200"/>
            <a:ext cx="2095500" cy="609600"/>
          </a:xfrm>
          <a:prstGeom prst="wedgeEllipseCallout">
            <a:avLst>
              <a:gd name="adj1" fmla="val -23753"/>
              <a:gd name="adj2" fmla="val 9288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tr-TR" sz="1200" b="1" dirty="0">
                <a:solidFill>
                  <a:schemeClr val="accent2"/>
                </a:solidFill>
              </a:rPr>
              <a:t>Ne yapabiliriz</a:t>
            </a:r>
          </a:p>
        </p:txBody>
      </p:sp>
      <p:pic>
        <p:nvPicPr>
          <p:cNvPr id="68614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52638"/>
            <a:ext cx="75438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Resi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97238"/>
            <a:ext cx="5164138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6" name="Grup 10"/>
          <p:cNvGrpSpPr>
            <a:grpSpLocks/>
          </p:cNvGrpSpPr>
          <p:nvPr/>
        </p:nvGrpSpPr>
        <p:grpSpPr bwMode="auto">
          <a:xfrm>
            <a:off x="5773738" y="2954338"/>
            <a:ext cx="3270250" cy="3678237"/>
            <a:chOff x="5651291" y="3215728"/>
            <a:chExt cx="3333825" cy="3587279"/>
          </a:xfrm>
        </p:grpSpPr>
        <p:pic>
          <p:nvPicPr>
            <p:cNvPr id="68617" name="Resim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053" y="3215728"/>
              <a:ext cx="2130882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8" name="Resim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2408" y="3215728"/>
              <a:ext cx="1187234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9" name="Resim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291" y="5003007"/>
              <a:ext cx="1676738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20" name="Resim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030" y="5000795"/>
              <a:ext cx="1657086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1663700"/>
            <a:ext cx="25146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kış Çizelgesi: Öteki İşlem 1"/>
          <p:cNvSpPr/>
          <p:nvPr/>
        </p:nvSpPr>
        <p:spPr>
          <a:xfrm>
            <a:off x="457199" y="228600"/>
            <a:ext cx="6400801" cy="106680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   Cerrahi </a:t>
            </a:r>
            <a:r>
              <a:rPr lang="tr-TR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Klavuzlar</a:t>
            </a:r>
            <a:endParaRPr lang="tr-TR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2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738"/>
            <a:ext cx="8937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47038" y="914400"/>
            <a:ext cx="1158875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Belirtme Çizgisi 6"/>
          <p:cNvSpPr/>
          <p:nvPr/>
        </p:nvSpPr>
        <p:spPr>
          <a:xfrm>
            <a:off x="6972300" y="76200"/>
            <a:ext cx="2095500" cy="609600"/>
          </a:xfrm>
          <a:prstGeom prst="wedgeEllipseCallout">
            <a:avLst>
              <a:gd name="adj1" fmla="val 34429"/>
              <a:gd name="adj2" fmla="val 10150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tr-TR" sz="1200" b="1" dirty="0">
                <a:solidFill>
                  <a:schemeClr val="accent2"/>
                </a:solidFill>
              </a:rPr>
              <a:t>Ne yapabiliriz</a:t>
            </a:r>
          </a:p>
        </p:txBody>
      </p:sp>
      <p:pic>
        <p:nvPicPr>
          <p:cNvPr id="48135" name="Resi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655763"/>
            <a:ext cx="577215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kış Çizelgesi: Öteki İşlem 1"/>
          <p:cNvSpPr/>
          <p:nvPr/>
        </p:nvSpPr>
        <p:spPr>
          <a:xfrm>
            <a:off x="457199" y="228600"/>
            <a:ext cx="6400801" cy="106680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   Cerrahi </a:t>
            </a:r>
            <a:r>
              <a:rPr lang="tr-TR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Klavuzlar</a:t>
            </a:r>
            <a:endParaRPr lang="tr-TR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79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738"/>
            <a:ext cx="8937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7038" y="914400"/>
            <a:ext cx="1158875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Belirtme Çizgisi 6"/>
          <p:cNvSpPr/>
          <p:nvPr/>
        </p:nvSpPr>
        <p:spPr>
          <a:xfrm>
            <a:off x="6972300" y="76200"/>
            <a:ext cx="2095500" cy="609600"/>
          </a:xfrm>
          <a:prstGeom prst="wedgeEllipseCallout">
            <a:avLst>
              <a:gd name="adj1" fmla="val 34429"/>
              <a:gd name="adj2" fmla="val 10150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tr-TR" sz="1200" b="1" dirty="0">
                <a:solidFill>
                  <a:schemeClr val="accent2"/>
                </a:solidFill>
              </a:rPr>
              <a:t>Ne yapabiliriz</a:t>
            </a:r>
          </a:p>
        </p:txBody>
      </p:sp>
      <p:pic>
        <p:nvPicPr>
          <p:cNvPr id="50182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2743200"/>
            <a:ext cx="4049712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Resi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5326063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81000" y="1524000"/>
            <a:ext cx="472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defTabSz="536575" eaLnBrk="1" hangingPunct="1">
              <a:lnSpc>
                <a:spcPct val="150000"/>
              </a:lnSpc>
              <a:spcBef>
                <a:spcPct val="0"/>
              </a:spcBef>
              <a:buSzPct val="150000"/>
              <a:buFont typeface="Wingdings" panose="05000000000000000000" pitchFamily="2" charset="2"/>
              <a:buChar char="ü"/>
              <a:defRPr/>
            </a:pPr>
            <a:r>
              <a:rPr lang="tr-TR" sz="1800" b="1" kern="0" dirty="0" smtClean="0">
                <a:latin typeface="Arial" charset="0"/>
                <a:cs typeface="Arial" charset="0"/>
              </a:rPr>
              <a:t>Hastaya operasyonu anlatma</a:t>
            </a:r>
          </a:p>
          <a:p>
            <a:pPr algn="just" defTabSz="536575" eaLnBrk="1" hangingPunct="1">
              <a:lnSpc>
                <a:spcPct val="150000"/>
              </a:lnSpc>
              <a:spcBef>
                <a:spcPct val="0"/>
              </a:spcBef>
              <a:buSzPct val="150000"/>
              <a:buFont typeface="Wingdings" panose="05000000000000000000" pitchFamily="2" charset="2"/>
              <a:buChar char="ü"/>
              <a:defRPr/>
            </a:pPr>
            <a:r>
              <a:rPr lang="tr-TR" sz="1800" b="1" kern="0" dirty="0" smtClean="0">
                <a:latin typeface="Arial" charset="0"/>
                <a:cs typeface="Arial" charset="0"/>
              </a:rPr>
              <a:t>Operasyon planlama</a:t>
            </a:r>
          </a:p>
        </p:txBody>
      </p:sp>
      <p:sp>
        <p:nvSpPr>
          <p:cNvPr id="2" name="Akış Çizelgesi: Öteki İşlem 1"/>
          <p:cNvSpPr/>
          <p:nvPr/>
        </p:nvSpPr>
        <p:spPr>
          <a:xfrm>
            <a:off x="457199" y="228600"/>
            <a:ext cx="6400801" cy="106680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   Operasyon Planlama</a:t>
            </a:r>
          </a:p>
        </p:txBody>
      </p:sp>
      <p:pic>
        <p:nvPicPr>
          <p:cNvPr id="52228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738"/>
            <a:ext cx="8937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1175" y="793750"/>
            <a:ext cx="1158875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Belirtme Çizgisi 6"/>
          <p:cNvSpPr/>
          <p:nvPr/>
        </p:nvSpPr>
        <p:spPr>
          <a:xfrm>
            <a:off x="6972300" y="76200"/>
            <a:ext cx="2095500" cy="609600"/>
          </a:xfrm>
          <a:prstGeom prst="wedgeEllipseCallout">
            <a:avLst>
              <a:gd name="adj1" fmla="val -23753"/>
              <a:gd name="adj2" fmla="val 9288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tr-TR" sz="1200" b="1" dirty="0">
                <a:solidFill>
                  <a:schemeClr val="accent2"/>
                </a:solidFill>
              </a:rPr>
              <a:t>Ne yapabiliriz</a:t>
            </a:r>
          </a:p>
        </p:txBody>
      </p:sp>
      <p:pic>
        <p:nvPicPr>
          <p:cNvPr id="52231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568166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2571750"/>
            <a:ext cx="346233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Resi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50"/>
            <a:ext cx="9142413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kış Çizelgesi: Öteki İşlem 1"/>
          <p:cNvSpPr/>
          <p:nvPr/>
        </p:nvSpPr>
        <p:spPr>
          <a:xfrm>
            <a:off x="457199" y="228600"/>
            <a:ext cx="6400801" cy="106680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   Operasyon Planlama</a:t>
            </a:r>
          </a:p>
        </p:txBody>
      </p:sp>
      <p:pic>
        <p:nvPicPr>
          <p:cNvPr id="54275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738"/>
            <a:ext cx="8937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1175" y="793750"/>
            <a:ext cx="1158875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Belirtme Çizgisi 6"/>
          <p:cNvSpPr/>
          <p:nvPr/>
        </p:nvSpPr>
        <p:spPr>
          <a:xfrm>
            <a:off x="6972300" y="76200"/>
            <a:ext cx="2095500" cy="609600"/>
          </a:xfrm>
          <a:prstGeom prst="wedgeEllipseCallout">
            <a:avLst>
              <a:gd name="adj1" fmla="val -23753"/>
              <a:gd name="adj2" fmla="val 9288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tr-TR" sz="1200" b="1" dirty="0">
                <a:solidFill>
                  <a:schemeClr val="accent2"/>
                </a:solidFill>
              </a:rPr>
              <a:t>Ne yapabiliriz</a:t>
            </a:r>
          </a:p>
        </p:txBody>
      </p:sp>
      <p:pic>
        <p:nvPicPr>
          <p:cNvPr id="54278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9800"/>
            <a:ext cx="7837487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kış Çizelgesi: Öteki İşlem 1"/>
          <p:cNvSpPr/>
          <p:nvPr/>
        </p:nvSpPr>
        <p:spPr>
          <a:xfrm>
            <a:off x="457199" y="228600"/>
            <a:ext cx="6400801" cy="106680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   Operasyon Planlama</a:t>
            </a:r>
          </a:p>
        </p:txBody>
      </p:sp>
      <p:pic>
        <p:nvPicPr>
          <p:cNvPr id="56323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738"/>
            <a:ext cx="8937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1175" y="793750"/>
            <a:ext cx="1158875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Belirtme Çizgisi 6"/>
          <p:cNvSpPr/>
          <p:nvPr/>
        </p:nvSpPr>
        <p:spPr>
          <a:xfrm>
            <a:off x="6972300" y="76200"/>
            <a:ext cx="2095500" cy="609600"/>
          </a:xfrm>
          <a:prstGeom prst="wedgeEllipseCallout">
            <a:avLst>
              <a:gd name="adj1" fmla="val -23753"/>
              <a:gd name="adj2" fmla="val 9288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tr-TR" sz="1200" b="1" dirty="0">
                <a:solidFill>
                  <a:schemeClr val="accent2"/>
                </a:solidFill>
              </a:rPr>
              <a:t>Ne yapabiliriz</a:t>
            </a:r>
          </a:p>
        </p:txBody>
      </p:sp>
      <p:pic>
        <p:nvPicPr>
          <p:cNvPr id="56326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379538"/>
            <a:ext cx="61341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2363"/>
            <a:ext cx="533241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Resi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23"/>
          <a:stretch>
            <a:fillRect/>
          </a:stretch>
        </p:blipFill>
        <p:spPr bwMode="auto">
          <a:xfrm>
            <a:off x="3038475" y="2441575"/>
            <a:ext cx="2135188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Resim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1" t="1289"/>
          <a:stretch>
            <a:fillRect/>
          </a:stretch>
        </p:blipFill>
        <p:spPr bwMode="auto">
          <a:xfrm>
            <a:off x="5762625" y="2362200"/>
            <a:ext cx="3355975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Resim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46060" r="32481" b="739"/>
          <a:stretch>
            <a:fillRect/>
          </a:stretch>
        </p:blipFill>
        <p:spPr bwMode="auto">
          <a:xfrm>
            <a:off x="981075" y="2862263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kış Çizelgesi: Öteki İşlem 1"/>
          <p:cNvSpPr/>
          <p:nvPr/>
        </p:nvSpPr>
        <p:spPr>
          <a:xfrm>
            <a:off x="457199" y="228600"/>
            <a:ext cx="6400801" cy="106680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   Operasyon Planlama</a:t>
            </a:r>
          </a:p>
        </p:txBody>
      </p:sp>
      <p:pic>
        <p:nvPicPr>
          <p:cNvPr id="58371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738"/>
            <a:ext cx="8937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1175" y="793750"/>
            <a:ext cx="1158875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Belirtme Çizgisi 6"/>
          <p:cNvSpPr/>
          <p:nvPr/>
        </p:nvSpPr>
        <p:spPr>
          <a:xfrm>
            <a:off x="6972300" y="76200"/>
            <a:ext cx="2095500" cy="609600"/>
          </a:xfrm>
          <a:prstGeom prst="wedgeEllipseCallout">
            <a:avLst>
              <a:gd name="adj1" fmla="val -23753"/>
              <a:gd name="adj2" fmla="val 9288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tr-TR" sz="1200" b="1" dirty="0">
                <a:solidFill>
                  <a:schemeClr val="accent2"/>
                </a:solidFill>
              </a:rPr>
              <a:t>Ne yapabiliriz</a:t>
            </a:r>
          </a:p>
        </p:txBody>
      </p:sp>
      <p:pic>
        <p:nvPicPr>
          <p:cNvPr id="58374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05400"/>
            <a:ext cx="63150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2" descr="3d printing surgical guides for thoracic surgery ile ilgili görsel sonuc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43050"/>
            <a:ext cx="6323013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kış Çizelgesi: Öteki İşlem 1"/>
          <p:cNvSpPr/>
          <p:nvPr/>
        </p:nvSpPr>
        <p:spPr>
          <a:xfrm>
            <a:off x="457199" y="228600"/>
            <a:ext cx="6400801" cy="106680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   Cerrahi - </a:t>
            </a:r>
            <a:r>
              <a:rPr lang="tr-TR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İmplant</a:t>
            </a:r>
            <a:endParaRPr lang="tr-TR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419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738"/>
            <a:ext cx="8937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1175" y="793750"/>
            <a:ext cx="1158875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Belirtme Çizgisi 6"/>
          <p:cNvSpPr/>
          <p:nvPr/>
        </p:nvSpPr>
        <p:spPr>
          <a:xfrm>
            <a:off x="6972300" y="76200"/>
            <a:ext cx="2095500" cy="609600"/>
          </a:xfrm>
          <a:prstGeom prst="wedgeEllipseCallout">
            <a:avLst>
              <a:gd name="adj1" fmla="val -23753"/>
              <a:gd name="adj2" fmla="val 9288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tr-TR" sz="1200" b="1" dirty="0">
                <a:solidFill>
                  <a:schemeClr val="accent2"/>
                </a:solidFill>
              </a:rPr>
              <a:t>Ne yapabiliriz</a:t>
            </a:r>
          </a:p>
        </p:txBody>
      </p:sp>
      <p:pic>
        <p:nvPicPr>
          <p:cNvPr id="60422" name="Picture 2" descr="Fig. 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286000"/>
            <a:ext cx="570865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57118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4" descr="Fig. 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3619500"/>
            <a:ext cx="5715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Resi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6397625"/>
            <a:ext cx="5715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kış Çizelgesi: Öteki İşlem 1"/>
          <p:cNvSpPr/>
          <p:nvPr/>
        </p:nvSpPr>
        <p:spPr>
          <a:xfrm>
            <a:off x="457199" y="228600"/>
            <a:ext cx="6400801" cy="106680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    Cerrahi - </a:t>
            </a:r>
            <a:r>
              <a:rPr lang="tr-TR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İmplant</a:t>
            </a:r>
            <a:endParaRPr lang="tr-TR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467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738"/>
            <a:ext cx="8937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0050" y="990600"/>
            <a:ext cx="1158875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Belirtme Çizgisi 6"/>
          <p:cNvSpPr/>
          <p:nvPr/>
        </p:nvSpPr>
        <p:spPr>
          <a:xfrm>
            <a:off x="6972300" y="76200"/>
            <a:ext cx="2095500" cy="609600"/>
          </a:xfrm>
          <a:prstGeom prst="wedgeEllipseCallout">
            <a:avLst>
              <a:gd name="adj1" fmla="val 35934"/>
              <a:gd name="adj2" fmla="val 14288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tr-TR" sz="1200" b="1" dirty="0">
                <a:solidFill>
                  <a:schemeClr val="accent2"/>
                </a:solidFill>
              </a:rPr>
              <a:t>Ne yapabiliriz</a:t>
            </a:r>
          </a:p>
        </p:txBody>
      </p:sp>
      <p:pic>
        <p:nvPicPr>
          <p:cNvPr id="62470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82713"/>
            <a:ext cx="67437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Resi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86400"/>
            <a:ext cx="89598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Resi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2"/>
          <a:stretch>
            <a:fillRect/>
          </a:stretch>
        </p:blipFill>
        <p:spPr bwMode="auto">
          <a:xfrm>
            <a:off x="76200" y="2886075"/>
            <a:ext cx="19050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Resi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6" t="59837"/>
          <a:stretch>
            <a:fillRect/>
          </a:stretch>
        </p:blipFill>
        <p:spPr bwMode="auto">
          <a:xfrm>
            <a:off x="2001838" y="2862263"/>
            <a:ext cx="2590800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Resi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7" t="48717" b="-542"/>
          <a:stretch>
            <a:fillRect/>
          </a:stretch>
        </p:blipFill>
        <p:spPr bwMode="auto">
          <a:xfrm>
            <a:off x="7086600" y="2873375"/>
            <a:ext cx="19812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Resim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956" r="67235" b="52115"/>
          <a:stretch>
            <a:fillRect/>
          </a:stretch>
        </p:blipFill>
        <p:spPr bwMode="auto">
          <a:xfrm>
            <a:off x="4616450" y="2854325"/>
            <a:ext cx="25146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17742</TotalTime>
  <Words>96</Words>
  <Application>Microsoft Office PowerPoint</Application>
  <PresentationFormat>Ekran Gösterisi (4:3)</PresentationFormat>
  <Paragraphs>39</Paragraphs>
  <Slides>12</Slides>
  <Notes>12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7" baseType="lpstr">
      <vt:lpstr>Arial</vt:lpstr>
      <vt:lpstr>Calibri</vt:lpstr>
      <vt:lpstr>Verdana</vt:lpstr>
      <vt:lpstr>Wingdings</vt:lpstr>
      <vt:lpstr>Profile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Çağdaş</cp:lastModifiedBy>
  <cp:revision>484</cp:revision>
  <cp:lastPrinted>1601-01-01T00:00:00Z</cp:lastPrinted>
  <dcterms:created xsi:type="dcterms:W3CDTF">1601-01-01T00:00:00Z</dcterms:created>
  <dcterms:modified xsi:type="dcterms:W3CDTF">2019-12-23T08:12:45Z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