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85" r:id="rId5"/>
    <p:sldId id="286" r:id="rId6"/>
    <p:sldId id="28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F4AED2-93A2-4356-84B7-B4037401E0BC}" type="datetimeFigureOut">
              <a:rPr lang="tr-TR" smtClean="0"/>
              <a:pPr/>
              <a:t>31.3.2021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AF4AED2-93A2-4356-84B7-B4037401E0BC}" type="datetimeFigureOut">
              <a:rPr lang="tr-TR" smtClean="0"/>
              <a:pPr/>
              <a:t>31.3.2021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AF4AED2-93A2-4356-84B7-B4037401E0BC}" type="datetimeFigureOut">
              <a:rPr lang="tr-TR" smtClean="0"/>
              <a:pPr/>
              <a:t>31.3.2021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4AED2-93A2-4356-84B7-B4037401E0BC}" type="datetimeFigureOut">
              <a:rPr lang="tr-TR" smtClean="0"/>
              <a:pPr/>
              <a:t>31.3.2021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4AED2-93A2-4356-84B7-B4037401E0BC}" type="datetimeFigureOut">
              <a:rPr lang="tr-TR" smtClean="0"/>
              <a:pPr/>
              <a:t>31.3.2021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1E3E2B-DF00-4C0E-BC75-FA0D6A679D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F4AED2-93A2-4356-84B7-B4037401E0BC}" type="datetimeFigureOut">
              <a:rPr lang="tr-TR" smtClean="0"/>
              <a:pPr/>
              <a:t>31.3.2021</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E3E2B-DF00-4C0E-BC75-FA0D6A679D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57158" y="1071546"/>
            <a:ext cx="835824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MANTAR HASTALIKLARI</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mantar hastalıkları primer hastalık olarak karşımıza çıkmaz. Suda ve su içindeki organik ya da inorganik pek çok madde üzerinde mantarlar mevcuttur. Keza bu etkenler balıkların derilerinde hatta solungaçlarında dahi bulunur. Balık mantar hastalıkları ya sekonder enfeksiyonlar olarak , bakteriyel , viral veya paraziter enfeksiyonlarla beraber ya da bu enfeksiyonları izleyen süreçlerde ortaya çıkar ya da balıkların immun sistemlerinin baskılanması, stres faktörleri, bakım ve besleme kalitesinin azalması ve çevre şartlarındaki olumsuz değişimlerin uzun süre devam etmesi gibi nedenler ile balık deri ve solungaçlarının bütünlüğünün bozulması sonucu primer enfeksiyon olarak gelişebilir.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 Mantar enfeksiyonları sadece balıkları değil balık yumurtalarını da ciddi düzeyde enfekte eder , işletmelerde önemli ekonomik kayba yol açar.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428596" y="500042"/>
            <a:ext cx="828680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SAPROLEGNİOSİS</a:t>
            </a:r>
          </a:p>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Hem balıklar hem yumurtalarda en fazla görülen mantar enfeksiyonu olarak balıkçılık sektörü için önemli bir hastalıktır. Etken S</a:t>
            </a:r>
            <a:r>
              <a:rPr kumimoji="0" lang="tr-TR" b="0" i="1" u="none" strike="noStrike" cap="none" normalizeH="0" baseline="0" dirty="0" smtClean="0">
                <a:ln>
                  <a:noFill/>
                </a:ln>
                <a:solidFill>
                  <a:schemeClr val="tx1"/>
                </a:solidFill>
                <a:effectLst/>
                <a:ea typeface="Calibri" pitchFamily="34" charset="0"/>
                <a:cs typeface="Times New Roman" pitchFamily="18" charset="0"/>
              </a:rPr>
              <a:t>aprolegnia parasitica ve S. invaderis</a:t>
            </a:r>
            <a:r>
              <a:rPr kumimoji="0" lang="tr-TR" b="0" i="0" u="none" strike="noStrike" cap="none" normalizeH="0" baseline="0" dirty="0" smtClean="0">
                <a:ln>
                  <a:noFill/>
                </a:ln>
                <a:solidFill>
                  <a:schemeClr val="tx1"/>
                </a:solidFill>
                <a:effectLst/>
                <a:ea typeface="Calibri" pitchFamily="34" charset="0"/>
                <a:cs typeface="Times New Roman" pitchFamily="18" charset="0"/>
              </a:rPr>
              <a:t> tir.  Dış mantar enfeksiyonudur</a:t>
            </a:r>
            <a:r>
              <a:rPr kumimoji="0" lang="tr-T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428596" y="2143116"/>
            <a:ext cx="8143932" cy="1477328"/>
          </a:xfrm>
          <a:prstGeom prst="rect">
            <a:avLst/>
          </a:prstGeom>
        </p:spPr>
        <p:txBody>
          <a:bodyPr wrap="square">
            <a:spAutoFit/>
          </a:bodyPr>
          <a:lstStyle/>
          <a:p>
            <a:r>
              <a:rPr lang="tr-TR" dirty="0" smtClean="0"/>
              <a:t>Etkenler fırsatçı patojendirler. Eşeysiz üreme vardır ve sporlar kendileri için uygun yerlerde balığa yerleşir. Enfeksiyon suda bulunana zoosporlar tarafından meydana getirilir. Enfeksiyon deride başladığı gibi , zoosporların ağız yoluyla alındığı durumlarda miden başlar kas dokuyu geçer ve deride miseller oluşabilir. Su sıcaklığı enfeksiyonun şiddetini belirleyen önemli etmendir.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428596" y="428604"/>
            <a:ext cx="821537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a:t>
            </a:r>
          </a:p>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Deri enfeksiyonun klinik görünüm tipik dermatomikosistir. Deride sporların tutundukları yerlerde noktasal , küçük odaklar olarak başlayan enfeksiyon misellerin oluşumu ve gelişmesiyle gözle görülür hale gelir. Epidermiste başlayan enfeksiyon zamanla dermis ve kas tabakasına iner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Deride miseller pamuk görünümünde olur. Enfekte bölgelerde renk değişimleri vardır. Miseller deride geniş bir alan kaplarsa balık  tedavi edilmeyebilir. Benzer klinik görünüm solungaçlarda da vardır.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ölü ve döllenmemiş yumurtalarda kolayca yerleşir ve kısa sürede canlı yumurtaları da sararak onların ölmesine neden olur. Mantar miselleri ile sarılan yumurtaların kurtarılması olanaksızdır.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Teşhis için klinik bulgular fikir verir. Gerekirse laboratuvar tanısı ile teyit edilir.</a:t>
            </a: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Tedavi genelde başarısızdır. Predispoze etmenlerin ortadan kaldırılması gerekir. Kuluçkahanelerde ölü ve döllenmemiş yumurtalar temizlenmesi gerekir.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428596" y="714356"/>
            <a:ext cx="821537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ICHTYOSPORİDOSİS ( ICHTYOPHONOSİS , SWINGING DISEASE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İç mantar enfeksiyonudur.Etken </a:t>
            </a:r>
            <a:r>
              <a:rPr kumimoji="0" lang="tr-TR" b="0" i="1" u="none" strike="noStrike" cap="none" normalizeH="0" baseline="0" dirty="0" smtClean="0">
                <a:ln>
                  <a:noFill/>
                </a:ln>
                <a:solidFill>
                  <a:schemeClr val="tx1"/>
                </a:solidFill>
                <a:effectLst/>
                <a:ea typeface="Calibri" pitchFamily="34" charset="0"/>
                <a:cs typeface="Times New Roman" pitchFamily="18" charset="0"/>
              </a:rPr>
              <a:t>Ichtyosporidium ( Ichtyophonus ) hoferi</a:t>
            </a:r>
            <a:r>
              <a:rPr kumimoji="0" lang="tr-TR" b="0" i="0" u="none" strike="noStrike" cap="none" normalizeH="0" baseline="0" dirty="0" smtClean="0">
                <a:ln>
                  <a:noFill/>
                </a:ln>
                <a:solidFill>
                  <a:schemeClr val="tx1"/>
                </a:solidFill>
                <a:effectLst/>
                <a:ea typeface="Calibri" pitchFamily="34" charset="0"/>
                <a:cs typeface="Times New Roman" pitchFamily="18" charset="0"/>
              </a:rPr>
              <a:t> ‘ dir. Etken intersellüler olarak yerleşir.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Hastalık tatlı su ve tuzlu su balıklarında endemik olarak oluşur. Etkenler daha çok soğuk sulara adapte olmuştur. Balıkların enfeksiyonu, suda bulunan sporların ağız yoluyla alınması , hasta ya da ölü balıkların yenmesi , mantar taşıyan parazitlerle ve kontamine yemlerle olur. Enfekte olan balıkta sporlar sindirim sisteminden dolaşım sistemine girer , doku ve organlara yayılır.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Özellikle deri altı dokuda ve iç organlardaki mantar üremeleri sonucu proliferatif granülomlar gelişir, bu oluşumlar deri ve kuyruk bölgesinde , kendisini zımpara kağıdı görünümü ile belli eder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 balıklarda renk koyulaşması ,zayıflama, durgunluk, yüzme bozukluğu görülür. Deri yüzeyindeki lezyonların olduğu alanlarda deri dökülür , nekroze olur ve siyahlaşır . Bu lezyonlarda mantar etkenleri yoğundur.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endParaRPr kumimoji="0" lang="tr-TR"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Korunma ve tedavi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Tedavi genelde olumlu sonuç vermez. Hasta balıklar imha edilir. </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71472" y="214290"/>
            <a:ext cx="7786742"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APHANOMYCOSİS ( EPİZOOTİK ÜLSERATİF SENDROM –EUS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 </a:t>
            </a:r>
            <a:r>
              <a:rPr kumimoji="0" lang="tr-TR" b="0" i="1" u="none" strike="noStrike" cap="none" normalizeH="0" baseline="0" dirty="0" smtClean="0">
                <a:ln>
                  <a:noFill/>
                </a:ln>
                <a:solidFill>
                  <a:schemeClr val="tx1"/>
                </a:solidFill>
                <a:effectLst/>
                <a:ea typeface="Calibri" pitchFamily="34" charset="0"/>
                <a:cs typeface="Times New Roman" pitchFamily="18" charset="0"/>
              </a:rPr>
              <a:t>Aphanomyces invadans</a:t>
            </a:r>
            <a:r>
              <a:rPr kumimoji="0" lang="tr-TR" b="0" i="0" u="none" strike="noStrike" cap="none" normalizeH="0" baseline="0" dirty="0" smtClean="0">
                <a:ln>
                  <a:noFill/>
                </a:ln>
                <a:solidFill>
                  <a:schemeClr val="tx1"/>
                </a:solidFill>
                <a:effectLst/>
                <a:ea typeface="Calibri" pitchFamily="34" charset="0"/>
                <a:cs typeface="Times New Roman" pitchFamily="18" charset="0"/>
              </a:rPr>
              <a:t> balıklarda , </a:t>
            </a:r>
            <a:r>
              <a:rPr kumimoji="0" lang="tr-TR" b="0" i="1" u="none" strike="noStrike" cap="none" normalizeH="0" baseline="0" dirty="0" smtClean="0">
                <a:ln>
                  <a:noFill/>
                </a:ln>
                <a:solidFill>
                  <a:schemeClr val="tx1"/>
                </a:solidFill>
                <a:effectLst/>
                <a:ea typeface="Calibri" pitchFamily="34" charset="0"/>
                <a:cs typeface="Times New Roman" pitchFamily="18" charset="0"/>
              </a:rPr>
              <a:t>A. astaci</a:t>
            </a:r>
            <a:r>
              <a:rPr kumimoji="0" lang="tr-TR" b="0" i="0" u="none" strike="noStrike" cap="none" normalizeH="0" baseline="0" dirty="0" smtClean="0">
                <a:ln>
                  <a:noFill/>
                </a:ln>
                <a:solidFill>
                  <a:schemeClr val="tx1"/>
                </a:solidFill>
                <a:effectLst/>
                <a:ea typeface="Calibri" pitchFamily="34" charset="0"/>
                <a:cs typeface="Times New Roman" pitchFamily="18" charset="0"/>
              </a:rPr>
              <a:t> daha çok kerevit, istakoz ve yengeçlerde hastalık yapmasına karşın pek çok balıkta da bulunmaktadır. Hastalık daha çok nehir ağız bölgelerinde ve bu alanlar ile bağlantılı su sistemlerinde görülür. Uzun süren yağışların ardından hastalığın görülme sıklığı artar. Hifalar bölmesiz, dallanma gösterir ve çok çekirdeklidir.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Etkenlerin balıktan balığa bulaşması suyla olur. Sporlar 5 gün kadar suda canlı kalır Sporlar balık derisine tutunarak enfeksiyon meydana gelir. Sporlar olumsuz koşularda kist haline gelir. Diğer hastalık patojenleri bu mantar hastalığı için uygun ortamları balık derisine oluşturur.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endParaRPr kumimoji="0" lang="tr-TR"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Patojenite ve klinik bulgular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Eklembacaklılardaki hastalık % 100 mortalite ile sonuçlanır. İhbari mecburi hastalıklardandır. Ölümler 3 hafta içinde gerçekleşir. Balıklardaki enfeksiyonların kronik döneminde deri ciddi ve ileri düzeyde ülserler gelişir. Balık enfeksiyonları yavaş gelişir.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hastalığın tanısında başlangıç dönemindeki küçük lezyonlardan alınan örneklerden tanı konur, ancak ileri düzeydeki ülserli yaralardan etkenlerin saptanması zordur.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kontrolu doğal şartlarda zordur. Su değişimleri ve suyun kontrolleri dikkat edilir.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Balıklarda başlangıç aşamasında antiseptikler denenebilir</a:t>
            </a:r>
            <a:r>
              <a:rPr kumimoji="0" lang="tr-TR"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000100" y="785794"/>
            <a:ext cx="6929486"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47900" algn="l"/>
                <a:tab pos="4029075" algn="l"/>
              </a:tabLst>
            </a:pPr>
            <a:r>
              <a:rPr kumimoji="0" lang="tr-TR" b="1" i="0" u="none" strike="noStrike" cap="none" normalizeH="0" baseline="0" dirty="0" smtClean="0">
                <a:ln>
                  <a:noFill/>
                </a:ln>
                <a:solidFill>
                  <a:schemeClr val="tx1"/>
                </a:solidFill>
                <a:effectLst/>
                <a:ea typeface="Calibri" pitchFamily="34" charset="0"/>
                <a:cs typeface="Times New Roman" pitchFamily="18" charset="0"/>
              </a:rPr>
              <a:t>BRANCHİOMYCOSİS ( SOLUNGAÇ ÇÜRÜĞÜ HASTALIĞI )</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 </a:t>
            </a:r>
            <a:r>
              <a:rPr kumimoji="0" lang="tr-TR" b="0" i="1" u="none" strike="noStrike" cap="none" normalizeH="0" baseline="0" dirty="0" smtClean="0">
                <a:ln>
                  <a:noFill/>
                </a:ln>
                <a:solidFill>
                  <a:schemeClr val="tx1"/>
                </a:solidFill>
                <a:effectLst/>
                <a:ea typeface="Calibri" pitchFamily="34" charset="0"/>
                <a:cs typeface="Times New Roman" pitchFamily="18" charset="0"/>
              </a:rPr>
              <a:t>Branchiomyces demigrans ve B. sanguinis</a:t>
            </a:r>
            <a:r>
              <a:rPr kumimoji="0" lang="tr-TR" b="0" i="0" u="none" strike="noStrike" cap="none" normalizeH="0" baseline="0" dirty="0" smtClean="0">
                <a:ln>
                  <a:noFill/>
                </a:ln>
                <a:solidFill>
                  <a:schemeClr val="tx1"/>
                </a:solidFill>
                <a:effectLst/>
                <a:ea typeface="Calibri" pitchFamily="34" charset="0"/>
                <a:cs typeface="Times New Roman" pitchFamily="18" charset="0"/>
              </a:rPr>
              <a:t> tir. Genelde solungaçlarla sınırlı kalan bir mantar hastalığıdır. Etkenler solungaç kan damarları ve lamellerinde yerleşir. Etkenlerin hifaları bölmesizdir.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Bulaşma sporların suyla solungaçlara gelmesi ve hifaların oluşmasıyla olur.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Etkenlerden </a:t>
            </a:r>
            <a:r>
              <a:rPr kumimoji="0" lang="tr-TR" b="0" i="1" u="none" strike="noStrike" cap="none" normalizeH="0" baseline="0" dirty="0" smtClean="0">
                <a:ln>
                  <a:noFill/>
                </a:ln>
                <a:solidFill>
                  <a:schemeClr val="tx1"/>
                </a:solidFill>
                <a:effectLst/>
                <a:ea typeface="Calibri" pitchFamily="34" charset="0"/>
                <a:cs typeface="Times New Roman" pitchFamily="18" charset="0"/>
              </a:rPr>
              <a:t>B . sanguinis</a:t>
            </a:r>
            <a:r>
              <a:rPr kumimoji="0" lang="tr-TR" b="0" i="0" u="none" strike="noStrike" cap="none" normalizeH="0" baseline="0" dirty="0" smtClean="0">
                <a:ln>
                  <a:noFill/>
                </a:ln>
                <a:solidFill>
                  <a:schemeClr val="tx1"/>
                </a:solidFill>
                <a:effectLst/>
                <a:ea typeface="Calibri" pitchFamily="34" charset="0"/>
                <a:cs typeface="Times New Roman" pitchFamily="18" charset="0"/>
              </a:rPr>
              <a:t> solungaç damarlarında , </a:t>
            </a:r>
            <a:r>
              <a:rPr kumimoji="0" lang="tr-TR" b="0" i="1" u="none" strike="noStrike" cap="none" normalizeH="0" baseline="0" dirty="0" smtClean="0">
                <a:ln>
                  <a:noFill/>
                </a:ln>
                <a:solidFill>
                  <a:schemeClr val="tx1"/>
                </a:solidFill>
                <a:effectLst/>
                <a:ea typeface="Calibri" pitchFamily="34" charset="0"/>
                <a:cs typeface="Times New Roman" pitchFamily="18" charset="0"/>
              </a:rPr>
              <a:t>B. demigrans</a:t>
            </a:r>
            <a:r>
              <a:rPr kumimoji="0" lang="tr-TR" b="0" i="0" u="none" strike="noStrike" cap="none" normalizeH="0" baseline="0" dirty="0" smtClean="0">
                <a:ln>
                  <a:noFill/>
                </a:ln>
                <a:solidFill>
                  <a:schemeClr val="tx1"/>
                </a:solidFill>
                <a:effectLst/>
                <a:ea typeface="Calibri" pitchFamily="34" charset="0"/>
                <a:cs typeface="Times New Roman" pitchFamily="18" charset="0"/>
              </a:rPr>
              <a:t> lameller ve filamentlerde yerleşir. Solungaçlar tahrip olur ve balıklarda solunum güçlüğü belirgindir. Genel hastalık belirtileri vardır. Solungaç kapakları hızlı hareket eder. İlerleyen durumlara solunum yetersizliğinden balıklar ölür. Miseller kan damarlarını tıkar ve kan dolaşımı engelenir. Mortalite düzeyi yüksektir.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tanısında solungaçlardan hazırlanan preparatlarda etkene ait hifaların görülmesi yeterlidir.</a:t>
            </a:r>
            <a:endParaRPr kumimoji="0" lang="tr-T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47900" algn="l"/>
                <a:tab pos="4029075" algn="l"/>
              </a:tabLst>
            </a:pPr>
            <a:r>
              <a:rPr kumimoji="0" lang="tr-TR" b="0" i="0" u="none" strike="noStrike" cap="none" normalizeH="0" baseline="0" dirty="0" smtClean="0">
                <a:ln>
                  <a:noFill/>
                </a:ln>
                <a:solidFill>
                  <a:schemeClr val="tx1"/>
                </a:solidFill>
                <a:effectLst/>
                <a:ea typeface="Calibri" pitchFamily="34" charset="0"/>
                <a:cs typeface="Times New Roman" pitchFamily="18" charset="0"/>
              </a:rPr>
              <a:t>Hastalığın tam bir tedavisi yoktur.</a:t>
            </a:r>
            <a:endParaRPr kumimoji="0" lang="tr-TR"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799</Words>
  <Application>Microsoft Office PowerPoint</Application>
  <PresentationFormat>Ekran Gösterisi (4:3)</PresentationFormat>
  <Paragraphs>44</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Times New Roman</vt:lpstr>
      <vt:lpstr>Office Theme</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Kullanıcısı</dc:creator>
  <cp:lastModifiedBy>.</cp:lastModifiedBy>
  <cp:revision>91</cp:revision>
  <dcterms:created xsi:type="dcterms:W3CDTF">2021-03-29T10:49:54Z</dcterms:created>
  <dcterms:modified xsi:type="dcterms:W3CDTF">2021-03-31T10:06:59Z</dcterms:modified>
</cp:coreProperties>
</file>