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0" r:id="rId3"/>
    <p:sldId id="262" r:id="rId4"/>
    <p:sldId id="263" r:id="rId5"/>
    <p:sldId id="264" r:id="rId6"/>
    <p:sldId id="265" r:id="rId7"/>
    <p:sldId id="266" r:id="rId8"/>
    <p:sldId id="268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</p:sldIdLst>
  <p:sldSz cx="10080625" cy="7559675"/>
  <p:notesSz cx="7559675" cy="106918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06" y="-96"/>
      </p:cViewPr>
      <p:guideLst>
        <p:guide orient="horz" pos="2381"/>
        <p:guide pos="317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7" name="36 Resim"/>
          <p:cNvPicPr/>
          <p:nvPr/>
        </p:nvPicPr>
        <p:blipFill>
          <a:blip r:embed="rId2"/>
          <a:stretch/>
        </p:blipFill>
        <p:spPr>
          <a:xfrm>
            <a:off x="2291400" y="1769040"/>
            <a:ext cx="5496120" cy="4384800"/>
          </a:xfrm>
          <a:prstGeom prst="rect">
            <a:avLst/>
          </a:prstGeom>
          <a:ln>
            <a:noFill/>
          </a:ln>
        </p:spPr>
      </p:pic>
      <p:pic>
        <p:nvPicPr>
          <p:cNvPr id="38" name="37 Resim"/>
          <p:cNvPicPr/>
          <p:nvPr/>
        </p:nvPicPr>
        <p:blipFill>
          <a:blip r:embed="rId2"/>
          <a:stretch/>
        </p:blipFill>
        <p:spPr>
          <a:xfrm>
            <a:off x="2291400" y="1769040"/>
            <a:ext cx="5496120" cy="43848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80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x-none" sz="4400" spc="-1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latin typeface="Arial"/>
              </a:rPr>
              <a:t>Click to edit the outline text format</a:t>
            </a:r>
            <a:endParaRPr/>
          </a:p>
          <a:p>
            <a:pPr marL="864000" lvl="1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800" spc="-1">
                <a:latin typeface="Arial"/>
              </a:rPr>
              <a:t>Second Outline Level</a:t>
            </a:r>
            <a:endParaRPr/>
          </a:p>
          <a:p>
            <a:pPr marL="1296000" lvl="2" indent="-288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x-none" sz="2400" spc="-1">
                <a:latin typeface="Arial"/>
              </a:rPr>
              <a:t>Third Outline Level</a:t>
            </a:r>
            <a:endParaRPr/>
          </a:p>
          <a:p>
            <a:pPr marL="1728000" lvl="3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000" spc="-1">
                <a:latin typeface="Arial"/>
              </a:rPr>
              <a:t>Fourth Outline Level</a:t>
            </a:r>
            <a:endParaRPr/>
          </a:p>
          <a:p>
            <a:pPr marL="2160000" lvl="4" indent="-216000"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x-none" sz="2000" spc="-1">
                <a:latin typeface="Arial"/>
              </a:rPr>
              <a:t>Fifth Outline Level</a:t>
            </a:r>
            <a:endParaRPr/>
          </a:p>
          <a:p>
            <a:pPr marL="2592000" lvl="5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000" spc="-1">
                <a:latin typeface="Arial"/>
              </a:rPr>
              <a:t>Sixth Outline Level</a:t>
            </a:r>
            <a:endParaRPr/>
          </a:p>
          <a:p>
            <a:pPr marL="3024000" lvl="6" indent="-216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000" spc="-1">
                <a:latin typeface="Arial"/>
              </a:rPr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x-none" sz="1400" spc="-1">
                <a:latin typeface="Times New Roman"/>
              </a:rPr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x-none" sz="1400" spc="-1">
                <a:latin typeface="Times New Roman"/>
              </a:rPr>
              <a:t>&lt;footer&gt;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44AE125B-9AD1-404A-9E33-4C4092AF2D69}" type="slidenum">
              <a:rPr lang="x-none" sz="1400" spc="-1">
                <a:latin typeface="Times New Roman"/>
              </a:rPr>
              <a:pPr algn="r"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CC"/>
                </a:solidFill>
                <a:latin typeface="Times New Roman"/>
              </a:rPr>
              <a:t>Kanserde Enerji Metabolizması</a:t>
            </a:r>
            <a:endParaRPr/>
          </a:p>
        </p:txBody>
      </p:sp>
      <p:sp>
        <p:nvSpPr>
          <p:cNvPr id="40" name="TextShape 2"/>
          <p:cNvSpPr txBox="1"/>
          <p:nvPr/>
        </p:nvSpPr>
        <p:spPr>
          <a:xfrm>
            <a:off x="1980000" y="2275200"/>
            <a:ext cx="90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marL="216000" indent="-216000">
              <a:buClr>
                <a:srgbClr val="FFFFFF"/>
              </a:buClr>
              <a:buSzPct val="45000"/>
              <a:buFont typeface="Wingdings" charset="2"/>
              <a:buChar char=""/>
            </a:pPr>
            <a:r>
              <a:rPr lang="x-none" sz="3200" spc="-1">
                <a:latin typeface="Times New Roman"/>
              </a:rPr>
              <a:t> Metabolizma</a:t>
            </a:r>
            <a:endParaRPr/>
          </a:p>
          <a:p>
            <a:pPr marL="216000" indent="-216000">
              <a:buClr>
                <a:srgbClr val="FFFFFF"/>
              </a:buClr>
              <a:buSzPct val="45000"/>
              <a:buFont typeface="Wingdings" charset="2"/>
              <a:buChar char=""/>
            </a:pPr>
            <a:r>
              <a:rPr lang="x-none" sz="3200" spc="-1">
                <a:latin typeface="Arial"/>
              </a:rPr>
              <a:t> </a:t>
            </a:r>
            <a:endParaRPr/>
          </a:p>
          <a:p>
            <a:pPr marL="216000" indent="-216000">
              <a:buClr>
                <a:srgbClr val="FFFFFF"/>
              </a:buClr>
              <a:buSzPct val="45000"/>
              <a:buFont typeface="Wingdings" charset="2"/>
              <a:buChar char=""/>
            </a:pPr>
            <a:r>
              <a:rPr lang="x-none" sz="3200" spc="-1">
                <a:latin typeface="Times New Roman"/>
              </a:rPr>
              <a:t>Enerji metabolizması ve ATP</a:t>
            </a:r>
            <a:endParaRPr/>
          </a:p>
          <a:p>
            <a:pPr marL="216000" indent="-216000">
              <a:buClr>
                <a:srgbClr val="FFFFFF"/>
              </a:buClr>
              <a:buSzPct val="45000"/>
              <a:buFont typeface="Wingdings" charset="2"/>
              <a:buChar char=""/>
            </a:pPr>
            <a:r>
              <a:rPr lang="x-none" sz="3200" spc="-1">
                <a:latin typeface="Arial"/>
              </a:rPr>
              <a:t> </a:t>
            </a:r>
            <a:endParaRPr/>
          </a:p>
          <a:p>
            <a:pPr marL="216000" indent="-216000">
              <a:buClr>
                <a:srgbClr val="FFFFFF"/>
              </a:buClr>
              <a:buSzPct val="45000"/>
              <a:buFont typeface="Wingdings" charset="2"/>
              <a:buChar char=""/>
            </a:pPr>
            <a:r>
              <a:rPr lang="x-none" sz="3200" spc="-1">
                <a:latin typeface="Times New Roman"/>
              </a:rPr>
              <a:t>Warburg Etkisi</a:t>
            </a:r>
            <a:endParaRPr/>
          </a:p>
          <a:p>
            <a:pPr marL="216000" indent="-216000">
              <a:buClr>
                <a:srgbClr val="FFFFFF"/>
              </a:buClr>
              <a:buSzPct val="45000"/>
              <a:buFont typeface="Wingdings" charset="2"/>
              <a:buChar char=""/>
            </a:pPr>
            <a:r>
              <a:rPr lang="x-none" sz="3200" spc="-1">
                <a:latin typeface="Arial"/>
              </a:rPr>
              <a:t> </a:t>
            </a:r>
            <a:endParaRPr/>
          </a:p>
          <a:p>
            <a:pPr marL="216000" indent="-216000">
              <a:buClr>
                <a:srgbClr val="FFFFFF"/>
              </a:buClr>
              <a:buSzPct val="45000"/>
              <a:buFont typeface="Wingdings" charset="2"/>
              <a:buChar char=""/>
            </a:pPr>
            <a:r>
              <a:rPr lang="x-none" sz="3200" spc="-1">
                <a:latin typeface="Times New Roman"/>
              </a:rPr>
              <a:t>Kanserde diğer metabolik değişiklikler</a:t>
            </a:r>
            <a:endParaRPr/>
          </a:p>
          <a:p>
            <a:pPr marL="216000" indent="-216000">
              <a:buClr>
                <a:srgbClr val="FFFFFF"/>
              </a:buClr>
              <a:buSzPct val="45000"/>
              <a:buFont typeface="Wingdings" charset="2"/>
              <a:buChar char=""/>
            </a:pPr>
            <a:r>
              <a:rPr lang="x-none" sz="3200" spc="-1">
                <a:latin typeface="Arial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CC"/>
                </a:solidFill>
                <a:latin typeface="Times New Roman"/>
              </a:rPr>
              <a:t>Warburg Etkisi</a:t>
            </a:r>
            <a:endParaRPr/>
          </a:p>
        </p:txBody>
      </p:sp>
      <p:sp>
        <p:nvSpPr>
          <p:cNvPr id="88" name="TextShape 2"/>
          <p:cNvSpPr txBox="1"/>
          <p:nvPr/>
        </p:nvSpPr>
        <p:spPr>
          <a:xfrm>
            <a:off x="180000" y="900000"/>
            <a:ext cx="108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b="1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  </a:t>
            </a:r>
            <a:r>
              <a:rPr lang="x-none" sz="3200" u="sng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oksijen varken neden anaerobik tercih ediliyor?</a:t>
            </a:r>
            <a:endParaRPr/>
          </a:p>
        </p:txBody>
      </p:sp>
      <p:sp>
        <p:nvSpPr>
          <p:cNvPr id="89" name="TextShape 3"/>
          <p:cNvSpPr txBox="1"/>
          <p:nvPr/>
        </p:nvSpPr>
        <p:spPr>
          <a:xfrm>
            <a:off x="1080000" y="2160000"/>
            <a:ext cx="8640000" cy="5012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b="1" spc="-1" dirty="0">
                <a:latin typeface="Times New Roman"/>
              </a:rPr>
              <a:t>* </a:t>
            </a:r>
            <a:r>
              <a:rPr lang="en-US" sz="1800" b="1" spc="-1" dirty="0" err="1">
                <a:latin typeface="Times New Roman"/>
              </a:rPr>
              <a:t>Anaerobik</a:t>
            </a:r>
            <a:r>
              <a:rPr lang="en-US" sz="1800" b="1" spc="-1" dirty="0">
                <a:latin typeface="Times New Roman"/>
              </a:rPr>
              <a:t> 100x </a:t>
            </a:r>
            <a:r>
              <a:rPr lang="en-US" sz="1800" b="1" spc="-1" dirty="0" err="1">
                <a:latin typeface="Times New Roman"/>
              </a:rPr>
              <a:t>daha</a:t>
            </a:r>
            <a:r>
              <a:rPr lang="en-US" sz="1800" b="1" spc="-1" dirty="0">
                <a:latin typeface="Times New Roman"/>
              </a:rPr>
              <a:t> </a:t>
            </a:r>
            <a:r>
              <a:rPr lang="en-US" sz="1800" b="1" spc="-1" dirty="0" err="1">
                <a:latin typeface="Times New Roman"/>
              </a:rPr>
              <a:t>hızlı</a:t>
            </a:r>
            <a:endParaRPr/>
          </a:p>
          <a:p>
            <a:endParaRPr/>
          </a:p>
          <a:p>
            <a:r>
              <a:rPr lang="en-US" sz="1800" spc="-1" dirty="0" smtClean="0">
                <a:latin typeface="Times New Roman"/>
              </a:rPr>
              <a:t> </a:t>
            </a:r>
            <a:r>
              <a:rPr lang="en-US" sz="1800" spc="-1" dirty="0" err="1">
                <a:latin typeface="Times New Roman"/>
              </a:rPr>
              <a:t>Aslında</a:t>
            </a:r>
            <a:r>
              <a:rPr lang="en-US" sz="1800" spc="-1" dirty="0">
                <a:latin typeface="Times New Roman"/>
              </a:rPr>
              <a:t> ATP </a:t>
            </a:r>
            <a:r>
              <a:rPr lang="en-US" sz="1800" spc="-1" dirty="0" err="1">
                <a:latin typeface="Times New Roman"/>
              </a:rPr>
              <a:t>hız</a:t>
            </a:r>
            <a:r>
              <a:rPr lang="en-US" sz="1800" spc="-1" dirty="0">
                <a:latin typeface="Times New Roman"/>
              </a:rPr>
              <a:t> </a:t>
            </a:r>
            <a:r>
              <a:rPr lang="en-US" sz="1800" spc="-1" dirty="0" err="1">
                <a:latin typeface="Times New Roman"/>
              </a:rPr>
              <a:t>sınırlayıcı</a:t>
            </a:r>
            <a:r>
              <a:rPr lang="en-US" sz="1800" spc="-1" dirty="0">
                <a:latin typeface="Times New Roman"/>
              </a:rPr>
              <a:t> </a:t>
            </a:r>
            <a:r>
              <a:rPr lang="en-US" sz="1800" spc="-1" dirty="0" err="1">
                <a:latin typeface="Times New Roman"/>
              </a:rPr>
              <a:t>değildir</a:t>
            </a:r>
            <a:r>
              <a:rPr lang="en-US" sz="1800" spc="-1" dirty="0">
                <a:latin typeface="Times New Roman"/>
              </a:rPr>
              <a:t>, </a:t>
            </a:r>
            <a:r>
              <a:rPr lang="en-US" sz="1800" spc="-1" dirty="0" err="1">
                <a:latin typeface="Times New Roman"/>
              </a:rPr>
              <a:t>anaerobik</a:t>
            </a:r>
            <a:r>
              <a:rPr lang="en-US" sz="1800" spc="-1" dirty="0">
                <a:latin typeface="Times New Roman"/>
              </a:rPr>
              <a:t> </a:t>
            </a:r>
            <a:r>
              <a:rPr lang="en-US" sz="1800" spc="-1" dirty="0" err="1">
                <a:latin typeface="Times New Roman"/>
              </a:rPr>
              <a:t>tercih</a:t>
            </a:r>
            <a:r>
              <a:rPr lang="en-US" sz="1800" spc="-1" dirty="0">
                <a:latin typeface="Times New Roman"/>
              </a:rPr>
              <a:t> </a:t>
            </a:r>
            <a:r>
              <a:rPr lang="en-US" sz="1800" spc="-1" dirty="0" err="1">
                <a:latin typeface="Times New Roman"/>
              </a:rPr>
              <a:t>etmeye</a:t>
            </a:r>
            <a:r>
              <a:rPr lang="en-US" sz="1800" spc="-1" dirty="0">
                <a:latin typeface="Times New Roman"/>
              </a:rPr>
              <a:t> </a:t>
            </a:r>
            <a:r>
              <a:rPr lang="en-US" sz="1800" spc="-1" dirty="0" err="1">
                <a:latin typeface="Times New Roman"/>
              </a:rPr>
              <a:t>gerek</a:t>
            </a:r>
            <a:r>
              <a:rPr lang="en-US" sz="1800" spc="-1" dirty="0">
                <a:latin typeface="Times New Roman"/>
              </a:rPr>
              <a:t> </a:t>
            </a:r>
            <a:r>
              <a:rPr lang="en-US" sz="1800" spc="-1" dirty="0" err="1">
                <a:latin typeface="Times New Roman"/>
              </a:rPr>
              <a:t>olmayabilirdi</a:t>
            </a:r>
            <a:r>
              <a:rPr lang="en-US" sz="1800" spc="-1" dirty="0">
                <a:latin typeface="Times New Roman"/>
              </a:rPr>
              <a:t>.</a:t>
            </a:r>
            <a:endParaRPr/>
          </a:p>
          <a:p>
            <a:r>
              <a:rPr lang="en-US" sz="1800" spc="-1" dirty="0" err="1">
                <a:latin typeface="Times New Roman"/>
              </a:rPr>
              <a:t>Büyüme+çoğalma</a:t>
            </a:r>
            <a:r>
              <a:rPr lang="en-US" sz="1800" spc="-1" dirty="0">
                <a:latin typeface="Times New Roman"/>
              </a:rPr>
              <a:t> </a:t>
            </a:r>
            <a:r>
              <a:rPr lang="en-US" sz="1800" spc="-1" dirty="0" err="1">
                <a:latin typeface="Times New Roman"/>
              </a:rPr>
              <a:t>için</a:t>
            </a:r>
            <a:r>
              <a:rPr lang="en-US" sz="1800" spc="-1" dirty="0">
                <a:latin typeface="Times New Roman"/>
              </a:rPr>
              <a:t> </a:t>
            </a:r>
            <a:r>
              <a:rPr lang="en-US" sz="1800" spc="-1" dirty="0" err="1">
                <a:latin typeface="Times New Roman"/>
              </a:rPr>
              <a:t>gereken</a:t>
            </a:r>
            <a:r>
              <a:rPr lang="en-US" sz="1800" spc="-1" dirty="0">
                <a:latin typeface="Times New Roman"/>
              </a:rPr>
              <a:t> ATP &lt;&lt;&lt; Maintenance </a:t>
            </a:r>
            <a:r>
              <a:rPr lang="en-US" sz="1800" spc="-1" dirty="0" err="1">
                <a:latin typeface="Times New Roman"/>
              </a:rPr>
              <a:t>için</a:t>
            </a:r>
            <a:r>
              <a:rPr lang="en-US" sz="1800" spc="-1" dirty="0">
                <a:latin typeface="Times New Roman"/>
              </a:rPr>
              <a:t> </a:t>
            </a:r>
            <a:r>
              <a:rPr lang="en-US" sz="1800" spc="-1" dirty="0" err="1">
                <a:latin typeface="Times New Roman"/>
              </a:rPr>
              <a:t>gereken</a:t>
            </a:r>
            <a:r>
              <a:rPr lang="en-US" sz="1800" spc="-1" dirty="0">
                <a:latin typeface="Times New Roman"/>
              </a:rPr>
              <a:t> ATP</a:t>
            </a:r>
            <a:endParaRPr/>
          </a:p>
          <a:p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CC"/>
                </a:solidFill>
                <a:latin typeface="Times New Roman"/>
              </a:rPr>
              <a:t>Warburg Etkisi</a:t>
            </a:r>
            <a:endParaRPr/>
          </a:p>
        </p:txBody>
      </p:sp>
      <p:sp>
        <p:nvSpPr>
          <p:cNvPr id="91" name="TextShape 2"/>
          <p:cNvSpPr txBox="1"/>
          <p:nvPr/>
        </p:nvSpPr>
        <p:spPr>
          <a:xfrm>
            <a:off x="180000" y="900000"/>
            <a:ext cx="108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b="1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  </a:t>
            </a:r>
            <a:r>
              <a:rPr lang="x-none" sz="3200" u="sng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oksijen varken neden anaerobik tercih ediliyor?</a:t>
            </a:r>
            <a:endParaRPr/>
          </a:p>
        </p:txBody>
      </p:sp>
      <p:sp>
        <p:nvSpPr>
          <p:cNvPr id="92" name="TextShape 3"/>
          <p:cNvSpPr txBox="1"/>
          <p:nvPr/>
        </p:nvSpPr>
        <p:spPr>
          <a:xfrm>
            <a:off x="1080000" y="2160000"/>
            <a:ext cx="8640000" cy="5012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spc="-1">
                <a:latin typeface="Times New Roman"/>
              </a:rPr>
              <a:t>* Anaerobik 100x daha hızlı</a:t>
            </a:r>
            <a:endParaRPr/>
          </a:p>
          <a:p>
            <a:endParaRPr/>
          </a:p>
          <a:p>
            <a:r>
              <a:rPr lang="en-US" sz="1800" spc="-1">
                <a:latin typeface="Times New Roman"/>
              </a:rPr>
              <a:t>? Aslında ATP hız sınırlayıcı değildir, anaerobik tercih etmeye gerek olmayabilirdi.</a:t>
            </a:r>
            <a:endParaRPr/>
          </a:p>
          <a:p>
            <a:r>
              <a:rPr lang="en-US" sz="1800" spc="-1">
                <a:latin typeface="Times New Roman"/>
              </a:rPr>
              <a:t>Büyüme+çoğalma için gereken ATP &lt;&lt;&lt; Maintenance için gereken ATP</a:t>
            </a:r>
            <a:endParaRPr/>
          </a:p>
          <a:p>
            <a:endParaRPr/>
          </a:p>
          <a:p>
            <a:r>
              <a:rPr lang="en-US" sz="1800" b="1" spc="-1">
                <a:latin typeface="Times New Roman"/>
              </a:rPr>
              <a:t>? Tekrar tekrar kullanılabilir olduğu için olabilir.</a:t>
            </a:r>
            <a:endParaRPr/>
          </a:p>
          <a:p>
            <a:r>
              <a:rPr lang="en-US" sz="1800" b="1" spc="-1">
                <a:latin typeface="Times New Roman"/>
              </a:rPr>
              <a:t>Laktat Cori cycle ile yeniden glikoza çevrilebilir.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CC"/>
                </a:solidFill>
                <a:latin typeface="Times New Roman"/>
              </a:rPr>
              <a:t>Warburg Etkisi</a:t>
            </a:r>
            <a:endParaRPr/>
          </a:p>
        </p:txBody>
      </p:sp>
      <p:sp>
        <p:nvSpPr>
          <p:cNvPr id="94" name="TextShape 2"/>
          <p:cNvSpPr txBox="1"/>
          <p:nvPr/>
        </p:nvSpPr>
        <p:spPr>
          <a:xfrm>
            <a:off x="180000" y="900000"/>
            <a:ext cx="108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b="1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  </a:t>
            </a:r>
            <a:r>
              <a:rPr lang="x-none" sz="3200" u="sng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oksijen varken neden anaerobik tercih ediliyor?</a:t>
            </a:r>
            <a:endParaRPr/>
          </a:p>
        </p:txBody>
      </p:sp>
      <p:sp>
        <p:nvSpPr>
          <p:cNvPr id="95" name="TextShape 3"/>
          <p:cNvSpPr txBox="1"/>
          <p:nvPr/>
        </p:nvSpPr>
        <p:spPr>
          <a:xfrm>
            <a:off x="1080000" y="2160000"/>
            <a:ext cx="8640000" cy="5012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spc="-1">
                <a:latin typeface="Times New Roman"/>
              </a:rPr>
              <a:t>* Anaerobik 100x daha hızlı</a:t>
            </a:r>
            <a:endParaRPr/>
          </a:p>
          <a:p>
            <a:endParaRPr/>
          </a:p>
          <a:p>
            <a:r>
              <a:rPr lang="en-US" sz="1800" spc="-1">
                <a:latin typeface="Times New Roman"/>
              </a:rPr>
              <a:t>? Aslında ATP hız sınırlayıcı değildir, anaerobik tercih etmeye gerek olmayabilirdi.</a:t>
            </a:r>
            <a:endParaRPr/>
          </a:p>
          <a:p>
            <a:r>
              <a:rPr lang="en-US" sz="1800" spc="-1">
                <a:latin typeface="Times New Roman"/>
              </a:rPr>
              <a:t>Büyüme+çoğalma için gereken ATP &lt;&lt;&lt; Maintenance için gereken ATP</a:t>
            </a:r>
            <a:endParaRPr/>
          </a:p>
          <a:p>
            <a:endParaRPr/>
          </a:p>
          <a:p>
            <a:r>
              <a:rPr lang="en-US" sz="1800" spc="-1">
                <a:latin typeface="Times New Roman"/>
              </a:rPr>
              <a:t>? Tekrar tekrar kullanılabilir olduğu için olabilir.</a:t>
            </a:r>
            <a:endParaRPr/>
          </a:p>
          <a:p>
            <a:r>
              <a:rPr lang="en-US" sz="1800" spc="-1">
                <a:latin typeface="Times New Roman"/>
              </a:rPr>
              <a:t>Laktat Cori cycle ile yeniden glikoza çevrilebilir</a:t>
            </a:r>
            <a:endParaRPr/>
          </a:p>
          <a:p>
            <a:endParaRPr/>
          </a:p>
          <a:p>
            <a:r>
              <a:rPr lang="en-US" sz="1800" b="1" spc="-1">
                <a:latin typeface="Times New Roman"/>
              </a:rPr>
              <a:t>? Glikozu hızla almak istediği için olabilir</a:t>
            </a:r>
            <a:endParaRPr/>
          </a:p>
          <a:p>
            <a:r>
              <a:rPr lang="en-US" sz="1800" b="1" spc="-1">
                <a:latin typeface="Times New Roman"/>
              </a:rPr>
              <a:t>a) Anaerobik daha hızlı olduğu için birim zamanda hücreye alınan glikoz daha fazla.</a:t>
            </a:r>
            <a:endParaRPr/>
          </a:p>
          <a:p>
            <a:r>
              <a:rPr lang="en-US" sz="1800" b="1" spc="-1">
                <a:latin typeface="Times New Roman"/>
              </a:rPr>
              <a:t>b) Anaerobikte NADH→NAD+ ile glikoliz devamlı aktif tutuluyor.</a:t>
            </a:r>
            <a:endParaRPr/>
          </a:p>
          <a:p>
            <a:r>
              <a:rPr lang="en-US" sz="1800" b="1" spc="-1">
                <a:latin typeface="Times New Roman"/>
              </a:rPr>
              <a:t>Dolayısıyla anabolizma için içerik daha hızlı üretiliyor.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CC"/>
                </a:solidFill>
                <a:latin typeface="Times New Roman"/>
              </a:rPr>
              <a:t>Warburg Etkisi</a:t>
            </a:r>
            <a:endParaRPr/>
          </a:p>
        </p:txBody>
      </p:sp>
      <p:sp>
        <p:nvSpPr>
          <p:cNvPr id="97" name="TextShape 2"/>
          <p:cNvSpPr txBox="1"/>
          <p:nvPr/>
        </p:nvSpPr>
        <p:spPr>
          <a:xfrm>
            <a:off x="180000" y="900000"/>
            <a:ext cx="108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b="1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  </a:t>
            </a:r>
            <a:r>
              <a:rPr lang="x-none" sz="3200" u="sng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oksijen varken neden anaerobik tercih ediliyor?</a:t>
            </a:r>
            <a:endParaRPr/>
          </a:p>
        </p:txBody>
      </p:sp>
      <p:sp>
        <p:nvSpPr>
          <p:cNvPr id="98" name="TextShape 3"/>
          <p:cNvSpPr txBox="1"/>
          <p:nvPr/>
        </p:nvSpPr>
        <p:spPr>
          <a:xfrm>
            <a:off x="1080000" y="2160000"/>
            <a:ext cx="8640000" cy="52714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spc="-1">
                <a:latin typeface="Times New Roman"/>
              </a:rPr>
              <a:t>* Anaerobik 100x daha hızlı</a:t>
            </a:r>
            <a:endParaRPr/>
          </a:p>
          <a:p>
            <a:endParaRPr/>
          </a:p>
          <a:p>
            <a:r>
              <a:rPr lang="en-US" sz="1800" spc="-1">
                <a:latin typeface="Times New Roman"/>
              </a:rPr>
              <a:t>? Aslında ATP hız sınırlayıcı değildir, anaerobik tercih etmeye gerek olmayabilirdi.</a:t>
            </a:r>
            <a:endParaRPr/>
          </a:p>
          <a:p>
            <a:r>
              <a:rPr lang="en-US" sz="1800" spc="-1">
                <a:latin typeface="Times New Roman"/>
              </a:rPr>
              <a:t>Büyüme+çoğalma için gereken ATP &lt;&lt;&lt; Maintenance için gereken ATP</a:t>
            </a:r>
            <a:endParaRPr/>
          </a:p>
          <a:p>
            <a:endParaRPr/>
          </a:p>
          <a:p>
            <a:r>
              <a:rPr lang="en-US" sz="1800" spc="-1">
                <a:latin typeface="Times New Roman"/>
              </a:rPr>
              <a:t>? Tekrar tekrar kullanılabilir olduğu için olabilir.</a:t>
            </a:r>
            <a:endParaRPr/>
          </a:p>
          <a:p>
            <a:r>
              <a:rPr lang="en-US" sz="1800" spc="-1">
                <a:latin typeface="Times New Roman"/>
              </a:rPr>
              <a:t>Laktat Cori cycle ile yeniden glikoza çevrilebilir</a:t>
            </a:r>
            <a:endParaRPr/>
          </a:p>
          <a:p>
            <a:endParaRPr/>
          </a:p>
          <a:p>
            <a:r>
              <a:rPr lang="en-US" sz="1800" spc="-1">
                <a:latin typeface="Times New Roman"/>
              </a:rPr>
              <a:t>? Glikozu hızla almak istediği için olabilir</a:t>
            </a:r>
            <a:endParaRPr/>
          </a:p>
          <a:p>
            <a:r>
              <a:rPr lang="en-US" sz="1800" spc="-1">
                <a:latin typeface="Times New Roman"/>
              </a:rPr>
              <a:t>a) Anaerobik daha hızlı olduğu için birim zamanda hücreye alınan glikoz daha fazla.</a:t>
            </a:r>
            <a:endParaRPr/>
          </a:p>
          <a:p>
            <a:r>
              <a:rPr lang="en-US" sz="1800" spc="-1">
                <a:latin typeface="Times New Roman"/>
              </a:rPr>
              <a:t>b) Anaerobikte NADH→NAD+ ile glikoliz devamlı aktif tutuluyor.</a:t>
            </a:r>
            <a:endParaRPr/>
          </a:p>
          <a:p>
            <a:r>
              <a:rPr lang="en-US" sz="1800" spc="-1">
                <a:latin typeface="Times New Roman"/>
              </a:rPr>
              <a:t>Dolayısıyla anabolizma için içerik daha hızlı üretiliyor.</a:t>
            </a:r>
            <a:endParaRPr/>
          </a:p>
          <a:p>
            <a:endParaRPr/>
          </a:p>
          <a:p>
            <a:r>
              <a:rPr lang="en-US" sz="1800" b="1" spc="-1">
                <a:latin typeface="Times New Roman"/>
              </a:rPr>
              <a:t>? NADPH gibi indirgeyici moleküller hız sınırlayıcı olabilir</a:t>
            </a:r>
            <a:endParaRPr/>
          </a:p>
          <a:p>
            <a:r>
              <a:rPr lang="en-US" sz="1800" b="1" spc="-1">
                <a:latin typeface="Times New Roman"/>
              </a:rPr>
              <a:t>Daha çok glikoz alarak Pentoz-Fosfat Yolağının oksidatif kısmında ürettirebilir→ lipid sentez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CC"/>
                </a:solidFill>
                <a:latin typeface="Times New Roman"/>
              </a:rPr>
              <a:t>Warburg Etkisi</a:t>
            </a:r>
            <a:endParaRPr/>
          </a:p>
        </p:txBody>
      </p:sp>
      <p:sp>
        <p:nvSpPr>
          <p:cNvPr id="100" name="TextShape 2"/>
          <p:cNvSpPr txBox="1"/>
          <p:nvPr/>
        </p:nvSpPr>
        <p:spPr>
          <a:xfrm>
            <a:off x="180000" y="900000"/>
            <a:ext cx="108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b="1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  </a:t>
            </a:r>
            <a:r>
              <a:rPr lang="x-none" sz="3200" u="sng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oksijen varken neden anaerobik tercih ediliyor?</a:t>
            </a:r>
            <a:endParaRPr/>
          </a:p>
        </p:txBody>
      </p:sp>
      <p:sp>
        <p:nvSpPr>
          <p:cNvPr id="101" name="TextShape 3"/>
          <p:cNvSpPr txBox="1"/>
          <p:nvPr/>
        </p:nvSpPr>
        <p:spPr>
          <a:xfrm>
            <a:off x="1080000" y="2160000"/>
            <a:ext cx="8640000" cy="57898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spc="-1">
                <a:latin typeface="Times New Roman"/>
              </a:rPr>
              <a:t>* Anaerobik 100x daha hızlı</a:t>
            </a:r>
            <a:endParaRPr/>
          </a:p>
          <a:p>
            <a:endParaRPr/>
          </a:p>
          <a:p>
            <a:r>
              <a:rPr lang="en-US" sz="1800" spc="-1">
                <a:latin typeface="Times New Roman"/>
              </a:rPr>
              <a:t>? Aslında ATP hız sınırlayıcı değildir, anaerobik tercih etmeye gerek olmayabilirdi.</a:t>
            </a:r>
            <a:endParaRPr/>
          </a:p>
          <a:p>
            <a:r>
              <a:rPr lang="en-US" sz="1800" spc="-1">
                <a:latin typeface="Times New Roman"/>
              </a:rPr>
              <a:t>Büyüme+çoğalma için gereken ATP &lt;&lt;&lt; Maintenance için gereken ATP</a:t>
            </a:r>
            <a:endParaRPr/>
          </a:p>
          <a:p>
            <a:endParaRPr/>
          </a:p>
          <a:p>
            <a:r>
              <a:rPr lang="en-US" sz="1800" spc="-1">
                <a:latin typeface="Times New Roman"/>
              </a:rPr>
              <a:t>? Tekrar tekrar kullanılabilir olduğu için olabilir.</a:t>
            </a:r>
            <a:endParaRPr/>
          </a:p>
          <a:p>
            <a:r>
              <a:rPr lang="en-US" sz="1800" spc="-1">
                <a:latin typeface="Times New Roman"/>
              </a:rPr>
              <a:t>Laktat Cori cycle ile yeniden glikoza çevrilebilir</a:t>
            </a:r>
            <a:endParaRPr/>
          </a:p>
          <a:p>
            <a:endParaRPr/>
          </a:p>
          <a:p>
            <a:r>
              <a:rPr lang="en-US" sz="1800" spc="-1">
                <a:latin typeface="Times New Roman"/>
              </a:rPr>
              <a:t>? Glikozu hızla almak istediği için olabilir</a:t>
            </a:r>
            <a:endParaRPr/>
          </a:p>
          <a:p>
            <a:r>
              <a:rPr lang="en-US" sz="1800" spc="-1">
                <a:latin typeface="Times New Roman"/>
              </a:rPr>
              <a:t>a) Anaerobik daha hızlı olduğu için birim zamanda hücreye alınan glikoz daha fazla.</a:t>
            </a:r>
            <a:endParaRPr/>
          </a:p>
          <a:p>
            <a:r>
              <a:rPr lang="en-US" sz="1800" spc="-1">
                <a:latin typeface="Times New Roman"/>
              </a:rPr>
              <a:t>b) Anaerobikte NADH→NAD+ ile glikoliz devamlı aktif tutuluyor.</a:t>
            </a:r>
            <a:endParaRPr/>
          </a:p>
          <a:p>
            <a:r>
              <a:rPr lang="en-US" sz="1800" spc="-1">
                <a:latin typeface="Times New Roman"/>
              </a:rPr>
              <a:t>Dolayısıyla anabolizma için içerik daha hızlı üretiliyor.</a:t>
            </a:r>
            <a:endParaRPr/>
          </a:p>
          <a:p>
            <a:endParaRPr/>
          </a:p>
          <a:p>
            <a:r>
              <a:rPr lang="en-US" sz="1800" spc="-1">
                <a:latin typeface="Times New Roman"/>
              </a:rPr>
              <a:t>? NADPH gibi indirgeyici moleküller hız sınırlayıcı olabilir</a:t>
            </a:r>
            <a:endParaRPr/>
          </a:p>
          <a:p>
            <a:r>
              <a:rPr lang="en-US" sz="1800" spc="-1">
                <a:latin typeface="Times New Roman"/>
              </a:rPr>
              <a:t>Daha çok glikoz alarak Pentoz-Fosfat Yolağının oksidatif kısmında ürettirebilir→ lipid sentez</a:t>
            </a:r>
            <a:endParaRPr/>
          </a:p>
          <a:p>
            <a:endParaRPr/>
          </a:p>
          <a:p>
            <a:r>
              <a:rPr lang="en-US" sz="1800" b="1" spc="-1">
                <a:latin typeface="Times New Roman"/>
              </a:rPr>
              <a:t>? Aerobik zahmetli, çok fazla gen overekspres edilmeli.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CC"/>
                </a:solidFill>
                <a:latin typeface="Times New Roman"/>
              </a:rPr>
              <a:t>Warburg Etkisi</a:t>
            </a:r>
            <a:endParaRPr/>
          </a:p>
        </p:txBody>
      </p:sp>
      <p:sp>
        <p:nvSpPr>
          <p:cNvPr id="103" name="TextShape 2"/>
          <p:cNvSpPr txBox="1"/>
          <p:nvPr/>
        </p:nvSpPr>
        <p:spPr>
          <a:xfrm>
            <a:off x="180000" y="900000"/>
            <a:ext cx="108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b="1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  </a:t>
            </a:r>
            <a:r>
              <a:rPr lang="x-none" sz="3200" u="sng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oksijen varken neden anaerobik tercih ediliyor?</a:t>
            </a:r>
            <a:endParaRPr/>
          </a:p>
        </p:txBody>
      </p:sp>
      <p:sp>
        <p:nvSpPr>
          <p:cNvPr id="104" name="TextShape 3"/>
          <p:cNvSpPr txBox="1"/>
          <p:nvPr/>
        </p:nvSpPr>
        <p:spPr>
          <a:xfrm>
            <a:off x="1080000" y="2160000"/>
            <a:ext cx="8640000" cy="6308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spc="-1">
                <a:latin typeface="Times New Roman"/>
              </a:rPr>
              <a:t>* Anaerobik 100x daha hızlı</a:t>
            </a:r>
            <a:endParaRPr/>
          </a:p>
          <a:p>
            <a:endParaRPr/>
          </a:p>
          <a:p>
            <a:r>
              <a:rPr lang="en-US" sz="1800" spc="-1">
                <a:latin typeface="Times New Roman"/>
              </a:rPr>
              <a:t>? Aslında ATP hız sınırlayıcı değildir, anaerobik tercih etmeye gerek olmayabilirdi.</a:t>
            </a:r>
            <a:endParaRPr/>
          </a:p>
          <a:p>
            <a:r>
              <a:rPr lang="en-US" sz="1800" spc="-1">
                <a:latin typeface="Times New Roman"/>
              </a:rPr>
              <a:t>Büyüme+çoğalma için gereken ATP &lt;&lt;&lt; Maintenance için gereken ATP</a:t>
            </a:r>
            <a:endParaRPr/>
          </a:p>
          <a:p>
            <a:endParaRPr/>
          </a:p>
          <a:p>
            <a:r>
              <a:rPr lang="en-US" sz="1800" spc="-1">
                <a:latin typeface="Times New Roman"/>
              </a:rPr>
              <a:t>? Tekrar tekrar kullanılabilir olduğu için olabilir.</a:t>
            </a:r>
            <a:endParaRPr/>
          </a:p>
          <a:p>
            <a:r>
              <a:rPr lang="en-US" sz="1800" spc="-1">
                <a:latin typeface="Times New Roman"/>
              </a:rPr>
              <a:t>Laktat Cori cycle ile yeniden glikoza çevrilebilir</a:t>
            </a:r>
            <a:endParaRPr/>
          </a:p>
          <a:p>
            <a:endParaRPr/>
          </a:p>
          <a:p>
            <a:r>
              <a:rPr lang="en-US" sz="1800" spc="-1">
                <a:latin typeface="Times New Roman"/>
              </a:rPr>
              <a:t>? Glikozu hızla almak istediği için olabilir</a:t>
            </a:r>
            <a:endParaRPr/>
          </a:p>
          <a:p>
            <a:r>
              <a:rPr lang="en-US" sz="1800" spc="-1">
                <a:latin typeface="Times New Roman"/>
              </a:rPr>
              <a:t>a) Anaerobik daha hızlı olduğu için birim zamanda hücreye alınan glikoz daha fazla.</a:t>
            </a:r>
            <a:endParaRPr/>
          </a:p>
          <a:p>
            <a:r>
              <a:rPr lang="en-US" sz="1800" spc="-1">
                <a:latin typeface="Times New Roman"/>
              </a:rPr>
              <a:t>b) Anaerobikte NADH→NAD+ ile glikoliz devamlı aktif tutuluyor.</a:t>
            </a:r>
            <a:endParaRPr/>
          </a:p>
          <a:p>
            <a:r>
              <a:rPr lang="en-US" sz="1800" spc="-1">
                <a:latin typeface="Times New Roman"/>
              </a:rPr>
              <a:t>Dolayısıyla anabolizma için içerik daha hızlı üretiliyor.</a:t>
            </a:r>
            <a:endParaRPr/>
          </a:p>
          <a:p>
            <a:endParaRPr/>
          </a:p>
          <a:p>
            <a:r>
              <a:rPr lang="en-US" sz="1800" spc="-1">
                <a:latin typeface="Times New Roman"/>
              </a:rPr>
              <a:t>? NADPH gibi indirgeyici moleküller hız sınırlayıcı olabilir</a:t>
            </a:r>
            <a:endParaRPr/>
          </a:p>
          <a:p>
            <a:r>
              <a:rPr lang="en-US" sz="1800" spc="-1">
                <a:latin typeface="Times New Roman"/>
              </a:rPr>
              <a:t>Daha çok glikoz alarak Pentoz-Fosfat Yolağının oksidatif kısmında ürettirebilir→ lipid sentez</a:t>
            </a:r>
            <a:endParaRPr/>
          </a:p>
          <a:p>
            <a:endParaRPr/>
          </a:p>
          <a:p>
            <a:r>
              <a:rPr lang="en-US" sz="1800" spc="-1">
                <a:latin typeface="Times New Roman"/>
              </a:rPr>
              <a:t>? Aerobik zahmetli, çok fazla gen overekspres edilmeli.</a:t>
            </a:r>
            <a:endParaRPr/>
          </a:p>
          <a:p>
            <a:endParaRPr/>
          </a:p>
          <a:p>
            <a:r>
              <a:rPr lang="en-US" sz="1800" b="1" spc="-1">
                <a:latin typeface="Times New Roman"/>
              </a:rPr>
              <a:t>? Mitokondri çok yer kaplıyor, sayısı çok artamaz.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CC"/>
                </a:solidFill>
                <a:latin typeface="Times New Roman"/>
              </a:rPr>
              <a:t>Warburg Etkisi</a:t>
            </a:r>
            <a:endParaRPr/>
          </a:p>
        </p:txBody>
      </p:sp>
      <p:sp>
        <p:nvSpPr>
          <p:cNvPr id="106" name="TextShape 2"/>
          <p:cNvSpPr txBox="1"/>
          <p:nvPr/>
        </p:nvSpPr>
        <p:spPr>
          <a:xfrm>
            <a:off x="180000" y="900000"/>
            <a:ext cx="108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b="1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  </a:t>
            </a:r>
            <a:r>
              <a:rPr lang="x-none" sz="3200" u="sng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Tümörün işine nasıl yarıyor?</a:t>
            </a:r>
            <a:endParaRPr/>
          </a:p>
        </p:txBody>
      </p:sp>
      <p:sp>
        <p:nvSpPr>
          <p:cNvPr id="107" name="TextShape 3"/>
          <p:cNvSpPr txBox="1"/>
          <p:nvPr/>
        </p:nvSpPr>
        <p:spPr>
          <a:xfrm>
            <a:off x="1080000" y="2160000"/>
            <a:ext cx="8640000" cy="5012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b="1" spc="-1">
                <a:latin typeface="Times New Roman"/>
              </a:rPr>
              <a:t>* Daha çok glikoz</a:t>
            </a:r>
            <a:endParaRPr/>
          </a:p>
          <a:p>
            <a:r>
              <a:rPr lang="en-US" sz="1800" spc="-1">
                <a:latin typeface="Times New Roman"/>
              </a:rPr>
              <a:t>- Daha hızlı anabolizma.</a:t>
            </a:r>
            <a:endParaRPr/>
          </a:p>
          <a:p>
            <a:r>
              <a:rPr lang="en-US" sz="1800" spc="-1">
                <a:latin typeface="Times New Roman"/>
              </a:rPr>
              <a:t>- Glikozu TIL'den (tumor infiltrated lymphocytes) çalmış oluyor.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CC"/>
                </a:solidFill>
                <a:latin typeface="Times New Roman"/>
              </a:rPr>
              <a:t>Warburg Etkisi</a:t>
            </a:r>
            <a:endParaRPr/>
          </a:p>
        </p:txBody>
      </p:sp>
      <p:sp>
        <p:nvSpPr>
          <p:cNvPr id="109" name="TextShape 2"/>
          <p:cNvSpPr txBox="1"/>
          <p:nvPr/>
        </p:nvSpPr>
        <p:spPr>
          <a:xfrm>
            <a:off x="180000" y="900000"/>
            <a:ext cx="108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b="1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  </a:t>
            </a:r>
            <a:r>
              <a:rPr lang="x-none" sz="3200" u="sng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Tümörün işine nasıl yarıyor?</a:t>
            </a:r>
            <a:endParaRPr/>
          </a:p>
        </p:txBody>
      </p:sp>
      <p:sp>
        <p:nvSpPr>
          <p:cNvPr id="110" name="TextShape 3"/>
          <p:cNvSpPr txBox="1"/>
          <p:nvPr/>
        </p:nvSpPr>
        <p:spPr>
          <a:xfrm>
            <a:off x="1080000" y="2160000"/>
            <a:ext cx="8640000" cy="5012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b="1" spc="-1">
                <a:latin typeface="Times New Roman"/>
              </a:rPr>
              <a:t>* Daha çok glikoz</a:t>
            </a:r>
            <a:endParaRPr/>
          </a:p>
          <a:p>
            <a:r>
              <a:rPr lang="en-US" sz="1800" spc="-1">
                <a:latin typeface="Times New Roman"/>
              </a:rPr>
              <a:t>- Daha hızlı anabolizma.</a:t>
            </a:r>
            <a:endParaRPr/>
          </a:p>
          <a:p>
            <a:r>
              <a:rPr lang="en-US" sz="1800" spc="-1">
                <a:latin typeface="Times New Roman"/>
              </a:rPr>
              <a:t>- Glikozu TIL'den (tumor infiltrated lymphocytes) çalmış oluyor.</a:t>
            </a:r>
            <a:endParaRPr/>
          </a:p>
          <a:p>
            <a:endParaRPr/>
          </a:p>
          <a:p>
            <a:endParaRPr/>
          </a:p>
          <a:p>
            <a:r>
              <a:rPr lang="en-US" sz="1800" b="1" spc="-1">
                <a:latin typeface="Times New Roman"/>
              </a:rPr>
              <a:t>*Asidoz</a:t>
            </a:r>
            <a:endParaRPr/>
          </a:p>
          <a:p>
            <a:r>
              <a:rPr lang="en-US" sz="1800" spc="-1">
                <a:latin typeface="Times New Roman"/>
              </a:rPr>
              <a:t>- Mikroçevredeki H+ invazyonu artırıyor.</a:t>
            </a:r>
            <a:endParaRPr/>
          </a:p>
          <a:p>
            <a:r>
              <a:rPr lang="en-US" sz="1800" spc="-1">
                <a:latin typeface="Times New Roman"/>
              </a:rPr>
              <a:t>-Laktat TAM (tissue associated macrophage) polarizasyonunu artırıyor.</a:t>
            </a:r>
            <a:endParaRPr/>
          </a:p>
          <a:p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CC"/>
                </a:solidFill>
                <a:latin typeface="Times New Roman"/>
              </a:rPr>
              <a:t>Warburg Etkisi</a:t>
            </a:r>
            <a:endParaRPr/>
          </a:p>
        </p:txBody>
      </p:sp>
      <p:sp>
        <p:nvSpPr>
          <p:cNvPr id="112" name="TextShape 2"/>
          <p:cNvSpPr txBox="1"/>
          <p:nvPr/>
        </p:nvSpPr>
        <p:spPr>
          <a:xfrm>
            <a:off x="180000" y="900000"/>
            <a:ext cx="108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b="1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  </a:t>
            </a:r>
            <a:r>
              <a:rPr lang="x-none" sz="3200" u="sng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Tümörün işine nasıl yarıyor?</a:t>
            </a:r>
            <a:endParaRPr/>
          </a:p>
        </p:txBody>
      </p:sp>
      <p:sp>
        <p:nvSpPr>
          <p:cNvPr id="113" name="TextShape 3"/>
          <p:cNvSpPr txBox="1"/>
          <p:nvPr/>
        </p:nvSpPr>
        <p:spPr>
          <a:xfrm>
            <a:off x="1080000" y="2160000"/>
            <a:ext cx="8640000" cy="5012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b="1" spc="-1">
                <a:latin typeface="Times New Roman"/>
              </a:rPr>
              <a:t>* Daha çok glikoz</a:t>
            </a:r>
            <a:endParaRPr/>
          </a:p>
          <a:p>
            <a:r>
              <a:rPr lang="en-US" sz="1800" spc="-1">
                <a:latin typeface="Times New Roman"/>
              </a:rPr>
              <a:t>- Daha hızlı anabolizma.</a:t>
            </a:r>
            <a:endParaRPr/>
          </a:p>
          <a:p>
            <a:r>
              <a:rPr lang="en-US" sz="1800" spc="-1">
                <a:latin typeface="Times New Roman"/>
              </a:rPr>
              <a:t>- Glikozu TIL'den (tumor infiltrated lymphocytes) çalmış oluyor.</a:t>
            </a:r>
            <a:endParaRPr/>
          </a:p>
          <a:p>
            <a:endParaRPr/>
          </a:p>
          <a:p>
            <a:endParaRPr/>
          </a:p>
          <a:p>
            <a:r>
              <a:rPr lang="en-US" sz="1800" b="1" spc="-1">
                <a:latin typeface="Times New Roman"/>
              </a:rPr>
              <a:t>*Asidoz</a:t>
            </a:r>
            <a:endParaRPr/>
          </a:p>
          <a:p>
            <a:r>
              <a:rPr lang="en-US" sz="1800" spc="-1">
                <a:latin typeface="Times New Roman"/>
              </a:rPr>
              <a:t>- Mikroçevredeki H+ invazyonu artırıyor.</a:t>
            </a:r>
            <a:endParaRPr/>
          </a:p>
          <a:p>
            <a:r>
              <a:rPr lang="en-US" sz="1800" spc="-1">
                <a:latin typeface="Times New Roman"/>
              </a:rPr>
              <a:t>-Laktat TAM (tissue associated macrophage) polarizasyonunu artırıyor.</a:t>
            </a:r>
            <a:endParaRPr/>
          </a:p>
          <a:p>
            <a:endParaRPr/>
          </a:p>
          <a:p>
            <a:endParaRPr/>
          </a:p>
          <a:p>
            <a:r>
              <a:rPr lang="en-US" sz="1800" b="1" spc="-1">
                <a:latin typeface="Times New Roman"/>
              </a:rPr>
              <a:t>*Daha az ROS</a:t>
            </a:r>
            <a:endParaRPr/>
          </a:p>
          <a:p>
            <a:r>
              <a:rPr lang="en-US" sz="1800" spc="-1">
                <a:latin typeface="Times New Roman"/>
              </a:rPr>
              <a:t>-Mitokondrinin ROS potansiyelini değiştiriyor olabilir.</a:t>
            </a:r>
            <a:endParaRPr/>
          </a:p>
          <a:p>
            <a:r>
              <a:rPr lang="en-US" sz="1800" spc="-1">
                <a:latin typeface="Times New Roman"/>
              </a:rPr>
              <a:t>-Bu aynı zamanda oncogene induced senescence'ın doğrudan sebebi de olabilir.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CC"/>
                </a:solidFill>
                <a:latin typeface="Times New Roman"/>
              </a:rPr>
              <a:t>Warburg Etkisi</a:t>
            </a:r>
            <a:endParaRPr/>
          </a:p>
        </p:txBody>
      </p:sp>
      <p:sp>
        <p:nvSpPr>
          <p:cNvPr id="115" name="TextShape 2"/>
          <p:cNvSpPr txBox="1"/>
          <p:nvPr/>
        </p:nvSpPr>
        <p:spPr>
          <a:xfrm>
            <a:off x="180000" y="900000"/>
            <a:ext cx="108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b="1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  </a:t>
            </a:r>
            <a:r>
              <a:rPr lang="x-none" sz="3200" u="sng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Tümörün işine nasıl yarıyor?</a:t>
            </a:r>
            <a:endParaRPr/>
          </a:p>
        </p:txBody>
      </p:sp>
      <p:sp>
        <p:nvSpPr>
          <p:cNvPr id="116" name="TextShape 3"/>
          <p:cNvSpPr txBox="1"/>
          <p:nvPr/>
        </p:nvSpPr>
        <p:spPr>
          <a:xfrm>
            <a:off x="1080000" y="2160000"/>
            <a:ext cx="8640000" cy="5274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b="1" spc="-1">
                <a:latin typeface="Times New Roman"/>
              </a:rPr>
              <a:t>* Daha çok glikoz</a:t>
            </a:r>
            <a:endParaRPr/>
          </a:p>
          <a:p>
            <a:r>
              <a:rPr lang="en-US" sz="1800" spc="-1">
                <a:latin typeface="Times New Roman"/>
              </a:rPr>
              <a:t>- Daha hızlı anabolizma.</a:t>
            </a:r>
            <a:endParaRPr/>
          </a:p>
          <a:p>
            <a:r>
              <a:rPr lang="en-US" sz="1800" spc="-1">
                <a:latin typeface="Times New Roman"/>
              </a:rPr>
              <a:t>- Glikozu TIL'den (tumor infiltrated lymphocytes) çalmış oluyor.</a:t>
            </a:r>
            <a:endParaRPr/>
          </a:p>
          <a:p>
            <a:endParaRPr/>
          </a:p>
          <a:p>
            <a:endParaRPr/>
          </a:p>
          <a:p>
            <a:r>
              <a:rPr lang="en-US" sz="1800" b="1" spc="-1">
                <a:latin typeface="Times New Roman"/>
              </a:rPr>
              <a:t>*Asidoz</a:t>
            </a:r>
            <a:endParaRPr/>
          </a:p>
          <a:p>
            <a:r>
              <a:rPr lang="en-US" sz="1800" spc="-1">
                <a:latin typeface="Times New Roman"/>
              </a:rPr>
              <a:t>- Mikroçevredeki H+ invazyonu artırıyor.</a:t>
            </a:r>
            <a:endParaRPr/>
          </a:p>
          <a:p>
            <a:r>
              <a:rPr lang="en-US" sz="1800" spc="-1">
                <a:latin typeface="Times New Roman"/>
              </a:rPr>
              <a:t>-Laktat TAM (tissue associated macrophage) polarizasyonunu artırıyor.</a:t>
            </a:r>
            <a:endParaRPr/>
          </a:p>
          <a:p>
            <a:endParaRPr/>
          </a:p>
          <a:p>
            <a:endParaRPr/>
          </a:p>
          <a:p>
            <a:r>
              <a:rPr lang="en-US" sz="1800" b="1" spc="-1">
                <a:latin typeface="Times New Roman"/>
              </a:rPr>
              <a:t>*Daha az ROS</a:t>
            </a:r>
            <a:endParaRPr/>
          </a:p>
          <a:p>
            <a:r>
              <a:rPr lang="en-US" sz="1800" spc="-1">
                <a:latin typeface="Times New Roman"/>
              </a:rPr>
              <a:t>-Mitokondrinin ROS potansiyelini değiştiriyor olabilir.</a:t>
            </a:r>
            <a:endParaRPr/>
          </a:p>
          <a:p>
            <a:r>
              <a:rPr lang="en-US" sz="1800" spc="-1">
                <a:latin typeface="Times New Roman"/>
              </a:rPr>
              <a:t>-Bu aynı zamanda oncogene induced senescence'ın doğrudan sebebi de olabilir.</a:t>
            </a:r>
            <a:endParaRPr/>
          </a:p>
          <a:p>
            <a:endParaRPr/>
          </a:p>
          <a:p>
            <a:r>
              <a:rPr lang="en-US" sz="1800" b="1" spc="-1">
                <a:latin typeface="Times New Roman"/>
              </a:rPr>
              <a:t>*Histon asetilasyonu/deasetilasyonu glikoz metabolizması direkt ilişkili</a:t>
            </a:r>
            <a:endParaRPr/>
          </a:p>
          <a:p>
            <a:r>
              <a:rPr lang="en-US" sz="1800" spc="-1">
                <a:latin typeface="Times New Roman"/>
              </a:rPr>
              <a:t>-Artan Acetyl CoA histon asetilasyonuna sebep olarak büyüme fazına girişe sebep olabilir.</a:t>
            </a:r>
            <a:endParaRPr/>
          </a:p>
          <a:p>
            <a:r>
              <a:rPr lang="en-US" sz="1800" spc="-1">
                <a:latin typeface="Times New Roman"/>
              </a:rPr>
              <a:t>-Deasetilazlar NAD+ seviyelerinden etkileniyor. </a:t>
            </a:r>
            <a:endParaRPr/>
          </a:p>
          <a:p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FF"/>
                </a:solidFill>
                <a:latin typeface="Times New Roman"/>
              </a:rPr>
              <a:t>Metabolizma</a:t>
            </a:r>
            <a:endParaRPr/>
          </a:p>
        </p:txBody>
      </p:sp>
      <p:sp>
        <p:nvSpPr>
          <p:cNvPr id="50" name="TextShape 2"/>
          <p:cNvSpPr txBox="1"/>
          <p:nvPr/>
        </p:nvSpPr>
        <p:spPr>
          <a:xfrm>
            <a:off x="1728360" y="2160000"/>
            <a:ext cx="9071640" cy="4593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Yapım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Makro ürünler oluşur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Endergonik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-genez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Anabolik hormonlar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600" spc="-1">
                <a:solidFill>
                  <a:srgbClr val="666666"/>
                </a:solidFill>
                <a:latin typeface="Times New Roman"/>
              </a:rPr>
              <a:t>testosteron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600" spc="-1">
                <a:solidFill>
                  <a:srgbClr val="666666"/>
                </a:solidFill>
                <a:latin typeface="Times New Roman"/>
              </a:rPr>
              <a:t>insulin</a:t>
            </a:r>
            <a:endParaRPr/>
          </a:p>
        </p:txBody>
      </p:sp>
      <p:sp>
        <p:nvSpPr>
          <p:cNvPr id="51" name="TextShape 3"/>
          <p:cNvSpPr txBox="1"/>
          <p:nvPr/>
        </p:nvSpPr>
        <p:spPr>
          <a:xfrm>
            <a:off x="1440000" y="1440000"/>
            <a:ext cx="7740000" cy="349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b="1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       </a:t>
            </a:r>
            <a:r>
              <a:rPr lang="en-US" sz="1800" b="1" u="sng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ANABOLİZMA</a:t>
            </a:r>
            <a:r>
              <a:rPr lang="en-US" sz="1800" b="1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                                       </a:t>
            </a:r>
            <a:r>
              <a:rPr lang="en-US" sz="1800" b="1" u="sng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KATABOLİZMA</a:t>
            </a:r>
            <a:endParaRPr/>
          </a:p>
        </p:txBody>
      </p:sp>
      <p:sp>
        <p:nvSpPr>
          <p:cNvPr id="52" name="TextShape 4"/>
          <p:cNvSpPr txBox="1"/>
          <p:nvPr/>
        </p:nvSpPr>
        <p:spPr>
          <a:xfrm>
            <a:off x="5868360" y="2160000"/>
            <a:ext cx="9071640" cy="4593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Yıkım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Makro besinler kullanılır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Egzergonik (ATP + ısı)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-liz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Katabolik hormonlar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600" spc="-1">
                <a:solidFill>
                  <a:srgbClr val="666666"/>
                </a:solidFill>
                <a:latin typeface="Times New Roman"/>
              </a:rPr>
              <a:t>adrenalin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600" spc="-1">
                <a:solidFill>
                  <a:srgbClr val="666666"/>
                </a:solidFill>
                <a:latin typeface="Times New Roman"/>
              </a:rPr>
              <a:t>glukagon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CC"/>
                </a:solidFill>
                <a:latin typeface="Times New Roman"/>
              </a:rPr>
              <a:t>Kanserde Diğer Metabolik Değişiklikler</a:t>
            </a:r>
            <a:endParaRPr/>
          </a:p>
        </p:txBody>
      </p:sp>
      <p:sp>
        <p:nvSpPr>
          <p:cNvPr id="118" name="TextShape 2"/>
          <p:cNvSpPr txBox="1"/>
          <p:nvPr/>
        </p:nvSpPr>
        <p:spPr>
          <a:xfrm>
            <a:off x="504000" y="1769040"/>
            <a:ext cx="90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200" b="1" spc="-1">
                <a:latin typeface="Times New Roman"/>
              </a:rPr>
              <a:t>Anabolik sinyal yolaklarında mutasyon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PI3K, AKT/mTOR, ligandless firing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200" spc="-1">
                <a:latin typeface="Times New Roman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CC"/>
                </a:solidFill>
                <a:latin typeface="Times New Roman"/>
              </a:rPr>
              <a:t>Kanserde Diğer Metabolik Değişiklikler</a:t>
            </a:r>
            <a:endParaRPr/>
          </a:p>
        </p:txBody>
      </p:sp>
      <p:sp>
        <p:nvSpPr>
          <p:cNvPr id="120" name="TextShape 2"/>
          <p:cNvSpPr txBox="1"/>
          <p:nvPr/>
        </p:nvSpPr>
        <p:spPr>
          <a:xfrm>
            <a:off x="504000" y="1769040"/>
            <a:ext cx="90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200" b="1" spc="-1">
                <a:latin typeface="Times New Roman"/>
              </a:rPr>
              <a:t>Anabolik sinyal yolaklarında mutasyon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PI3K, AKT/mTOR, ligandless firing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200" b="1" spc="-1">
                <a:latin typeface="Times New Roman"/>
              </a:rPr>
              <a:t>MYC'te fonksiyon kazanma mutasyonu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anabolik genlerin transkripsiyonu ^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200" spc="-1">
                <a:latin typeface="Times New Roman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CC"/>
                </a:solidFill>
                <a:latin typeface="Times New Roman"/>
              </a:rPr>
              <a:t>Kanserde Diğer Metabolik Değişiklikler</a:t>
            </a:r>
            <a:endParaRPr/>
          </a:p>
        </p:txBody>
      </p:sp>
      <p:sp>
        <p:nvSpPr>
          <p:cNvPr id="122" name="TextShape 2"/>
          <p:cNvSpPr txBox="1"/>
          <p:nvPr/>
        </p:nvSpPr>
        <p:spPr>
          <a:xfrm>
            <a:off x="504000" y="1769040"/>
            <a:ext cx="9071640" cy="44845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200" b="1" spc="-1">
                <a:latin typeface="Times New Roman"/>
              </a:rPr>
              <a:t>Anabolik sinyal yolaklarında mutasyon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PI3K, AKT/mTOR, ligandless firing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200" b="1" spc="-1">
                <a:latin typeface="Times New Roman"/>
              </a:rPr>
              <a:t>MYC'te fonksiyon kazanma mutasyonu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anabolik genlerin transkripsiyonu ^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200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200" b="1" spc="-1">
                <a:latin typeface="Times New Roman"/>
              </a:rPr>
              <a:t>P53 kaybı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glikolitik fluxı etkiler, redoks dengesi bozulur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200" spc="-1">
                <a:latin typeface="Times New Roman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CC"/>
                </a:solidFill>
                <a:latin typeface="Times New Roman"/>
              </a:rPr>
              <a:t>Kanserde Diğer Metabolik Değişiklikler</a:t>
            </a:r>
            <a:endParaRPr/>
          </a:p>
        </p:txBody>
      </p:sp>
      <p:sp>
        <p:nvSpPr>
          <p:cNvPr id="124" name="TextShape 2"/>
          <p:cNvSpPr txBox="1"/>
          <p:nvPr/>
        </p:nvSpPr>
        <p:spPr>
          <a:xfrm>
            <a:off x="504000" y="1769040"/>
            <a:ext cx="9071640" cy="4928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200" b="1" spc="-1">
                <a:latin typeface="Times New Roman"/>
              </a:rPr>
              <a:t>Anabolik sinyal yolaklarında mutasyon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PI3K, AKT/mTOR, ligandless firing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200" b="1" spc="-1">
                <a:latin typeface="Times New Roman"/>
              </a:rPr>
              <a:t>MYC'te fonksiyon kazanma mutasyonu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anabolik genlerin transkripsiyonu ^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200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200" b="1" spc="-1">
                <a:latin typeface="Times New Roman"/>
              </a:rPr>
              <a:t>P53 kaybı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glikolitik fluxı etkiler, redoks dengesi bozulur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200" b="1" spc="-1">
                <a:latin typeface="Times New Roman"/>
              </a:rPr>
              <a:t>Hipoksiye metabolik adaptasyon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1800" spc="-1">
                <a:latin typeface="Times New Roman"/>
              </a:rPr>
              <a:t>büyüme hızı anjiyogenezden fazla -&gt;  HIF1, glikolitik fluxı bozar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CC"/>
                </a:solidFill>
                <a:latin typeface="Times New Roman"/>
              </a:rPr>
              <a:t>Kanserde Metabolik Hedefler</a:t>
            </a:r>
            <a:endParaRPr/>
          </a:p>
        </p:txBody>
      </p:sp>
      <p:sp>
        <p:nvSpPr>
          <p:cNvPr id="126" name="TextShape 2"/>
          <p:cNvSpPr txBox="1"/>
          <p:nvPr/>
        </p:nvSpPr>
        <p:spPr>
          <a:xfrm>
            <a:off x="504000" y="1769040"/>
            <a:ext cx="90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solidFill>
                  <a:srgbClr val="800000"/>
                </a:solidFill>
                <a:latin typeface="Times New Roman"/>
              </a:rPr>
              <a:t>1. Tanıda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200" spc="-1">
                <a:latin typeface="Times New Roman"/>
              </a:rPr>
              <a:t>PET/CT, fluorodeoxyglucose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CC"/>
                </a:solidFill>
                <a:latin typeface="Times New Roman"/>
              </a:rPr>
              <a:t>Kanserde Metabolik Hedefler</a:t>
            </a:r>
            <a:endParaRPr/>
          </a:p>
        </p:txBody>
      </p:sp>
      <p:sp>
        <p:nvSpPr>
          <p:cNvPr id="128" name="TextShape 2"/>
          <p:cNvSpPr txBox="1"/>
          <p:nvPr/>
        </p:nvSpPr>
        <p:spPr>
          <a:xfrm>
            <a:off x="504000" y="1769040"/>
            <a:ext cx="90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solidFill>
                  <a:srgbClr val="800000"/>
                </a:solidFill>
                <a:latin typeface="Times New Roman"/>
              </a:rPr>
              <a:t>1. Tanıda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200" spc="-1">
                <a:latin typeface="Times New Roman"/>
              </a:rPr>
              <a:t>PET/CT, fluorodeoxyglucose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CC"/>
                </a:solidFill>
                <a:latin typeface="Times New Roman"/>
              </a:rPr>
              <a:t>Kanserde Metabolik Hedefler</a:t>
            </a:r>
            <a:endParaRPr/>
          </a:p>
        </p:txBody>
      </p:sp>
      <p:sp>
        <p:nvSpPr>
          <p:cNvPr id="131" name="TextShape 2"/>
          <p:cNvSpPr txBox="1"/>
          <p:nvPr/>
        </p:nvSpPr>
        <p:spPr>
          <a:xfrm>
            <a:off x="504000" y="1769040"/>
            <a:ext cx="90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solidFill>
                  <a:srgbClr val="800000"/>
                </a:solidFill>
                <a:latin typeface="Times New Roman"/>
              </a:rPr>
              <a:t>1. Tanıda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200" spc="-1">
                <a:latin typeface="Times New Roman"/>
              </a:rPr>
              <a:t>PET/CT, fluorodeoxyglucose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200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solidFill>
                  <a:srgbClr val="800000"/>
                </a:solidFill>
                <a:latin typeface="Times New Roman"/>
              </a:rPr>
              <a:t>2. Tedavide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200" spc="-1">
                <a:solidFill>
                  <a:srgbClr val="000000"/>
                </a:solidFill>
                <a:latin typeface="Times New Roman"/>
              </a:rPr>
              <a:t>her ilaç katabolizmayı artırmayı ya da anabolizmayı azaltmayı veya bozmayı amaçlar.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200" spc="-1">
                <a:solidFill>
                  <a:srgbClr val="000000"/>
                </a:solidFill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solidFill>
                  <a:srgbClr val="800000"/>
                </a:solidFill>
                <a:latin typeface="Times New Roman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CC"/>
                </a:solidFill>
                <a:latin typeface="Times New Roman"/>
              </a:rPr>
              <a:t>Referanslar</a:t>
            </a:r>
            <a:endParaRPr/>
          </a:p>
        </p:txBody>
      </p:sp>
      <p:sp>
        <p:nvSpPr>
          <p:cNvPr id="133" name="TextShape 2"/>
          <p:cNvSpPr txBox="1"/>
          <p:nvPr/>
        </p:nvSpPr>
        <p:spPr>
          <a:xfrm>
            <a:off x="504000" y="1769040"/>
            <a:ext cx="90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134" name="TextShape 3"/>
          <p:cNvSpPr txBox="1"/>
          <p:nvPr/>
        </p:nvSpPr>
        <p:spPr>
          <a:xfrm>
            <a:off x="540000" y="1803240"/>
            <a:ext cx="9180000" cy="5274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buSzPct val="45000"/>
              <a:buFont typeface="Wingdings" charset="2"/>
              <a:buChar char=""/>
            </a:pPr>
            <a:r>
              <a:rPr lang="en-US" sz="1800" spc="-1">
                <a:latin typeface="Times New Roman"/>
              </a:rPr>
              <a:t>Hanahan, D. and Weinberg, R. (2011). Hallmarks of Cancer: The Next Generation. Cell, 144(5), pp.646-674.</a:t>
            </a:r>
            <a:endParaRPr/>
          </a:p>
          <a:p>
            <a:pPr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800" spc="-1">
                <a:latin typeface="Times New Roman"/>
              </a:rPr>
              <a:t> </a:t>
            </a:r>
            <a:endParaRPr/>
          </a:p>
          <a:p>
            <a:pPr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800" spc="-1">
                <a:latin typeface="Times New Roman"/>
              </a:rPr>
              <a:t>Liberti, M. and Locasale, J. (2016). The Warburg Effect: How Does it Benefit Cancer Cells?. Trends in Biochemical Sciences, 41(3), pp.211-218.</a:t>
            </a:r>
            <a:endParaRPr/>
          </a:p>
          <a:p>
            <a:pPr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800" spc="-1">
                <a:latin typeface="Times New Roman"/>
              </a:rPr>
              <a:t> </a:t>
            </a:r>
            <a:endParaRPr/>
          </a:p>
          <a:p>
            <a:pPr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800" spc="-1">
                <a:latin typeface="Times New Roman"/>
              </a:rPr>
              <a:t>Fujita, K., Hayashi, K., Motoishi, M., Sawai, S., Terashima, T. and Mio, T. (2016). Giant mature teratoma in the mediastinum presenting with rapid growth. Oxford Medical Case Reports, 2016(12), p.omw093.</a:t>
            </a:r>
            <a:endParaRPr/>
          </a:p>
          <a:p>
            <a:pPr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800" spc="-1">
                <a:latin typeface="Times New Roman"/>
              </a:rPr>
              <a:t> </a:t>
            </a:r>
            <a:endParaRPr/>
          </a:p>
          <a:p>
            <a:pPr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800" spc="-1">
                <a:latin typeface="Times New Roman"/>
              </a:rPr>
              <a:t>Nelson, D., Cox, M. and Lehninger, A. (n.d.). Lehninger Principles of biochemistry.</a:t>
            </a:r>
            <a:endParaRPr/>
          </a:p>
          <a:p>
            <a:pPr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800" spc="-1">
                <a:latin typeface="Times New Roman"/>
              </a:rPr>
              <a:t> </a:t>
            </a:r>
            <a:endParaRPr/>
          </a:p>
          <a:p>
            <a:pPr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800" spc="-1">
                <a:latin typeface="Times New Roman"/>
              </a:rPr>
              <a:t>DeBerardinis, R. and Chandel, N. (2016). Fundamentals of cancer metabolism. Science Advances, 2(5), pp.e1600200-e1600200.</a:t>
            </a:r>
            <a:endParaRPr/>
          </a:p>
          <a:p>
            <a:pPr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800" spc="-1">
                <a:latin typeface="Times New Roman"/>
              </a:rPr>
              <a:t> </a:t>
            </a:r>
            <a:endParaRPr/>
          </a:p>
          <a:p>
            <a:pPr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800" spc="-1">
                <a:latin typeface="Times New Roman"/>
              </a:rPr>
              <a:t>Seyfried, T., Flores, R., Poff, A. and D'Agostino, D. (2013). Cancer as a metabolic disease: implications for novel therapeutics. Carcinogenesis, 35(3), pp.515-527.</a:t>
            </a:r>
            <a:endParaRPr/>
          </a:p>
          <a:p>
            <a:pPr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800" spc="-1">
                <a:latin typeface="Times New Roman"/>
              </a:rPr>
              <a:t> </a:t>
            </a:r>
            <a:endParaRPr/>
          </a:p>
          <a:p>
            <a:pPr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800" spc="-1">
                <a:latin typeface="Times New Roman"/>
              </a:rPr>
              <a:t> </a:t>
            </a:r>
            <a:endParaRPr/>
          </a:p>
          <a:p>
            <a:pPr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1800" spc="-1">
                <a:latin typeface="Times New Roman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CC"/>
                </a:solidFill>
                <a:latin typeface="Times New Roman"/>
              </a:rPr>
              <a:t>ATP</a:t>
            </a:r>
            <a:endParaRPr/>
          </a:p>
        </p:txBody>
      </p:sp>
      <p:sp>
        <p:nvSpPr>
          <p:cNvPr id="56" name="TextShape 2"/>
          <p:cNvSpPr txBox="1"/>
          <p:nvPr/>
        </p:nvSpPr>
        <p:spPr>
          <a:xfrm>
            <a:off x="504000" y="1769040"/>
            <a:ext cx="90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latin typeface="Times New Roman"/>
              </a:rPr>
              <a:t>ATP </a:t>
            </a:r>
            <a:r>
              <a:rPr lang="x-none" sz="2200" b="1" spc="-1">
                <a:latin typeface="Times New Roman"/>
              </a:rPr>
              <a:t>&lt;</a:t>
            </a:r>
            <a:r>
              <a:rPr lang="x-none" sz="3200" spc="-1">
                <a:latin typeface="Times New Roman"/>
              </a:rPr>
              <a:t>-</a:t>
            </a:r>
            <a:r>
              <a:rPr lang="x-none" sz="2200" b="1" spc="-1">
                <a:latin typeface="Times New Roman"/>
              </a:rPr>
              <a:t>&gt;</a:t>
            </a:r>
            <a:r>
              <a:rPr lang="x-none" sz="3200" spc="-1">
                <a:latin typeface="Times New Roman"/>
              </a:rPr>
              <a:t> ADP, AMP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latin typeface="Times New Roman"/>
              </a:rPr>
              <a:t>DNA/RNA precursorı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latin typeface="Times New Roman"/>
              </a:rPr>
              <a:t>Hücrede koenzim statüsünde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CC"/>
                </a:solidFill>
                <a:latin typeface="Times New Roman"/>
              </a:rPr>
              <a:t>ATP</a:t>
            </a:r>
            <a:endParaRPr/>
          </a:p>
        </p:txBody>
      </p:sp>
      <p:sp>
        <p:nvSpPr>
          <p:cNvPr id="58" name="TextShape 2"/>
          <p:cNvSpPr txBox="1"/>
          <p:nvPr/>
        </p:nvSpPr>
        <p:spPr>
          <a:xfrm>
            <a:off x="504000" y="1769040"/>
            <a:ext cx="90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latin typeface="Times New Roman"/>
              </a:rPr>
              <a:t>ATP </a:t>
            </a:r>
            <a:r>
              <a:rPr lang="x-none" sz="2200" b="1" spc="-1">
                <a:latin typeface="Times New Roman"/>
              </a:rPr>
              <a:t>&lt;</a:t>
            </a:r>
            <a:r>
              <a:rPr lang="x-none" sz="3200" spc="-1">
                <a:latin typeface="Times New Roman"/>
              </a:rPr>
              <a:t>-</a:t>
            </a:r>
            <a:r>
              <a:rPr lang="x-none" sz="2200" b="1" spc="-1">
                <a:latin typeface="Times New Roman"/>
              </a:rPr>
              <a:t>&gt;</a:t>
            </a:r>
            <a:r>
              <a:rPr lang="x-none" sz="3200" spc="-1">
                <a:latin typeface="Times New Roman"/>
              </a:rPr>
              <a:t> ADP, AMP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latin typeface="Times New Roman"/>
              </a:rPr>
              <a:t>DNA/RNA precursorı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latin typeface="Times New Roman"/>
              </a:rPr>
              <a:t>Hücrede koenzim statüsünde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CC"/>
                </a:solidFill>
                <a:latin typeface="Times New Roman"/>
              </a:rPr>
              <a:t>ATP</a:t>
            </a:r>
            <a:endParaRPr/>
          </a:p>
        </p:txBody>
      </p:sp>
      <p:sp>
        <p:nvSpPr>
          <p:cNvPr id="61" name="TextShape 2"/>
          <p:cNvSpPr txBox="1"/>
          <p:nvPr/>
        </p:nvSpPr>
        <p:spPr>
          <a:xfrm>
            <a:off x="504000" y="1769040"/>
            <a:ext cx="9071640" cy="4633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latin typeface="Times New Roman"/>
              </a:rPr>
              <a:t>ATP </a:t>
            </a:r>
            <a:r>
              <a:rPr lang="x-none" sz="2200" b="1" spc="-1">
                <a:latin typeface="Times New Roman"/>
              </a:rPr>
              <a:t>&lt;</a:t>
            </a:r>
            <a:r>
              <a:rPr lang="x-none" sz="3200" spc="-1">
                <a:latin typeface="Times New Roman"/>
              </a:rPr>
              <a:t>-</a:t>
            </a:r>
            <a:r>
              <a:rPr lang="x-none" sz="2200" b="1" spc="-1">
                <a:latin typeface="Times New Roman"/>
              </a:rPr>
              <a:t>&gt;</a:t>
            </a:r>
            <a:r>
              <a:rPr lang="x-none" sz="3200" spc="-1">
                <a:latin typeface="Times New Roman"/>
              </a:rPr>
              <a:t> ADP, AMP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latin typeface="Times New Roman"/>
              </a:rPr>
              <a:t>DNA/RNA precursorı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latin typeface="Times New Roman"/>
              </a:rPr>
              <a:t>Hücrede koenzim statüsünde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latin typeface="Times New Roman"/>
              </a:rPr>
              <a:t>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latin typeface="Times New Roman"/>
              </a:rPr>
              <a:t>Ökaryotlarda ATP üretimi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600" spc="-1">
                <a:latin typeface="Times New Roman"/>
              </a:rPr>
              <a:t>1. Glikoliz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600" spc="-1">
                <a:latin typeface="Times New Roman"/>
              </a:rPr>
              <a:t>2. Krebs/Oksidatif Fosforilasyon 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600" spc="-1">
                <a:latin typeface="Times New Roman"/>
              </a:rPr>
              <a:t>3. Beta Oksidasyon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CC"/>
                </a:solidFill>
                <a:latin typeface="Times New Roman"/>
              </a:rPr>
              <a:t>Glikoliz</a:t>
            </a:r>
            <a:endParaRPr/>
          </a:p>
        </p:txBody>
      </p:sp>
      <p:sp>
        <p:nvSpPr>
          <p:cNvPr id="63" name="TextShape 2"/>
          <p:cNvSpPr txBox="1"/>
          <p:nvPr/>
        </p:nvSpPr>
        <p:spPr>
          <a:xfrm>
            <a:off x="504000" y="1769040"/>
            <a:ext cx="90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latin typeface="Times New Roman"/>
              </a:rPr>
              <a:t>Glikoz ---&gt; piruvat</a:t>
            </a:r>
            <a:endParaRPr/>
          </a:p>
        </p:txBody>
      </p:sp>
      <p:sp>
        <p:nvSpPr>
          <p:cNvPr id="65" name="TextShape 3"/>
          <p:cNvSpPr txBox="1"/>
          <p:nvPr/>
        </p:nvSpPr>
        <p:spPr>
          <a:xfrm>
            <a:off x="7560000" y="2919240"/>
            <a:ext cx="2160000" cy="3200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CC"/>
                </a:solidFill>
                <a:latin typeface="Times New Roman"/>
              </a:rPr>
              <a:t>Glikoliz</a:t>
            </a:r>
            <a:endParaRPr/>
          </a:p>
        </p:txBody>
      </p:sp>
      <p:sp>
        <p:nvSpPr>
          <p:cNvPr id="67" name="TextShape 2"/>
          <p:cNvSpPr txBox="1"/>
          <p:nvPr/>
        </p:nvSpPr>
        <p:spPr>
          <a:xfrm>
            <a:off x="504000" y="1769040"/>
            <a:ext cx="90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latin typeface="Times New Roman"/>
              </a:rPr>
              <a:t>Oksijenden bağımsız</a:t>
            </a:r>
            <a:endParaRPr/>
          </a:p>
        </p:txBody>
      </p:sp>
      <p:sp>
        <p:nvSpPr>
          <p:cNvPr id="69" name="TextShape 3"/>
          <p:cNvSpPr txBox="1"/>
          <p:nvPr/>
        </p:nvSpPr>
        <p:spPr>
          <a:xfrm>
            <a:off x="7380000" y="2520000"/>
            <a:ext cx="2340000" cy="859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CC"/>
                </a:solidFill>
                <a:latin typeface="Times New Roman"/>
              </a:rPr>
              <a:t>Aerobik vs. Anaerobik</a:t>
            </a:r>
            <a:endParaRPr/>
          </a:p>
        </p:txBody>
      </p:sp>
      <p:sp>
        <p:nvSpPr>
          <p:cNvPr id="74" name="TextShape 2"/>
          <p:cNvSpPr txBox="1"/>
          <p:nvPr/>
        </p:nvSpPr>
        <p:spPr>
          <a:xfrm>
            <a:off x="7380000" y="2520000"/>
            <a:ext cx="2340000" cy="859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endParaRPr/>
          </a:p>
          <a:p>
            <a:endParaRPr/>
          </a:p>
          <a:p>
            <a:endParaRPr/>
          </a:p>
        </p:txBody>
      </p:sp>
      <p:sp>
        <p:nvSpPr>
          <p:cNvPr id="76" name="TextShape 3"/>
          <p:cNvSpPr txBox="1"/>
          <p:nvPr/>
        </p:nvSpPr>
        <p:spPr>
          <a:xfrm>
            <a:off x="8640000" y="3780000"/>
            <a:ext cx="1080000" cy="2163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x-none" sz="4400" spc="-1">
                <a:solidFill>
                  <a:srgbClr val="0000CC"/>
                </a:solidFill>
                <a:latin typeface="Times New Roman"/>
              </a:rPr>
              <a:t>Warburg Etkisi</a:t>
            </a:r>
            <a:endParaRPr/>
          </a:p>
        </p:txBody>
      </p:sp>
      <p:sp>
        <p:nvSpPr>
          <p:cNvPr id="86" name="TextShape 2"/>
          <p:cNvSpPr txBox="1"/>
          <p:nvPr/>
        </p:nvSpPr>
        <p:spPr>
          <a:xfrm>
            <a:off x="180000" y="1980000"/>
            <a:ext cx="10871640" cy="438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b="1" spc="-1">
                <a:latin typeface="Times New Roman"/>
              </a:rPr>
              <a:t>  					36 ATP					2 ATP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2200" spc="-1">
                <a:latin typeface="Times New Roman"/>
              </a:rPr>
              <a:t>                		  					%5 verim</a:t>
            </a:r>
            <a:endParaRPr/>
          </a:p>
          <a:p>
            <a:pPr marL="432000" indent="-324000"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x-none" sz="3200" spc="-1">
                <a:solidFill>
                  <a:srgbClr val="800000"/>
                </a:solidFill>
                <a:latin typeface="Times New Roman"/>
              </a:rPr>
              <a:t>       oksijen varken neden anaerobik tercih ediliyor?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1300</Words>
  <Application>LibreOffice/5.0.3.2$Windows_x86 LibreOffice_project/e5f16313668ac592c1bfb310f4390624e3dbfb75</Application>
  <PresentationFormat>Özel</PresentationFormat>
  <Paragraphs>293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28" baseType="lpstr">
      <vt:lpstr>Office Theme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  <vt:lpstr>Slayt 26</vt:lpstr>
      <vt:lpstr>Slayt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user</cp:lastModifiedBy>
  <cp:revision>11</cp:revision>
  <dcterms:created xsi:type="dcterms:W3CDTF">2009-04-16T11:32:32Z</dcterms:created>
  <dcterms:modified xsi:type="dcterms:W3CDTF">2018-04-20T13:08:57Z</dcterms:modified>
  <dc:language>en-US</dc:language>
</cp:coreProperties>
</file>