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990" r:id="rId2"/>
  </p:sldMasterIdLst>
  <p:sldIdLst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256" r:id="rId14"/>
    <p:sldId id="315" r:id="rId15"/>
    <p:sldId id="316" r:id="rId16"/>
    <p:sldId id="346" r:id="rId17"/>
    <p:sldId id="345" r:id="rId18"/>
    <p:sldId id="348" r:id="rId19"/>
    <p:sldId id="318" r:id="rId20"/>
    <p:sldId id="319" r:id="rId21"/>
    <p:sldId id="349" r:id="rId22"/>
    <p:sldId id="320" r:id="rId23"/>
    <p:sldId id="321" r:id="rId24"/>
    <p:sldId id="322" r:id="rId25"/>
    <p:sldId id="276" r:id="rId26"/>
    <p:sldId id="275" r:id="rId27"/>
    <p:sldId id="324" r:id="rId28"/>
    <p:sldId id="325" r:id="rId29"/>
    <p:sldId id="326" r:id="rId30"/>
    <p:sldId id="327" r:id="rId31"/>
    <p:sldId id="328" r:id="rId32"/>
    <p:sldId id="329" r:id="rId33"/>
    <p:sldId id="332" r:id="rId34"/>
    <p:sldId id="333" r:id="rId35"/>
    <p:sldId id="344" r:id="rId36"/>
    <p:sldId id="336" r:id="rId37"/>
    <p:sldId id="337" r:id="rId38"/>
    <p:sldId id="338" r:id="rId39"/>
    <p:sldId id="342" r:id="rId40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581" autoAdjust="0"/>
  </p:normalViewPr>
  <p:slideViewPr>
    <p:cSldViewPr>
      <p:cViewPr varScale="1">
        <p:scale>
          <a:sx n="80" d="100"/>
          <a:sy n="80" d="100"/>
        </p:scale>
        <p:origin x="-8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16 w 5184"/>
                  <a:gd name="T3" fmla="*/ 3159 h 3159"/>
                  <a:gd name="T4" fmla="*/ 5216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0 w 556"/>
                  <a:gd name="T5" fmla="*/ 3159 h 3159"/>
                  <a:gd name="T6" fmla="*/ 56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3 w 251"/>
                <a:gd name="T7" fmla="*/ 12 h 12"/>
                <a:gd name="T8" fmla="*/ 253 w 251"/>
                <a:gd name="T9" fmla="*/ 0 h 12"/>
                <a:gd name="T10" fmla="*/ 25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491 w 251"/>
                <a:gd name="T5" fmla="*/ 12 h 12"/>
                <a:gd name="T6" fmla="*/ 49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</p:grpSp>
      <p:sp>
        <p:nvSpPr>
          <p:cNvPr id="3585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585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DB2B188-3F65-4D4D-AB24-D092EF650AD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F5888-DFE9-4876-B63B-68BD9C9FF0E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217E-6E19-4B01-B2D4-5D515C1CB1E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5025" y="1598613"/>
            <a:ext cx="4037013" cy="21717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5025" y="3922713"/>
            <a:ext cx="4037013" cy="21732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BBE2B0-0429-4E5C-815C-64E77BE88C6E}" type="slidenum">
              <a:rPr lang="ar-SA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9D952-6C9F-4830-BF43-503142F4930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1690D-1ED4-4999-B57C-80EC1C0E3F7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219A4-91D7-45B6-8040-7CE3C782D91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371F7-513A-4088-81E2-D1561A38101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2A758-4F10-4F1D-9DD8-A00036C7ED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7016F-3D1F-493C-A631-789C1296EB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1BF11-CA8E-494E-9182-C3C581D1910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8B642-DB28-41DC-8B51-183DF284F4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7C84F-AEA5-4773-9810-49E91E8CE94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71300-C893-49AE-BB4D-98402A15438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78270-3F91-42CF-A4B3-BD9231A76EA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6D286-24D4-41A4-AD62-8D8FC9DEBBA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A3C8D-F272-4377-905E-45000482046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9B98F-9056-4391-86E9-8EDC231C685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957F8-7C9A-408C-9564-3BD6ADA88A8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DF988-6391-4FB2-ADE3-7BCDAD69267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E351F-78C9-463E-BB7C-3D338EF91D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79051-AD5E-438C-9821-C83E5E0572E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DD7CC-DA22-4B9D-B858-DD663EA3C9D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16 w 5184"/>
                <a:gd name="T3" fmla="*/ 3159 h 3159"/>
                <a:gd name="T4" fmla="*/ 5216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0 w 556"/>
                <a:gd name="T5" fmla="*/ 3159 h 3159"/>
                <a:gd name="T6" fmla="*/ 56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82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491 w 251"/>
                  <a:gd name="T5" fmla="*/ 12 h 12"/>
                  <a:gd name="T6" fmla="*/ 49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3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3 w 251"/>
                  <a:gd name="T7" fmla="*/ 12 h 12"/>
                  <a:gd name="T8" fmla="*/ 253 w 251"/>
                  <a:gd name="T9" fmla="*/ 0 h 12"/>
                  <a:gd name="T10" fmla="*/ 253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83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</p:grpSp>
      <p:sp>
        <p:nvSpPr>
          <p:cNvPr id="3483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3483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3483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483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483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1646C45-5E5A-40DA-81E1-7536C5090E0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5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2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051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138E07-7930-4BF5-9F06-3BEFCCCA74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1341438"/>
            <a:ext cx="7412037" cy="1943100"/>
          </a:xfrm>
        </p:spPr>
        <p:txBody>
          <a:bodyPr/>
          <a:lstStyle/>
          <a:p>
            <a:r>
              <a:rPr lang="tr-TR" smtClean="0"/>
              <a:t>		Alerjik hastalıklarda anamnez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48263" y="4292600"/>
            <a:ext cx="3995737" cy="7207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8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Özgeçmişi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Sinopulmoner enfeksiyonlar</a:t>
            </a:r>
          </a:p>
          <a:p>
            <a:r>
              <a:rPr lang="tr-TR" smtClean="0"/>
              <a:t>Daha önceki allerjik reaksiyonlar</a:t>
            </a:r>
          </a:p>
          <a:p>
            <a:r>
              <a:rPr lang="tr-TR" smtClean="0"/>
              <a:t>Bildiği allerjenler</a:t>
            </a:r>
          </a:p>
          <a:p>
            <a:r>
              <a:rPr lang="tr-TR" smtClean="0"/>
              <a:t>Allerjisini arttıran faktörler</a:t>
            </a:r>
          </a:p>
          <a:p>
            <a:r>
              <a:rPr lang="tr-TR" smtClean="0"/>
              <a:t>Doğum yeri</a:t>
            </a:r>
          </a:p>
          <a:p>
            <a:r>
              <a:rPr lang="tr-TR" smtClean="0"/>
              <a:t>Yaşadığı ortam</a:t>
            </a:r>
          </a:p>
          <a:p>
            <a:r>
              <a:rPr lang="tr-TR" smtClean="0"/>
              <a:t>Alışkanlıklar</a:t>
            </a:r>
          </a:p>
          <a:p>
            <a:endParaRPr lang="tr-T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Soygeçmişi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Ailede allerjik kişiler</a:t>
            </a:r>
          </a:p>
          <a:p>
            <a:pPr lvl="1"/>
            <a:r>
              <a:rPr lang="tr-TR" smtClean="0"/>
              <a:t>Sadece annede allerji varsa çocuklarda olma olasılığı %25, ikisinde varsa %50</a:t>
            </a:r>
          </a:p>
          <a:p>
            <a:r>
              <a:rPr lang="tr-TR" smtClean="0"/>
              <a:t>Astmalı bireyler</a:t>
            </a:r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1341438"/>
            <a:ext cx="7412037" cy="19431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dirty="0" smtClean="0"/>
              <a:t>Fizik muayene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48263" y="4292600"/>
            <a:ext cx="3995737" cy="720725"/>
          </a:xfrm>
        </p:spPr>
        <p:txBody>
          <a:bodyPr/>
          <a:lstStyle/>
          <a:p>
            <a:pPr eaLnBrk="1" hangingPunct="1">
              <a:defRPr/>
            </a:pPr>
            <a:r>
              <a:rPr lang="tr-TR" sz="2000" dirty="0" smtClean="0"/>
              <a:t> </a:t>
            </a:r>
          </a:p>
          <a:p>
            <a:pPr eaLnBrk="1" hangingPunct="1">
              <a:defRPr/>
            </a:pPr>
            <a:endParaRPr lang="tr-TR" dirty="0" smtClean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Deri bulguları-1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Atopik</a:t>
            </a:r>
            <a:r>
              <a:rPr lang="tr-TR" dirty="0" smtClean="0"/>
              <a:t> dermatit bulguları</a:t>
            </a:r>
          </a:p>
          <a:p>
            <a:pPr lvl="1">
              <a:defRPr/>
            </a:pPr>
            <a:r>
              <a:rPr lang="tr-TR" dirty="0" smtClean="0"/>
              <a:t>Yüz, gövde, saçlı deri, el ve ayaklar, boyun</a:t>
            </a:r>
          </a:p>
          <a:p>
            <a:pPr lvl="2">
              <a:defRPr/>
            </a:pPr>
            <a:r>
              <a:rPr lang="tr-TR" dirty="0" smtClean="0"/>
              <a:t>Kaşıntılı bölgeler</a:t>
            </a:r>
          </a:p>
          <a:p>
            <a:pPr lvl="2">
              <a:defRPr/>
            </a:pPr>
            <a:r>
              <a:rPr lang="tr-TR" dirty="0" smtClean="0"/>
              <a:t>Pullanma</a:t>
            </a:r>
          </a:p>
          <a:p>
            <a:pPr lvl="2">
              <a:defRPr/>
            </a:pPr>
            <a:r>
              <a:rPr lang="tr-TR" dirty="0" smtClean="0"/>
              <a:t>Pigment değişikliği</a:t>
            </a:r>
          </a:p>
          <a:p>
            <a:pPr lvl="2">
              <a:defRPr/>
            </a:pPr>
            <a:r>
              <a:rPr lang="tr-TR" dirty="0" smtClean="0"/>
              <a:t>Kuruma ve sertleşme</a:t>
            </a:r>
          </a:p>
          <a:p>
            <a:pPr lvl="2">
              <a:defRPr/>
            </a:pPr>
            <a:r>
              <a:rPr lang="tr-TR" dirty="0" smtClean="0"/>
              <a:t>Deride kalınlaşma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Deri bulguları-2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Akut ürtiker</a:t>
            </a:r>
          </a:p>
          <a:p>
            <a:pPr lvl="1">
              <a:defRPr/>
            </a:pPr>
            <a:r>
              <a:rPr lang="tr-TR" dirty="0" smtClean="0"/>
              <a:t>Yuvarlak-oval, birkaç mm-cm boyutunda, ortası beyaz kenarı </a:t>
            </a:r>
            <a:r>
              <a:rPr lang="tr-TR" dirty="0" err="1" smtClean="0"/>
              <a:t>eritematöz</a:t>
            </a:r>
            <a:r>
              <a:rPr lang="tr-TR" dirty="0" smtClean="0"/>
              <a:t> şişlik, 24 saatte kaybolabilir.</a:t>
            </a:r>
          </a:p>
          <a:p>
            <a:pPr>
              <a:defRPr/>
            </a:pPr>
            <a:r>
              <a:rPr lang="tr-TR" dirty="0" smtClean="0"/>
              <a:t>Kronik ürtiker</a:t>
            </a:r>
          </a:p>
          <a:p>
            <a:pPr lvl="1">
              <a:defRPr/>
            </a:pPr>
            <a:r>
              <a:rPr lang="tr-TR" dirty="0" smtClean="0"/>
              <a:t>6 haftadan uzun süren ürtiker kroniktir. Benzer lezyonlar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urtiker__kurdesen_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268413"/>
            <a:ext cx="76327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ÜRTİKER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smtClean="0"/>
          </a:p>
        </p:txBody>
      </p:sp>
      <p:pic>
        <p:nvPicPr>
          <p:cNvPr id="20483" name="Picture 4" descr="ürt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57313" y="500063"/>
            <a:ext cx="5500687" cy="5643562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Anjioödem  </a:t>
            </a:r>
          </a:p>
        </p:txBody>
      </p:sp>
      <p:pic>
        <p:nvPicPr>
          <p:cNvPr id="21507" name="Picture 4" descr="anjio öd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484313"/>
            <a:ext cx="4162425" cy="508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1557338"/>
            <a:ext cx="3608387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Allerjik</a:t>
            </a:r>
            <a:r>
              <a:rPr lang="tr-TR" dirty="0" smtClean="0"/>
              <a:t> </a:t>
            </a:r>
            <a:r>
              <a:rPr lang="tr-TR" dirty="0" err="1" smtClean="0"/>
              <a:t>Kontakt</a:t>
            </a:r>
            <a:r>
              <a:rPr lang="tr-TR" dirty="0" smtClean="0"/>
              <a:t> dermatit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Orta ve ileri yaşta sık</a:t>
            </a:r>
          </a:p>
          <a:p>
            <a:pPr>
              <a:defRPr/>
            </a:pPr>
            <a:r>
              <a:rPr lang="tr-TR" dirty="0" err="1" smtClean="0"/>
              <a:t>Eritem</a:t>
            </a:r>
            <a:r>
              <a:rPr lang="tr-TR" dirty="0" smtClean="0"/>
              <a:t>, </a:t>
            </a:r>
            <a:r>
              <a:rPr lang="tr-TR" dirty="0" err="1" smtClean="0"/>
              <a:t>papul</a:t>
            </a:r>
            <a:r>
              <a:rPr lang="tr-TR" dirty="0" smtClean="0"/>
              <a:t>, pullanma, vezikül, ciltte sertleşme saptanır.</a:t>
            </a:r>
          </a:p>
          <a:p>
            <a:pPr>
              <a:defRPr/>
            </a:pPr>
            <a:r>
              <a:rPr lang="tr-TR" dirty="0" smtClean="0"/>
              <a:t>İlaçlar, metaller ve makyaj malzemeleri </a:t>
            </a:r>
            <a:r>
              <a:rPr lang="tr-TR" dirty="0" err="1" smtClean="0"/>
              <a:t>etyolojide</a:t>
            </a:r>
            <a:r>
              <a:rPr lang="tr-TR" dirty="0" smtClean="0"/>
              <a:t> rol oynar.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Cilt hassasiyet testi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Dikkat edilecek noktalar</a:t>
            </a: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Ne şikayetle gelirse gelsin sorgulamayı detaylandırın</a:t>
            </a:r>
          </a:p>
          <a:p>
            <a:r>
              <a:rPr lang="tr-TR" smtClean="0"/>
              <a:t>Tek bir sistem veya organa sabit kalmayın</a:t>
            </a:r>
          </a:p>
          <a:p>
            <a:r>
              <a:rPr lang="tr-TR" smtClean="0"/>
              <a:t>Olayı tetikleyen faktörü bulmaya çalışın</a:t>
            </a:r>
          </a:p>
          <a:p>
            <a:r>
              <a:rPr lang="tr-TR" smtClean="0"/>
              <a:t>Aile anamnezi var mı?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FF0000"/>
                </a:solidFill>
                <a:latin typeface="Comic Sans MS" pitchFamily="66" charset="0"/>
              </a:rPr>
              <a:t>Fiziksel ürtiker</a:t>
            </a:r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5613" y="1598613"/>
            <a:ext cx="8688387" cy="449738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i="1" dirty="0" smtClean="0"/>
              <a:t>1</a:t>
            </a:r>
            <a:r>
              <a:rPr lang="en-US" sz="2800" b="1" i="1" dirty="0" smtClean="0"/>
              <a:t>. </a:t>
            </a:r>
            <a:r>
              <a:rPr lang="en-US" sz="2800" b="1" i="1" dirty="0" err="1" smtClean="0"/>
              <a:t>dermogra</a:t>
            </a:r>
            <a:r>
              <a:rPr lang="tr-TR" sz="2800" b="1" i="1" dirty="0" smtClean="0"/>
              <a:t>f</a:t>
            </a:r>
            <a:r>
              <a:rPr lang="en-US" sz="2800" b="1" i="1" dirty="0" err="1" smtClean="0"/>
              <a:t>i</a:t>
            </a:r>
            <a:r>
              <a:rPr lang="tr-TR" sz="2800" b="1" i="1" dirty="0" err="1" smtClean="0"/>
              <a:t>zm</a:t>
            </a:r>
            <a:r>
              <a:rPr lang="en-US" sz="2800" dirty="0" smtClean="0"/>
              <a:t>  </a:t>
            </a:r>
          </a:p>
        </p:txBody>
      </p:sp>
      <p:pic>
        <p:nvPicPr>
          <p:cNvPr id="24580" name="Picture 10" descr="dermographism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00338" y="2924175"/>
            <a:ext cx="3889375" cy="2447925"/>
          </a:xfrm>
        </p:spPr>
      </p:pic>
      <p:sp>
        <p:nvSpPr>
          <p:cNvPr id="6" name="5 İçerik Yer Tutucusu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Göz bulguları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Kızarıklık</a:t>
            </a:r>
          </a:p>
          <a:p>
            <a:pPr>
              <a:defRPr/>
            </a:pPr>
            <a:r>
              <a:rPr lang="tr-TR" dirty="0" smtClean="0"/>
              <a:t>Kaşıntı</a:t>
            </a:r>
          </a:p>
          <a:p>
            <a:pPr>
              <a:defRPr/>
            </a:pPr>
            <a:r>
              <a:rPr lang="tr-TR" dirty="0" smtClean="0"/>
              <a:t>Sulanma</a:t>
            </a:r>
          </a:p>
          <a:p>
            <a:pPr>
              <a:defRPr/>
            </a:pPr>
            <a:r>
              <a:rPr lang="tr-TR" dirty="0" err="1" smtClean="0"/>
              <a:t>Papiller</a:t>
            </a:r>
            <a:r>
              <a:rPr lang="tr-TR" dirty="0" smtClean="0"/>
              <a:t> </a:t>
            </a:r>
            <a:r>
              <a:rPr lang="tr-TR" dirty="0" err="1" smtClean="0"/>
              <a:t>hipertrofi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Alt göz kapağına paralel </a:t>
            </a:r>
            <a:r>
              <a:rPr lang="tr-TR" dirty="0" err="1" smtClean="0"/>
              <a:t>Dennie’s</a:t>
            </a:r>
            <a:r>
              <a:rPr lang="tr-TR" dirty="0" smtClean="0"/>
              <a:t> çizgileri</a:t>
            </a:r>
          </a:p>
          <a:p>
            <a:pPr>
              <a:defRPr/>
            </a:pPr>
            <a:r>
              <a:rPr lang="tr-TR" dirty="0" smtClean="0"/>
              <a:t>Alt göz kapağında ödem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Kulak bulguları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Seröz</a:t>
            </a:r>
            <a:r>
              <a:rPr lang="tr-TR" dirty="0" smtClean="0"/>
              <a:t> vasıflı akıntı</a:t>
            </a:r>
          </a:p>
          <a:p>
            <a:pPr>
              <a:defRPr/>
            </a:pPr>
            <a:r>
              <a:rPr lang="tr-TR" dirty="0" smtClean="0"/>
              <a:t>Kulak zarında matlaşma</a:t>
            </a:r>
          </a:p>
          <a:p>
            <a:pPr>
              <a:defRPr/>
            </a:pPr>
            <a:r>
              <a:rPr lang="tr-TR" dirty="0" smtClean="0"/>
              <a:t>Tuba </a:t>
            </a:r>
            <a:r>
              <a:rPr lang="tr-TR" dirty="0" err="1" smtClean="0"/>
              <a:t>disfonksiyonu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İşitme azalması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Burun Bulguları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66800" y="1628775"/>
            <a:ext cx="7543800" cy="4467225"/>
          </a:xfrm>
        </p:spPr>
        <p:txBody>
          <a:bodyPr/>
          <a:lstStyle/>
          <a:p>
            <a:pPr>
              <a:defRPr/>
            </a:pPr>
            <a:r>
              <a:rPr lang="tr-TR" sz="2400" dirty="0" err="1" smtClean="0"/>
              <a:t>Allerjik</a:t>
            </a:r>
            <a:r>
              <a:rPr lang="tr-TR" sz="2400" dirty="0" smtClean="0"/>
              <a:t> selamlama</a:t>
            </a:r>
          </a:p>
          <a:p>
            <a:pPr>
              <a:defRPr/>
            </a:pPr>
            <a:r>
              <a:rPr lang="tr-TR" sz="2400" dirty="0" smtClean="0"/>
              <a:t>Burun kıkırdağı ile kemiğin birleşme yerinde çizgilenme</a:t>
            </a:r>
          </a:p>
          <a:p>
            <a:pPr>
              <a:defRPr/>
            </a:pPr>
            <a:r>
              <a:rPr lang="tr-TR" sz="2400" dirty="0" smtClean="0"/>
              <a:t>Burun tıkanıklığına bağlı </a:t>
            </a:r>
            <a:r>
              <a:rPr lang="tr-TR" sz="2400" dirty="0" err="1" smtClean="0"/>
              <a:t>adenoid</a:t>
            </a:r>
            <a:r>
              <a:rPr lang="tr-TR" sz="2400" dirty="0" smtClean="0"/>
              <a:t> yüz</a:t>
            </a:r>
          </a:p>
          <a:p>
            <a:pPr>
              <a:defRPr/>
            </a:pPr>
            <a:r>
              <a:rPr lang="tr-TR" sz="2400" dirty="0" smtClean="0"/>
              <a:t>Burundan konuşma hali</a:t>
            </a:r>
          </a:p>
          <a:p>
            <a:pPr>
              <a:defRPr/>
            </a:pPr>
            <a:r>
              <a:rPr lang="tr-TR" sz="2400" dirty="0" err="1" smtClean="0"/>
              <a:t>Orofacial</a:t>
            </a:r>
            <a:r>
              <a:rPr lang="tr-TR" sz="2400" dirty="0" smtClean="0"/>
              <a:t> ve </a:t>
            </a:r>
            <a:r>
              <a:rPr lang="tr-TR" sz="2400" dirty="0" err="1" smtClean="0"/>
              <a:t>dental</a:t>
            </a:r>
            <a:r>
              <a:rPr lang="tr-TR" sz="2400" dirty="0" smtClean="0"/>
              <a:t> anormallikler</a:t>
            </a:r>
          </a:p>
          <a:p>
            <a:pPr>
              <a:defRPr/>
            </a:pPr>
            <a:r>
              <a:rPr lang="tr-TR" sz="2400" dirty="0" smtClean="0"/>
              <a:t>Burun akıntısı berrak, su gibi</a:t>
            </a:r>
          </a:p>
          <a:p>
            <a:pPr>
              <a:defRPr/>
            </a:pPr>
            <a:r>
              <a:rPr lang="tr-TR" sz="2400" dirty="0" smtClean="0"/>
              <a:t>Mukoza soluk, gri mat gibi</a:t>
            </a:r>
          </a:p>
          <a:p>
            <a:pPr>
              <a:defRPr/>
            </a:pPr>
            <a:r>
              <a:rPr lang="tr-TR" sz="2400" dirty="0" smtClean="0"/>
              <a:t>Nazal polip</a:t>
            </a:r>
          </a:p>
          <a:p>
            <a:pPr>
              <a:defRPr/>
            </a:pPr>
            <a:r>
              <a:rPr lang="tr-TR" sz="2400" dirty="0" err="1" smtClean="0"/>
              <a:t>Postnazal</a:t>
            </a:r>
            <a:r>
              <a:rPr lang="tr-TR" sz="2400" dirty="0" smtClean="0"/>
              <a:t> akıntı</a:t>
            </a:r>
            <a:endParaRPr lang="tr-TR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Akciğer bulguları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Ölümlerin %70’inden sorumlu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Uvula şişer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Epiglot, larinks ve çevre dokularda ödem sonucu obstrüksiyon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Solunum sıkıntısı, boğazda dolgunluk hissi, sıkışma, disfaji, ses kalınlaşması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Havlama tarzında öksürük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Stridor ve siyanoz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Bronkospazm sonucu wheezing, expiryumda uzama, astma atağı tablosu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dirty="0" err="1" smtClean="0"/>
              <a:t>Kardiyovasküler</a:t>
            </a:r>
            <a:r>
              <a:rPr lang="tr-TR" sz="4000" dirty="0" smtClean="0"/>
              <a:t> sistem bulguları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Kollaps (baygınlık hissi, senkop)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Taşikardi (kompansatuvar, vazovagal senkoptan ayırır)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Bradikardi (vagal aktivitenin sol ventrikül arka duvarı duyu reseptörlerinin iskemiye bağlı artması (Bazold-Jarisch refleksi)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Kardiyak debide azalma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Koroner vazokonstrüksiyon, iskemi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Aritmiler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smtClean="0"/>
              <a:t>Myokard infarktüsü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GIS bulguları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Oral ve </a:t>
            </a:r>
            <a:r>
              <a:rPr lang="tr-TR" dirty="0" err="1" smtClean="0"/>
              <a:t>perioral</a:t>
            </a:r>
            <a:r>
              <a:rPr lang="tr-TR" dirty="0" smtClean="0"/>
              <a:t> lezyonlar</a:t>
            </a:r>
          </a:p>
          <a:p>
            <a:pPr>
              <a:defRPr/>
            </a:pPr>
            <a:r>
              <a:rPr lang="tr-TR" dirty="0" smtClean="0"/>
              <a:t>İshal</a:t>
            </a:r>
          </a:p>
          <a:p>
            <a:pPr>
              <a:defRPr/>
            </a:pPr>
            <a:r>
              <a:rPr lang="tr-TR" dirty="0" smtClean="0"/>
              <a:t>Kusma</a:t>
            </a:r>
          </a:p>
          <a:p>
            <a:pPr>
              <a:defRPr/>
            </a:pPr>
            <a:r>
              <a:rPr lang="tr-TR" dirty="0" smtClean="0"/>
              <a:t>Diğer organ bulguları (cilt, solunum gibi)</a:t>
            </a:r>
          </a:p>
          <a:p>
            <a:pPr>
              <a:defRPr/>
            </a:pPr>
            <a:r>
              <a:rPr lang="tr-TR" dirty="0" smtClean="0"/>
              <a:t>Kolit bulguları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TANI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 err="1" smtClean="0"/>
              <a:t>İnvitro</a:t>
            </a:r>
            <a:r>
              <a:rPr lang="tr-TR" sz="2400" dirty="0" smtClean="0"/>
              <a:t> testler</a:t>
            </a:r>
          </a:p>
          <a:p>
            <a:pPr lvl="1">
              <a:defRPr/>
            </a:pPr>
            <a:r>
              <a:rPr lang="tr-TR" sz="2400" dirty="0" smtClean="0"/>
              <a:t>Total </a:t>
            </a:r>
            <a:r>
              <a:rPr lang="tr-TR" sz="2400" dirty="0" err="1" smtClean="0"/>
              <a:t>eozinofil</a:t>
            </a:r>
            <a:r>
              <a:rPr lang="tr-TR" sz="2400" dirty="0" smtClean="0"/>
              <a:t> sayımı</a:t>
            </a:r>
          </a:p>
          <a:p>
            <a:pPr lvl="1">
              <a:defRPr/>
            </a:pPr>
            <a:r>
              <a:rPr lang="tr-TR" sz="2400" dirty="0" smtClean="0"/>
              <a:t>Nazal </a:t>
            </a:r>
            <a:r>
              <a:rPr lang="tr-TR" sz="2400" dirty="0" err="1" smtClean="0"/>
              <a:t>eozinofil</a:t>
            </a:r>
            <a:r>
              <a:rPr lang="tr-TR" sz="2400" dirty="0" smtClean="0"/>
              <a:t> sayımı</a:t>
            </a:r>
          </a:p>
          <a:p>
            <a:pPr lvl="1">
              <a:defRPr/>
            </a:pPr>
            <a:r>
              <a:rPr lang="tr-TR" sz="2400" dirty="0" smtClean="0"/>
              <a:t>Total serum </a:t>
            </a:r>
            <a:r>
              <a:rPr lang="tr-TR" sz="2400" dirty="0" err="1" smtClean="0"/>
              <a:t>IgE</a:t>
            </a:r>
            <a:r>
              <a:rPr lang="tr-TR" sz="2400" dirty="0" smtClean="0"/>
              <a:t> düzeyi</a:t>
            </a:r>
          </a:p>
          <a:p>
            <a:pPr lvl="1">
              <a:defRPr/>
            </a:pPr>
            <a:r>
              <a:rPr lang="tr-TR" sz="2400" dirty="0" smtClean="0"/>
              <a:t>Serum Spesifik </a:t>
            </a:r>
            <a:r>
              <a:rPr lang="tr-TR" sz="2400" dirty="0" err="1" smtClean="0"/>
              <a:t>IgE</a:t>
            </a:r>
            <a:r>
              <a:rPr lang="tr-TR" sz="2400" dirty="0" smtClean="0"/>
              <a:t> düzeyi</a:t>
            </a:r>
          </a:p>
          <a:p>
            <a:pPr lvl="1">
              <a:defRPr/>
            </a:pPr>
            <a:r>
              <a:rPr lang="tr-TR" sz="2400" dirty="0" smtClean="0"/>
              <a:t>Hücresel testler (bazofil </a:t>
            </a:r>
            <a:r>
              <a:rPr lang="tr-TR" sz="2400" dirty="0" err="1" smtClean="0"/>
              <a:t>histamin</a:t>
            </a:r>
            <a:r>
              <a:rPr lang="tr-TR" sz="2400" dirty="0" smtClean="0"/>
              <a:t> </a:t>
            </a:r>
            <a:r>
              <a:rPr lang="tr-TR" sz="2400" dirty="0" err="1" smtClean="0"/>
              <a:t>salınımı</a:t>
            </a:r>
            <a:r>
              <a:rPr lang="tr-TR" sz="2400" dirty="0" smtClean="0"/>
              <a:t>)</a:t>
            </a:r>
          </a:p>
          <a:p>
            <a:pPr>
              <a:defRPr/>
            </a:pPr>
            <a:r>
              <a:rPr lang="tr-TR" sz="2400" dirty="0" err="1" smtClean="0"/>
              <a:t>İnvivo</a:t>
            </a:r>
            <a:r>
              <a:rPr lang="tr-TR" sz="2400" dirty="0" smtClean="0"/>
              <a:t> testler</a:t>
            </a:r>
          </a:p>
          <a:p>
            <a:pPr lvl="1">
              <a:defRPr/>
            </a:pPr>
            <a:r>
              <a:rPr lang="tr-TR" sz="2400" dirty="0" smtClean="0"/>
              <a:t>Deri testleri</a:t>
            </a:r>
          </a:p>
          <a:p>
            <a:pPr lvl="1">
              <a:defRPr/>
            </a:pPr>
            <a:r>
              <a:rPr lang="tr-TR" sz="2400" dirty="0" err="1" smtClean="0"/>
              <a:t>Provakasyon</a:t>
            </a:r>
            <a:r>
              <a:rPr lang="tr-TR" sz="2400" dirty="0" smtClean="0"/>
              <a:t> testler</a:t>
            </a:r>
            <a:endParaRPr lang="tr-TR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Eozinofil</a:t>
            </a:r>
            <a:r>
              <a:rPr lang="tr-TR" dirty="0" smtClean="0"/>
              <a:t> sayımı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PY’da</a:t>
            </a:r>
            <a:r>
              <a:rPr lang="tr-TR" dirty="0" smtClean="0"/>
              <a:t> %5’in üstü </a:t>
            </a:r>
            <a:r>
              <a:rPr lang="tr-TR" dirty="0" err="1" smtClean="0"/>
              <a:t>eozinofilidir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 smtClean="0"/>
              <a:t>Mm3’te 250 hücre saymak daha doğru</a:t>
            </a:r>
          </a:p>
          <a:p>
            <a:pPr>
              <a:defRPr/>
            </a:pPr>
            <a:r>
              <a:rPr lang="tr-TR" dirty="0" smtClean="0"/>
              <a:t>Gece yüksek, sabah daha düşük</a:t>
            </a:r>
          </a:p>
          <a:p>
            <a:pPr>
              <a:defRPr/>
            </a:pPr>
            <a:r>
              <a:rPr lang="tr-TR" dirty="0" err="1" smtClean="0"/>
              <a:t>Steroidler</a:t>
            </a:r>
            <a:r>
              <a:rPr lang="tr-TR" dirty="0" smtClean="0"/>
              <a:t>, stres, </a:t>
            </a:r>
            <a:r>
              <a:rPr lang="tr-TR" dirty="0" err="1" smtClean="0"/>
              <a:t>viral</a:t>
            </a:r>
            <a:r>
              <a:rPr lang="tr-TR" dirty="0" smtClean="0"/>
              <a:t> enfeksiyonlar sayısını azaltır.</a:t>
            </a:r>
          </a:p>
          <a:p>
            <a:pPr>
              <a:defRPr/>
            </a:pPr>
            <a:r>
              <a:rPr lang="tr-TR" dirty="0" err="1" smtClean="0"/>
              <a:t>Nonspesifiktir</a:t>
            </a:r>
            <a:endParaRPr lang="tr-TR" dirty="0" smtClean="0"/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Nazal </a:t>
            </a:r>
            <a:r>
              <a:rPr lang="tr-TR" dirty="0" err="1" smtClean="0"/>
              <a:t>eozinofili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Rinit</a:t>
            </a:r>
            <a:r>
              <a:rPr lang="tr-TR" dirty="0" smtClean="0"/>
              <a:t> tanısında önemli (deri testi ile kliniğin uyuşmadığı durumlarda)</a:t>
            </a:r>
          </a:p>
          <a:p>
            <a:pPr>
              <a:defRPr/>
            </a:pPr>
            <a:r>
              <a:rPr lang="tr-TR" dirty="0" smtClean="0"/>
              <a:t>%10’un üstü önemli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Semptomlar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Her organ veya sisteme göre farklı</a:t>
            </a:r>
          </a:p>
          <a:p>
            <a:pPr lvl="1"/>
            <a:r>
              <a:rPr lang="tr-TR" smtClean="0"/>
              <a:t>Deri</a:t>
            </a:r>
          </a:p>
          <a:p>
            <a:pPr lvl="1"/>
            <a:r>
              <a:rPr lang="tr-TR" smtClean="0"/>
              <a:t>Göz</a:t>
            </a:r>
          </a:p>
          <a:p>
            <a:pPr lvl="1"/>
            <a:r>
              <a:rPr lang="tr-TR" smtClean="0"/>
              <a:t>Kulak</a:t>
            </a:r>
          </a:p>
          <a:p>
            <a:pPr lvl="1"/>
            <a:r>
              <a:rPr lang="tr-TR" smtClean="0"/>
              <a:t>Burun</a:t>
            </a:r>
          </a:p>
          <a:p>
            <a:pPr lvl="1"/>
            <a:r>
              <a:rPr lang="tr-TR" smtClean="0"/>
              <a:t>Akciğer</a:t>
            </a:r>
          </a:p>
          <a:p>
            <a:pPr lvl="1"/>
            <a:r>
              <a:rPr lang="tr-TR" smtClean="0"/>
              <a:t>GIS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Total </a:t>
            </a:r>
            <a:r>
              <a:rPr lang="tr-TR" dirty="0" err="1" smtClean="0"/>
              <a:t>IgE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En sık kullanılan testtir.</a:t>
            </a:r>
          </a:p>
          <a:p>
            <a:pPr>
              <a:defRPr/>
            </a:pPr>
            <a:r>
              <a:rPr lang="tr-TR" dirty="0" smtClean="0"/>
              <a:t>Tanısal değeri azdır.</a:t>
            </a:r>
          </a:p>
          <a:p>
            <a:pPr>
              <a:defRPr/>
            </a:pPr>
            <a:r>
              <a:rPr lang="tr-TR" dirty="0" err="1" smtClean="0"/>
              <a:t>Pekçok</a:t>
            </a:r>
            <a:r>
              <a:rPr lang="tr-TR" dirty="0" smtClean="0"/>
              <a:t> hastalıkta yükselir.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Spesifik </a:t>
            </a:r>
            <a:r>
              <a:rPr lang="tr-TR" dirty="0" err="1" smtClean="0"/>
              <a:t>IgE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 err="1" smtClean="0"/>
              <a:t>IgE’den</a:t>
            </a:r>
            <a:r>
              <a:rPr lang="tr-TR" sz="2400" dirty="0" smtClean="0"/>
              <a:t> daha değerli.</a:t>
            </a:r>
          </a:p>
          <a:p>
            <a:pPr>
              <a:defRPr/>
            </a:pPr>
            <a:r>
              <a:rPr lang="tr-TR" sz="2400" dirty="0" smtClean="0"/>
              <a:t>%20 klinikle uyumsuzluk gösterebilir.</a:t>
            </a:r>
          </a:p>
          <a:p>
            <a:pPr>
              <a:defRPr/>
            </a:pPr>
            <a:r>
              <a:rPr lang="tr-TR" sz="2400" dirty="0" smtClean="0"/>
              <a:t>RAST  ile bakılır.</a:t>
            </a:r>
          </a:p>
          <a:p>
            <a:pPr>
              <a:defRPr/>
            </a:pPr>
            <a:r>
              <a:rPr lang="tr-TR" sz="2400" dirty="0" smtClean="0"/>
              <a:t>Deri ve </a:t>
            </a:r>
            <a:r>
              <a:rPr lang="tr-TR" sz="2400" dirty="0" err="1" smtClean="0"/>
              <a:t>provakasyon</a:t>
            </a:r>
            <a:r>
              <a:rPr lang="tr-TR" sz="2400" dirty="0" smtClean="0"/>
              <a:t> testleri ile uyumu iyi.</a:t>
            </a:r>
          </a:p>
          <a:p>
            <a:pPr>
              <a:defRPr/>
            </a:pPr>
            <a:r>
              <a:rPr lang="tr-TR" sz="2400" dirty="0" smtClean="0"/>
              <a:t>İlaçlardan etkilenmez.</a:t>
            </a:r>
          </a:p>
          <a:p>
            <a:pPr>
              <a:defRPr/>
            </a:pPr>
            <a:r>
              <a:rPr lang="tr-TR" sz="2400" dirty="0" smtClean="0"/>
              <a:t>Deri testinden daha az duyarlıdır.</a:t>
            </a:r>
          </a:p>
          <a:p>
            <a:pPr>
              <a:defRPr/>
            </a:pPr>
            <a:r>
              <a:rPr lang="tr-TR" sz="2400" dirty="0" err="1" smtClean="0"/>
              <a:t>Allerjen</a:t>
            </a:r>
            <a:r>
              <a:rPr lang="tr-TR" sz="2400" dirty="0" smtClean="0"/>
              <a:t> seçimi sınırlıdır.</a:t>
            </a:r>
          </a:p>
          <a:p>
            <a:pPr>
              <a:defRPr/>
            </a:pPr>
            <a:r>
              <a:rPr lang="tr-TR" sz="2400" dirty="0" smtClean="0"/>
              <a:t>Pahallıdır.</a:t>
            </a:r>
          </a:p>
          <a:p>
            <a:pPr>
              <a:defRPr/>
            </a:pPr>
            <a:r>
              <a:rPr lang="tr-TR" sz="2400" dirty="0" err="1" smtClean="0"/>
              <a:t>Laboratuvarlar</a:t>
            </a:r>
            <a:r>
              <a:rPr lang="tr-TR" sz="2400" dirty="0" smtClean="0"/>
              <a:t> arasında farklılıklar vardır.</a:t>
            </a:r>
            <a:endParaRPr lang="tr-TR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Deri Testleri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Prick</a:t>
            </a:r>
            <a:r>
              <a:rPr lang="tr-TR" dirty="0" smtClean="0"/>
              <a:t>: delme</a:t>
            </a:r>
          </a:p>
          <a:p>
            <a:pPr>
              <a:defRPr/>
            </a:pPr>
            <a:r>
              <a:rPr lang="tr-TR" dirty="0" err="1" smtClean="0"/>
              <a:t>Scratch</a:t>
            </a:r>
            <a:r>
              <a:rPr lang="tr-TR" dirty="0" smtClean="0"/>
              <a:t>: çizme</a:t>
            </a:r>
          </a:p>
          <a:p>
            <a:pPr>
              <a:defRPr/>
            </a:pPr>
            <a:r>
              <a:rPr lang="tr-TR" dirty="0" err="1" smtClean="0"/>
              <a:t>İntradermal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Kullanılan antijenler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Serum fizyolojik: negatif kontrol</a:t>
            </a:r>
          </a:p>
          <a:p>
            <a:pPr>
              <a:defRPr/>
            </a:pPr>
            <a:r>
              <a:rPr lang="tr-TR" dirty="0" err="1" smtClean="0"/>
              <a:t>Histamin</a:t>
            </a:r>
            <a:r>
              <a:rPr lang="tr-TR" dirty="0" smtClean="0"/>
              <a:t>: pozitif kontrol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err="1" smtClean="0"/>
              <a:t>Prick</a:t>
            </a:r>
            <a:r>
              <a:rPr lang="tr-TR" sz="2800" dirty="0" smtClean="0"/>
              <a:t> testi</a:t>
            </a:r>
            <a:endParaRPr lang="tr-TR" sz="28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       Duyarlılık ve negatif </a:t>
            </a:r>
            <a:r>
              <a:rPr lang="tr-TR" sz="2200" dirty="0" err="1" smtClean="0"/>
              <a:t>prediktif</a:t>
            </a:r>
            <a:r>
              <a:rPr lang="tr-TR" sz="2200" dirty="0" smtClean="0"/>
              <a:t> değeri 			       yüksek (&gt;%90)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       Özgüllük ve pozitif </a:t>
            </a:r>
            <a:r>
              <a:rPr lang="tr-TR" sz="2200" dirty="0" err="1" smtClean="0"/>
              <a:t>prediktif</a:t>
            </a:r>
            <a:r>
              <a:rPr lang="tr-TR" sz="2200" dirty="0" smtClean="0"/>
              <a:t> değeri zayıf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       (%50-85)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 typeface="Lucida Sans" pitchFamily="34" charset="0"/>
              <a:buAutoNum type="alphaLcParenR"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			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</a:t>
            </a:r>
          </a:p>
        </p:txBody>
      </p:sp>
      <p:pic>
        <p:nvPicPr>
          <p:cNvPr id="38916" name="Picture 4" descr="Imag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798513"/>
            <a:ext cx="3240088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539750" y="1196975"/>
            <a:ext cx="40322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Test hataları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000" dirty="0" smtClean="0"/>
              <a:t>Yalancı (+) durumlar</a:t>
            </a:r>
          </a:p>
          <a:p>
            <a:pPr lvl="1">
              <a:defRPr/>
            </a:pPr>
            <a:r>
              <a:rPr lang="tr-TR" sz="1800" dirty="0" err="1" smtClean="0"/>
              <a:t>Atopik</a:t>
            </a:r>
            <a:r>
              <a:rPr lang="tr-TR" sz="1800" dirty="0" smtClean="0"/>
              <a:t> </a:t>
            </a:r>
            <a:r>
              <a:rPr lang="tr-TR" sz="1800" dirty="0" err="1" smtClean="0"/>
              <a:t>egzema</a:t>
            </a:r>
            <a:endParaRPr lang="tr-TR" sz="1800" dirty="0" smtClean="0"/>
          </a:p>
          <a:p>
            <a:pPr lvl="1">
              <a:defRPr/>
            </a:pPr>
            <a:r>
              <a:rPr lang="tr-TR" sz="1800" dirty="0" smtClean="0"/>
              <a:t>Gıda testleri</a:t>
            </a:r>
          </a:p>
          <a:p>
            <a:pPr lvl="1">
              <a:defRPr/>
            </a:pPr>
            <a:r>
              <a:rPr lang="tr-TR" sz="1800" dirty="0" smtClean="0"/>
              <a:t>İyi standardize edilmemiş test</a:t>
            </a:r>
          </a:p>
          <a:p>
            <a:pPr lvl="1">
              <a:defRPr/>
            </a:pPr>
            <a:r>
              <a:rPr lang="tr-TR" sz="1800" dirty="0" smtClean="0"/>
              <a:t>Fazla </a:t>
            </a:r>
            <a:r>
              <a:rPr lang="tr-TR" sz="1800" dirty="0" err="1" smtClean="0"/>
              <a:t>volum</a:t>
            </a:r>
            <a:endParaRPr lang="tr-TR" sz="1800" dirty="0" smtClean="0"/>
          </a:p>
          <a:p>
            <a:pPr lvl="1">
              <a:defRPr/>
            </a:pPr>
            <a:r>
              <a:rPr lang="tr-TR" sz="1800" dirty="0" smtClean="0"/>
              <a:t>Kişi hataları</a:t>
            </a:r>
          </a:p>
          <a:p>
            <a:pPr lvl="1">
              <a:defRPr/>
            </a:pPr>
            <a:r>
              <a:rPr lang="tr-TR" sz="1800" dirty="0" err="1" smtClean="0"/>
              <a:t>Dermografizm</a:t>
            </a:r>
            <a:endParaRPr lang="tr-TR" sz="1800" dirty="0" smtClean="0"/>
          </a:p>
          <a:p>
            <a:pPr>
              <a:defRPr/>
            </a:pPr>
            <a:r>
              <a:rPr lang="tr-TR" sz="2000" dirty="0" smtClean="0"/>
              <a:t>Yalancı (-) durumlar</a:t>
            </a:r>
          </a:p>
          <a:p>
            <a:pPr lvl="1">
              <a:defRPr/>
            </a:pPr>
            <a:r>
              <a:rPr lang="tr-TR" sz="1800" dirty="0" err="1" smtClean="0"/>
              <a:t>İnfant</a:t>
            </a:r>
            <a:r>
              <a:rPr lang="tr-TR" sz="1800" dirty="0" smtClean="0"/>
              <a:t> ve yaşlılar</a:t>
            </a:r>
          </a:p>
          <a:p>
            <a:pPr lvl="1">
              <a:defRPr/>
            </a:pPr>
            <a:r>
              <a:rPr lang="tr-TR" sz="1800" dirty="0" err="1" smtClean="0"/>
              <a:t>Steroid</a:t>
            </a:r>
            <a:r>
              <a:rPr lang="tr-TR" sz="1800" dirty="0" smtClean="0"/>
              <a:t> ve </a:t>
            </a:r>
            <a:r>
              <a:rPr lang="tr-TR" sz="1800" dirty="0" err="1" smtClean="0"/>
              <a:t>antihistaminik</a:t>
            </a:r>
            <a:r>
              <a:rPr lang="tr-TR" sz="1800" dirty="0" smtClean="0"/>
              <a:t> kullanımı</a:t>
            </a:r>
          </a:p>
          <a:p>
            <a:pPr lvl="1">
              <a:defRPr/>
            </a:pPr>
            <a:r>
              <a:rPr lang="tr-TR" sz="1800" dirty="0" err="1" smtClean="0"/>
              <a:t>Periferik</a:t>
            </a:r>
            <a:r>
              <a:rPr lang="tr-TR" sz="1800" dirty="0" smtClean="0"/>
              <a:t> </a:t>
            </a:r>
            <a:r>
              <a:rPr lang="tr-TR" sz="1800" dirty="0" err="1" smtClean="0"/>
              <a:t>nöropati</a:t>
            </a:r>
            <a:endParaRPr lang="tr-TR" sz="1800" dirty="0" smtClean="0"/>
          </a:p>
          <a:p>
            <a:pPr lvl="1">
              <a:defRPr/>
            </a:pPr>
            <a:r>
              <a:rPr lang="tr-TR" sz="1800" dirty="0" smtClean="0"/>
              <a:t>4-6 </a:t>
            </a:r>
            <a:r>
              <a:rPr lang="tr-TR" sz="1800" dirty="0" err="1" smtClean="0"/>
              <a:t>hf</a:t>
            </a:r>
            <a:r>
              <a:rPr lang="tr-TR" sz="1800" dirty="0" smtClean="0"/>
              <a:t> önce </a:t>
            </a:r>
            <a:r>
              <a:rPr lang="tr-TR" sz="1800" dirty="0" err="1" smtClean="0"/>
              <a:t>anaflaksi</a:t>
            </a:r>
            <a:r>
              <a:rPr lang="tr-TR" sz="1800" dirty="0" smtClean="0"/>
              <a:t> geçirmiş olmak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Yama testi (</a:t>
            </a:r>
            <a:r>
              <a:rPr lang="tr-TR" dirty="0" err="1" smtClean="0"/>
              <a:t>Patch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Allerjik</a:t>
            </a:r>
            <a:r>
              <a:rPr lang="tr-TR" dirty="0" smtClean="0"/>
              <a:t> </a:t>
            </a:r>
            <a:r>
              <a:rPr lang="tr-TR" dirty="0" err="1" smtClean="0"/>
              <a:t>kontakt</a:t>
            </a:r>
            <a:r>
              <a:rPr lang="tr-TR" dirty="0" smtClean="0"/>
              <a:t> dermatitte uygulanır.</a:t>
            </a:r>
          </a:p>
          <a:p>
            <a:pPr>
              <a:defRPr/>
            </a:pPr>
            <a:r>
              <a:rPr lang="tr-TR" dirty="0" smtClean="0"/>
              <a:t>Metal, ilaç, kozmetiklerle</a:t>
            </a:r>
          </a:p>
          <a:p>
            <a:pPr>
              <a:defRPr/>
            </a:pPr>
            <a:r>
              <a:rPr lang="tr-TR" dirty="0" smtClean="0"/>
              <a:t>Sırta yapıştırılır</a:t>
            </a:r>
          </a:p>
          <a:p>
            <a:pPr>
              <a:defRPr/>
            </a:pPr>
            <a:r>
              <a:rPr lang="tr-TR" dirty="0" smtClean="0"/>
              <a:t>48 -72 ve 96 saat sonra okunur.</a:t>
            </a:r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Provokasyon testleri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Nazal</a:t>
            </a:r>
          </a:p>
          <a:p>
            <a:pPr>
              <a:defRPr/>
            </a:pPr>
            <a:r>
              <a:rPr lang="tr-TR" dirty="0" err="1" smtClean="0"/>
              <a:t>Konjuktival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Bronşial</a:t>
            </a:r>
            <a:r>
              <a:rPr lang="tr-TR" dirty="0" smtClean="0"/>
              <a:t> (spesifik, </a:t>
            </a:r>
            <a:r>
              <a:rPr lang="tr-TR" dirty="0" err="1" smtClean="0"/>
              <a:t>nonspesifik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dirty="0" smtClean="0"/>
              <a:t>Oral</a:t>
            </a: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Diğer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Bu testler spesifik </a:t>
            </a:r>
            <a:r>
              <a:rPr lang="tr-TR" dirty="0" err="1" smtClean="0"/>
              <a:t>allerji</a:t>
            </a:r>
            <a:r>
              <a:rPr lang="tr-TR" dirty="0" smtClean="0"/>
              <a:t> tanısı için gerekli değillerdir.</a:t>
            </a:r>
          </a:p>
          <a:p>
            <a:pPr lvl="1">
              <a:defRPr/>
            </a:pPr>
            <a:r>
              <a:rPr lang="tr-TR" dirty="0" smtClean="0"/>
              <a:t>Ter testi</a:t>
            </a:r>
          </a:p>
          <a:p>
            <a:pPr lvl="1">
              <a:defRPr/>
            </a:pPr>
            <a:r>
              <a:rPr lang="tr-TR" dirty="0" err="1" smtClean="0"/>
              <a:t>Grafiler</a:t>
            </a:r>
            <a:endParaRPr lang="tr-TR" dirty="0" smtClean="0"/>
          </a:p>
          <a:p>
            <a:pPr lvl="1">
              <a:defRPr/>
            </a:pPr>
            <a:r>
              <a:rPr lang="tr-TR" dirty="0" smtClean="0"/>
              <a:t>Tomografiler</a:t>
            </a:r>
          </a:p>
          <a:p>
            <a:pPr lvl="1">
              <a:defRPr/>
            </a:pPr>
            <a:r>
              <a:rPr lang="tr-TR" dirty="0" smtClean="0"/>
              <a:t>SFT</a:t>
            </a:r>
          </a:p>
          <a:p>
            <a:pPr lvl="1">
              <a:defRPr/>
            </a:pPr>
            <a:r>
              <a:rPr lang="tr-TR" dirty="0" smtClean="0"/>
              <a:t>Sintigrafiler</a:t>
            </a:r>
          </a:p>
          <a:p>
            <a:pPr lvl="1">
              <a:defRPr/>
            </a:pPr>
            <a:r>
              <a:rPr lang="tr-TR" dirty="0" smtClean="0"/>
              <a:t>Kan gazları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Deriye ait şikayetler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Kaşıntı</a:t>
            </a:r>
          </a:p>
          <a:p>
            <a:r>
              <a:rPr lang="tr-TR" smtClean="0"/>
              <a:t>Pullanma</a:t>
            </a:r>
          </a:p>
          <a:p>
            <a:r>
              <a:rPr lang="tr-TR" smtClean="0"/>
              <a:t>Renk değişikliği</a:t>
            </a:r>
          </a:p>
          <a:p>
            <a:r>
              <a:rPr lang="tr-TR" smtClean="0"/>
              <a:t>Deride kuruma ve sertleşme</a:t>
            </a:r>
          </a:p>
          <a:p>
            <a:r>
              <a:rPr lang="tr-TR" smtClean="0"/>
              <a:t>Deride kalınlaşma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Göz şikayetleri</a:t>
            </a: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Kızarıklık</a:t>
            </a:r>
          </a:p>
          <a:p>
            <a:r>
              <a:rPr lang="tr-TR" smtClean="0"/>
              <a:t>Sulanma</a:t>
            </a:r>
          </a:p>
          <a:p>
            <a:r>
              <a:rPr lang="tr-TR" smtClean="0"/>
              <a:t>Batma</a:t>
            </a:r>
          </a:p>
          <a:p>
            <a:r>
              <a:rPr lang="tr-TR" smtClean="0"/>
              <a:t>Yanma</a:t>
            </a:r>
          </a:p>
          <a:p>
            <a:r>
              <a:rPr lang="tr-TR" smtClean="0"/>
              <a:t>Kaşıntı</a:t>
            </a:r>
          </a:p>
          <a:p>
            <a:r>
              <a:rPr lang="tr-TR" smtClean="0"/>
              <a:t>Güneşe bakamama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Burun şikayetleri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/>
              <a:t>Burun akıntısı</a:t>
            </a:r>
          </a:p>
          <a:p>
            <a:pPr lvl="1"/>
            <a:r>
              <a:rPr lang="tr-TR" sz="2400" smtClean="0"/>
              <a:t>Su gibi berrak</a:t>
            </a:r>
          </a:p>
          <a:p>
            <a:r>
              <a:rPr lang="tr-TR" sz="2400" smtClean="0"/>
              <a:t>Tıkanıklık</a:t>
            </a:r>
          </a:p>
          <a:p>
            <a:r>
              <a:rPr lang="tr-TR" sz="2400" smtClean="0"/>
              <a:t>Koku alamama</a:t>
            </a:r>
          </a:p>
          <a:p>
            <a:r>
              <a:rPr lang="tr-TR" sz="2400" smtClean="0"/>
              <a:t>Nefes alamama</a:t>
            </a:r>
          </a:p>
          <a:p>
            <a:r>
              <a:rPr lang="tr-TR" sz="2400" smtClean="0"/>
              <a:t>Ele kitle gelmesi</a:t>
            </a:r>
          </a:p>
          <a:p>
            <a:r>
              <a:rPr lang="tr-TR" sz="2400" smtClean="0"/>
              <a:t>Geniz akıntısı</a:t>
            </a:r>
          </a:p>
          <a:p>
            <a:r>
              <a:rPr lang="tr-TR" sz="2400" smtClean="0"/>
              <a:t>Hapşırma</a:t>
            </a:r>
          </a:p>
          <a:p>
            <a:r>
              <a:rPr lang="tr-TR" sz="2400" smtClean="0"/>
              <a:t>Kaşıntı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Kulak şikayetleri</a:t>
            </a:r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Kaşıntı</a:t>
            </a:r>
          </a:p>
          <a:p>
            <a:r>
              <a:rPr lang="tr-TR" smtClean="0"/>
              <a:t>Tıkanıklık</a:t>
            </a:r>
          </a:p>
          <a:p>
            <a:r>
              <a:rPr lang="tr-TR" smtClean="0"/>
              <a:t>Ağrı</a:t>
            </a:r>
          </a:p>
          <a:p>
            <a:r>
              <a:rPr lang="tr-TR" smtClean="0"/>
              <a:t>İşitme sorunları</a:t>
            </a:r>
          </a:p>
          <a:p>
            <a:r>
              <a:rPr lang="tr-TR" smtClean="0"/>
              <a:t>Akıntı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Solunum şikayetleri</a:t>
            </a: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smtClean="0"/>
              <a:t>Öksürük</a:t>
            </a:r>
          </a:p>
          <a:p>
            <a:pPr lvl="1"/>
            <a:r>
              <a:rPr lang="tr-TR" sz="2000" smtClean="0"/>
              <a:t>Kuru-yaş</a:t>
            </a:r>
          </a:p>
          <a:p>
            <a:pPr lvl="1"/>
            <a:r>
              <a:rPr lang="tr-TR" sz="2000" smtClean="0"/>
              <a:t>Mevsimsel özellik-süre</a:t>
            </a:r>
          </a:p>
          <a:p>
            <a:pPr lvl="1"/>
            <a:r>
              <a:rPr lang="tr-TR" sz="2000" smtClean="0"/>
              <a:t>Tipi: devamlı-nöbet</a:t>
            </a:r>
          </a:p>
          <a:p>
            <a:pPr lvl="1"/>
            <a:r>
              <a:rPr lang="tr-TR" sz="2000" smtClean="0"/>
              <a:t>Artıran faktörler</a:t>
            </a:r>
          </a:p>
          <a:p>
            <a:pPr lvl="1"/>
            <a:r>
              <a:rPr lang="tr-TR" sz="2000" smtClean="0"/>
              <a:t>Yemekle ilişkisi</a:t>
            </a:r>
          </a:p>
          <a:p>
            <a:r>
              <a:rPr lang="tr-TR" sz="2000" smtClean="0"/>
              <a:t>Nefes darlığı</a:t>
            </a:r>
          </a:p>
          <a:p>
            <a:pPr lvl="1"/>
            <a:r>
              <a:rPr lang="tr-TR" sz="2000" smtClean="0"/>
              <a:t>Eforla-istirahatte</a:t>
            </a:r>
          </a:p>
          <a:p>
            <a:r>
              <a:rPr lang="tr-TR" sz="2000" smtClean="0"/>
              <a:t>Hırıltı</a:t>
            </a:r>
          </a:p>
          <a:p>
            <a:pPr lvl="1"/>
            <a:r>
              <a:rPr lang="tr-TR" sz="2000" smtClean="0"/>
              <a:t>Burun-göğüs kaynaklı</a:t>
            </a:r>
          </a:p>
          <a:p>
            <a:pPr lvl="1"/>
            <a:endParaRPr lang="tr-T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GIS şikayetleri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/>
              <a:t>Oral ve perioral lezyonlar</a:t>
            </a:r>
          </a:p>
          <a:p>
            <a:r>
              <a:rPr lang="tr-TR" sz="2400" smtClean="0"/>
              <a:t>İshal</a:t>
            </a:r>
          </a:p>
          <a:p>
            <a:r>
              <a:rPr lang="tr-TR" sz="2400" smtClean="0"/>
              <a:t>Karın ağrısı</a:t>
            </a:r>
          </a:p>
          <a:p>
            <a:r>
              <a:rPr lang="tr-TR" sz="2400" smtClean="0"/>
              <a:t>Kusma</a:t>
            </a:r>
          </a:p>
          <a:p>
            <a:r>
              <a:rPr lang="tr-TR" sz="2400" smtClean="0"/>
              <a:t>Rinit</a:t>
            </a:r>
          </a:p>
          <a:p>
            <a:r>
              <a:rPr lang="tr-TR" sz="2400" smtClean="0"/>
              <a:t>Astma</a:t>
            </a:r>
          </a:p>
          <a:p>
            <a:r>
              <a:rPr lang="tr-TR" sz="2400" smtClean="0"/>
              <a:t>Ürtiker</a:t>
            </a:r>
          </a:p>
          <a:p>
            <a:r>
              <a:rPr lang="tr-TR" sz="2400" smtClean="0"/>
              <a:t>Anjioödem</a:t>
            </a:r>
          </a:p>
          <a:p>
            <a:r>
              <a:rPr lang="tr-TR" sz="2400" smtClean="0"/>
              <a:t>Gastroenterit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rek Işık">
  <a:themeElements>
    <a:clrScheme name="Titrek Işık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Titrek Işık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rek Işık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k Işık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k Işık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966</TotalTime>
  <Words>693</Words>
  <Application>Microsoft Office PowerPoint</Application>
  <PresentationFormat>Ekran Gösterisi (4:3)</PresentationFormat>
  <Paragraphs>228</Paragraphs>
  <Slides>38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38</vt:i4>
      </vt:variant>
    </vt:vector>
  </HeadingPairs>
  <TitlesOfParts>
    <vt:vector size="46" baseType="lpstr">
      <vt:lpstr>Tahoma</vt:lpstr>
      <vt:lpstr>Arial</vt:lpstr>
      <vt:lpstr>Wingdings</vt:lpstr>
      <vt:lpstr>Calibri</vt:lpstr>
      <vt:lpstr>Comic Sans MS</vt:lpstr>
      <vt:lpstr>Lucida Sans</vt:lpstr>
      <vt:lpstr>Titrek Işık</vt:lpstr>
      <vt:lpstr>Ofis Teması</vt:lpstr>
      <vt:lpstr>  Alerjik hastalıklarda anamnez </vt:lpstr>
      <vt:lpstr>Dikkat edilecek noktalar</vt:lpstr>
      <vt:lpstr>Semptomlar</vt:lpstr>
      <vt:lpstr>Deriye ait şikayetler</vt:lpstr>
      <vt:lpstr>Göz şikayetleri</vt:lpstr>
      <vt:lpstr>Burun şikayetleri</vt:lpstr>
      <vt:lpstr>Kulak şikayetleri</vt:lpstr>
      <vt:lpstr>Solunum şikayetleri</vt:lpstr>
      <vt:lpstr>GIS şikayetleri</vt:lpstr>
      <vt:lpstr>Özgeçmişi</vt:lpstr>
      <vt:lpstr>Soygeçmişi</vt:lpstr>
      <vt:lpstr>Fizik muayene </vt:lpstr>
      <vt:lpstr>Deri bulguları-1</vt:lpstr>
      <vt:lpstr>Deri bulguları-2</vt:lpstr>
      <vt:lpstr>ÜRTİKER</vt:lpstr>
      <vt:lpstr>Slayt 16</vt:lpstr>
      <vt:lpstr>Anjioödem  </vt:lpstr>
      <vt:lpstr>Allerjik Kontakt dermatit</vt:lpstr>
      <vt:lpstr>Cilt hassasiyet testi</vt:lpstr>
      <vt:lpstr>Fiziksel ürtiker </vt:lpstr>
      <vt:lpstr>Göz bulguları</vt:lpstr>
      <vt:lpstr>Kulak bulguları</vt:lpstr>
      <vt:lpstr>Burun Bulguları</vt:lpstr>
      <vt:lpstr>Akciğer bulguları</vt:lpstr>
      <vt:lpstr>Kardiyovasküler sistem bulguları</vt:lpstr>
      <vt:lpstr>GIS bulguları</vt:lpstr>
      <vt:lpstr>TANI</vt:lpstr>
      <vt:lpstr>Eozinofil sayımı</vt:lpstr>
      <vt:lpstr>Nazal eozinofili</vt:lpstr>
      <vt:lpstr>Total IgE</vt:lpstr>
      <vt:lpstr>Spesifik IgE</vt:lpstr>
      <vt:lpstr>Deri Testleri</vt:lpstr>
      <vt:lpstr>Kullanılan antijenler</vt:lpstr>
      <vt:lpstr>Prick testi</vt:lpstr>
      <vt:lpstr>Test hataları</vt:lpstr>
      <vt:lpstr>Yama testi (Patch)</vt:lpstr>
      <vt:lpstr>Provokasyon testleri</vt:lpstr>
      <vt:lpstr>Diğer testler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Anaflaksi ve Acil Alerjik Reaksiyonlar</dc:title>
  <dc:creator>HP</dc:creator>
  <cp:lastModifiedBy>user</cp:lastModifiedBy>
  <cp:revision>37</cp:revision>
  <dcterms:created xsi:type="dcterms:W3CDTF">2006-12-10T18:52:59Z</dcterms:created>
  <dcterms:modified xsi:type="dcterms:W3CDTF">2017-10-24T05:16:41Z</dcterms:modified>
</cp:coreProperties>
</file>