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06" r:id="rId15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20f95698_0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20f95698_0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_1">
  <p:cSld name="BLANK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1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3600"/>
              <a:buNone/>
              <a:defRPr sz="440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3000"/>
              <a:buFont typeface="Arial"/>
              <a:buChar char="■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■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2400"/>
              <a:buFont typeface="Arial"/>
              <a:buChar char="■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6pPr>
            <a:lvl7pPr marL="3200400" lvl="6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7pPr>
            <a:lvl8pPr marL="3657600" lvl="7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8pPr>
            <a:lvl9pPr marL="4114800" lvl="8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■"/>
              <a:defRPr sz="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1pPr>
            <a:lvl2pPr marL="0" marR="0" lvl="1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2pPr>
            <a:lvl3pPr marL="0" marR="0" lvl="2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3pPr>
            <a:lvl4pPr marL="0" marR="0" lvl="3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4pPr>
            <a:lvl5pPr marL="0" marR="0" lvl="4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5pPr>
            <a:lvl6pPr marL="0" marR="0" lvl="5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6pPr>
            <a:lvl7pPr marL="0" marR="0" lvl="6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7pPr>
            <a:lvl8pPr marL="0" marR="0" lvl="7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8pPr>
            <a:lvl9pPr marL="0" marR="0" lvl="8" indent="0" algn="r" rtl="0">
              <a:buNone/>
              <a:defRPr sz="1400" b="0" i="0" u="none" strike="noStrike" cap="none">
                <a:solidFill>
                  <a:schemeClr val="lt2"/>
                </a:solidFill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>
              <a:solidFill>
                <a:srgbClr val="000000"/>
              </a:solidFill>
            </a:endParaRPr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>
              <a:solidFill>
                <a:srgbClr val="000000"/>
              </a:solidFill>
            </a:endParaRPr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ight-gradient"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30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ctrTitle"/>
          </p:nvPr>
        </p:nvSpPr>
        <p:spPr>
          <a:xfrm>
            <a:off x="971550" y="1341437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>
                <a:solidFill>
                  <a:schemeClr val="accent2"/>
                </a:solidFill>
              </a:rPr>
              <a:t>Traksiyon</a:t>
            </a:r>
            <a:endParaRPr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03350" y="3429000"/>
            <a:ext cx="6400800" cy="1944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>
                <a:solidFill>
                  <a:schemeClr val="accent1"/>
                </a:solidFill>
              </a:rPr>
              <a:t>Uzm. Fzt. Kağan Yücel</a:t>
            </a:r>
            <a:endParaRPr sz="3200" b="1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>
                <a:solidFill>
                  <a:schemeClr val="accent1"/>
                </a:solidFill>
              </a:rPr>
              <a:t>Ufuk Üni. SHMYO Öğrt. Grv.</a:t>
            </a:r>
            <a:endParaRPr sz="32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2. Mekanik Servikal Traksiyon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Omurgaya yönelik olarak serbest bir ağırlık ve ç ekme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sistemi ile omurgaya yönelik germe işlemidir.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Çekme serbest ağırlık ve makara sistemiyle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 Servikal vertebralar üzerinde yeterli çekme uygun aygıtla sağlanabilir.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Ev kullanımı i çin olan üniteler 9 kg veya daha fazla su veya kum kapsayan bir çanta ve kapıya monte edilmiş bir makara sistemini i çerir.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Tedavi haftada 3-4 kez toplam 10 seanstır.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	a) İntermittan mekanik servikal traksiyon: 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Traksiyon ç ekmeleri arasında saniyeler süren dinlenme periyodları olan motorize traksiyondur.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 Devamlı (statik) traksiyona kıyasla, bu yöntem daha rahattır.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Hastalar daha fazla kuvveti tolere edebilirler.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b. Devamlı (statik) mekanik servikal traksiyon: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1" i="1" u="none" strike="noStrike" cap="none">
                <a:solidFill>
                  <a:schemeClr val="accent6"/>
                </a:solidFill>
              </a:rPr>
              <a:t>	Motorize statik mekanik servikal traksiyon: 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Paraspinal kaslardaki güçsüzlüğü indüklemek iç in devamlı bir traksiyon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 Bu da teorik olarak daha fazla  eklemin servikal omurgaya aktarılmasını sağlar.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İntermittan traksiyona kıyasla, bu yöntem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daha az rahattır ve hastaların çoğu daha az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miktarda ağırlığı tolere edebilmektedir.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3200" b="1" i="1" u="none" strike="noStrike" cap="none">
                <a:solidFill>
                  <a:schemeClr val="accent6"/>
                </a:solidFill>
              </a:rPr>
              <a:t>	Non-motorize statik mekanik servikal traksiyon:</a:t>
            </a:r>
            <a:endParaRPr sz="1800" b="0" i="0" u="none" strike="noStrike" cap="none">
              <a:solidFill>
                <a:schemeClr val="accent6"/>
              </a:solidFill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Evde uygulanan bir yöntemdir. Oturur pozisyonda (çekme sistemi duvara veya kapıya bağlanarak)veya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supin pozisyonda (ç ekme sistemi yatağa bağlanarak) uygulanabilir.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solidFill>
                  <a:schemeClr val="accent2"/>
                </a:solidFill>
              </a:rPr>
              <a:t>teşekkür ederim...</a:t>
            </a:r>
            <a:endParaRPr i="1">
              <a:solidFill>
                <a:schemeClr val="accent2"/>
              </a:solidFill>
            </a:endParaRPr>
          </a:p>
        </p:txBody>
      </p:sp>
      <p:sp>
        <p:nvSpPr>
          <p:cNvPr id="339" name="Google Shape;339;p5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Spinal traksiyon</a:t>
            </a:r>
            <a:r>
              <a:rPr lang="en-US" sz="3200" b="0" i="0" u="none" strike="noStrike" cap="none">
                <a:solidFill>
                  <a:schemeClr val="accent6"/>
                </a:solidFill>
              </a:rPr>
              <a:t>: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 Eklem yüzeylerini veya kemik fragmanlarını ayıracak ve  çevre yumuşak dokuyu gerip, uzatacak şekilde bir gücün veya güç  sistemlerinin uygulandığı bir tekniktir.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Spinal traksiyonun amacı ağrısız, fonksiyonel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düzelme sağlanmasıdır.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Traksiyon, uygun yönde yeterli miktar ve sürede bir kuvvetin uygulanması ile elde edilir.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Aynı anda hastanın vücudu eşit ve zıt kuvvetle buna karşı koyar.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Hastanın düzgün pozisyonlanması ve doğru  çekme a çısıyla traksiyon belli bir spinal alana lokalize olabilir.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458575" y="214300"/>
            <a:ext cx="84855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3600" i="0" u="none" strike="noStrike" cap="none">
                <a:solidFill>
                  <a:schemeClr val="accent2"/>
                </a:solidFill>
              </a:rPr>
              <a:t>Traksiyon uygulama teknikleri</a:t>
            </a:r>
            <a:endParaRPr sz="3600" i="0" u="none" strike="noStrike" cap="none">
              <a:solidFill>
                <a:schemeClr val="accent2"/>
              </a:solidFill>
            </a:endParaRP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Kuvvet, genellikle mekanik bir  çekme sistemi ile (ağırlıkları olan)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Spinal traksiyon en yaygın olarak servikal ve lomber bölgede kullanılır.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Torasik bölge, sakrum ve pelvis traksiyonunun etkileri  çok azdır.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Arial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Bu bölgelerde kullanımı dislokasyon, kırık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</a:rPr>
              <a:t>	stabilizasyonu veya konjenital deformite ve skolyoz düzeltilmesi ile sınırlıdır.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Traksiyon; continous (sürekli), ağırlığı korunmuş ve intermittan (aralıklı) olabilir.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Tüm tiplerde tedavi kuvveti, traksiyona karşı vücut yüzey rezistansını aşmalıdır.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Vücut yüzey rezistansı= vücut segmentinin ağırlığının 1/2si + ilişkili yumuşak doku rezistansı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1" i="0" u="none" strike="noStrike" cap="none">
                <a:solidFill>
                  <a:schemeClr val="accent6"/>
                </a:solidFill>
              </a:rPr>
              <a:t>Sürekli traksiyon:</a:t>
            </a:r>
            <a:r>
              <a:rPr lang="en-US" sz="32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3200" b="0" i="0" u="none" strike="noStrike" cap="none">
                <a:solidFill>
                  <a:schemeClr val="dk1"/>
                </a:solidFill>
              </a:rPr>
              <a:t>Genellikle 10-14 gün boyunca,hergün birkaç  saat süreyle sabit bir kuvvet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Uzun süreli olması nedeniyle yalnızca hafif miktarlarda kuvvet uygulanabilir.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>
            <a:off x="1182675" y="1676399"/>
            <a:ext cx="7772400" cy="44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1" i="0" u="none" strike="noStrike" cap="none">
                <a:solidFill>
                  <a:schemeClr val="accent6"/>
                </a:solidFill>
              </a:rPr>
              <a:t>Ağırlığı korunmuş traksiyon:</a:t>
            </a:r>
            <a:r>
              <a:rPr lang="en-US" sz="24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2400" b="0" i="0" u="none" strike="noStrike" cap="none">
                <a:solidFill>
                  <a:schemeClr val="dk1"/>
                </a:solidFill>
              </a:rPr>
              <a:t>Sürekli traksiyondan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daha fazla, intermittan traksiyondan daha az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	miktarda kuvvet uygulanır.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Yine sürekli olarak ancak 45 dakikayı geç meyecek şekilde (20-60 dak.arası) uygulanır. Bu rölatif olarak kısa süre nedeniyle,daha fazla kuvvet uygulanabilmektedir.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Bu tip traksiyonla, kasların gevşemesi ve yumuşak dokuların gerilmesi sağlanabilmekte ve kemik yüzeylerin ayrılması mümkün olmaktadır.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Arial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</a:rPr>
              <a:t>Yatan hastalarda hergün, ayaktan tedaviye gelenlerde haftada 3 kez uygulama yapılabilir.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1" i="0" u="none" strike="noStrike" cap="none">
                <a:solidFill>
                  <a:schemeClr val="accent6"/>
                </a:solidFill>
              </a:rPr>
              <a:t>İntermittan (aralıklı) traksiyon:</a:t>
            </a:r>
            <a:r>
              <a:rPr lang="en-US" sz="2000" b="1" i="0" u="none" strike="noStrike" cap="none">
                <a:solidFill>
                  <a:schemeClr val="dk1"/>
                </a:solidFill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</a:rPr>
              <a:t>Kısa süreli daha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fazla kuvvet uygulamalarıdır.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Her tedavi siklusunda kuvvet yavaş yavaş arttırılıp, azaltılır. Bir makara veya motorize sistemle uygulanabilir. Süre ayarlanabilir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ve zamanı planlanmış, ritmik bir şema ile uygulanır veya hasta tarafından manuel olarak kontrol edilebilir. 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Çekme genellikle 15-60sn süren gevşetme şeklinde aralıklı olarak kuvvet uygulayan mekanik bir cihazla yapılır.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Amacı, kemik yüzeyleri birbirinden ayırmak, eklemi mobilize etmek, yumuşak dokuları germek ve eklem etrafındaki kasları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Tahoma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	gevşetmektir.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Char char="■"/>
            </a:pPr>
            <a:r>
              <a:rPr lang="en-US" sz="2000" b="0" i="0" u="none" strike="noStrike" cap="none">
                <a:solidFill>
                  <a:schemeClr val="dk1"/>
                </a:solidFill>
              </a:rPr>
              <a:t> Tedavi süresi genellikle 10-30 dakdır.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1150925" y="1020449"/>
            <a:ext cx="7793100" cy="6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ahoma"/>
              <a:buNone/>
            </a:pPr>
            <a:r>
              <a:rPr lang="en-US" sz="2800" b="1" i="0" u="none" strike="noStrike" cap="none">
                <a:solidFill>
                  <a:schemeClr val="accent6"/>
                </a:solidFill>
              </a:rPr>
              <a:t>1. Manuel Servikal Traksiyon</a:t>
            </a:r>
            <a:endParaRPr sz="1800" b="0" i="0" u="none" strike="noStrike" cap="none">
              <a:solidFill>
                <a:schemeClr val="accent6"/>
              </a:solidFill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Terapist tarafından 15-60sn süreyle veya ani tek hareket olarak uygulanır.</a:t>
            </a:r>
            <a:endParaRPr sz="1800" b="0" i="0" u="none" strike="noStrike" cap="none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Arial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</a:rPr>
              <a:t>Mekanik traksiyon uygulamasından önce kullanılır.</a:t>
            </a:r>
            <a:endParaRPr sz="18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1064300" y="122850"/>
            <a:ext cx="7890900" cy="6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accent2"/>
                </a:solidFill>
              </a:rPr>
              <a:t>Servical Traksiyon</a:t>
            </a:r>
            <a:endParaRPr sz="36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223</Words>
  <Application>Microsoft Office PowerPoint</Application>
  <PresentationFormat>Ekran Gösterisi (4:3)</PresentationFormat>
  <Paragraphs>60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Tahoma</vt:lpstr>
      <vt:lpstr>Light Gradient</vt:lpstr>
      <vt:lpstr>Traksiyon</vt:lpstr>
      <vt:lpstr>PowerPoint Sunusu</vt:lpstr>
      <vt:lpstr>PowerPoint Sunusu</vt:lpstr>
      <vt:lpstr>Traksiyon uygulama teknikleri</vt:lpstr>
      <vt:lpstr>PowerPoint Sunusu</vt:lpstr>
      <vt:lpstr>PowerPoint Sunusu</vt:lpstr>
      <vt:lpstr>PowerPoint Sunusu</vt:lpstr>
      <vt:lpstr>PowerPoint Sunusu</vt:lpstr>
      <vt:lpstr>1. Manuel Servikal Traksiyon</vt:lpstr>
      <vt:lpstr>2. Mekanik Servikal Traksiyon</vt:lpstr>
      <vt:lpstr>PowerPoint Sunusu</vt:lpstr>
      <vt:lpstr>b. Devamlı (statik) mekanik servikal traksiyon:</vt:lpstr>
      <vt:lpstr>PowerPoint Sunusu</vt:lpstr>
      <vt:lpstr>teşekkür ederim...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Traksiyon</dc:title>
  <dc:creator>user5</dc:creator>
  <cp:lastModifiedBy>user5</cp:lastModifiedBy>
  <cp:revision>2</cp:revision>
  <dcterms:modified xsi:type="dcterms:W3CDTF">2019-04-17T08:34:58Z</dcterms:modified>
</cp:coreProperties>
</file>