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5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306" r:id="rId15"/>
  </p:sldIdLst>
  <p:sldSz cx="9144000" cy="6858000" type="screen4x3"/>
  <p:notesSz cx="6858000" cy="9144000"/>
  <p:embeddedFontLst>
    <p:embeddedFont>
      <p:font typeface="Tahoma" panose="020B0604030504040204" pitchFamily="34" charset="0"/>
      <p:regular r:id="rId17"/>
      <p:bold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167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rnd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-88900" algn="r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endParaRPr sz="12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lvl="1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endParaRPr/>
          </a:p>
          <a:p>
            <a:pPr marL="0" lvl="2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endParaRPr/>
          </a:p>
          <a:p>
            <a:pPr marL="0" lvl="3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endParaRPr/>
          </a:p>
          <a:p>
            <a:pPr marL="0" lvl="4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endParaRPr/>
          </a:p>
          <a:p>
            <a:pPr marL="0" lvl="5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endParaRPr/>
          </a:p>
          <a:p>
            <a:pPr marL="0" lvl="6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endParaRPr/>
          </a:p>
          <a:p>
            <a:pPr marL="0" lvl="7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endParaRPr/>
          </a:p>
          <a:p>
            <a:pPr marL="0" lvl="8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g120f95698_0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6" name="Google Shape;336;g120f95698_0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685800" y="3786738"/>
            <a:ext cx="77724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685800" y="2111123"/>
            <a:ext cx="7772400" cy="1546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SzPts val="3000"/>
              <a:buChar char="●"/>
              <a:defRPr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39945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SzPts val="3000"/>
              <a:buChar char="●"/>
              <a:defRPr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body" idx="2"/>
          </p:nvPr>
        </p:nvSpPr>
        <p:spPr>
          <a:xfrm>
            <a:off x="4692274" y="1600200"/>
            <a:ext cx="39945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SzPts val="3000"/>
              <a:buChar char="●"/>
              <a:defRPr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6"/>
          <p:cNvSpPr txBox="1">
            <a:spLocks noGrp="1"/>
          </p:cNvSpPr>
          <p:nvPr>
            <p:ph type="body" idx="1"/>
          </p:nvPr>
        </p:nvSpPr>
        <p:spPr>
          <a:xfrm>
            <a:off x="457200" y="5875079"/>
            <a:ext cx="8229600" cy="69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2286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_1">
  <p:cSld name="BLANK_1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8"/>
          <p:cNvSpPr txBox="1">
            <a:spLocks noGrp="1"/>
          </p:cNvSpPr>
          <p:nvPr>
            <p:ph type="title"/>
          </p:nvPr>
        </p:nvSpPr>
        <p:spPr>
          <a:xfrm>
            <a:off x="1150937" y="214312"/>
            <a:ext cx="7793100" cy="14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4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4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4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4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4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lvl="5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4400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914400" lvl="6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4400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1371600" lvl="7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4400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1828800" lvl="8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4400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29" name="Google Shape;29;p8"/>
          <p:cNvSpPr txBox="1">
            <a:spLocks noGrp="1"/>
          </p:cNvSpPr>
          <p:nvPr>
            <p:ph type="body" idx="1"/>
          </p:nvPr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 algn="l" rtl="0">
              <a:spcBef>
                <a:spcPts val="640"/>
              </a:spcBef>
              <a:spcAft>
                <a:spcPts val="0"/>
              </a:spcAft>
              <a:buClr>
                <a:schemeClr val="folHlink"/>
              </a:buClr>
              <a:buSzPts val="3000"/>
              <a:buFont typeface="Arial"/>
              <a:buChar char="■"/>
              <a:def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81000" algn="l" rtl="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400"/>
              <a:buFont typeface="Arial"/>
              <a:buChar char="■"/>
              <a:def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381000" algn="l" rtl="0"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2400"/>
              <a:buFont typeface="Arial"/>
              <a:buChar char="■"/>
              <a:def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342900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Char char="■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34290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■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■"/>
              <a:defRPr sz="2000">
                <a:solidFill>
                  <a:schemeClr val="dk1"/>
                </a:solidFill>
              </a:defRPr>
            </a:lvl6pPr>
            <a:lvl7pPr marL="3200400" lvl="6" indent="-34290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■"/>
              <a:defRPr sz="2000">
                <a:solidFill>
                  <a:schemeClr val="dk1"/>
                </a:solidFill>
              </a:defRPr>
            </a:lvl7pPr>
            <a:lvl8pPr marL="3657600" lvl="7" indent="-34290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■"/>
              <a:defRPr sz="2000">
                <a:solidFill>
                  <a:schemeClr val="dk1"/>
                </a:solidFill>
              </a:defRPr>
            </a:lvl8pPr>
            <a:lvl9pPr marL="4114800" lvl="8" indent="-34290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■"/>
              <a:defRPr sz="2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8"/>
          <p:cNvSpPr txBox="1">
            <a:spLocks noGrp="1"/>
          </p:cNvSpPr>
          <p:nvPr>
            <p:ph type="dt" idx="10"/>
          </p:nvPr>
        </p:nvSpPr>
        <p:spPr>
          <a:xfrm>
            <a:off x="9906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0" marR="0" lvl="0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1" name="Google Shape;31;p8"/>
          <p:cNvSpPr txBox="1">
            <a:spLocks noGrp="1"/>
          </p:cNvSpPr>
          <p:nvPr>
            <p:ph type="ft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0" marR="0" lvl="0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2" name="Google Shape;32;p8"/>
          <p:cNvSpPr txBox="1">
            <a:spLocks noGrp="1"/>
          </p:cNvSpPr>
          <p:nvPr>
            <p:ph type="sldNum" idx="12"/>
          </p:nvPr>
        </p:nvSpPr>
        <p:spPr>
          <a:xfrm>
            <a:off x="68580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r" rtl="0">
              <a:buNone/>
              <a:defRPr sz="1400" b="0" i="0" u="none" strike="noStrike" cap="none">
                <a:solidFill>
                  <a:schemeClr val="lt2"/>
                </a:solidFill>
              </a:defRPr>
            </a:lvl1pPr>
            <a:lvl2pPr marL="0" marR="0" lvl="1" indent="0" algn="r" rtl="0">
              <a:buNone/>
              <a:defRPr sz="1400" b="0" i="0" u="none" strike="noStrike" cap="none">
                <a:solidFill>
                  <a:schemeClr val="lt2"/>
                </a:solidFill>
              </a:defRPr>
            </a:lvl2pPr>
            <a:lvl3pPr marL="0" marR="0" lvl="2" indent="0" algn="r" rtl="0">
              <a:buNone/>
              <a:defRPr sz="1400" b="0" i="0" u="none" strike="noStrike" cap="none">
                <a:solidFill>
                  <a:schemeClr val="lt2"/>
                </a:solidFill>
              </a:defRPr>
            </a:lvl3pPr>
            <a:lvl4pPr marL="0" marR="0" lvl="3" indent="0" algn="r" rtl="0">
              <a:buNone/>
              <a:defRPr sz="1400" b="0" i="0" u="none" strike="noStrike" cap="none">
                <a:solidFill>
                  <a:schemeClr val="lt2"/>
                </a:solidFill>
              </a:defRPr>
            </a:lvl4pPr>
            <a:lvl5pPr marL="0" marR="0" lvl="4" indent="0" algn="r" rtl="0">
              <a:buNone/>
              <a:defRPr sz="1400" b="0" i="0" u="none" strike="noStrike" cap="none">
                <a:solidFill>
                  <a:schemeClr val="lt2"/>
                </a:solidFill>
              </a:defRPr>
            </a:lvl5pPr>
            <a:lvl6pPr marL="0" marR="0" lvl="5" indent="0" algn="r" rtl="0">
              <a:buNone/>
              <a:defRPr sz="1400" b="0" i="0" u="none" strike="noStrike" cap="none">
                <a:solidFill>
                  <a:schemeClr val="lt2"/>
                </a:solidFill>
              </a:defRPr>
            </a:lvl6pPr>
            <a:lvl7pPr marL="0" marR="0" lvl="6" indent="0" algn="r" rtl="0">
              <a:buNone/>
              <a:defRPr sz="1400" b="0" i="0" u="none" strike="noStrike" cap="none">
                <a:solidFill>
                  <a:schemeClr val="lt2"/>
                </a:solidFill>
              </a:defRPr>
            </a:lvl7pPr>
            <a:lvl8pPr marL="0" marR="0" lvl="7" indent="0" algn="r" rtl="0">
              <a:buNone/>
              <a:defRPr sz="1400" b="0" i="0" u="none" strike="noStrike" cap="none">
                <a:solidFill>
                  <a:schemeClr val="lt2"/>
                </a:solidFill>
              </a:defRPr>
            </a:lvl8pPr>
            <a:lvl9pPr marL="0" marR="0" lvl="8" indent="0" algn="r" rtl="0">
              <a:buNone/>
              <a:defRPr sz="1400" b="0" i="0" u="none" strike="noStrike" cap="none">
                <a:solidFill>
                  <a:schemeClr val="lt2"/>
                </a:solidFill>
              </a:defRPr>
            </a:lvl9pPr>
          </a:lstStyle>
          <a:p>
            <a:pPr marL="0" lvl="0" indent="-88900" algn="r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endParaRPr/>
          </a:p>
          <a:p>
            <a:pPr marL="0" lvl="1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endParaRPr>
              <a:solidFill>
                <a:srgbClr val="000000"/>
              </a:solidFill>
            </a:endParaRPr>
          </a:p>
          <a:p>
            <a:pPr marL="0" lvl="2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endParaRPr>
              <a:solidFill>
                <a:srgbClr val="000000"/>
              </a:solidFill>
            </a:endParaRPr>
          </a:p>
          <a:p>
            <a:pPr marL="0" lvl="3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endParaRPr>
              <a:solidFill>
                <a:srgbClr val="000000"/>
              </a:solidFill>
            </a:endParaRPr>
          </a:p>
          <a:p>
            <a:pPr marL="0" lvl="4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endParaRPr>
              <a:solidFill>
                <a:srgbClr val="000000"/>
              </a:solidFill>
            </a:endParaRPr>
          </a:p>
          <a:p>
            <a:pPr marL="0" lvl="5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endParaRPr>
              <a:solidFill>
                <a:srgbClr val="000000"/>
              </a:solidFill>
            </a:endParaRPr>
          </a:p>
          <a:p>
            <a:pPr marL="0" lvl="6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endParaRPr>
              <a:solidFill>
                <a:srgbClr val="000000"/>
              </a:solidFill>
            </a:endParaRPr>
          </a:p>
          <a:p>
            <a:pPr marL="0" lvl="7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endParaRPr>
              <a:solidFill>
                <a:srgbClr val="000000"/>
              </a:solidFill>
            </a:endParaRPr>
          </a:p>
          <a:p>
            <a:pPr marL="0" lvl="8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light-gradient">
    <p:bg>
      <p:bgPr>
        <a:gradFill>
          <a:gsLst>
            <a:gs pos="0">
              <a:schemeClr val="lt1"/>
            </a:gs>
            <a:gs pos="30000">
              <a:schemeClr val="lt1"/>
            </a:gs>
            <a:gs pos="100000">
              <a:schemeClr val="lt2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SzPts val="3000"/>
              <a:buChar char="●"/>
              <a:defRPr sz="3000"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 txBox="1">
            <a:spLocks noGrp="1"/>
          </p:cNvSpPr>
          <p:nvPr>
            <p:ph type="ctrTitle"/>
          </p:nvPr>
        </p:nvSpPr>
        <p:spPr>
          <a:xfrm>
            <a:off x="971550" y="1341437"/>
            <a:ext cx="7772400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</a:pPr>
            <a:r>
              <a:rPr lang="en-US">
                <a:solidFill>
                  <a:schemeClr val="accent2"/>
                </a:solidFill>
              </a:rPr>
              <a:t>Traksiyon</a:t>
            </a:r>
            <a:endParaRPr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1403350" y="3429000"/>
            <a:ext cx="6400800" cy="1944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folHlink"/>
              </a:buClr>
              <a:buFont typeface="Tahoma"/>
              <a:buNone/>
            </a:pPr>
            <a:r>
              <a:rPr lang="en-US" sz="3200" b="1">
                <a:solidFill>
                  <a:schemeClr val="accent1"/>
                </a:solidFill>
              </a:rPr>
              <a:t>Uzm. Fzt. Kağan Yücel</a:t>
            </a:r>
            <a:endParaRPr sz="3200" b="1">
              <a:solidFill>
                <a:schemeClr val="accent1"/>
              </a:solidFill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folHlink"/>
              </a:buClr>
              <a:buFont typeface="Tahoma"/>
              <a:buNone/>
            </a:pPr>
            <a:r>
              <a:rPr lang="en-US" sz="3200" b="1">
                <a:solidFill>
                  <a:schemeClr val="accent1"/>
                </a:solidFill>
              </a:rPr>
              <a:t>Ufuk Üni. SHMYO Öğrt. Grv.</a:t>
            </a:r>
            <a:endParaRPr sz="3200" b="1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8"/>
          <p:cNvSpPr txBox="1">
            <a:spLocks noGrp="1"/>
          </p:cNvSpPr>
          <p:nvPr>
            <p:ph type="title"/>
          </p:nvPr>
        </p:nvSpPr>
        <p:spPr>
          <a:xfrm>
            <a:off x="1150937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Tahoma"/>
              <a:buNone/>
            </a:pPr>
            <a:r>
              <a:rPr lang="en-US" sz="2800" b="1" i="0" u="none" strike="noStrike" cap="none">
                <a:solidFill>
                  <a:schemeClr val="accent6"/>
                </a:solidFill>
              </a:rPr>
              <a:t>2. Mekanik Servikal Traksiyon</a:t>
            </a:r>
            <a:endParaRPr sz="1800" b="0" i="0" u="none" strike="noStrike" cap="none">
              <a:solidFill>
                <a:schemeClr val="accent6"/>
              </a:solidFill>
            </a:endParaRPr>
          </a:p>
        </p:txBody>
      </p:sp>
      <p:sp>
        <p:nvSpPr>
          <p:cNvPr id="93" name="Google Shape;93;p18"/>
          <p:cNvSpPr txBox="1">
            <a:spLocks noGrp="1"/>
          </p:cNvSpPr>
          <p:nvPr>
            <p:ph type="body" idx="1"/>
          </p:nvPr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440"/>
              <a:buFont typeface="Arial"/>
              <a:buChar char="■"/>
            </a:pPr>
            <a:r>
              <a:rPr lang="en-US" sz="2400" b="0" i="0" u="none" strike="noStrike" cap="none">
                <a:solidFill>
                  <a:schemeClr val="dk1"/>
                </a:solidFill>
              </a:rPr>
              <a:t>Omurgaya yönelik olarak serbest bir ağırlık ve ç ekme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folHlink"/>
              </a:buClr>
              <a:buFont typeface="Tahoma"/>
              <a:buNone/>
            </a:pPr>
            <a:r>
              <a:rPr lang="en-US" sz="2400" b="0" i="0" u="none" strike="noStrike" cap="none">
                <a:solidFill>
                  <a:schemeClr val="dk1"/>
                </a:solidFill>
              </a:rPr>
              <a:t>	sistemi ile omurgaya yönelik germe işlemidir.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folHlink"/>
              </a:buClr>
              <a:buSzPts val="1440"/>
              <a:buFont typeface="Arial"/>
              <a:buChar char="■"/>
            </a:pPr>
            <a:r>
              <a:rPr lang="en-US" sz="2400" b="0" i="0" u="none" strike="noStrike" cap="none">
                <a:solidFill>
                  <a:schemeClr val="dk1"/>
                </a:solidFill>
              </a:rPr>
              <a:t>Çekme serbest ağırlık ve makara sistemiyle uygulanır.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440"/>
              <a:buFont typeface="Arial"/>
              <a:buChar char="■"/>
            </a:pPr>
            <a:r>
              <a:rPr lang="en-US" sz="2400" b="0" i="0" u="none" strike="noStrike" cap="none">
                <a:solidFill>
                  <a:schemeClr val="dk1"/>
                </a:solidFill>
              </a:rPr>
              <a:t> Servikal vertebralar üzerinde yeterli çekme uygun aygıtla sağlanabilir.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440"/>
              <a:buFont typeface="Arial"/>
              <a:buChar char="■"/>
            </a:pPr>
            <a:r>
              <a:rPr lang="en-US" sz="2400" b="0" i="0" u="none" strike="noStrike" cap="none">
                <a:solidFill>
                  <a:schemeClr val="dk1"/>
                </a:solidFill>
              </a:rPr>
              <a:t>Ev kullanımı i çin olan üniteler 9 kg veya daha fazla su veya kum kapsayan bir çanta ve kapıya monte edilmiş bir makara sistemini i çerir.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440"/>
              <a:buFont typeface="Arial"/>
              <a:buChar char="■"/>
            </a:pPr>
            <a:r>
              <a:rPr lang="en-US" sz="2400" b="0" i="0" u="none" strike="noStrike" cap="none">
                <a:solidFill>
                  <a:schemeClr val="dk1"/>
                </a:solidFill>
              </a:rPr>
              <a:t>Tedavi haftada 3-4 kez toplam 10 seanstır.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220980" algn="l" rtl="0">
              <a:spcBef>
                <a:spcPts val="640"/>
              </a:spcBef>
              <a:spcAft>
                <a:spcPts val="0"/>
              </a:spcAft>
              <a:buClr>
                <a:schemeClr val="folHlink"/>
              </a:buClr>
              <a:buSzPts val="192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9"/>
          <p:cNvSpPr txBox="1">
            <a:spLocks noGrp="1"/>
          </p:cNvSpPr>
          <p:nvPr>
            <p:ph type="title"/>
          </p:nvPr>
        </p:nvSpPr>
        <p:spPr>
          <a:xfrm>
            <a:off x="1150937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19"/>
          <p:cNvSpPr txBox="1">
            <a:spLocks noGrp="1"/>
          </p:cNvSpPr>
          <p:nvPr>
            <p:ph type="body" idx="1"/>
          </p:nvPr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Font typeface="Tahoma"/>
              <a:buNone/>
            </a:pPr>
            <a:r>
              <a:rPr lang="en-US" sz="2800" b="1" i="0" u="none" strike="noStrike" cap="none">
                <a:solidFill>
                  <a:schemeClr val="accent6"/>
                </a:solidFill>
              </a:rPr>
              <a:t>	a) İntermittan mekanik servikal traksiyon: </a:t>
            </a:r>
            <a:endParaRPr sz="1800" b="0" i="0" u="none" strike="noStrike" cap="none">
              <a:solidFill>
                <a:schemeClr val="accent6"/>
              </a:solidFill>
            </a:endParaRPr>
          </a:p>
          <a:p>
            <a:pPr marL="342900" marR="0" lvl="0" indent="-342900" algn="l" rtl="0">
              <a:spcBef>
                <a:spcPts val="560"/>
              </a:spcBef>
              <a:spcAft>
                <a:spcPts val="0"/>
              </a:spcAft>
              <a:buClr>
                <a:schemeClr val="folHlink"/>
              </a:buClr>
              <a:buSzPts val="1680"/>
              <a:buFont typeface="Arial"/>
              <a:buChar char="■"/>
            </a:pPr>
            <a:r>
              <a:rPr lang="en-US" sz="2800" b="0" i="0" u="none" strike="noStrike" cap="none">
                <a:solidFill>
                  <a:schemeClr val="dk1"/>
                </a:solidFill>
              </a:rPr>
              <a:t>Traksiyon ç ekmeleri arasında saniyeler süren dinlenme periyodları olan motorize traksiyondur.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680"/>
              <a:buFont typeface="Arial"/>
              <a:buChar char="■"/>
            </a:pPr>
            <a:r>
              <a:rPr lang="en-US" sz="2800" b="0" i="0" u="none" strike="noStrike" cap="none">
                <a:solidFill>
                  <a:schemeClr val="dk1"/>
                </a:solidFill>
              </a:rPr>
              <a:t> Devamlı (statik) traksiyona kıyasla, bu yöntem daha rahattır.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680"/>
              <a:buFont typeface="Arial"/>
              <a:buChar char="■"/>
            </a:pPr>
            <a:r>
              <a:rPr lang="en-US" sz="2800" b="0" i="0" u="none" strike="noStrike" cap="none">
                <a:solidFill>
                  <a:schemeClr val="dk1"/>
                </a:solidFill>
              </a:rPr>
              <a:t>Hastalar daha fazla kuvveti tolere edebilirler.</a:t>
            </a:r>
            <a:endParaRPr sz="1800" b="0" i="0" u="none" strike="noStrike" cap="none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0"/>
          <p:cNvSpPr txBox="1">
            <a:spLocks noGrp="1"/>
          </p:cNvSpPr>
          <p:nvPr>
            <p:ph type="title"/>
          </p:nvPr>
        </p:nvSpPr>
        <p:spPr>
          <a:xfrm>
            <a:off x="1150937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Tahoma"/>
              <a:buNone/>
            </a:pPr>
            <a:r>
              <a:rPr lang="en-US" sz="2800" b="1" i="0" u="none" strike="noStrike" cap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rPr>
              <a:t>b. Devamlı (statik) mekanik servikal traksiyon:</a:t>
            </a:r>
            <a:endParaRPr sz="18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20"/>
          <p:cNvSpPr txBox="1">
            <a:spLocks noGrp="1"/>
          </p:cNvSpPr>
          <p:nvPr>
            <p:ph type="body" idx="1"/>
          </p:nvPr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Font typeface="Tahoma"/>
              <a:buNone/>
            </a:pPr>
            <a:r>
              <a:rPr lang="en-US" sz="2800" b="1" i="1" u="none" strike="noStrike" cap="none">
                <a:solidFill>
                  <a:schemeClr val="accent6"/>
                </a:solidFill>
              </a:rPr>
              <a:t>	Motorize statik mekanik servikal traksiyon: </a:t>
            </a:r>
            <a:endParaRPr sz="1800" b="0" i="0" u="none" strike="noStrike" cap="none">
              <a:solidFill>
                <a:schemeClr val="accent6"/>
              </a:solidFill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folHlink"/>
              </a:buClr>
              <a:buSzPts val="1680"/>
              <a:buFont typeface="Arial"/>
              <a:buChar char="■"/>
            </a:pPr>
            <a:r>
              <a:rPr lang="en-US" sz="2800" b="0" i="0" u="none" strike="noStrike" cap="none">
                <a:solidFill>
                  <a:schemeClr val="dk1"/>
                </a:solidFill>
              </a:rPr>
              <a:t>Paraspinal kaslardaki güçsüzlüğü indüklemek iç in devamlı bir traksiyon uygulanır.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680"/>
              <a:buFont typeface="Arial"/>
              <a:buChar char="■"/>
            </a:pPr>
            <a:r>
              <a:rPr lang="en-US" sz="2800" b="0" i="0" u="none" strike="noStrike" cap="none">
                <a:solidFill>
                  <a:schemeClr val="dk1"/>
                </a:solidFill>
              </a:rPr>
              <a:t> Bu da teorik olarak daha fazla  eklemin servikal omurgaya aktarılmasını sağlar. 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680"/>
              <a:buFont typeface="Arial"/>
              <a:buChar char="■"/>
            </a:pPr>
            <a:r>
              <a:rPr lang="en-US" sz="2800" b="0" i="0" u="none" strike="noStrike" cap="none">
                <a:solidFill>
                  <a:schemeClr val="dk1"/>
                </a:solidFill>
              </a:rPr>
              <a:t>İntermittan traksiyona kıyasla, bu yöntem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folHlink"/>
              </a:buClr>
              <a:buFont typeface="Tahoma"/>
              <a:buNone/>
            </a:pPr>
            <a:r>
              <a:rPr lang="en-US" sz="2800" b="0" i="0" u="none" strike="noStrike" cap="none">
                <a:solidFill>
                  <a:schemeClr val="dk1"/>
                </a:solidFill>
              </a:rPr>
              <a:t>	daha az rahattır ve hastaların çoğu daha az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folHlink"/>
              </a:buClr>
              <a:buFont typeface="Tahoma"/>
              <a:buNone/>
            </a:pPr>
            <a:r>
              <a:rPr lang="en-US" sz="2800" b="0" i="0" u="none" strike="noStrike" cap="none">
                <a:solidFill>
                  <a:schemeClr val="dk1"/>
                </a:solidFill>
              </a:rPr>
              <a:t>	miktarda ağırlığı tolere edebilmektedir.</a:t>
            </a:r>
            <a:endParaRPr sz="1800" b="0" i="0" u="none" strike="noStrike" cap="none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1"/>
          <p:cNvSpPr txBox="1">
            <a:spLocks noGrp="1"/>
          </p:cNvSpPr>
          <p:nvPr>
            <p:ph type="title"/>
          </p:nvPr>
        </p:nvSpPr>
        <p:spPr>
          <a:xfrm>
            <a:off x="1150937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21"/>
          <p:cNvSpPr txBox="1">
            <a:spLocks noGrp="1"/>
          </p:cNvSpPr>
          <p:nvPr>
            <p:ph type="body" idx="1"/>
          </p:nvPr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Font typeface="Tahoma"/>
              <a:buNone/>
            </a:pPr>
            <a:r>
              <a:rPr lang="en-US" sz="3200" b="1" i="1" u="none" strike="noStrike" cap="none">
                <a:solidFill>
                  <a:schemeClr val="accent6"/>
                </a:solidFill>
              </a:rPr>
              <a:t>	Non-motorize statik mekanik servikal traksiyon:</a:t>
            </a:r>
            <a:endParaRPr sz="1800" b="0" i="0" u="none" strike="noStrike" cap="none">
              <a:solidFill>
                <a:schemeClr val="accent6"/>
              </a:solidFill>
            </a:endParaRPr>
          </a:p>
          <a:p>
            <a:pPr marL="342900" marR="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folHlink"/>
              </a:buClr>
              <a:buSzPts val="1920"/>
              <a:buFont typeface="Arial"/>
              <a:buChar char="■"/>
            </a:pPr>
            <a:r>
              <a:rPr lang="en-US" sz="3200" b="0" i="0" u="none" strike="noStrike" cap="none">
                <a:solidFill>
                  <a:schemeClr val="dk1"/>
                </a:solidFill>
              </a:rPr>
              <a:t>Evde uygulanan bir yöntemdir. Oturur pozisyonda (çekme sistemi duvara veya kapıya bağlanarak)veya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920"/>
              <a:buFont typeface="Arial"/>
              <a:buChar char="■"/>
            </a:pPr>
            <a:r>
              <a:rPr lang="en-US" sz="3200" b="0" i="0" u="none" strike="noStrike" cap="none">
                <a:solidFill>
                  <a:schemeClr val="dk1"/>
                </a:solidFill>
              </a:rPr>
              <a:t>supin pozisyonda (ç ekme sistemi yatağa bağlanarak) uygulanabilir.</a:t>
            </a:r>
            <a:endParaRPr sz="1800" b="0" i="0" u="none" strike="noStrike" cap="none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59"/>
          <p:cNvSpPr txBox="1">
            <a:spLocks noGrp="1"/>
          </p:cNvSpPr>
          <p:nvPr>
            <p:ph type="ctrTitle"/>
          </p:nvPr>
        </p:nvSpPr>
        <p:spPr>
          <a:xfrm>
            <a:off x="685800" y="2111123"/>
            <a:ext cx="7772400" cy="1546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>
                <a:solidFill>
                  <a:schemeClr val="accent2"/>
                </a:solidFill>
              </a:rPr>
              <a:t>teşekkür ederim...</a:t>
            </a:r>
            <a:endParaRPr i="1">
              <a:solidFill>
                <a:schemeClr val="accent2"/>
              </a:solidFill>
            </a:endParaRPr>
          </a:p>
        </p:txBody>
      </p:sp>
      <p:sp>
        <p:nvSpPr>
          <p:cNvPr id="339" name="Google Shape;339;p59"/>
          <p:cNvSpPr txBox="1">
            <a:spLocks noGrp="1"/>
          </p:cNvSpPr>
          <p:nvPr>
            <p:ph type="subTitle" idx="1"/>
          </p:nvPr>
        </p:nvSpPr>
        <p:spPr>
          <a:xfrm>
            <a:off x="685800" y="3786738"/>
            <a:ext cx="77724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0"/>
          <p:cNvSpPr txBox="1">
            <a:spLocks noGrp="1"/>
          </p:cNvSpPr>
          <p:nvPr>
            <p:ph type="title"/>
          </p:nvPr>
        </p:nvSpPr>
        <p:spPr>
          <a:xfrm>
            <a:off x="1150937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p10"/>
          <p:cNvSpPr txBox="1">
            <a:spLocks noGrp="1"/>
          </p:cNvSpPr>
          <p:nvPr>
            <p:ph type="body" idx="1"/>
          </p:nvPr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920"/>
              <a:buFont typeface="Arial"/>
              <a:buChar char="■"/>
            </a:pPr>
            <a:r>
              <a:rPr lang="en-US" sz="3200" b="1" i="0" u="none" strike="noStrike" cap="none">
                <a:solidFill>
                  <a:schemeClr val="accent6"/>
                </a:solidFill>
              </a:rPr>
              <a:t>Spinal traksiyon</a:t>
            </a:r>
            <a:r>
              <a:rPr lang="en-US" sz="3200" b="0" i="0" u="none" strike="noStrike" cap="none">
                <a:solidFill>
                  <a:schemeClr val="accent6"/>
                </a:solidFill>
              </a:rPr>
              <a:t>:</a:t>
            </a:r>
            <a:r>
              <a:rPr lang="en-US" sz="3200" b="0" i="0" u="none" strike="noStrike" cap="none">
                <a:solidFill>
                  <a:schemeClr val="dk1"/>
                </a:solidFill>
              </a:rPr>
              <a:t> Eklem yüzeylerini veya kemik fragmanlarını ayıracak ve  çevre yumuşak dokuyu gerip, uzatacak şekilde bir gücün veya güç  sistemlerinin uygulandığı bir tekniktir.</a:t>
            </a:r>
            <a:endParaRPr sz="1800" b="0" i="0" u="none" strike="noStrike" cap="none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>
            <a:spLocks noGrp="1"/>
          </p:cNvSpPr>
          <p:nvPr>
            <p:ph type="title"/>
          </p:nvPr>
        </p:nvSpPr>
        <p:spPr>
          <a:xfrm>
            <a:off x="1150937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50;p11"/>
          <p:cNvSpPr txBox="1">
            <a:spLocks noGrp="1"/>
          </p:cNvSpPr>
          <p:nvPr>
            <p:ph type="body" idx="1"/>
          </p:nvPr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680"/>
              <a:buFont typeface="Arial"/>
              <a:buChar char="■"/>
            </a:pPr>
            <a:r>
              <a:rPr lang="en-US" sz="2800" b="0" i="0" u="none" strike="noStrike" cap="none">
                <a:solidFill>
                  <a:schemeClr val="dk1"/>
                </a:solidFill>
              </a:rPr>
              <a:t>Spinal traksiyonun amacı ağrısız, fonksiyonel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Clr>
                <a:schemeClr val="folHlink"/>
              </a:buClr>
              <a:buFont typeface="Tahoma"/>
              <a:buNone/>
            </a:pPr>
            <a:r>
              <a:rPr lang="en-US" sz="2800" b="0" i="0" u="none" strike="noStrike" cap="none">
                <a:solidFill>
                  <a:schemeClr val="dk1"/>
                </a:solidFill>
              </a:rPr>
              <a:t>	düzelme sağlanmasıdır. 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Clr>
                <a:schemeClr val="folHlink"/>
              </a:buClr>
              <a:buSzPts val="1680"/>
              <a:buFont typeface="Arial"/>
              <a:buChar char="■"/>
            </a:pPr>
            <a:r>
              <a:rPr lang="en-US" sz="2800" b="0" i="0" u="none" strike="noStrike" cap="none">
                <a:solidFill>
                  <a:schemeClr val="dk1"/>
                </a:solidFill>
              </a:rPr>
              <a:t>Traksiyon, uygun yönde yeterli miktar ve sürede bir kuvvetin uygulanması ile elde edilir. 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680"/>
              <a:buFont typeface="Arial"/>
              <a:buChar char="■"/>
            </a:pPr>
            <a:r>
              <a:rPr lang="en-US" sz="2800" b="0" i="0" u="none" strike="noStrike" cap="none">
                <a:solidFill>
                  <a:schemeClr val="dk1"/>
                </a:solidFill>
              </a:rPr>
              <a:t>Aynı anda hastanın vücudu eşit ve zıt kuvvetle buna karşı koyar. 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680"/>
              <a:buFont typeface="Arial"/>
              <a:buChar char="■"/>
            </a:pPr>
            <a:r>
              <a:rPr lang="en-US" sz="2800" b="0" i="0" u="none" strike="noStrike" cap="none">
                <a:solidFill>
                  <a:schemeClr val="dk1"/>
                </a:solidFill>
              </a:rPr>
              <a:t>Hastanın düzgün pozisyonlanması ve doğru  çekme a çısıyla traksiyon belli bir spinal alana lokalize olabilir.</a:t>
            </a:r>
            <a:endParaRPr sz="1800" b="0" i="0" u="none" strike="noStrike" cap="none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2"/>
          <p:cNvSpPr txBox="1">
            <a:spLocks noGrp="1"/>
          </p:cNvSpPr>
          <p:nvPr>
            <p:ph type="title"/>
          </p:nvPr>
        </p:nvSpPr>
        <p:spPr>
          <a:xfrm>
            <a:off x="458575" y="214300"/>
            <a:ext cx="8485500" cy="14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Tahoma"/>
              <a:buNone/>
            </a:pPr>
            <a:r>
              <a:rPr lang="en-US" sz="3600" i="0" u="none" strike="noStrike" cap="none">
                <a:solidFill>
                  <a:schemeClr val="accent2"/>
                </a:solidFill>
              </a:rPr>
              <a:t>Traksiyon uygulama teknikleri</a:t>
            </a:r>
            <a:endParaRPr sz="3600" i="0" u="none" strike="noStrike" cap="none">
              <a:solidFill>
                <a:schemeClr val="accent2"/>
              </a:solidFill>
            </a:endParaRPr>
          </a:p>
        </p:txBody>
      </p:sp>
      <p:sp>
        <p:nvSpPr>
          <p:cNvPr id="56" name="Google Shape;56;p12"/>
          <p:cNvSpPr txBox="1">
            <a:spLocks noGrp="1"/>
          </p:cNvSpPr>
          <p:nvPr>
            <p:ph type="body" idx="1"/>
          </p:nvPr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680"/>
              <a:buFont typeface="Arial"/>
              <a:buChar char="■"/>
            </a:pPr>
            <a:r>
              <a:rPr lang="en-US" sz="2800" b="0" i="0" u="none" strike="noStrike" cap="none">
                <a:solidFill>
                  <a:schemeClr val="dk1"/>
                </a:solidFill>
              </a:rPr>
              <a:t>Kuvvet, genellikle mekanik bir  çekme sistemi ile (ağırlıkları olan) uygulanır.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680"/>
              <a:buFont typeface="Arial"/>
              <a:buChar char="■"/>
            </a:pPr>
            <a:r>
              <a:rPr lang="en-US" sz="2800" b="0" i="0" u="none" strike="noStrike" cap="none">
                <a:solidFill>
                  <a:schemeClr val="dk1"/>
                </a:solidFill>
              </a:rPr>
              <a:t>Spinal traksiyon en yaygın olarak servikal ve lomber bölgede kullanılır. 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680"/>
              <a:buFont typeface="Arial"/>
              <a:buChar char="■"/>
            </a:pPr>
            <a:r>
              <a:rPr lang="en-US" sz="2800" b="0" i="0" u="none" strike="noStrike" cap="none">
                <a:solidFill>
                  <a:schemeClr val="dk1"/>
                </a:solidFill>
              </a:rPr>
              <a:t>Torasik bölge, sakrum ve pelvis traksiyonunun etkileri  çok azdır.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680"/>
              <a:buFont typeface="Arial"/>
              <a:buChar char="■"/>
            </a:pPr>
            <a:r>
              <a:rPr lang="en-US" sz="2800" b="0" i="0" u="none" strike="noStrike" cap="none">
                <a:solidFill>
                  <a:schemeClr val="dk1"/>
                </a:solidFill>
              </a:rPr>
              <a:t>Bu bölgelerde kullanımı dislokasyon, kırık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folHlink"/>
              </a:buClr>
              <a:buFont typeface="Tahoma"/>
              <a:buNone/>
            </a:pPr>
            <a:r>
              <a:rPr lang="en-US" sz="2800" b="0" i="0" u="none" strike="noStrike" cap="none">
                <a:solidFill>
                  <a:schemeClr val="dk1"/>
                </a:solidFill>
              </a:rPr>
              <a:t>	stabilizasyonu veya konjenital deformite ve skolyoz düzeltilmesi ile sınırlıdır.</a:t>
            </a:r>
            <a:endParaRPr sz="1800" b="0" i="0" u="none" strike="noStrike" cap="none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3"/>
          <p:cNvSpPr txBox="1">
            <a:spLocks noGrp="1"/>
          </p:cNvSpPr>
          <p:nvPr>
            <p:ph type="title"/>
          </p:nvPr>
        </p:nvSpPr>
        <p:spPr>
          <a:xfrm>
            <a:off x="1150937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p13"/>
          <p:cNvSpPr txBox="1">
            <a:spLocks noGrp="1"/>
          </p:cNvSpPr>
          <p:nvPr>
            <p:ph type="body" idx="1"/>
          </p:nvPr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920"/>
              <a:buFont typeface="Arial"/>
              <a:buChar char="■"/>
            </a:pPr>
            <a:r>
              <a:rPr lang="en-US" sz="3200" b="0" i="0" u="none" strike="noStrike" cap="none">
                <a:solidFill>
                  <a:schemeClr val="dk1"/>
                </a:solidFill>
              </a:rPr>
              <a:t>Traksiyon; continous (sürekli), ağırlığı korunmuş ve intermittan (aralıklı) olabilir. 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920"/>
              <a:buFont typeface="Arial"/>
              <a:buChar char="■"/>
            </a:pPr>
            <a:r>
              <a:rPr lang="en-US" sz="3200" b="0" i="0" u="none" strike="noStrike" cap="none">
                <a:solidFill>
                  <a:schemeClr val="dk1"/>
                </a:solidFill>
              </a:rPr>
              <a:t>Tüm tiplerde tedavi kuvveti, traksiyona karşı vücut yüzey rezistansını aşmalıdır.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920"/>
              <a:buFont typeface="Arial"/>
              <a:buChar char="■"/>
            </a:pPr>
            <a:r>
              <a:rPr lang="en-US" sz="3200" b="0" i="0" u="none" strike="noStrike" cap="none">
                <a:solidFill>
                  <a:schemeClr val="dk1"/>
                </a:solidFill>
              </a:rPr>
              <a:t>Vücut yüzey rezistansı= vücut segmentinin ağırlığının 1/2si + ilişkili yumuşak doku rezistansı</a:t>
            </a:r>
            <a:endParaRPr sz="1800" b="0" i="0" u="none" strike="noStrike" cap="none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4"/>
          <p:cNvSpPr txBox="1">
            <a:spLocks noGrp="1"/>
          </p:cNvSpPr>
          <p:nvPr>
            <p:ph type="title"/>
          </p:nvPr>
        </p:nvSpPr>
        <p:spPr>
          <a:xfrm>
            <a:off x="1150937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14"/>
          <p:cNvSpPr txBox="1">
            <a:spLocks noGrp="1"/>
          </p:cNvSpPr>
          <p:nvPr>
            <p:ph type="body" idx="1"/>
          </p:nvPr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920"/>
              <a:buFont typeface="Arial"/>
              <a:buChar char="■"/>
            </a:pPr>
            <a:r>
              <a:rPr lang="en-US" sz="3200" b="1" i="0" u="none" strike="noStrike" cap="none">
                <a:solidFill>
                  <a:schemeClr val="accent6"/>
                </a:solidFill>
              </a:rPr>
              <a:t>Sürekli traksiyon:</a:t>
            </a:r>
            <a:r>
              <a:rPr lang="en-US" sz="3200" b="1" i="0" u="none" strike="noStrike" cap="none">
                <a:solidFill>
                  <a:schemeClr val="dk1"/>
                </a:solidFill>
              </a:rPr>
              <a:t> </a:t>
            </a:r>
            <a:r>
              <a:rPr lang="en-US" sz="3200" b="0" i="0" u="none" strike="noStrike" cap="none">
                <a:solidFill>
                  <a:schemeClr val="dk1"/>
                </a:solidFill>
              </a:rPr>
              <a:t>Genellikle 10-14 gün boyunca,hergün birkaç  saat süreyle sabit bir kuvvet uygulanır. 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920"/>
              <a:buFont typeface="Arial"/>
              <a:buChar char="■"/>
            </a:pPr>
            <a:r>
              <a:rPr lang="en-US" sz="3200" b="0" i="0" u="none" strike="noStrike" cap="none">
                <a:solidFill>
                  <a:schemeClr val="dk1"/>
                </a:solidFill>
              </a:rPr>
              <a:t>Uzun süreli olması nedeniyle yalnızca hafif miktarlarda kuvvet uygulanabilir.</a:t>
            </a:r>
            <a:endParaRPr sz="1800" b="0" i="0" u="none" strike="noStrike" cap="none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5"/>
          <p:cNvSpPr txBox="1">
            <a:spLocks noGrp="1"/>
          </p:cNvSpPr>
          <p:nvPr>
            <p:ph type="title"/>
          </p:nvPr>
        </p:nvSpPr>
        <p:spPr>
          <a:xfrm>
            <a:off x="1150937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15"/>
          <p:cNvSpPr txBox="1">
            <a:spLocks noGrp="1"/>
          </p:cNvSpPr>
          <p:nvPr>
            <p:ph type="body" idx="1"/>
          </p:nvPr>
        </p:nvSpPr>
        <p:spPr>
          <a:xfrm>
            <a:off x="1182675" y="1676399"/>
            <a:ext cx="7772400" cy="445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440"/>
              <a:buFont typeface="Arial"/>
              <a:buChar char="■"/>
            </a:pPr>
            <a:r>
              <a:rPr lang="en-US" sz="2400" b="1" i="0" u="none" strike="noStrike" cap="none">
                <a:solidFill>
                  <a:schemeClr val="accent6"/>
                </a:solidFill>
              </a:rPr>
              <a:t>Ağırlığı korunmuş traksiyon:</a:t>
            </a:r>
            <a:r>
              <a:rPr lang="en-US" sz="2400" b="1" i="0" u="none" strike="noStrike" cap="none">
                <a:solidFill>
                  <a:schemeClr val="dk1"/>
                </a:solidFill>
              </a:rPr>
              <a:t> </a:t>
            </a:r>
            <a:r>
              <a:rPr lang="en-US" sz="2400" b="0" i="0" u="none" strike="noStrike" cap="none">
                <a:solidFill>
                  <a:schemeClr val="dk1"/>
                </a:solidFill>
              </a:rPr>
              <a:t>Sürekli traksiyondan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folHlink"/>
              </a:buClr>
              <a:buFont typeface="Tahoma"/>
              <a:buNone/>
            </a:pPr>
            <a:r>
              <a:rPr lang="en-US" sz="2400" b="0" i="0" u="none" strike="noStrike" cap="none">
                <a:solidFill>
                  <a:schemeClr val="dk1"/>
                </a:solidFill>
              </a:rPr>
              <a:t>	daha fazla, intermittan traksiyondan daha az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folHlink"/>
              </a:buClr>
              <a:buFont typeface="Tahoma"/>
              <a:buNone/>
            </a:pPr>
            <a:r>
              <a:rPr lang="en-US" sz="2400" b="0" i="0" u="none" strike="noStrike" cap="none">
                <a:solidFill>
                  <a:schemeClr val="dk1"/>
                </a:solidFill>
              </a:rPr>
              <a:t>	miktarda kuvvet uygulanır. 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folHlink"/>
              </a:buClr>
              <a:buSzPts val="1440"/>
              <a:buFont typeface="Arial"/>
              <a:buChar char="■"/>
            </a:pPr>
            <a:r>
              <a:rPr lang="en-US" sz="2400" b="0" i="0" u="none" strike="noStrike" cap="none">
                <a:solidFill>
                  <a:schemeClr val="dk1"/>
                </a:solidFill>
              </a:rPr>
              <a:t>Yine sürekli olarak ancak 45 dakikayı geç meyecek şekilde (20-60 dak.arası) uygulanır. Bu rölatif olarak kısa süre nedeniyle,daha fazla kuvvet uygulanabilmektedir. 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440"/>
              <a:buFont typeface="Arial"/>
              <a:buChar char="■"/>
            </a:pPr>
            <a:r>
              <a:rPr lang="en-US" sz="2400" b="0" i="0" u="none" strike="noStrike" cap="none">
                <a:solidFill>
                  <a:schemeClr val="dk1"/>
                </a:solidFill>
              </a:rPr>
              <a:t>Bu tip traksiyonla, kasların gevşemesi ve yumuşak dokuların gerilmesi sağlanabilmekte ve kemik yüzeylerin ayrılması mümkün olmaktadır. 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440"/>
              <a:buFont typeface="Arial"/>
              <a:buChar char="■"/>
            </a:pPr>
            <a:r>
              <a:rPr lang="en-US" sz="2400" b="0" i="0" u="none" strike="noStrike" cap="none">
                <a:solidFill>
                  <a:schemeClr val="dk1"/>
                </a:solidFill>
              </a:rPr>
              <a:t>Yatan hastalarda hergün, ayaktan tedaviye gelenlerde haftada 3 kez uygulama yapılabilir.</a:t>
            </a:r>
            <a:endParaRPr sz="1800" b="0" i="0" u="none" strike="noStrike" cap="none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6"/>
          <p:cNvSpPr txBox="1">
            <a:spLocks noGrp="1"/>
          </p:cNvSpPr>
          <p:nvPr>
            <p:ph type="title"/>
          </p:nvPr>
        </p:nvSpPr>
        <p:spPr>
          <a:xfrm>
            <a:off x="1150937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16"/>
          <p:cNvSpPr txBox="1">
            <a:spLocks noGrp="1"/>
          </p:cNvSpPr>
          <p:nvPr>
            <p:ph type="body" idx="1"/>
          </p:nvPr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200"/>
              <a:buFont typeface="Arial"/>
              <a:buChar char="■"/>
            </a:pPr>
            <a:r>
              <a:rPr lang="en-US" sz="2000" b="1" i="0" u="none" strike="noStrike" cap="none">
                <a:solidFill>
                  <a:schemeClr val="accent6"/>
                </a:solidFill>
              </a:rPr>
              <a:t>İntermittan (aralıklı) traksiyon:</a:t>
            </a:r>
            <a:r>
              <a:rPr lang="en-US" sz="2000" b="1" i="0" u="none" strike="noStrike" cap="none">
                <a:solidFill>
                  <a:schemeClr val="dk1"/>
                </a:solidFill>
              </a:rPr>
              <a:t> </a:t>
            </a:r>
            <a:r>
              <a:rPr lang="en-US" sz="2000" b="0" i="0" u="none" strike="noStrike" cap="none">
                <a:solidFill>
                  <a:schemeClr val="dk1"/>
                </a:solidFill>
              </a:rPr>
              <a:t>Kısa süreli daha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Font typeface="Tahoma"/>
              <a:buNone/>
            </a:pPr>
            <a:r>
              <a:rPr lang="en-US" sz="2000" b="0" i="0" u="none" strike="noStrike" cap="none">
                <a:solidFill>
                  <a:schemeClr val="dk1"/>
                </a:solidFill>
              </a:rPr>
              <a:t>	fazla kuvvet uygulamalarıdır. 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200"/>
              <a:buFont typeface="Arial"/>
              <a:buChar char="■"/>
            </a:pPr>
            <a:r>
              <a:rPr lang="en-US" sz="2000" b="0" i="0" u="none" strike="noStrike" cap="none">
                <a:solidFill>
                  <a:schemeClr val="dk1"/>
                </a:solidFill>
              </a:rPr>
              <a:t>Her tedavi siklusunda kuvvet yavaş yavaş arttırılıp, azaltılır. Bir makara veya motorize sistemle uygulanabilir. Süre ayarlanabilir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Font typeface="Tahoma"/>
              <a:buNone/>
            </a:pPr>
            <a:r>
              <a:rPr lang="en-US" sz="2000" b="0" i="0" u="none" strike="noStrike" cap="none">
                <a:solidFill>
                  <a:schemeClr val="dk1"/>
                </a:solidFill>
              </a:rPr>
              <a:t>	ve zamanı planlanmış, ritmik bir şema ile uygulanır veya hasta tarafından manuel olarak kontrol edilebilir. 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200"/>
              <a:buFont typeface="Arial"/>
              <a:buChar char="■"/>
            </a:pPr>
            <a:r>
              <a:rPr lang="en-US" sz="2000" b="0" i="0" u="none" strike="noStrike" cap="none">
                <a:solidFill>
                  <a:schemeClr val="dk1"/>
                </a:solidFill>
              </a:rPr>
              <a:t>Çekme genellikle 15-60sn süren gevşetme şeklinde aralıklı olarak kuvvet uygulayan mekanik bir cihazla yapılır.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200"/>
              <a:buFont typeface="Arial"/>
              <a:buChar char="■"/>
            </a:pPr>
            <a:r>
              <a:rPr lang="en-US" sz="2000" b="0" i="0" u="none" strike="noStrike" cap="none">
                <a:solidFill>
                  <a:schemeClr val="dk1"/>
                </a:solidFill>
              </a:rPr>
              <a:t>Amacı, kemik yüzeyleri birbirinden ayırmak, eklemi mobilize etmek, yumuşak dokuları germek ve eklem etrafındaki kasları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Font typeface="Tahoma"/>
              <a:buNone/>
            </a:pPr>
            <a:r>
              <a:rPr lang="en-US" sz="2000" b="0" i="0" u="none" strike="noStrike" cap="none">
                <a:solidFill>
                  <a:schemeClr val="dk1"/>
                </a:solidFill>
              </a:rPr>
              <a:t>	gevşetmektir.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200"/>
              <a:buFont typeface="Arial"/>
              <a:buChar char="■"/>
            </a:pPr>
            <a:r>
              <a:rPr lang="en-US" sz="2000" b="0" i="0" u="none" strike="noStrike" cap="none">
                <a:solidFill>
                  <a:schemeClr val="dk1"/>
                </a:solidFill>
              </a:rPr>
              <a:t> Tedavi süresi genellikle 10-30 dakdır.</a:t>
            </a:r>
            <a:endParaRPr sz="1800" b="0" i="0" u="none" strike="noStrike" cap="none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7"/>
          <p:cNvSpPr txBox="1">
            <a:spLocks noGrp="1"/>
          </p:cNvSpPr>
          <p:nvPr>
            <p:ph type="title"/>
          </p:nvPr>
        </p:nvSpPr>
        <p:spPr>
          <a:xfrm>
            <a:off x="1150925" y="1020449"/>
            <a:ext cx="7793100" cy="65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Tahoma"/>
              <a:buNone/>
            </a:pPr>
            <a:r>
              <a:rPr lang="en-US" sz="2800" b="1" i="0" u="none" strike="noStrike" cap="none">
                <a:solidFill>
                  <a:schemeClr val="accent6"/>
                </a:solidFill>
              </a:rPr>
              <a:t>1. Manuel Servikal Traksiyon</a:t>
            </a:r>
            <a:endParaRPr sz="1800" b="0" i="0" u="none" strike="noStrike" cap="none">
              <a:solidFill>
                <a:schemeClr val="accent6"/>
              </a:solidFill>
            </a:endParaRPr>
          </a:p>
        </p:txBody>
      </p:sp>
      <p:sp>
        <p:nvSpPr>
          <p:cNvPr id="86" name="Google Shape;86;p17"/>
          <p:cNvSpPr txBox="1">
            <a:spLocks noGrp="1"/>
          </p:cNvSpPr>
          <p:nvPr>
            <p:ph type="body" idx="1"/>
          </p:nvPr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920"/>
              <a:buFont typeface="Arial"/>
              <a:buChar char="■"/>
            </a:pPr>
            <a:r>
              <a:rPr lang="en-US" sz="3200" b="0" i="0" u="none" strike="noStrike" cap="none">
                <a:solidFill>
                  <a:schemeClr val="dk1"/>
                </a:solidFill>
              </a:rPr>
              <a:t>Terapist tarafından 15-60sn süreyle veya ani tek hareket olarak uygulanır.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920"/>
              <a:buFont typeface="Arial"/>
              <a:buChar char="■"/>
            </a:pPr>
            <a:r>
              <a:rPr lang="en-US" sz="3200" b="0" i="0" u="none" strike="noStrike" cap="none">
                <a:solidFill>
                  <a:schemeClr val="dk1"/>
                </a:solidFill>
              </a:rPr>
              <a:t>Mekanik traksiyon uygulamasından önce kullanılır.</a:t>
            </a:r>
            <a:endParaRPr sz="1800" b="0" i="0" u="none" strike="noStrike" cap="none">
              <a:solidFill>
                <a:schemeClr val="dk1"/>
              </a:solidFill>
            </a:endParaRPr>
          </a:p>
        </p:txBody>
      </p:sp>
      <p:sp>
        <p:nvSpPr>
          <p:cNvPr id="87" name="Google Shape;87;p17"/>
          <p:cNvSpPr txBox="1"/>
          <p:nvPr/>
        </p:nvSpPr>
        <p:spPr>
          <a:xfrm>
            <a:off x="1064300" y="122850"/>
            <a:ext cx="7890900" cy="63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chemeClr val="accent2"/>
                </a:solidFill>
              </a:rPr>
              <a:t>Servical Traksiyon</a:t>
            </a:r>
            <a:endParaRPr sz="3600" b="1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Light Gradient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223</Words>
  <Application>Microsoft Office PowerPoint</Application>
  <PresentationFormat>Ekran Gösterisi (4:3)</PresentationFormat>
  <Paragraphs>60</Paragraphs>
  <Slides>14</Slides>
  <Notes>14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7" baseType="lpstr">
      <vt:lpstr>Arial</vt:lpstr>
      <vt:lpstr>Tahoma</vt:lpstr>
      <vt:lpstr>Light Gradient</vt:lpstr>
      <vt:lpstr>Traksiyon</vt:lpstr>
      <vt:lpstr>PowerPoint Sunusu</vt:lpstr>
      <vt:lpstr>PowerPoint Sunusu</vt:lpstr>
      <vt:lpstr>Traksiyon uygulama teknikleri</vt:lpstr>
      <vt:lpstr>PowerPoint Sunusu</vt:lpstr>
      <vt:lpstr>PowerPoint Sunusu</vt:lpstr>
      <vt:lpstr>PowerPoint Sunusu</vt:lpstr>
      <vt:lpstr>PowerPoint Sunusu</vt:lpstr>
      <vt:lpstr>1. Manuel Servikal Traksiyon</vt:lpstr>
      <vt:lpstr>2. Mekanik Servikal Traksiyon</vt:lpstr>
      <vt:lpstr>PowerPoint Sunusu</vt:lpstr>
      <vt:lpstr>b. Devamlı (statik) mekanik servikal traksiyon:</vt:lpstr>
      <vt:lpstr>PowerPoint Sunusu</vt:lpstr>
      <vt:lpstr>teşekkür ederim...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Traksiyon</dc:title>
  <dc:creator>user5</dc:creator>
  <cp:lastModifiedBy>user5</cp:lastModifiedBy>
  <cp:revision>2</cp:revision>
  <dcterms:modified xsi:type="dcterms:W3CDTF">2019-04-17T08:34:58Z</dcterms:modified>
</cp:coreProperties>
</file>