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02" r:id="rId2"/>
    <p:sldId id="257" r:id="rId3"/>
    <p:sldId id="265" r:id="rId4"/>
    <p:sldId id="266" r:id="rId5"/>
    <p:sldId id="267" r:id="rId6"/>
    <p:sldId id="271" r:id="rId7"/>
    <p:sldId id="273" r:id="rId8"/>
    <p:sldId id="274" r:id="rId9"/>
    <p:sldId id="276" r:id="rId10"/>
    <p:sldId id="277" r:id="rId11"/>
    <p:sldId id="279" r:id="rId12"/>
    <p:sldId id="280" r:id="rId13"/>
    <p:sldId id="281" r:id="rId14"/>
    <p:sldId id="291" r:id="rId15"/>
    <p:sldId id="30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59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00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16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9320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378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0203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275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7511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07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EF1E2-F831-4B43-AB15-87070F37795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7969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499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54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538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0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56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55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90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05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57F70B8-2E1C-4532-ADB5-BB1249533406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C60B189-4903-4DFC-BE2B-1408A49C4C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8472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46312" y="948265"/>
            <a:ext cx="8534400" cy="3615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b="1" dirty="0" smtClean="0">
                <a:solidFill>
                  <a:schemeClr val="tx1"/>
                </a:solidFill>
              </a:rPr>
              <a:t>TAM PROTEZLERDE YATAY ÇENE İLİŞKİLERİNİN BELİRLENMESİ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513512" y="5109632"/>
            <a:ext cx="635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/>
              <a:t>Prof.Dr.A.Cavidan</a:t>
            </a:r>
            <a:r>
              <a:rPr lang="tr-TR" sz="2400" dirty="0" smtClean="0"/>
              <a:t> AKÖREN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20480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424113" y="620714"/>
            <a:ext cx="7859712" cy="453072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endParaRPr lang="en-US" altLang="tr-TR" dirty="0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dirty="0">
                <a:solidFill>
                  <a:srgbClr val="F4F181"/>
                </a:solidFill>
                <a:cs typeface="Arial" panose="020B0604020202020204" pitchFamily="34" charset="0"/>
              </a:rPr>
              <a:t>	</a:t>
            </a: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"Alt çenenizi serbest bırakıp, geriye çekin ve arka dişlerinizi kapatın</a:t>
            </a: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028822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idx="1"/>
          </p:nvPr>
        </p:nvSpPr>
        <p:spPr>
          <a:xfrm>
            <a:off x="2855913" y="1196976"/>
            <a:ext cx="7429500" cy="3541713"/>
          </a:xfrm>
        </p:spPr>
        <p:txBody>
          <a:bodyPr/>
          <a:lstStyle/>
          <a:p>
            <a:pPr eaLnBrk="1" hangingPunct="1"/>
            <a:endParaRPr lang="tr-TR" altLang="tr-TR" dirty="0" smtClean="0">
              <a:solidFill>
                <a:srgbClr val="66FFFF"/>
              </a:solidFill>
            </a:endParaRPr>
          </a:p>
          <a:p>
            <a:pPr eaLnBrk="1" hangingPunct="1"/>
            <a:r>
              <a:rPr lang="tr-TR" altLang="tr-TR" sz="3200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İnterokluzal</a:t>
            </a:r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ısırma kayıtları</a:t>
            </a:r>
          </a:p>
          <a:p>
            <a:pPr eaLnBrk="1" hangingPunct="1"/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Grafik yöntemler</a:t>
            </a:r>
          </a:p>
          <a:p>
            <a:pPr eaLnBrk="1" hangingPunct="1"/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Fonksiyonel yöntemler</a:t>
            </a:r>
          </a:p>
        </p:txBody>
      </p:sp>
    </p:spTree>
    <p:extLst>
      <p:ext uri="{BB962C8B-B14F-4D97-AF65-F5344CB8AC3E}">
        <p14:creationId xmlns:p14="http://schemas.microsoft.com/office/powerpoint/2010/main" val="34058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792413" y="849313"/>
            <a:ext cx="7429500" cy="1477962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İnteroklUzal</a:t>
            </a: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ısırma kayıtları</a:t>
            </a:r>
            <a:b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24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(direkt yöntemler)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725613" y="1425576"/>
            <a:ext cx="8229600" cy="4530725"/>
          </a:xfrm>
        </p:spPr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çenenin 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konumunun herhangi bir aparey kullanılmaksızın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ağız içinde </a:t>
            </a:r>
            <a:r>
              <a:rPr lang="tr-TR" altLang="tr-TR" sz="3200" u="sng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şablonlarla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kaydedilmesi </a:t>
            </a:r>
          </a:p>
        </p:txBody>
      </p:sp>
    </p:spTree>
    <p:extLst>
      <p:ext uri="{BB962C8B-B14F-4D97-AF65-F5344CB8AC3E}">
        <p14:creationId xmlns:p14="http://schemas.microsoft.com/office/powerpoint/2010/main" val="274277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3071813" y="1125539"/>
            <a:ext cx="7429500" cy="3540125"/>
          </a:xfrm>
        </p:spPr>
        <p:txBody>
          <a:bodyPr rtlCol="0">
            <a:normAutofit fontScale="92500" lnSpcReduction="10000"/>
          </a:bodyPr>
          <a:lstStyle/>
          <a:p>
            <a:pPr>
              <a:buNone/>
              <a:defRPr/>
            </a:pPr>
            <a:r>
              <a:rPr lang="tr-TR" altLang="tr-TR" sz="3600" dirty="0"/>
              <a:t> </a:t>
            </a:r>
            <a:r>
              <a:rPr lang="tr-TR" altLang="tr-TR" sz="36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Kullanılan materyaller</a:t>
            </a:r>
          </a:p>
          <a:p>
            <a:pPr>
              <a:buNone/>
              <a:defRPr/>
            </a:pPr>
            <a:endParaRPr lang="tr-TR" altLang="tr-TR" sz="3600" dirty="0">
              <a:solidFill>
                <a:schemeClr val="hlink"/>
              </a:solidFill>
            </a:endParaRPr>
          </a:p>
          <a:p>
            <a:pPr>
              <a:defRPr/>
            </a:pPr>
            <a:r>
              <a:rPr lang="tr-TR" altLang="tr-TR" sz="30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Mumlar</a:t>
            </a:r>
          </a:p>
          <a:p>
            <a:pPr>
              <a:defRPr/>
            </a:pPr>
            <a:r>
              <a:rPr lang="tr-TR" altLang="tr-TR" sz="3000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Stenç</a:t>
            </a:r>
            <a:endParaRPr lang="tr-TR" altLang="tr-TR" sz="3000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30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Ölçü alçısı</a:t>
            </a:r>
          </a:p>
          <a:p>
            <a:pPr>
              <a:defRPr/>
            </a:pPr>
            <a:r>
              <a:rPr lang="tr-TR" altLang="tr-TR" sz="30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Çinko oksit </a:t>
            </a:r>
            <a:r>
              <a:rPr lang="tr-TR" altLang="tr-TR" sz="3000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öjenol</a:t>
            </a:r>
            <a:r>
              <a:rPr lang="tr-TR" altLang="tr-TR" sz="30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patı</a:t>
            </a:r>
          </a:p>
        </p:txBody>
      </p:sp>
    </p:spTree>
    <p:extLst>
      <p:ext uri="{BB962C8B-B14F-4D97-AF65-F5344CB8AC3E}">
        <p14:creationId xmlns:p14="http://schemas.microsoft.com/office/powerpoint/2010/main" val="404326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3613" y="735013"/>
            <a:ext cx="7429500" cy="1477962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Grafik kayıtlar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3228975" y="1844676"/>
            <a:ext cx="7429500" cy="35417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Çene hareketleri;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Ağız içi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Ağız dışı,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tr-TR" alt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uygulanan  çizici sistemlerle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kaydedilir</a:t>
            </a:r>
          </a:p>
        </p:txBody>
      </p:sp>
    </p:spTree>
    <p:extLst>
      <p:ext uri="{BB962C8B-B14F-4D97-AF65-F5344CB8AC3E}">
        <p14:creationId xmlns:p14="http://schemas.microsoft.com/office/powerpoint/2010/main" val="11929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3971924" y="1274764"/>
            <a:ext cx="7429500" cy="1477962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2" name="Metin kutusu 1"/>
          <p:cNvSpPr txBox="1">
            <a:spLocks noChangeArrowheads="1"/>
          </p:cNvSpPr>
          <p:nvPr/>
        </p:nvSpPr>
        <p:spPr bwMode="auto">
          <a:xfrm>
            <a:off x="3792537" y="5232401"/>
            <a:ext cx="83994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tr-TR" altLang="tr-TR" dirty="0" smtClean="0"/>
              <a:t>Kaynak: 1.  </a:t>
            </a:r>
            <a:r>
              <a:rPr lang="tr-TR" altLang="tr-TR" dirty="0" err="1"/>
              <a:t>Okeson</a:t>
            </a:r>
            <a:r>
              <a:rPr lang="tr-TR" altLang="tr-TR" dirty="0"/>
              <a:t> J. Management of </a:t>
            </a:r>
            <a:r>
              <a:rPr lang="tr-TR" altLang="tr-TR" dirty="0" err="1" smtClean="0"/>
              <a:t>Temporomandibular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Disorders</a:t>
            </a:r>
            <a:r>
              <a:rPr lang="tr-TR" altLang="tr-TR" dirty="0" smtClean="0"/>
              <a:t> 2008</a:t>
            </a:r>
            <a:endParaRPr lang="tr-TR" altLang="tr-TR" dirty="0"/>
          </a:p>
          <a:p>
            <a:r>
              <a:rPr lang="tr-TR" altLang="tr-TR" dirty="0"/>
              <a:t>	</a:t>
            </a:r>
            <a:r>
              <a:rPr lang="tr-TR" altLang="tr-TR" dirty="0" smtClean="0"/>
              <a:t>2. </a:t>
            </a:r>
            <a:r>
              <a:rPr lang="tr-TR" altLang="tr-TR" dirty="0" err="1" smtClean="0"/>
              <a:t>Çalıkkocaoğlu</a:t>
            </a:r>
            <a:r>
              <a:rPr lang="tr-TR" altLang="tr-TR" dirty="0" smtClean="0"/>
              <a:t> </a:t>
            </a:r>
            <a:r>
              <a:rPr lang="tr-TR" altLang="tr-TR" dirty="0"/>
              <a:t>S. </a:t>
            </a:r>
            <a:r>
              <a:rPr lang="tr-TR" altLang="tr-TR" dirty="0" smtClean="0"/>
              <a:t>Dişsiz Hastaların </a:t>
            </a:r>
            <a:r>
              <a:rPr lang="tr-TR" altLang="tr-TR" dirty="0" err="1" smtClean="0"/>
              <a:t>Protetik</a:t>
            </a:r>
            <a:r>
              <a:rPr lang="tr-TR" altLang="tr-TR" dirty="0" smtClean="0"/>
              <a:t> Tedavisi, 2013</a:t>
            </a:r>
            <a:endParaRPr lang="tr-TR" altLang="tr-TR" dirty="0"/>
          </a:p>
          <a:p>
            <a:r>
              <a:rPr lang="tr-TR" alt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9499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2884488" y="609600"/>
            <a:ext cx="7772400" cy="577850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Yatay çene ilişkileri</a:t>
            </a:r>
            <a:endParaRPr lang="en-US" altLang="tr-TR" sz="2800" b="1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idx="1"/>
          </p:nvPr>
        </p:nvSpPr>
        <p:spPr>
          <a:xfrm>
            <a:off x="2711450" y="1484313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marL="609600" indent="-609600" algn="just">
              <a:buNone/>
            </a:pPr>
            <a:r>
              <a:rPr lang="tr-TR" altLang="tr-TR" dirty="0" smtClean="0">
                <a:solidFill>
                  <a:srgbClr val="F4F181"/>
                </a:solidFill>
                <a:cs typeface="Arial" panose="020B0604020202020204" pitchFamily="34" charset="0"/>
              </a:rPr>
              <a:t>   </a:t>
            </a:r>
            <a:r>
              <a:rPr lang="tr-TR" alt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Mandibula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maksillaya</a:t>
            </a:r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göre ,</a:t>
            </a:r>
          </a:p>
          <a:p>
            <a:pPr marL="609600" indent="-609600" algn="just">
              <a:buNone/>
            </a:pPr>
            <a:endParaRPr lang="en-US" altLang="tr-TR" sz="32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just">
              <a:buClr>
                <a:srgbClr val="66FFFF"/>
              </a:buClr>
              <a:buNone/>
            </a:pPr>
            <a:r>
              <a:rPr lang="tr-TR" altLang="tr-TR" sz="32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tr-TR" altLang="tr-TR" sz="3200" dirty="0" err="1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Sentrik</a:t>
            </a:r>
            <a:r>
              <a:rPr lang="tr-TR" altLang="tr-TR" sz="3200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ilişki</a:t>
            </a:r>
          </a:p>
          <a:p>
            <a:pPr marL="609600" indent="-609600" algn="just">
              <a:buClr>
                <a:srgbClr val="66FFFF"/>
              </a:buClr>
              <a:buNone/>
            </a:pPr>
            <a:endParaRPr lang="tr-TR" altLang="tr-TR" sz="32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just">
              <a:buClr>
                <a:srgbClr val="66FFFF"/>
              </a:buClr>
              <a:buNone/>
            </a:pPr>
            <a:r>
              <a:rPr lang="tr-TR" altLang="tr-TR" sz="32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tr-TR" altLang="tr-TR" sz="3200" dirty="0" err="1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Eksentrik</a:t>
            </a:r>
            <a:r>
              <a:rPr lang="tr-TR" altLang="tr-TR" sz="3200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ilişki</a:t>
            </a:r>
            <a:endParaRPr lang="en-US" altLang="tr-TR" sz="3200" dirty="0" smtClean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algn="just">
              <a:buClr>
                <a:srgbClr val="66FFFF"/>
              </a:buClr>
              <a:buNone/>
            </a:pPr>
            <a:r>
              <a:rPr lang="tr-TR" altLang="tr-TR" sz="32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tr-TR" altLang="tr-TR" sz="32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Protrusiv</a:t>
            </a:r>
            <a:r>
              <a:rPr lang="tr-TR" altLang="tr-TR" sz="32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hareket</a:t>
            </a:r>
            <a:endParaRPr lang="en-US" altLang="tr-TR" sz="3200" dirty="0" smtClean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buClr>
                <a:srgbClr val="66FFFF"/>
              </a:buClr>
              <a:buNone/>
            </a:pPr>
            <a:r>
              <a:rPr lang="tr-TR" altLang="tr-TR" sz="32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tr-TR" altLang="tr-TR" sz="3200" dirty="0" err="1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Lateral</a:t>
            </a:r>
            <a:r>
              <a:rPr lang="tr-TR" altLang="tr-TR" sz="3200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hareket</a:t>
            </a:r>
            <a:endParaRPr lang="tr-TR" altLang="tr-TR" sz="3200" dirty="0" smtClean="0">
              <a:solidFill>
                <a:srgbClr val="F4F1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398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3630613" y="1723231"/>
            <a:ext cx="7429500" cy="354171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İnterkuspal</a:t>
            </a:r>
            <a:r>
              <a:rPr lang="tr-TR" alt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konum ve </a:t>
            </a:r>
            <a:r>
              <a:rPr lang="tr-TR" alt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sentrik</a:t>
            </a:r>
            <a:r>
              <a:rPr lang="tr-TR" alt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ilişki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66FFFF"/>
                </a:solidFill>
              </a:rPr>
              <a:t> </a:t>
            </a:r>
            <a:r>
              <a:rPr lang="tr-TR" altLang="tr-TR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çakışmıyor                        çakışıyor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dirty="0" smtClean="0">
              <a:solidFill>
                <a:srgbClr val="66FF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66FFFF"/>
                </a:solidFill>
              </a:rPr>
              <a:t>      </a:t>
            </a:r>
            <a:r>
              <a:rPr lang="tr-TR" alt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dişli</a:t>
            </a:r>
            <a:r>
              <a:rPr lang="tr-TR" altLang="tr-TR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altLang="tr-TR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tr-TR" alt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dişsiz</a:t>
            </a:r>
          </a:p>
        </p:txBody>
      </p:sp>
      <p:sp>
        <p:nvSpPr>
          <p:cNvPr id="57347" name="AutoShape 6"/>
          <p:cNvSpPr>
            <a:spLocks noChangeArrowheads="1"/>
          </p:cNvSpPr>
          <p:nvPr/>
        </p:nvSpPr>
        <p:spPr bwMode="auto">
          <a:xfrm>
            <a:off x="4196080" y="4108450"/>
            <a:ext cx="350520" cy="42545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  <p:sp>
        <p:nvSpPr>
          <p:cNvPr id="57348" name="AutoShape 7"/>
          <p:cNvSpPr>
            <a:spLocks noChangeArrowheads="1"/>
          </p:cNvSpPr>
          <p:nvPr/>
        </p:nvSpPr>
        <p:spPr bwMode="auto">
          <a:xfrm>
            <a:off x="6718300" y="4108450"/>
            <a:ext cx="279400" cy="41275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  <p:sp>
        <p:nvSpPr>
          <p:cNvPr id="57349" name="AutoShape 9"/>
          <p:cNvSpPr>
            <a:spLocks noChangeArrowheads="1"/>
          </p:cNvSpPr>
          <p:nvPr/>
        </p:nvSpPr>
        <p:spPr bwMode="auto">
          <a:xfrm>
            <a:off x="7483476" y="2571749"/>
            <a:ext cx="733425" cy="1214438"/>
          </a:xfrm>
          <a:prstGeom prst="curvedLef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  <p:sp>
        <p:nvSpPr>
          <p:cNvPr id="57350" name="AutoShape 10"/>
          <p:cNvSpPr>
            <a:spLocks noChangeArrowheads="1"/>
          </p:cNvSpPr>
          <p:nvPr/>
        </p:nvSpPr>
        <p:spPr bwMode="auto">
          <a:xfrm>
            <a:off x="3048001" y="2571750"/>
            <a:ext cx="733425" cy="1214437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51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836614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 smtClean="0">
                <a:solidFill>
                  <a:schemeClr val="tx1"/>
                </a:solidFill>
              </a:rPr>
              <a:t>   </a:t>
            </a: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S.İ ve </a:t>
            </a:r>
            <a:r>
              <a:rPr lang="tr-TR" altLang="tr-TR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interküspal</a:t>
            </a: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pozisyon çakışması protezleri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dokulara doğru yönlendirir.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>
              <a:solidFill>
                <a:srgbClr val="66FFFF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i="1" dirty="0" smtClean="0">
                <a:solidFill>
                  <a:srgbClr val="FFFF00"/>
                </a:solidFill>
              </a:rPr>
              <a:t>                      </a:t>
            </a:r>
            <a:r>
              <a:rPr lang="tr-TR" altLang="tr-TR" sz="28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STABİLİTE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b="1" dirty="0" smtClean="0">
              <a:solidFill>
                <a:schemeClr val="hlink"/>
              </a:solidFill>
            </a:endParaRPr>
          </a:p>
        </p:txBody>
      </p:sp>
      <p:sp>
        <p:nvSpPr>
          <p:cNvPr id="58371" name="AutoShape 4"/>
          <p:cNvSpPr>
            <a:spLocks noChangeArrowheads="1"/>
          </p:cNvSpPr>
          <p:nvPr/>
        </p:nvSpPr>
        <p:spPr bwMode="auto">
          <a:xfrm rot="3575935">
            <a:off x="6931025" y="2420938"/>
            <a:ext cx="560387" cy="25034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222" y="5400"/>
                  <a:pt x="7724" y="6089"/>
                  <a:pt x="6698" y="7287"/>
                </a:cubicBezTo>
                <a:lnTo>
                  <a:pt x="2597" y="3774"/>
                </a:lnTo>
                <a:cubicBezTo>
                  <a:pt x="4649" y="1378"/>
                  <a:pt x="764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36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2379663" y="1125539"/>
            <a:ext cx="7297737" cy="2163761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altLang="tr-TR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r-TR" alt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Uzun süre tam protez kullanmış yaşlı hastalarda aşınmaya bağlı olarak bu iki konum çakışmaz.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 çene öne doğru </a:t>
            </a:r>
            <a:r>
              <a:rPr lang="tr-TR" altLang="tr-TR" sz="32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habitüel</a:t>
            </a:r>
            <a:r>
              <a:rPr lang="tr-TR" altLang="tr-TR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temas</a:t>
            </a:r>
            <a:r>
              <a:rPr lang="tr-TR" altLang="tr-T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konumuna geçer.</a:t>
            </a:r>
          </a:p>
        </p:txBody>
      </p:sp>
      <p:sp>
        <p:nvSpPr>
          <p:cNvPr id="59395" name="AutoShape 4"/>
          <p:cNvSpPr>
            <a:spLocks noChangeArrowheads="1"/>
          </p:cNvSpPr>
          <p:nvPr/>
        </p:nvSpPr>
        <p:spPr bwMode="auto">
          <a:xfrm>
            <a:off x="5849143" y="2497137"/>
            <a:ext cx="284957" cy="563563"/>
          </a:xfrm>
          <a:prstGeom prst="downArrow">
            <a:avLst>
              <a:gd name="adj1" fmla="val 50000"/>
              <a:gd name="adj2" fmla="val 551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solidFill>
                <a:schemeClr val="hlink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231526" y="4360862"/>
            <a:ext cx="1042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FFFF00"/>
                </a:solidFill>
              </a:rPr>
              <a:t>Çözüm;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225800" y="5168900"/>
            <a:ext cx="661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err="1" smtClean="0"/>
              <a:t>Tüberkül</a:t>
            </a:r>
            <a:r>
              <a:rPr lang="tr-TR" sz="2000" b="1" dirty="0" smtClean="0"/>
              <a:t> eğimi az dişler kullanıp hareket serbestliği sağlamak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71595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84450" y="765176"/>
            <a:ext cx="7429500" cy="1477963"/>
          </a:xfrm>
        </p:spPr>
        <p:txBody>
          <a:bodyPr/>
          <a:lstStyle/>
          <a:p>
            <a:pPr>
              <a:defRPr/>
            </a:pPr>
            <a:r>
              <a:rPr lang="tr-TR" altLang="tr-TR" sz="3200" b="1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Realeff</a:t>
            </a:r>
            <a:endParaRPr lang="tr-TR" altLang="tr-TR" sz="3200" b="1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560638" y="1790701"/>
            <a:ext cx="7429500" cy="3541713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tr-TR" altLang="tr-TR" sz="2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altLang="tr-TR" sz="2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Resilient</a:t>
            </a:r>
            <a:r>
              <a:rPr lang="tr-TR" altLang="tr-TR" sz="2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sz="2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altLang="tr-TR" sz="2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600" b="1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altLang="tr-TR" sz="26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  <a:defRPr/>
            </a:pPr>
            <a:endParaRPr lang="tr-TR" altLang="tr-TR" sz="26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  <a:defRPr/>
            </a:pPr>
            <a:r>
              <a:rPr lang="tr-TR" altLang="tr-TR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Kaide plağı altındaki yumuşak dokular nedeni ile kayıtların </a:t>
            </a:r>
            <a:r>
              <a:rPr lang="tr-TR" altLang="tr-TR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artikülatöre</a:t>
            </a:r>
            <a:r>
              <a:rPr lang="tr-TR" altLang="tr-TR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nakli değişebilir.</a:t>
            </a:r>
          </a:p>
          <a:p>
            <a:pPr algn="ctr">
              <a:buNone/>
              <a:defRPr/>
            </a:pPr>
            <a:endParaRPr lang="tr-TR" altLang="tr-TR" dirty="0">
              <a:solidFill>
                <a:schemeClr val="tx1"/>
              </a:solidFill>
            </a:endParaRPr>
          </a:p>
          <a:p>
            <a:pPr algn="ctr">
              <a:buNone/>
              <a:defRPr/>
            </a:pPr>
            <a:endParaRPr lang="tr-TR" altLang="tr-TR" u="sng" dirty="0">
              <a:solidFill>
                <a:schemeClr val="tx1"/>
              </a:solidFill>
            </a:endParaRPr>
          </a:p>
          <a:p>
            <a:pPr algn="ctr">
              <a:buNone/>
              <a:defRPr/>
            </a:pPr>
            <a:r>
              <a:rPr lang="tr-TR" altLang="tr-TR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Minimal basınç uygulanmalıdır.</a:t>
            </a:r>
          </a:p>
        </p:txBody>
      </p:sp>
      <p:sp>
        <p:nvSpPr>
          <p:cNvPr id="63492" name="AutoShape 5"/>
          <p:cNvSpPr>
            <a:spLocks noChangeArrowheads="1"/>
          </p:cNvSpPr>
          <p:nvPr/>
        </p:nvSpPr>
        <p:spPr bwMode="auto">
          <a:xfrm rot="5400000">
            <a:off x="5722144" y="4194969"/>
            <a:ext cx="792162" cy="361950"/>
          </a:xfrm>
          <a:prstGeom prst="notchedRightArrow">
            <a:avLst>
              <a:gd name="adj1" fmla="val 50000"/>
              <a:gd name="adj2" fmla="val 547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tr-TR" altLang="tr-TR" sz="18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07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1319214"/>
            <a:ext cx="8712200" cy="1139825"/>
          </a:xfrm>
        </p:spPr>
        <p:txBody>
          <a:bodyPr/>
          <a:lstStyle/>
          <a:p>
            <a:pPr>
              <a:defRPr/>
            </a:pPr>
            <a:r>
              <a:rPr lang="tr-TR" altLang="tr-TR" sz="24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geri temas konumu için yapılacak işlemler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406650" y="1628776"/>
            <a:ext cx="82296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/>
              <a:t>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</a:t>
            </a:r>
            <a:r>
              <a:rPr lang="tr-TR" altLang="tr-TR" sz="3200" dirty="0" err="1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Camper</a:t>
            </a:r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düzlemi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yere paralel olacak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şekilde koltuğa oturmalıdır !!!!!!!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09938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66988" y="333376"/>
            <a:ext cx="7429500" cy="1477963"/>
          </a:xfrm>
        </p:spPr>
        <p:txBody>
          <a:bodyPr/>
          <a:lstStyle/>
          <a:p>
            <a:pPr>
              <a:defRPr/>
            </a:pPr>
            <a:r>
              <a:rPr lang="tr-TR" altLang="tr-TR" sz="24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Hastaya verilecek komutlar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1628776"/>
            <a:ext cx="8229600" cy="4530725"/>
          </a:xfrm>
        </p:spPr>
        <p:txBody>
          <a:bodyPr/>
          <a:lstStyle/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Çenesini gevşetmesi ve en </a:t>
            </a:r>
            <a:r>
              <a:rPr lang="tr-TR" altLang="tr-TR" sz="28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 dişler bölgesini 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kapatması</a:t>
            </a:r>
          </a:p>
          <a:p>
            <a:pPr eaLnBrk="1" hangingPunct="1"/>
            <a:r>
              <a:rPr lang="tr-TR" altLang="tr-TR" sz="28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 çenesini öne 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 çıkarması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Çene ucunu parmakları ile tutarken, çeneyi </a:t>
            </a:r>
            <a:r>
              <a:rPr lang="tr-TR" altLang="tr-TR" sz="28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ileri-geri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 ettirmesi</a:t>
            </a:r>
          </a:p>
          <a:p>
            <a:pPr eaLnBrk="1" hangingPunct="1"/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 ucunu yumuşak </a:t>
            </a:r>
            <a:r>
              <a:rPr lang="tr-TR" altLang="tr-TR" sz="28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damağına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değdirmesi</a:t>
            </a:r>
          </a:p>
          <a:p>
            <a:pPr eaLnBrk="1" hangingPunct="1"/>
            <a:r>
              <a:rPr lang="tr-TR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Masseter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temporal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kasların </a:t>
            </a:r>
            <a:r>
              <a:rPr lang="tr-TR" alt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palpe</a:t>
            </a:r>
            <a:r>
              <a:rPr lang="tr-TR" alt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edilmesi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800" dirty="0">
              <a:solidFill>
                <a:srgbClr val="66FFFF"/>
              </a:solidFill>
            </a:endParaRPr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2600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09875" y="0"/>
            <a:ext cx="7429500" cy="1477963"/>
          </a:xfrm>
        </p:spPr>
        <p:txBody>
          <a:bodyPr/>
          <a:lstStyle/>
          <a:p>
            <a:pPr>
              <a:defRPr/>
            </a:pPr>
            <a:r>
              <a:rPr lang="tr-TR" altLang="tr-TR" sz="2800" b="1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Başarı için anahtar</a:t>
            </a:r>
            <a:r>
              <a:rPr lang="tr-TR" alt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2809875" y="2157413"/>
            <a:ext cx="7429500" cy="354171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1-Hasta telaşlandırılmamalıdır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2-Isırma kelimesi asla söylenmemelidir</a:t>
            </a:r>
          </a:p>
          <a:p>
            <a:pPr eaLnBrk="1" hangingPunct="1">
              <a:lnSpc>
                <a:spcPct val="90000"/>
              </a:lnSpc>
            </a:pPr>
            <a:endParaRPr lang="tr-TR" alt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Isırma  </a:t>
            </a:r>
            <a:r>
              <a:rPr lang="tr-TR" altLang="tr-TR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ağzın kuvvetle kapatılması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3200" dirty="0">
              <a:solidFill>
                <a:srgbClr val="66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i="1" u="sng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  </a:t>
            </a:r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tr-TR" altLang="tr-TR" sz="3200" u="sng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çene daha önde konumlanır</a:t>
            </a:r>
          </a:p>
        </p:txBody>
      </p:sp>
    </p:spTree>
    <p:extLst>
      <p:ext uri="{BB962C8B-B14F-4D97-AF65-F5344CB8AC3E}">
        <p14:creationId xmlns:p14="http://schemas.microsoft.com/office/powerpoint/2010/main" val="157798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</TotalTime>
  <Words>258</Words>
  <Application>Microsoft Office PowerPoint</Application>
  <PresentationFormat>Geniş ekran</PresentationFormat>
  <Paragraphs>84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Century Gothic</vt:lpstr>
      <vt:lpstr>Comic Sans MS</vt:lpstr>
      <vt:lpstr>Times New Roman</vt:lpstr>
      <vt:lpstr>Wingdings</vt:lpstr>
      <vt:lpstr>Wingdings 3</vt:lpstr>
      <vt:lpstr>Dilim</vt:lpstr>
      <vt:lpstr>PowerPoint Sunusu</vt:lpstr>
      <vt:lpstr>Yatay çene ilişkileri</vt:lpstr>
      <vt:lpstr>PowerPoint Sunusu</vt:lpstr>
      <vt:lpstr>PowerPoint Sunusu</vt:lpstr>
      <vt:lpstr>PowerPoint Sunusu</vt:lpstr>
      <vt:lpstr>Realeff</vt:lpstr>
      <vt:lpstr>En geri temas konumu için yapılacak işlemler</vt:lpstr>
      <vt:lpstr>Hastaya verilecek komutlar</vt:lpstr>
      <vt:lpstr>Başarı için anahtar </vt:lpstr>
      <vt:lpstr>PowerPoint Sunusu</vt:lpstr>
      <vt:lpstr>PowerPoint Sunusu</vt:lpstr>
      <vt:lpstr>İnteroklUzal ısırma kayıtları (direkt yöntemler)</vt:lpstr>
      <vt:lpstr>PowerPoint Sunusu</vt:lpstr>
      <vt:lpstr>Grafik kayıtlar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Yatay çene ilişkileri</dc:title>
  <dc:creator>CAVİDANAKÖREN</dc:creator>
  <cp:lastModifiedBy>CAVİDANAKÖREN</cp:lastModifiedBy>
  <cp:revision>20</cp:revision>
  <dcterms:created xsi:type="dcterms:W3CDTF">2020-01-18T11:15:06Z</dcterms:created>
  <dcterms:modified xsi:type="dcterms:W3CDTF">2020-01-27T10:30:44Z</dcterms:modified>
</cp:coreProperties>
</file>