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75" r:id="rId4"/>
    <p:sldId id="276" r:id="rId5"/>
    <p:sldId id="277" r:id="rId6"/>
    <p:sldId id="278" r:id="rId7"/>
    <p:sldId id="279" r:id="rId8"/>
    <p:sldId id="280" r:id="rId9"/>
    <p:sldId id="281" r:id="rId10"/>
    <p:sldId id="283"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21.11.2019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Sisteminde İstihdam Dersi Notları </a:t>
            </a:r>
            <a:r>
              <a:rPr lang="tr-TR" sz="2200" b="1" smtClean="0"/>
              <a:t>–5</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77500" lnSpcReduction="20000"/>
          </a:bodyPr>
          <a:lstStyle/>
          <a:p>
            <a:pPr marL="0" indent="0">
              <a:buNone/>
            </a:pPr>
            <a:r>
              <a:rPr lang="tr-TR" dirty="0" smtClean="0">
                <a:solidFill>
                  <a:srgbClr val="FF0000"/>
                </a:solidFill>
              </a:rPr>
              <a:t>Nüfus artışı ne gibi sonuçlar yaratabilir? Nüfus ile istihdam ve işgücü planlaması arasında nasıl bir ilişki olabilir?</a:t>
            </a:r>
          </a:p>
          <a:p>
            <a:pPr fontAlgn="base"/>
            <a:r>
              <a:rPr lang="tr-TR" dirty="0"/>
              <a:t>İşçi ücretleri ucuzlar.</a:t>
            </a:r>
          </a:p>
          <a:p>
            <a:pPr fontAlgn="base"/>
            <a:r>
              <a:rPr lang="tr-TR" dirty="0"/>
              <a:t>Piyasa genişler.</a:t>
            </a:r>
          </a:p>
          <a:p>
            <a:pPr fontAlgn="base"/>
            <a:r>
              <a:rPr lang="tr-TR" dirty="0"/>
              <a:t>Mal ve hizmetlere talep artar.</a:t>
            </a:r>
          </a:p>
          <a:p>
            <a:pPr fontAlgn="base"/>
            <a:r>
              <a:rPr lang="tr-TR" dirty="0"/>
              <a:t>Vergi gelirleri artar.</a:t>
            </a:r>
          </a:p>
          <a:p>
            <a:pPr fontAlgn="base"/>
            <a:r>
              <a:rPr lang="tr-TR" dirty="0"/>
              <a:t>Askeri güç </a:t>
            </a:r>
            <a:r>
              <a:rPr lang="tr-TR" dirty="0" smtClean="0"/>
              <a:t>artar (?)</a:t>
            </a:r>
          </a:p>
          <a:p>
            <a:pPr fontAlgn="base"/>
            <a:r>
              <a:rPr lang="tr-TR" dirty="0"/>
              <a:t>İşsizlik </a:t>
            </a:r>
            <a:r>
              <a:rPr lang="tr-TR" dirty="0" smtClean="0"/>
              <a:t>artar.</a:t>
            </a:r>
            <a:endParaRPr lang="tr-TR" dirty="0"/>
          </a:p>
          <a:p>
            <a:pPr fontAlgn="base"/>
            <a:r>
              <a:rPr lang="tr-TR" dirty="0"/>
              <a:t>Kişi başına düşen milli gelir </a:t>
            </a:r>
            <a:r>
              <a:rPr lang="tr-TR" dirty="0" smtClean="0"/>
              <a:t>azalır.</a:t>
            </a:r>
            <a:endParaRPr lang="tr-TR" dirty="0"/>
          </a:p>
          <a:p>
            <a:pPr fontAlgn="base"/>
            <a:r>
              <a:rPr lang="tr-TR" dirty="0"/>
              <a:t>Kırdan kente göç </a:t>
            </a:r>
            <a:r>
              <a:rPr lang="tr-TR" dirty="0" smtClean="0"/>
              <a:t>artar.</a:t>
            </a:r>
            <a:endParaRPr lang="tr-TR" dirty="0"/>
          </a:p>
          <a:p>
            <a:pPr fontAlgn="base"/>
            <a:r>
              <a:rPr lang="tr-TR" dirty="0"/>
              <a:t>Tarım alanları miras yoluyla </a:t>
            </a:r>
            <a:r>
              <a:rPr lang="tr-TR" dirty="0" smtClean="0"/>
              <a:t>parçalanır.</a:t>
            </a:r>
            <a:endParaRPr lang="tr-TR" dirty="0"/>
          </a:p>
          <a:p>
            <a:pPr fontAlgn="base"/>
            <a:r>
              <a:rPr lang="tr-TR" dirty="0"/>
              <a:t>Doğal kaynakların tüketimi </a:t>
            </a:r>
            <a:r>
              <a:rPr lang="tr-TR" dirty="0" smtClean="0"/>
              <a:t>artar.</a:t>
            </a:r>
            <a:endParaRPr lang="tr-TR" dirty="0"/>
          </a:p>
          <a:p>
            <a:pPr fontAlgn="base"/>
            <a:r>
              <a:rPr lang="tr-TR" dirty="0"/>
              <a:t>Çevre sorunları ortaya </a:t>
            </a:r>
            <a:r>
              <a:rPr lang="tr-TR" dirty="0" smtClean="0"/>
              <a:t>çıkar.</a:t>
            </a:r>
            <a:endParaRPr lang="tr-TR" dirty="0"/>
          </a:p>
          <a:p>
            <a:pPr fontAlgn="base"/>
            <a:r>
              <a:rPr lang="tr-TR" dirty="0"/>
              <a:t>Eğitim, sağlık, altyapı hizmetleri </a:t>
            </a:r>
            <a:r>
              <a:rPr lang="tr-TR" dirty="0" smtClean="0"/>
              <a:t>aksar.</a:t>
            </a:r>
            <a:endParaRPr lang="tr-TR" dirty="0"/>
          </a:p>
          <a:p>
            <a:pPr fontAlgn="base"/>
            <a:endParaRPr lang="tr-TR" dirty="0"/>
          </a:p>
          <a:p>
            <a:endParaRPr lang="tr-TR" dirty="0"/>
          </a:p>
          <a:p>
            <a:endParaRPr lang="tr-TR" dirty="0"/>
          </a:p>
        </p:txBody>
      </p:sp>
    </p:spTree>
    <p:extLst>
      <p:ext uri="{BB962C8B-B14F-4D97-AF65-F5344CB8AC3E}">
        <p14:creationId xmlns:p14="http://schemas.microsoft.com/office/powerpoint/2010/main" val="1704645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2870752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000" b="1" smtClean="0">
                <a:solidFill>
                  <a:srgbClr val="FF0000"/>
                </a:solidFill>
                <a:latin typeface="Arial" panose="020B0604020202020204" pitchFamily="34" charset="0"/>
                <a:cs typeface="Arial" panose="020B0604020202020204" pitchFamily="34" charset="0"/>
              </a:rPr>
              <a:t>Nüfus/Demografi </a:t>
            </a:r>
            <a:r>
              <a:rPr lang="tr-TR" sz="2000" b="1" smtClean="0">
                <a:solidFill>
                  <a:srgbClr val="FF0000"/>
                </a:solidFill>
                <a:latin typeface="Arial" panose="020B0604020202020204" pitchFamily="34" charset="0"/>
                <a:cs typeface="Arial" panose="020B0604020202020204" pitchFamily="34" charset="0"/>
              </a:rPr>
              <a:t>ve İstihdam</a:t>
            </a:r>
            <a:endParaRPr lang="tr-TR" sz="2000" b="1" dirty="0">
              <a:solidFill>
                <a:srgbClr val="FF000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p:txBody>
          <a:bodyPr>
            <a:normAutofit/>
          </a:bodyPr>
          <a:lstStyle/>
          <a:p>
            <a:pPr marL="0" indent="0">
              <a:buNone/>
            </a:pPr>
            <a:endParaRPr lang="tr-TR" dirty="0"/>
          </a:p>
          <a:p>
            <a:r>
              <a:rPr lang="tr-TR" u="sng" dirty="0" smtClean="0"/>
              <a:t>Ülkenin demografik özellikleri (nüfus, nüfusun yapısı ve özellikleri)</a:t>
            </a:r>
          </a:p>
          <a:p>
            <a:r>
              <a:rPr lang="tr-TR" dirty="0"/>
              <a:t>Birleşmiş Milletler (BM) Ekonomik ve Sosyal İşler Dairesi’nin 2017’de yayınladığı </a:t>
            </a:r>
            <a:r>
              <a:rPr lang="tr-TR" dirty="0">
                <a:solidFill>
                  <a:srgbClr val="FF0000"/>
                </a:solidFill>
              </a:rPr>
              <a:t>Dünya Nüfus Tahminleri Raporu</a:t>
            </a:r>
            <a:r>
              <a:rPr lang="tr-TR" dirty="0"/>
              <a:t>’na göre, dünya nüfusu son 12 yılda 1 milyar artarak </a:t>
            </a:r>
            <a:r>
              <a:rPr lang="tr-TR" u="sng" dirty="0"/>
              <a:t>7,6 milyara </a:t>
            </a:r>
            <a:r>
              <a:rPr lang="tr-TR" dirty="0"/>
              <a:t>ulaştı. </a:t>
            </a:r>
            <a:endParaRPr lang="tr-TR" dirty="0" smtClean="0"/>
          </a:p>
          <a:p>
            <a:r>
              <a:rPr lang="tr-TR" dirty="0" smtClean="0"/>
              <a:t>Rapora </a:t>
            </a:r>
            <a:r>
              <a:rPr lang="tr-TR" dirty="0"/>
              <a:t>göre, dünya nüfusunun 2030 yılında 8,6 milyara, 2050 yılında 9,8 milyara ve yüzyıl sonunda 11,2 milyara ulaşması bekleniyor.</a:t>
            </a:r>
          </a:p>
          <a:p>
            <a:endParaRPr lang="tr-TR" dirty="0" smtClean="0"/>
          </a:p>
          <a:p>
            <a:pPr marL="0" indent="0">
              <a:buNone/>
            </a:pPr>
            <a:endParaRPr lang="tr-TR" dirty="0" smtClean="0"/>
          </a:p>
          <a:p>
            <a:endParaRPr lang="tr-TR" dirty="0" smtClean="0"/>
          </a:p>
          <a:p>
            <a:endParaRPr lang="tr-TR" dirty="0" smtClean="0"/>
          </a:p>
          <a:p>
            <a:endParaRPr lang="tr-TR" dirty="0"/>
          </a:p>
          <a:p>
            <a:endParaRPr lang="tr-TR" dirty="0" smtClean="0"/>
          </a:p>
          <a:p>
            <a:pPr marL="0" indent="0">
              <a:buNone/>
            </a:pPr>
            <a:endParaRPr lang="tr-TR" dirty="0"/>
          </a:p>
        </p:txBody>
      </p:sp>
    </p:spTree>
    <p:extLst>
      <p:ext uri="{BB962C8B-B14F-4D97-AF65-F5344CB8AC3E}">
        <p14:creationId xmlns:p14="http://schemas.microsoft.com/office/powerpoint/2010/main" val="3441008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smtClean="0"/>
              <a:t>Saniyede 2–3, dakikada </a:t>
            </a:r>
            <a:r>
              <a:rPr lang="tr-TR" dirty="0"/>
              <a:t>yaklaşık </a:t>
            </a:r>
            <a:r>
              <a:rPr lang="tr-TR" dirty="0" smtClean="0"/>
              <a:t>140, günde </a:t>
            </a:r>
            <a:r>
              <a:rPr lang="tr-TR" dirty="0"/>
              <a:t>yaklaşık 200.000 kişi dünya nüfusuna </a:t>
            </a:r>
            <a:r>
              <a:rPr lang="tr-TR" dirty="0" smtClean="0"/>
              <a:t>eklenmekte.</a:t>
            </a:r>
            <a:endParaRPr lang="tr-TR" dirty="0"/>
          </a:p>
          <a:p>
            <a:r>
              <a:rPr lang="tr-TR" dirty="0"/>
              <a:t>Her ay yaklaşık 6 milyon insan dünya nüfusuna </a:t>
            </a:r>
            <a:r>
              <a:rPr lang="tr-TR" dirty="0" smtClean="0"/>
              <a:t>eklenmekte. </a:t>
            </a:r>
          </a:p>
          <a:p>
            <a:r>
              <a:rPr lang="tr-TR" dirty="0" smtClean="0"/>
              <a:t>Her </a:t>
            </a:r>
            <a:r>
              <a:rPr lang="tr-TR" dirty="0"/>
              <a:t>yıl yaklaşık 73 milyon insan dünya nüfusuna </a:t>
            </a:r>
            <a:r>
              <a:rPr lang="tr-TR" dirty="0" smtClean="0"/>
              <a:t>eklenmekte.</a:t>
            </a:r>
            <a:endParaRPr lang="tr-TR" dirty="0"/>
          </a:p>
          <a:p>
            <a:r>
              <a:rPr lang="tr-TR" dirty="0"/>
              <a:t>İnsan nüfusunun artışı günlük ölüm ve doğumların incelenmesiyle belirlenebilir. Her gün 328.000 doğum olurken 134.000 ölüm olduğu hesaplanmaktadır. </a:t>
            </a:r>
          </a:p>
          <a:p>
            <a:endParaRPr lang="tr-TR" dirty="0"/>
          </a:p>
        </p:txBody>
      </p:sp>
    </p:spTree>
    <p:extLst>
      <p:ext uri="{BB962C8B-B14F-4D97-AF65-F5344CB8AC3E}">
        <p14:creationId xmlns:p14="http://schemas.microsoft.com/office/powerpoint/2010/main" val="2642062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endParaRPr lang="tr-TR" dirty="0" smtClean="0"/>
          </a:p>
          <a:p>
            <a:pPr algn="just"/>
            <a:r>
              <a:rPr lang="tr-TR" dirty="0" smtClean="0"/>
              <a:t>Nüfusun </a:t>
            </a:r>
            <a:r>
              <a:rPr lang="tr-TR" dirty="0"/>
              <a:t>yüzde 60'ı (4.5 milyar) Asya'da, yüzde 17'si (1.2 milyar) Afrika'da, yüzde 10'u (742 milyon) Avrupa'da, yüzde 9'u (646 milyon) Latin Amerika ve </a:t>
            </a:r>
            <a:r>
              <a:rPr lang="tr-TR" dirty="0" err="1"/>
              <a:t>Karayiplerde</a:t>
            </a:r>
            <a:r>
              <a:rPr lang="tr-TR" dirty="0"/>
              <a:t> yüzde 6'sı (361 milyon Kuzey Amerika'da ve 41 milyonu da Okyanusya'da yaşıyor. Dünya nüfusunun yüzde 26'sı 15 ve altı yaşta çocuklardan oluşmakta.</a:t>
            </a:r>
          </a:p>
        </p:txBody>
      </p:sp>
    </p:spTree>
    <p:extLst>
      <p:ext uri="{BB962C8B-B14F-4D97-AF65-F5344CB8AC3E}">
        <p14:creationId xmlns:p14="http://schemas.microsoft.com/office/powerpoint/2010/main" val="140311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pPr algn="just"/>
            <a:r>
              <a:rPr lang="tr-TR" dirty="0"/>
              <a:t>Çin 1,4 milyar, Hindistan ise 1,3 milyar nüfusuyla dünyanın en kalabalık iki ülkesi konumunda yer alıyor. Çin, dünya nüfusunun yüzde 19’unu, Hindistan ise yüzde 18’ini oluşturuyor. </a:t>
            </a:r>
            <a:endParaRPr lang="tr-TR" dirty="0" smtClean="0"/>
          </a:p>
          <a:p>
            <a:pPr algn="just"/>
            <a:r>
              <a:rPr lang="tr-TR" dirty="0" smtClean="0"/>
              <a:t>Erkek </a:t>
            </a:r>
            <a:r>
              <a:rPr lang="tr-TR" dirty="0"/>
              <a:t>nüfusunun kadınlara oranla daha fazla olduğu belirtilirken, 2017 itibariyle dünyada her 100 kadına karşılık 102 erkek yaşadığı kaydedildi. </a:t>
            </a:r>
            <a:endParaRPr lang="tr-TR" dirty="0" smtClean="0"/>
          </a:p>
          <a:p>
            <a:pPr algn="just"/>
            <a:r>
              <a:rPr lang="tr-TR" dirty="0" smtClean="0"/>
              <a:t>Dünya </a:t>
            </a:r>
            <a:r>
              <a:rPr lang="tr-TR" dirty="0"/>
              <a:t>nüfusunun yüzde 26’sını 15 yaş altı çocuklar, yüzde 61’ni 15-59 yaş arasındaki yetişkinler ve yüzde 13’ünü ise 60 yaş üstündeki insanlar oluşturuyor. Raporda, küresel nüfus artışının 10 yıl önce yılda yüzde 1,24 iken, bugün yüzde 1,10’a gerilediği belirtildi. Bu, dünya nüfusun her yıl 83 milyon kişi arttığı anlamına geliyor.</a:t>
            </a:r>
          </a:p>
        </p:txBody>
      </p:sp>
    </p:spTree>
    <p:extLst>
      <p:ext uri="{BB962C8B-B14F-4D97-AF65-F5344CB8AC3E}">
        <p14:creationId xmlns:p14="http://schemas.microsoft.com/office/powerpoint/2010/main" val="128170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Türkiye’de Yıllara Göre Nüfus</a:t>
            </a:r>
            <a:endParaRPr lang="tr-TR" sz="2400" dirty="0">
              <a:solidFill>
                <a:srgbClr val="FF0000"/>
              </a:solidFill>
            </a:endParaRPr>
          </a:p>
        </p:txBody>
      </p:sp>
      <p:sp>
        <p:nvSpPr>
          <p:cNvPr id="3" name="İçerik Yer Tutucusu 2"/>
          <p:cNvSpPr>
            <a:spLocks noGrp="1"/>
          </p:cNvSpPr>
          <p:nvPr>
            <p:ph sz="quarter" idx="1"/>
          </p:nvPr>
        </p:nvSpPr>
        <p:spPr/>
        <p:txBody>
          <a:bodyPr/>
          <a:lstStyle/>
          <a:p>
            <a:r>
              <a:rPr lang="tr-TR" dirty="0"/>
              <a:t>Yıl:1927</a:t>
            </a:r>
            <a:br>
              <a:rPr lang="tr-TR" dirty="0"/>
            </a:br>
            <a:r>
              <a:rPr lang="tr-TR" dirty="0" smtClean="0"/>
              <a:t>Nüfus:13.648.987</a:t>
            </a:r>
          </a:p>
          <a:p>
            <a:r>
              <a:rPr lang="tr-TR" dirty="0"/>
              <a:t>Yıl:1935</a:t>
            </a:r>
            <a:br>
              <a:rPr lang="tr-TR" dirty="0"/>
            </a:br>
            <a:r>
              <a:rPr lang="tr-TR" dirty="0"/>
              <a:t>Nüfus:16.158.567</a:t>
            </a:r>
          </a:p>
          <a:p>
            <a:r>
              <a:rPr lang="tr-TR" sz="2800" dirty="0"/>
              <a:t>Yıl:1940</a:t>
            </a:r>
            <a:br>
              <a:rPr lang="tr-TR" sz="2800" dirty="0"/>
            </a:br>
            <a:r>
              <a:rPr lang="tr-TR" sz="2800" dirty="0"/>
              <a:t>Nüfus:17.821.543</a:t>
            </a:r>
            <a:endParaRPr lang="tr-TR" dirty="0"/>
          </a:p>
          <a:p>
            <a:r>
              <a:rPr lang="tr-TR" dirty="0"/>
              <a:t>Yıl:1945</a:t>
            </a:r>
            <a:br>
              <a:rPr lang="tr-TR" dirty="0"/>
            </a:br>
            <a:r>
              <a:rPr lang="tr-TR" dirty="0"/>
              <a:t>Nüfus:18.790.987</a:t>
            </a:r>
          </a:p>
          <a:p>
            <a:r>
              <a:rPr lang="tr-TR" dirty="0"/>
              <a:t>Yıl:1950</a:t>
            </a:r>
            <a:br>
              <a:rPr lang="tr-TR" dirty="0"/>
            </a:br>
            <a:r>
              <a:rPr lang="tr-TR" dirty="0"/>
              <a:t>Nüfus:20.947.155</a:t>
            </a:r>
          </a:p>
          <a:p>
            <a:endParaRPr lang="tr-TR" dirty="0"/>
          </a:p>
        </p:txBody>
      </p:sp>
    </p:spTree>
    <p:extLst>
      <p:ext uri="{BB962C8B-B14F-4D97-AF65-F5344CB8AC3E}">
        <p14:creationId xmlns:p14="http://schemas.microsoft.com/office/powerpoint/2010/main" val="1070588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Yıl:1955</a:t>
            </a:r>
            <a:br>
              <a:rPr lang="tr-TR" dirty="0"/>
            </a:br>
            <a:r>
              <a:rPr lang="tr-TR" dirty="0" smtClean="0"/>
              <a:t>Nüfus:24.065.543</a:t>
            </a:r>
          </a:p>
          <a:p>
            <a:r>
              <a:rPr lang="tr-TR" dirty="0"/>
              <a:t>Yıl:1960</a:t>
            </a:r>
            <a:br>
              <a:rPr lang="tr-TR" dirty="0"/>
            </a:br>
            <a:r>
              <a:rPr lang="tr-TR" dirty="0" smtClean="0"/>
              <a:t>Nüfus:27.755.532</a:t>
            </a:r>
          </a:p>
          <a:p>
            <a:r>
              <a:rPr lang="tr-TR" dirty="0"/>
              <a:t>Yıl:1965</a:t>
            </a:r>
            <a:br>
              <a:rPr lang="tr-TR" dirty="0"/>
            </a:br>
            <a:r>
              <a:rPr lang="tr-TR" dirty="0" smtClean="0"/>
              <a:t>Nüfus:31.391.651</a:t>
            </a:r>
          </a:p>
          <a:p>
            <a:r>
              <a:rPr lang="tr-TR" dirty="0"/>
              <a:t>Yıl:1970</a:t>
            </a:r>
            <a:br>
              <a:rPr lang="tr-TR" dirty="0"/>
            </a:br>
            <a:r>
              <a:rPr lang="tr-TR" dirty="0" smtClean="0"/>
              <a:t>Nüfus:35.605.653</a:t>
            </a:r>
          </a:p>
          <a:p>
            <a:r>
              <a:rPr lang="tr-TR" dirty="0"/>
              <a:t>Yıl:1980</a:t>
            </a:r>
            <a:br>
              <a:rPr lang="tr-TR" dirty="0"/>
            </a:br>
            <a:r>
              <a:rPr lang="tr-TR" dirty="0"/>
              <a:t>Nüfus:44.737.321</a:t>
            </a:r>
          </a:p>
        </p:txBody>
      </p:sp>
    </p:spTree>
    <p:extLst>
      <p:ext uri="{BB962C8B-B14F-4D97-AF65-F5344CB8AC3E}">
        <p14:creationId xmlns:p14="http://schemas.microsoft.com/office/powerpoint/2010/main" val="1939604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r>
              <a:rPr lang="tr-TR" dirty="0"/>
              <a:t>Yıl:1985</a:t>
            </a:r>
            <a:br>
              <a:rPr lang="tr-TR" dirty="0"/>
            </a:br>
            <a:r>
              <a:rPr lang="tr-TR" dirty="0" smtClean="0"/>
              <a:t>Nüfus:50.664.654</a:t>
            </a:r>
          </a:p>
          <a:p>
            <a:r>
              <a:rPr lang="tr-TR" dirty="0"/>
              <a:t>Yıl:1990</a:t>
            </a:r>
            <a:br>
              <a:rPr lang="tr-TR" dirty="0"/>
            </a:br>
            <a:r>
              <a:rPr lang="tr-TR" dirty="0" smtClean="0"/>
              <a:t>Nüfus:56.473.653</a:t>
            </a:r>
          </a:p>
          <a:p>
            <a:r>
              <a:rPr lang="tr-TR" dirty="0"/>
              <a:t>Yıl:2000</a:t>
            </a:r>
            <a:br>
              <a:rPr lang="tr-TR" dirty="0"/>
            </a:br>
            <a:r>
              <a:rPr lang="tr-TR" dirty="0" smtClean="0"/>
              <a:t>Nüfus:67.804.543</a:t>
            </a:r>
          </a:p>
          <a:p>
            <a:r>
              <a:rPr lang="tr-TR" dirty="0" smtClean="0"/>
              <a:t>Yıl:2010</a:t>
            </a:r>
            <a:r>
              <a:rPr lang="tr-TR" dirty="0"/>
              <a:t/>
            </a:r>
            <a:br>
              <a:rPr lang="tr-TR" dirty="0"/>
            </a:br>
            <a:r>
              <a:rPr lang="tr-TR" dirty="0" smtClean="0"/>
              <a:t>Nüfus:73.722.988</a:t>
            </a:r>
          </a:p>
          <a:p>
            <a:r>
              <a:rPr lang="tr-TR" dirty="0" smtClean="0"/>
              <a:t>Yıl: 2018</a:t>
            </a:r>
          </a:p>
          <a:p>
            <a:pPr marL="0" indent="0">
              <a:buNone/>
            </a:pPr>
            <a:r>
              <a:rPr lang="tr-TR" dirty="0"/>
              <a:t> </a:t>
            </a:r>
            <a:r>
              <a:rPr lang="tr-TR" dirty="0" smtClean="0"/>
              <a:t>   Nüfus: 80.810.525+</a:t>
            </a:r>
            <a:r>
              <a:rPr lang="tr-TR" dirty="0"/>
              <a:t/>
            </a:r>
            <a:br>
              <a:rPr lang="tr-TR" dirty="0"/>
            </a:br>
            <a:endParaRPr lang="tr-TR" dirty="0"/>
          </a:p>
        </p:txBody>
      </p:sp>
    </p:spTree>
    <p:extLst>
      <p:ext uri="{BB962C8B-B14F-4D97-AF65-F5344CB8AC3E}">
        <p14:creationId xmlns:p14="http://schemas.microsoft.com/office/powerpoint/2010/main" val="3479649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2018 İtibari İle Türkiye’de Nüfus Piramidi</a:t>
            </a:r>
            <a:endParaRPr lang="tr-TR" sz="2400" dirty="0">
              <a:solidFill>
                <a:srgbClr val="FF0000"/>
              </a:solidFill>
            </a:endParaRP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790230" y="1447800"/>
            <a:ext cx="6020740" cy="4572000"/>
          </a:xfrm>
        </p:spPr>
      </p:pic>
    </p:spTree>
    <p:extLst>
      <p:ext uri="{BB962C8B-B14F-4D97-AF65-F5344CB8AC3E}">
        <p14:creationId xmlns:p14="http://schemas.microsoft.com/office/powerpoint/2010/main" val="35660105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716</TotalTime>
  <Words>405</Words>
  <Application>Microsoft Office PowerPoint</Application>
  <PresentationFormat>Ekran Gösterisi (4:3)</PresentationFormat>
  <Paragraphs>59</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Franklin Gothic Book</vt:lpstr>
      <vt:lpstr>Perpetua</vt:lpstr>
      <vt:lpstr>Wingdings 2</vt:lpstr>
      <vt:lpstr>Hisse Senedi</vt:lpstr>
      <vt:lpstr>Eğitim Sisteminde İstihdam Dersi Notları –5</vt:lpstr>
      <vt:lpstr>Nüfus/Demografi ve İstihdam</vt:lpstr>
      <vt:lpstr>PowerPoint Sunusu</vt:lpstr>
      <vt:lpstr>PowerPoint Sunusu</vt:lpstr>
      <vt:lpstr>PowerPoint Sunusu</vt:lpstr>
      <vt:lpstr>Türkiye’de Yıllara Göre Nüfus</vt:lpstr>
      <vt:lpstr>PowerPoint Sunusu</vt:lpstr>
      <vt:lpstr>PowerPoint Sunusu</vt:lpstr>
      <vt:lpstr>2018 İtibari İle Türkiye’de Nüfus Piramidi</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192</cp:revision>
  <dcterms:created xsi:type="dcterms:W3CDTF">2014-05-05T08:01:07Z</dcterms:created>
  <dcterms:modified xsi:type="dcterms:W3CDTF">2019-11-21T07:14:44Z</dcterms:modified>
</cp:coreProperties>
</file>