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60" r:id="rId4"/>
    <p:sldId id="266" r:id="rId5"/>
    <p:sldId id="268" r:id="rId6"/>
    <p:sldId id="269" r:id="rId7"/>
    <p:sldId id="271" r:id="rId8"/>
    <p:sldId id="273" r:id="rId9"/>
    <p:sldId id="277" r:id="rId10"/>
    <p:sldId id="283" r:id="rId11"/>
    <p:sldId id="284" r:id="rId12"/>
    <p:sldId id="285" r:id="rId13"/>
    <p:sldId id="286" r:id="rId14"/>
    <p:sldId id="288"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63CBCB-D34E-495D-A14A-8BB9B48A3008}" type="datetimeFigureOut">
              <a:rPr lang="tr-TR" smtClean="0"/>
              <a:t>12.2.2018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135B13-FF5B-4915-91F3-3847C39FC67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74C2BFE-044F-4B29-9537-C38BC46C327E}"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marL="233361" indent="-233361" eaLnBrk="1" hangingPunct="1"/>
            <a:endParaRPr lang="en-US" dirty="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68DB4B-6D09-44A3-B5B0-9301E1D5A8C2}" type="slidenum">
              <a:rPr lang="en-US"/>
              <a:pPr/>
              <a:t>13</a:t>
            </a:fld>
            <a:endParaRPr lang="en-US"/>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p:txBody>
          <a:bodyPr/>
          <a:lstStyle/>
          <a:p>
            <a:r>
              <a:rPr lang="en-US" b="1">
                <a:latin typeface="Arial" charset="0"/>
              </a:rPr>
              <a:t>BOX 12-5 FIGURE 3a,b</a:t>
            </a:r>
            <a:r>
              <a:rPr lang="en-US">
                <a:latin typeface="Arial" charset="0"/>
              </a:rPr>
              <a:t> Some protein kinase inhibitors now in clinical trials or clinical use, showing their binding to the target protein. (a) Imatinib binds to the Abl oncogene kinase active site (PDB ID 1IEP); it occupies both the ATP-binding site and a region adjacent to that site. (b) Erlotinib binds to the active site of EGF-R (PDB ID 1M17).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ga-IE"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1956C8EE-A88C-4C38-A361-BF6D61ECBC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CA70B30-D2F5-47C0-80FB-41782ECC4F89}" type="datetimeFigureOut">
              <a:rPr lang="tr-TR" smtClean="0"/>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49A10AC-F6D7-450C-9537-46D7505ECE1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70B30-D2F5-47C0-80FB-41782ECC4F89}" type="datetimeFigureOut">
              <a:rPr lang="tr-TR" smtClean="0"/>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A10AC-F6D7-450C-9537-46D7505ECE1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0" descr="Untitled6.pn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7411" name="Rectangle 2"/>
          <p:cNvSpPr>
            <a:spLocks noGrp="1" noChangeArrowheads="1"/>
          </p:cNvSpPr>
          <p:nvPr>
            <p:ph type="subTitle" idx="1"/>
          </p:nvPr>
        </p:nvSpPr>
        <p:spPr>
          <a:xfrm>
            <a:off x="0" y="1676400"/>
            <a:ext cx="9144000" cy="1143000"/>
          </a:xfrm>
        </p:spPr>
        <p:txBody>
          <a:bodyPr/>
          <a:lstStyle/>
          <a:p>
            <a:pPr eaLnBrk="1" hangingPunct="1">
              <a:lnSpc>
                <a:spcPct val="90000"/>
              </a:lnSpc>
            </a:pPr>
            <a:r>
              <a:rPr lang="tr-TR" sz="4000" b="1" dirty="0" smtClean="0">
                <a:solidFill>
                  <a:srgbClr val="00B0F0"/>
                </a:solidFill>
              </a:rPr>
              <a:t>Hücre Çevrimi ve Kanser</a:t>
            </a:r>
          </a:p>
          <a:p>
            <a:pPr eaLnBrk="1" hangingPunct="1">
              <a:lnSpc>
                <a:spcPct val="90000"/>
              </a:lnSpc>
            </a:pPr>
            <a:r>
              <a:rPr lang="tr-TR" sz="2800" b="1" dirty="0" smtClean="0">
                <a:solidFill>
                  <a:srgbClr val="00B0F0"/>
                </a:solidFill>
              </a:rPr>
              <a:t>111504 Biyoteknoloji ve Biyokimya Ders Notları</a:t>
            </a:r>
            <a:endParaRPr lang="tr-TR" sz="3600" b="1" dirty="0" smtClean="0">
              <a:solidFill>
                <a:srgbClr val="00B0F0"/>
              </a:solidFill>
            </a:endParaRPr>
          </a:p>
          <a:p>
            <a:pPr eaLnBrk="1" hangingPunct="1">
              <a:lnSpc>
                <a:spcPct val="90000"/>
              </a:lnSpc>
            </a:pPr>
            <a:endParaRPr lang="tr-TR" sz="4000" b="1" dirty="0" smtClean="0">
              <a:solidFill>
                <a:srgbClr val="00B0F0"/>
              </a:solidFill>
            </a:endParaRPr>
          </a:p>
          <a:p>
            <a:pPr eaLnBrk="1" hangingPunct="1">
              <a:lnSpc>
                <a:spcPct val="90000"/>
              </a:lnSpc>
            </a:pPr>
            <a:endParaRPr lang="en-US" sz="4000" b="1" dirty="0" smtClean="0">
              <a:solidFill>
                <a:srgbClr val="00B0F0"/>
              </a:solidFill>
            </a:endParaRPr>
          </a:p>
        </p:txBody>
      </p:sp>
      <p:sp>
        <p:nvSpPr>
          <p:cNvPr id="17412" name="Rectangle 4"/>
          <p:cNvSpPr>
            <a:spLocks noChangeArrowheads="1"/>
          </p:cNvSpPr>
          <p:nvPr/>
        </p:nvSpPr>
        <p:spPr bwMode="auto">
          <a:xfrm>
            <a:off x="0" y="2971800"/>
            <a:ext cx="9144000" cy="1066800"/>
          </a:xfrm>
          <a:prstGeom prst="rect">
            <a:avLst/>
          </a:prstGeom>
          <a:noFill/>
          <a:ln w="9525">
            <a:noFill/>
            <a:miter lim="800000"/>
            <a:headEnd/>
            <a:tailEnd/>
          </a:ln>
        </p:spPr>
        <p:txBody>
          <a:bodyPr/>
          <a:lstStyle/>
          <a:p>
            <a:pPr algn="ctr">
              <a:spcBef>
                <a:spcPct val="20000"/>
              </a:spcBef>
            </a:pPr>
            <a:r>
              <a:rPr lang="tr-TR" sz="3200" b="1" dirty="0" smtClean="0">
                <a:solidFill>
                  <a:schemeClr val="bg1"/>
                </a:solidFill>
                <a:latin typeface="Times New Roman" charset="0"/>
              </a:rPr>
              <a:t>Ders13</a:t>
            </a:r>
            <a:endParaRPr lang="tr-TR" sz="3200" b="1" dirty="0" smtClean="0">
              <a:solidFill>
                <a:schemeClr val="bg1"/>
              </a:solidFill>
              <a:latin typeface="Times New Roman" charset="0"/>
            </a:endParaRPr>
          </a:p>
          <a:p>
            <a:pPr algn="ctr">
              <a:spcBef>
                <a:spcPct val="20000"/>
              </a:spcBef>
            </a:pPr>
            <a:r>
              <a:rPr lang="tr-TR" b="1" dirty="0" smtClean="0">
                <a:solidFill>
                  <a:schemeClr val="bg1"/>
                </a:solidFill>
                <a:latin typeface="Times New Roman" charset="0"/>
              </a:rPr>
              <a:t>Dr. Açelya Yılmazer Aktuna</a:t>
            </a:r>
            <a:endParaRPr lang="en-US" b="1" dirty="0">
              <a:solidFill>
                <a:schemeClr val="bg1"/>
              </a:solidFill>
            </a:endParaRPr>
          </a:p>
        </p:txBody>
      </p:sp>
      <p:sp>
        <p:nvSpPr>
          <p:cNvPr id="17413" name="Rectangle 8"/>
          <p:cNvSpPr>
            <a:spLocks noChangeArrowheads="1"/>
          </p:cNvSpPr>
          <p:nvPr/>
        </p:nvSpPr>
        <p:spPr bwMode="auto">
          <a:xfrm>
            <a:off x="3538538" y="601663"/>
            <a:ext cx="184150" cy="457200"/>
          </a:xfrm>
          <a:prstGeom prst="rect">
            <a:avLst/>
          </a:prstGeom>
          <a:noFill/>
          <a:ln w="9525">
            <a:noFill/>
            <a:miter lim="800000"/>
            <a:headEnd/>
            <a:tailEnd/>
          </a:ln>
        </p:spPr>
        <p:txBody>
          <a:bodyPr wrap="none">
            <a:spAutoFit/>
          </a:bodyPr>
          <a:lstStyle/>
          <a:p>
            <a:endParaRPr lang="en-US" sz="2400" dirty="0"/>
          </a:p>
        </p:txBody>
      </p:sp>
      <p:sp>
        <p:nvSpPr>
          <p:cNvPr id="17414" name="Text Box 15"/>
          <p:cNvSpPr txBox="1">
            <a:spLocks noChangeArrowheads="1"/>
          </p:cNvSpPr>
          <p:nvPr/>
        </p:nvSpPr>
        <p:spPr bwMode="auto">
          <a:xfrm>
            <a:off x="1066800" y="5105400"/>
            <a:ext cx="9144000" cy="304800"/>
          </a:xfrm>
          <a:prstGeom prst="rect">
            <a:avLst/>
          </a:prstGeom>
          <a:noFill/>
          <a:ln w="9525">
            <a:noFill/>
            <a:miter lim="800000"/>
            <a:headEnd/>
            <a:tailEnd/>
          </a:ln>
        </p:spPr>
        <p:txBody>
          <a:bodyPr>
            <a:spAutoFit/>
          </a:bodyPr>
          <a:lstStyle/>
          <a:p>
            <a:pPr algn="ctr"/>
            <a:r>
              <a:rPr lang="en-US" sz="1400" dirty="0">
                <a:solidFill>
                  <a:srgbClr val="78C5E1"/>
                </a:solidFill>
              </a:rPr>
              <a:t>                                                                   © 2009 W. H. Freeman and Company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91480" y="-171400"/>
            <a:ext cx="10104040" cy="1143000"/>
          </a:xfrm>
        </p:spPr>
        <p:txBody>
          <a:bodyPr>
            <a:noAutofit/>
          </a:bodyPr>
          <a:lstStyle/>
          <a:p>
            <a:pPr eaLnBrk="1" hangingPunct="1"/>
            <a:r>
              <a:rPr lang="tr-TR" sz="3600" b="1" dirty="0" smtClean="0">
                <a:solidFill>
                  <a:srgbClr val="2FB0DC"/>
                </a:solidFill>
              </a:rPr>
              <a:t>Yenilikçi Kanser Terapi Yöntemleri</a:t>
            </a:r>
            <a:endParaRPr lang="en-US" sz="3600" b="1" dirty="0" smtClean="0">
              <a:solidFill>
                <a:srgbClr val="2FB0DC"/>
              </a:solidFill>
            </a:endParaRPr>
          </a:p>
        </p:txBody>
      </p:sp>
      <p:sp>
        <p:nvSpPr>
          <p:cNvPr id="20483" name="Rectangle 3"/>
          <p:cNvSpPr>
            <a:spLocks noGrp="1" noChangeArrowheads="1"/>
          </p:cNvSpPr>
          <p:nvPr>
            <p:ph type="body" sz="half" idx="2"/>
          </p:nvPr>
        </p:nvSpPr>
        <p:spPr>
          <a:xfrm>
            <a:off x="304800" y="980728"/>
            <a:ext cx="8839200" cy="5517232"/>
          </a:xfrm>
        </p:spPr>
        <p:txBody>
          <a:bodyPr>
            <a:normAutofit/>
          </a:bodyPr>
          <a:lstStyle/>
          <a:p>
            <a:pPr>
              <a:lnSpc>
                <a:spcPct val="90000"/>
              </a:lnSpc>
            </a:pPr>
            <a:r>
              <a:rPr lang="tr-TR" dirty="0" smtClean="0"/>
              <a:t>Geleneksel tedaviler: kemoterapi, radyoterapi, ameliyat</a:t>
            </a:r>
          </a:p>
          <a:p>
            <a:pPr>
              <a:lnSpc>
                <a:spcPct val="90000"/>
              </a:lnSpc>
            </a:pPr>
            <a:endParaRPr lang="tr-TR" dirty="0"/>
          </a:p>
          <a:p>
            <a:pPr>
              <a:lnSpc>
                <a:spcPct val="90000"/>
              </a:lnSpc>
            </a:pPr>
            <a:r>
              <a:rPr lang="tr-TR" dirty="0" smtClean="0"/>
              <a:t>Yenilikçi tedaviler:</a:t>
            </a:r>
          </a:p>
          <a:p>
            <a:pPr lvl="1">
              <a:lnSpc>
                <a:spcPct val="90000"/>
              </a:lnSpc>
            </a:pPr>
            <a:r>
              <a:rPr lang="tr-TR" dirty="0" smtClean="0"/>
              <a:t>Gen terapisi (DNA/RNA bazlı)</a:t>
            </a:r>
          </a:p>
          <a:p>
            <a:pPr lvl="1">
              <a:lnSpc>
                <a:spcPct val="90000"/>
              </a:lnSpc>
            </a:pPr>
            <a:r>
              <a:rPr lang="tr-TR" dirty="0" err="1" smtClean="0"/>
              <a:t>Viral</a:t>
            </a:r>
            <a:r>
              <a:rPr lang="tr-TR" dirty="0" smtClean="0"/>
              <a:t> terapi (</a:t>
            </a:r>
            <a:r>
              <a:rPr lang="tr-TR" dirty="0" err="1" smtClean="0"/>
              <a:t>onkolitik</a:t>
            </a:r>
            <a:r>
              <a:rPr lang="tr-TR" dirty="0" smtClean="0"/>
              <a:t> virüsler- </a:t>
            </a:r>
            <a:r>
              <a:rPr lang="tr-TR" dirty="0" err="1" smtClean="0"/>
              <a:t>onyx</a:t>
            </a:r>
            <a:r>
              <a:rPr lang="tr-TR" dirty="0" smtClean="0"/>
              <a:t>-015)</a:t>
            </a:r>
          </a:p>
          <a:p>
            <a:pPr lvl="1">
              <a:lnSpc>
                <a:spcPct val="90000"/>
              </a:lnSpc>
            </a:pPr>
            <a:r>
              <a:rPr lang="tr-TR" dirty="0" err="1" smtClean="0"/>
              <a:t>İmmünoterapi</a:t>
            </a:r>
            <a:r>
              <a:rPr lang="tr-TR" dirty="0" smtClean="0"/>
              <a:t> (</a:t>
            </a:r>
            <a:r>
              <a:rPr lang="tr-TR" dirty="0" err="1" smtClean="0"/>
              <a:t>sitokinler</a:t>
            </a:r>
            <a:r>
              <a:rPr lang="tr-TR" dirty="0" smtClean="0"/>
              <a:t>, </a:t>
            </a:r>
            <a:r>
              <a:rPr lang="tr-TR" dirty="0" err="1" smtClean="0"/>
              <a:t>monoklonal</a:t>
            </a:r>
            <a:r>
              <a:rPr lang="tr-TR" dirty="0" smtClean="0"/>
              <a:t> antikorlar-</a:t>
            </a:r>
            <a:r>
              <a:rPr lang="tr-TR" dirty="0" err="1" smtClean="0"/>
              <a:t>avastin</a:t>
            </a:r>
            <a:r>
              <a:rPr lang="tr-TR" dirty="0" smtClean="0"/>
              <a:t>)</a:t>
            </a:r>
          </a:p>
          <a:p>
            <a:pPr lvl="1">
              <a:lnSpc>
                <a:spcPct val="90000"/>
              </a:lnSpc>
            </a:pPr>
            <a:r>
              <a:rPr lang="tr-TR" dirty="0" smtClean="0"/>
              <a:t>Kontrollü/ hedefe yönelik ilaç </a:t>
            </a:r>
            <a:r>
              <a:rPr lang="tr-TR" dirty="0" err="1" smtClean="0"/>
              <a:t>salımları</a:t>
            </a:r>
            <a:r>
              <a:rPr lang="tr-TR" dirty="0" smtClean="0"/>
              <a:t> (</a:t>
            </a:r>
            <a:r>
              <a:rPr lang="tr-TR" dirty="0" err="1" smtClean="0"/>
              <a:t>nanoteknoloji</a:t>
            </a:r>
            <a:r>
              <a:rPr lang="tr-TR" dirty="0" smtClean="0"/>
              <a:t>)</a:t>
            </a:r>
          </a:p>
          <a:p>
            <a:pPr lvl="1">
              <a:lnSpc>
                <a:spcPct val="90000"/>
              </a:lnSpc>
            </a:pPr>
            <a:r>
              <a:rPr lang="tr-TR" dirty="0" smtClean="0"/>
              <a:t>Küçük molekül </a:t>
            </a:r>
            <a:r>
              <a:rPr lang="tr-TR" dirty="0" err="1" smtClean="0"/>
              <a:t>inhibatörler</a:t>
            </a:r>
            <a:r>
              <a:rPr lang="tr-TR" dirty="0" smtClean="0"/>
              <a:t>: protein </a:t>
            </a:r>
            <a:r>
              <a:rPr lang="tr-TR" dirty="0" err="1" smtClean="0"/>
              <a:t>kinazlar</a:t>
            </a:r>
            <a:r>
              <a:rPr lang="tr-TR" dirty="0" smtClean="0"/>
              <a:t> </a:t>
            </a:r>
          </a:p>
          <a:p>
            <a:pPr lvl="1">
              <a:lnSpc>
                <a:spcPct val="90000"/>
              </a:lnSpc>
            </a:pPr>
            <a:endParaRPr lang="tr-TR" dirty="0" smtClean="0"/>
          </a:p>
        </p:txBody>
      </p:sp>
      <p:sp>
        <p:nvSpPr>
          <p:cNvPr id="20484" name="Line 4"/>
          <p:cNvSpPr>
            <a:spLocks noChangeShapeType="1"/>
          </p:cNvSpPr>
          <p:nvPr/>
        </p:nvSpPr>
        <p:spPr bwMode="auto">
          <a:xfrm>
            <a:off x="228600" y="764704"/>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2" dur="500"/>
                                        <p:tgtEl>
                                          <p:spTgt spid="20483">
                                            <p:txEl>
                                              <p:pRg st="2" end="2"/>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15" dur="500"/>
                                        <p:tgtEl>
                                          <p:spTgt spid="20483">
                                            <p:txEl>
                                              <p:pRg st="3" end="3"/>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18" dur="500"/>
                                        <p:tgtEl>
                                          <p:spTgt spid="20483">
                                            <p:txEl>
                                              <p:pRg st="4" end="4"/>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21" dur="500"/>
                                        <p:tgtEl>
                                          <p:spTgt spid="20483">
                                            <p:txEl>
                                              <p:pRg st="5" end="5"/>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20483">
                                            <p:txEl>
                                              <p:pRg st="6" end="6"/>
                                            </p:txEl>
                                          </p:spTgt>
                                        </p:tgtEl>
                                        <p:attrNameLst>
                                          <p:attrName>style.visibility</p:attrName>
                                        </p:attrNameLst>
                                      </p:cBhvr>
                                      <p:to>
                                        <p:strVal val="visible"/>
                                      </p:to>
                                    </p:set>
                                    <p:animEffect transition="in" filter="checkerboard(across)">
                                      <p:cBhvr>
                                        <p:cTn id="24" dur="500"/>
                                        <p:tgtEl>
                                          <p:spTgt spid="20483">
                                            <p:txEl>
                                              <p:pRg st="6" end="6"/>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20483">
                                            <p:txEl>
                                              <p:pRg st="7" end="7"/>
                                            </p:txEl>
                                          </p:spTgt>
                                        </p:tgtEl>
                                        <p:attrNameLst>
                                          <p:attrName>style.visibility</p:attrName>
                                        </p:attrNameLst>
                                      </p:cBhvr>
                                      <p:to>
                                        <p:strVal val="visible"/>
                                      </p:to>
                                    </p:set>
                                    <p:animEffect transition="in" filter="checkerboard(across)">
                                      <p:cBhvr>
                                        <p:cTn id="27" dur="500"/>
                                        <p:tgtEl>
                                          <p:spTgt spid="204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91480" y="53752"/>
            <a:ext cx="1010404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err="1" smtClean="0">
                <a:ln>
                  <a:noFill/>
                </a:ln>
                <a:solidFill>
                  <a:srgbClr val="2FB0DC"/>
                </a:solidFill>
                <a:effectLst/>
                <a:uLnTx/>
                <a:uFillTx/>
                <a:latin typeface="+mj-lt"/>
                <a:ea typeface="+mj-ea"/>
                <a:cs typeface="+mj-cs"/>
              </a:rPr>
              <a:t>Onkolitik</a:t>
            </a:r>
            <a:r>
              <a:rPr kumimoji="0" lang="tr-TR" sz="3600" b="1" i="0" u="none" strike="noStrike" kern="1200" cap="none" spc="0" normalizeH="0" baseline="0" noProof="0" dirty="0" smtClean="0">
                <a:ln>
                  <a:noFill/>
                </a:ln>
                <a:solidFill>
                  <a:srgbClr val="2FB0DC"/>
                </a:solidFill>
                <a:effectLst/>
                <a:uLnTx/>
                <a:uFillTx/>
                <a:latin typeface="+mj-lt"/>
                <a:ea typeface="+mj-ea"/>
                <a:cs typeface="+mj-cs"/>
              </a:rPr>
              <a:t> virüsler</a:t>
            </a:r>
            <a:endParaRPr kumimoji="0" lang="en-US" sz="3600" b="1" i="0" u="none" strike="noStrike" kern="1200" cap="none" spc="0" normalizeH="0" baseline="0" noProof="0" dirty="0" smtClean="0">
              <a:ln>
                <a:noFill/>
              </a:ln>
              <a:solidFill>
                <a:srgbClr val="2FB0DC"/>
              </a:solidFill>
              <a:effectLst/>
              <a:uLnTx/>
              <a:uFillTx/>
              <a:latin typeface="+mj-lt"/>
              <a:ea typeface="+mj-ea"/>
              <a:cs typeface="+mj-cs"/>
            </a:endParaRPr>
          </a:p>
        </p:txBody>
      </p:sp>
      <p:sp>
        <p:nvSpPr>
          <p:cNvPr id="5" name="Rectangle 3"/>
          <p:cNvSpPr txBox="1">
            <a:spLocks noChangeArrowheads="1"/>
          </p:cNvSpPr>
          <p:nvPr/>
        </p:nvSpPr>
        <p:spPr>
          <a:xfrm>
            <a:off x="304800" y="980728"/>
            <a:ext cx="8839200" cy="5517232"/>
          </a:xfrm>
          <a:prstGeom prst="rect">
            <a:avLst/>
          </a:prstGeom>
        </p:spPr>
        <p:txBody>
          <a:bodyPr>
            <a:normAutofit/>
          </a:bodyPr>
          <a:lstStyle/>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Sadece tümör hücrelerinde </a:t>
            </a:r>
            <a:r>
              <a:rPr kumimoji="0" lang="tr-TR" sz="2800" b="0" i="0" u="none" strike="noStrike" kern="1200" cap="none" spc="0" normalizeH="0" baseline="0" noProof="0" dirty="0" err="1" smtClean="0">
                <a:ln>
                  <a:noFill/>
                </a:ln>
                <a:solidFill>
                  <a:schemeClr val="tx1"/>
                </a:solidFill>
                <a:effectLst/>
                <a:uLnTx/>
                <a:uFillTx/>
                <a:latin typeface="+mn-lt"/>
                <a:ea typeface="+mn-ea"/>
                <a:cs typeface="+mn-cs"/>
              </a:rPr>
              <a:t>replike</a:t>
            </a:r>
            <a:r>
              <a:rPr kumimoji="0" lang="tr-TR" sz="2800" b="0" i="0" u="none" strike="noStrike" kern="1200" cap="none" spc="0" normalizeH="0" baseline="0" noProof="0" dirty="0" smtClean="0">
                <a:ln>
                  <a:noFill/>
                </a:ln>
                <a:solidFill>
                  <a:schemeClr val="tx1"/>
                </a:solidFill>
                <a:effectLst/>
                <a:uLnTx/>
                <a:uFillTx/>
                <a:latin typeface="+mn-lt"/>
                <a:ea typeface="+mn-ea"/>
                <a:cs typeface="+mn-cs"/>
              </a:rPr>
              <a:t> olacak şekilde virüs genomları değiştiriliştir.</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tr-TR" sz="2800" b="0" i="0" u="none" strike="noStrike" kern="1200" cap="none" spc="0" normalizeH="0" noProof="0" dirty="0" smtClean="0">
                <a:ln>
                  <a:noFill/>
                </a:ln>
                <a:solidFill>
                  <a:schemeClr val="tx1"/>
                </a:solidFill>
                <a:effectLst/>
                <a:uLnTx/>
                <a:uFillTx/>
                <a:latin typeface="+mn-lt"/>
                <a:ea typeface="+mn-ea"/>
                <a:cs typeface="+mn-cs"/>
              </a:rPr>
              <a:t> </a:t>
            </a:r>
            <a:r>
              <a:rPr kumimoji="0" lang="tr-TR" sz="2800" b="0" i="0" u="none" strike="noStrike" kern="1200" cap="none" spc="0" normalizeH="0" noProof="0" dirty="0" err="1" smtClean="0">
                <a:ln>
                  <a:noFill/>
                </a:ln>
                <a:solidFill>
                  <a:schemeClr val="tx1"/>
                </a:solidFill>
                <a:effectLst/>
                <a:uLnTx/>
                <a:uFillTx/>
                <a:latin typeface="+mn-lt"/>
                <a:ea typeface="+mn-ea"/>
                <a:cs typeface="+mn-cs"/>
              </a:rPr>
              <a:t>Adenovirus</a:t>
            </a:r>
            <a:r>
              <a:rPr kumimoji="0" lang="tr-TR" sz="2800" b="0" i="0" u="none" strike="noStrike" kern="1200" cap="none" spc="0" normalizeH="0" noProof="0" dirty="0" smtClean="0">
                <a:ln>
                  <a:noFill/>
                </a:ln>
                <a:solidFill>
                  <a:schemeClr val="tx1"/>
                </a:solidFill>
                <a:effectLst/>
                <a:uLnTx/>
                <a:uFillTx/>
                <a:latin typeface="+mn-lt"/>
                <a:ea typeface="+mn-ea"/>
                <a:cs typeface="+mn-cs"/>
              </a:rPr>
              <a:t> (</a:t>
            </a:r>
            <a:r>
              <a:rPr kumimoji="0" lang="tr-TR" sz="2800" b="0" i="0" u="none" strike="noStrike" kern="1200" cap="none" spc="0" normalizeH="0" noProof="0" dirty="0" err="1" smtClean="0">
                <a:ln>
                  <a:noFill/>
                </a:ln>
                <a:solidFill>
                  <a:schemeClr val="tx1"/>
                </a:solidFill>
                <a:effectLst/>
                <a:uLnTx/>
                <a:uFillTx/>
                <a:latin typeface="+mn-lt"/>
                <a:ea typeface="+mn-ea"/>
                <a:cs typeface="+mn-cs"/>
              </a:rPr>
              <a:t>Onyx</a:t>
            </a:r>
            <a:r>
              <a:rPr kumimoji="0" lang="tr-TR" sz="2800" b="0" i="0" u="none" strike="noStrike" kern="1200" cap="none" spc="0" normalizeH="0" noProof="0" dirty="0" smtClean="0">
                <a:ln>
                  <a:noFill/>
                </a:ln>
                <a:solidFill>
                  <a:schemeClr val="tx1"/>
                </a:solidFill>
                <a:effectLst/>
                <a:uLnTx/>
                <a:uFillTx/>
                <a:latin typeface="+mn-lt"/>
                <a:ea typeface="+mn-ea"/>
                <a:cs typeface="+mn-cs"/>
              </a:rPr>
              <a:t>-015, ICOVİR), HSV (HSV1716)</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lang="tr-TR" sz="2800" noProof="0" dirty="0" smtClean="0"/>
              <a:t>Klinik çalışma </a:t>
            </a:r>
            <a:r>
              <a:rPr lang="tr-TR" sz="2800" noProof="0" dirty="0" err="1" smtClean="0"/>
              <a:t>saffaları</a:t>
            </a:r>
            <a:r>
              <a:rPr lang="tr-TR" sz="2800" noProof="0" dirty="0" smtClean="0"/>
              <a:t> </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lang="tr-TR" sz="2800" noProof="0" dirty="0" smtClean="0"/>
              <a:t>Yan etkiler, finansal sorunlar</a:t>
            </a: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Line 4"/>
          <p:cNvSpPr>
            <a:spLocks noChangeShapeType="1"/>
          </p:cNvSpPr>
          <p:nvPr/>
        </p:nvSpPr>
        <p:spPr bwMode="auto">
          <a:xfrm>
            <a:off x="228600" y="764704"/>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heckerboard(across)">
                                      <p:cBhvr>
                                        <p:cTn id="12" dur="500"/>
                                        <p:tgtEl>
                                          <p:spTgt spid="5">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checkerboard(across)">
                                      <p:cBhvr>
                                        <p:cTn id="15" dur="500"/>
                                        <p:tgtEl>
                                          <p:spTgt spid="5">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checkerboard(across)">
                                      <p:cBhvr>
                                        <p:cTn id="1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91480" y="53752"/>
            <a:ext cx="1010404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err="1" smtClean="0">
                <a:ln>
                  <a:noFill/>
                </a:ln>
                <a:solidFill>
                  <a:srgbClr val="2FB0DC"/>
                </a:solidFill>
                <a:effectLst/>
                <a:uLnTx/>
                <a:uFillTx/>
                <a:latin typeface="+mj-lt"/>
                <a:ea typeface="+mj-ea"/>
                <a:cs typeface="+mj-cs"/>
              </a:rPr>
              <a:t>Monoklonal</a:t>
            </a:r>
            <a:r>
              <a:rPr kumimoji="0" lang="tr-TR" sz="3600" b="1" i="0" u="none" strike="noStrike" kern="1200" cap="none" spc="0" normalizeH="0" baseline="0" noProof="0" dirty="0" smtClean="0">
                <a:ln>
                  <a:noFill/>
                </a:ln>
                <a:solidFill>
                  <a:srgbClr val="2FB0DC"/>
                </a:solidFill>
                <a:effectLst/>
                <a:uLnTx/>
                <a:uFillTx/>
                <a:latin typeface="+mj-lt"/>
                <a:ea typeface="+mj-ea"/>
                <a:cs typeface="+mj-cs"/>
              </a:rPr>
              <a:t> Antikorlar</a:t>
            </a:r>
            <a:endParaRPr kumimoji="0" lang="en-US" sz="3600" b="1" i="0" u="none" strike="noStrike" kern="1200" cap="none" spc="0" normalizeH="0" baseline="0" noProof="0" dirty="0" smtClean="0">
              <a:ln>
                <a:noFill/>
              </a:ln>
              <a:solidFill>
                <a:srgbClr val="2FB0DC"/>
              </a:solidFill>
              <a:effectLst/>
              <a:uLnTx/>
              <a:uFillTx/>
              <a:latin typeface="+mj-lt"/>
              <a:ea typeface="+mj-ea"/>
              <a:cs typeface="+mj-cs"/>
            </a:endParaRPr>
          </a:p>
        </p:txBody>
      </p:sp>
      <p:sp>
        <p:nvSpPr>
          <p:cNvPr id="5" name="Rectangle 3"/>
          <p:cNvSpPr txBox="1">
            <a:spLocks noChangeArrowheads="1"/>
          </p:cNvSpPr>
          <p:nvPr/>
        </p:nvSpPr>
        <p:spPr>
          <a:xfrm>
            <a:off x="304800" y="836712"/>
            <a:ext cx="8839200" cy="5517232"/>
          </a:xfrm>
          <a:prstGeom prst="rect">
            <a:avLst/>
          </a:prstGeom>
        </p:spPr>
        <p:txBody>
          <a:bodyPr>
            <a:normAutofit/>
          </a:bodyPr>
          <a:lstStyle/>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lang="tr-TR" sz="2400" dirty="0" err="1" smtClean="0"/>
              <a:t>Avastin</a:t>
            </a:r>
            <a:r>
              <a:rPr lang="tr-TR" sz="2400" dirty="0" smtClean="0"/>
              <a:t> (</a:t>
            </a:r>
            <a:r>
              <a:rPr lang="tr-TR" sz="2400" dirty="0" err="1" smtClean="0"/>
              <a:t>Bevacizumab</a:t>
            </a:r>
            <a:r>
              <a:rPr lang="tr-TR" sz="2400" dirty="0" smtClean="0"/>
              <a:t>): VEGF </a:t>
            </a:r>
            <a:r>
              <a:rPr lang="tr-TR" sz="2400" dirty="0" err="1" smtClean="0"/>
              <a:t>inhibatörü</a:t>
            </a:r>
            <a:r>
              <a:rPr lang="tr-TR" sz="2400" dirty="0" smtClean="0"/>
              <a:t> (VEGF: kan damarlarının büyüme faktörü, </a:t>
            </a:r>
            <a:r>
              <a:rPr lang="tr-TR" sz="2400" dirty="0" err="1" smtClean="0"/>
              <a:t>angiogenesis</a:t>
            </a:r>
            <a:r>
              <a:rPr lang="tr-TR" sz="2400" dirty="0" smtClean="0"/>
              <a:t>)</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lang="tr-TR" sz="2400" dirty="0" err="1" smtClean="0"/>
              <a:t>Glioblastoma</a:t>
            </a:r>
            <a:r>
              <a:rPr lang="tr-TR" sz="2400" dirty="0" smtClean="0"/>
              <a:t> </a:t>
            </a:r>
            <a:r>
              <a:rPr lang="tr-TR" sz="2400" dirty="0" err="1" smtClean="0"/>
              <a:t>multiforme</a:t>
            </a:r>
            <a:r>
              <a:rPr lang="tr-TR" sz="2400" dirty="0" smtClean="0"/>
              <a:t>, </a:t>
            </a:r>
            <a:r>
              <a:rPr lang="tr-TR" sz="2400" dirty="0" err="1" smtClean="0"/>
              <a:t>metastatik</a:t>
            </a:r>
            <a:r>
              <a:rPr lang="tr-TR" sz="2400" dirty="0" smtClean="0"/>
              <a:t> </a:t>
            </a:r>
            <a:r>
              <a:rPr lang="tr-TR" sz="2400" dirty="0" err="1" smtClean="0"/>
              <a:t>kolorektal</a:t>
            </a:r>
            <a:r>
              <a:rPr lang="tr-TR" sz="2400" dirty="0" smtClean="0"/>
              <a:t> kanser, NSCLC, </a:t>
            </a:r>
            <a:r>
              <a:rPr lang="tr-TR" sz="2400" dirty="0" err="1" smtClean="0"/>
              <a:t>metastatik</a:t>
            </a:r>
            <a:r>
              <a:rPr lang="tr-TR" sz="2400" dirty="0" smtClean="0"/>
              <a:t> böbrek kanseri</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lang="tr-TR" sz="2400" dirty="0" smtClean="0"/>
              <a:t>Pahalı bir terapi seçeneği</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tr-TR" sz="2400" b="0" i="0" u="none" strike="noStrike" kern="1200" cap="none" spc="0" normalizeH="0" baseline="0" noProof="0" dirty="0" smtClean="0">
                <a:ln>
                  <a:noFill/>
                </a:ln>
                <a:solidFill>
                  <a:schemeClr val="tx1"/>
                </a:solidFill>
                <a:effectLst/>
                <a:uLnTx/>
                <a:uFillTx/>
                <a:latin typeface="+mn-lt"/>
                <a:ea typeface="+mn-ea"/>
                <a:cs typeface="+mn-cs"/>
              </a:rPr>
              <a:t>Çok</a:t>
            </a:r>
            <a:r>
              <a:rPr kumimoji="0" lang="tr-TR" sz="2400" b="0" i="0" u="none" strike="noStrike" kern="1200" cap="none" spc="0" normalizeH="0" noProof="0" dirty="0" smtClean="0">
                <a:ln>
                  <a:noFill/>
                </a:ln>
                <a:solidFill>
                  <a:schemeClr val="tx1"/>
                </a:solidFill>
                <a:effectLst/>
                <a:uLnTx/>
                <a:uFillTx/>
                <a:latin typeface="+mn-lt"/>
                <a:ea typeface="+mn-ea"/>
                <a:cs typeface="+mn-cs"/>
              </a:rPr>
              <a:t> fazla yan etki ve son dönem hastalara veriliyor</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endParaRPr kumimoji="0" lang="tr-TR"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Line 4"/>
          <p:cNvSpPr>
            <a:spLocks noChangeShapeType="1"/>
          </p:cNvSpPr>
          <p:nvPr/>
        </p:nvSpPr>
        <p:spPr bwMode="auto">
          <a:xfrm>
            <a:off x="228600" y="764704"/>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500"/>
                                        <p:tgtEl>
                                          <p:spTgt spid="5">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heckerboard(across)">
                                      <p:cBhvr>
                                        <p:cTn id="10" dur="500"/>
                                        <p:tgtEl>
                                          <p:spTgt spid="5">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checkerboard(across)">
                                      <p:cBhvr>
                                        <p:cTn id="13" dur="500"/>
                                        <p:tgtEl>
                                          <p:spTgt spid="5">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checkerboard(across)">
                                      <p:cBhvr>
                                        <p:cTn id="1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187624" y="3472705"/>
            <a:ext cx="3528392" cy="369332"/>
          </a:xfrm>
          <a:prstGeom prst="rect">
            <a:avLst/>
          </a:prstGeom>
          <a:noFill/>
        </p:spPr>
        <p:txBody>
          <a:bodyPr wrap="square" rtlCol="0">
            <a:spAutoFit/>
          </a:bodyPr>
          <a:lstStyle/>
          <a:p>
            <a:r>
              <a:rPr lang="tr-TR" dirty="0" smtClean="0"/>
              <a:t>ATP-bağlanma bölgesini hedefler</a:t>
            </a:r>
            <a:endParaRPr lang="tr-TR" dirty="0"/>
          </a:p>
        </p:txBody>
      </p:sp>
      <p:sp>
        <p:nvSpPr>
          <p:cNvPr id="4" name="3 Metin kutusu"/>
          <p:cNvSpPr txBox="1"/>
          <p:nvPr/>
        </p:nvSpPr>
        <p:spPr>
          <a:xfrm>
            <a:off x="4644008" y="3472705"/>
            <a:ext cx="3528392" cy="369332"/>
          </a:xfrm>
          <a:prstGeom prst="rect">
            <a:avLst/>
          </a:prstGeom>
          <a:noFill/>
        </p:spPr>
        <p:txBody>
          <a:bodyPr wrap="square" rtlCol="0">
            <a:spAutoFit/>
          </a:bodyPr>
          <a:lstStyle/>
          <a:p>
            <a:r>
              <a:rPr lang="tr-TR" dirty="0" smtClean="0"/>
              <a:t>Aktif bölgesini hedefler</a:t>
            </a:r>
            <a:endParaRPr lang="tr-TR" dirty="0"/>
          </a:p>
        </p:txBody>
      </p:sp>
      <p:sp>
        <p:nvSpPr>
          <p:cNvPr id="5" name="Rectangle 2"/>
          <p:cNvSpPr txBox="1">
            <a:spLocks noChangeArrowheads="1"/>
          </p:cNvSpPr>
          <p:nvPr/>
        </p:nvSpPr>
        <p:spPr>
          <a:xfrm>
            <a:off x="-491480" y="53752"/>
            <a:ext cx="1010404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2FB0DC"/>
                </a:solidFill>
                <a:effectLst/>
                <a:uLnTx/>
                <a:uFillTx/>
                <a:latin typeface="+mj-lt"/>
                <a:ea typeface="+mj-ea"/>
                <a:cs typeface="+mj-cs"/>
              </a:rPr>
              <a:t>Küçük Moleküller</a:t>
            </a:r>
            <a:endParaRPr kumimoji="0" lang="en-US" sz="3600" b="1" i="0" u="none" strike="noStrike" kern="1200" cap="none" spc="0" normalizeH="0" baseline="0" noProof="0" dirty="0" smtClean="0">
              <a:ln>
                <a:noFill/>
              </a:ln>
              <a:solidFill>
                <a:srgbClr val="2FB0DC"/>
              </a:solidFill>
              <a:effectLst/>
              <a:uLnTx/>
              <a:uFillTx/>
              <a:latin typeface="+mj-lt"/>
              <a:ea typeface="+mj-ea"/>
              <a:cs typeface="+mj-cs"/>
            </a:endParaRPr>
          </a:p>
        </p:txBody>
      </p:sp>
      <p:sp>
        <p:nvSpPr>
          <p:cNvPr id="6" name="Line 4"/>
          <p:cNvSpPr>
            <a:spLocks noChangeShapeType="1"/>
          </p:cNvSpPr>
          <p:nvPr/>
        </p:nvSpPr>
        <p:spPr bwMode="auto">
          <a:xfrm>
            <a:off x="228600" y="62068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91480" y="-171400"/>
            <a:ext cx="10104040" cy="1143000"/>
          </a:xfrm>
        </p:spPr>
        <p:txBody>
          <a:bodyPr>
            <a:noAutofit/>
          </a:bodyPr>
          <a:lstStyle/>
          <a:p>
            <a:pPr eaLnBrk="1" hangingPunct="1"/>
            <a:r>
              <a:rPr lang="tr-TR" sz="3600" b="1" dirty="0" smtClean="0">
                <a:solidFill>
                  <a:srgbClr val="2FB0DC"/>
                </a:solidFill>
              </a:rPr>
              <a:t>Bitkilerde Kontrolsüz Hücre Bölünmesi ??</a:t>
            </a:r>
            <a:endParaRPr lang="en-US" sz="3600" b="1" dirty="0" smtClean="0">
              <a:solidFill>
                <a:srgbClr val="2FB0DC"/>
              </a:solidFill>
            </a:endParaRPr>
          </a:p>
        </p:txBody>
      </p:sp>
      <p:sp>
        <p:nvSpPr>
          <p:cNvPr id="20483" name="Rectangle 3"/>
          <p:cNvSpPr>
            <a:spLocks noGrp="1" noChangeArrowheads="1"/>
          </p:cNvSpPr>
          <p:nvPr>
            <p:ph type="body" sz="half" idx="2"/>
          </p:nvPr>
        </p:nvSpPr>
        <p:spPr>
          <a:xfrm>
            <a:off x="304800" y="980728"/>
            <a:ext cx="8839200" cy="5517232"/>
          </a:xfrm>
        </p:spPr>
        <p:txBody>
          <a:bodyPr>
            <a:normAutofit/>
          </a:bodyPr>
          <a:lstStyle/>
          <a:p>
            <a:pPr>
              <a:lnSpc>
                <a:spcPct val="90000"/>
              </a:lnSpc>
            </a:pPr>
            <a:r>
              <a:rPr lang="tr-TR" dirty="0" err="1" smtClean="0"/>
              <a:t>Sitokinin</a:t>
            </a:r>
            <a:r>
              <a:rPr lang="tr-TR" dirty="0" smtClean="0"/>
              <a:t> ve </a:t>
            </a:r>
            <a:r>
              <a:rPr lang="tr-TR" dirty="0" err="1" smtClean="0"/>
              <a:t>oksin</a:t>
            </a:r>
            <a:r>
              <a:rPr lang="tr-TR" dirty="0" smtClean="0"/>
              <a:t> gibi </a:t>
            </a:r>
            <a:r>
              <a:rPr lang="tr-TR" dirty="0" err="1" smtClean="0"/>
              <a:t>fitohormonların</a:t>
            </a:r>
            <a:r>
              <a:rPr lang="tr-TR" dirty="0" smtClean="0"/>
              <a:t> düzenlediği metabolizma ya da </a:t>
            </a:r>
            <a:r>
              <a:rPr lang="tr-TR" dirty="0" err="1" smtClean="0"/>
              <a:t>biyosinyalleşmede</a:t>
            </a:r>
            <a:r>
              <a:rPr lang="tr-TR" dirty="0" smtClean="0"/>
              <a:t> görülen sorunlar</a:t>
            </a:r>
          </a:p>
          <a:p>
            <a:pPr>
              <a:lnSpc>
                <a:spcPct val="90000"/>
              </a:lnSpc>
            </a:pPr>
            <a:r>
              <a:rPr lang="tr-TR" dirty="0" smtClean="0"/>
              <a:t>Bakteri, virüs, mantar, böcek, </a:t>
            </a:r>
            <a:r>
              <a:rPr lang="tr-TR" dirty="0" err="1" smtClean="0"/>
              <a:t>nematod</a:t>
            </a:r>
            <a:endParaRPr lang="tr-TR" dirty="0" smtClean="0"/>
          </a:p>
          <a:p>
            <a:pPr>
              <a:lnSpc>
                <a:spcPct val="90000"/>
              </a:lnSpc>
            </a:pPr>
            <a:r>
              <a:rPr lang="tr-TR" dirty="0" smtClean="0"/>
              <a:t>Bazı bitkilerdeki özel </a:t>
            </a:r>
            <a:r>
              <a:rPr lang="tr-TR" dirty="0" err="1" smtClean="0"/>
              <a:t>genotipler</a:t>
            </a:r>
            <a:r>
              <a:rPr lang="tr-TR" dirty="0" smtClean="0"/>
              <a:t> (</a:t>
            </a:r>
            <a:r>
              <a:rPr lang="tr-TR" i="1" dirty="0" err="1" smtClean="0"/>
              <a:t>Nicotiana</a:t>
            </a:r>
            <a:r>
              <a:rPr lang="tr-TR" dirty="0" smtClean="0"/>
              <a:t>, </a:t>
            </a:r>
            <a:r>
              <a:rPr lang="tr-TR" dirty="0" err="1" smtClean="0"/>
              <a:t>hybrid</a:t>
            </a:r>
            <a:r>
              <a:rPr lang="tr-TR" dirty="0" smtClean="0"/>
              <a:t> </a:t>
            </a:r>
            <a:r>
              <a:rPr lang="tr-TR" dirty="0" err="1" smtClean="0"/>
              <a:t>genera</a:t>
            </a:r>
            <a:r>
              <a:rPr lang="tr-TR" dirty="0" smtClean="0"/>
              <a:t>)</a:t>
            </a:r>
          </a:p>
          <a:p>
            <a:pPr>
              <a:lnSpc>
                <a:spcPct val="90000"/>
              </a:lnSpc>
            </a:pPr>
            <a:endParaRPr lang="tr-TR" dirty="0" smtClean="0"/>
          </a:p>
          <a:p>
            <a:pPr>
              <a:lnSpc>
                <a:spcPct val="90000"/>
              </a:lnSpc>
            </a:pPr>
            <a:r>
              <a:rPr lang="tr-TR" i="1" dirty="0" err="1" smtClean="0"/>
              <a:t>Agrobacterium</a:t>
            </a:r>
            <a:r>
              <a:rPr lang="tr-TR" dirty="0" smtClean="0"/>
              <a:t>: </a:t>
            </a:r>
            <a:r>
              <a:rPr lang="tr-TR" dirty="0" err="1" smtClean="0"/>
              <a:t>crown</a:t>
            </a:r>
            <a:r>
              <a:rPr lang="tr-TR" dirty="0" smtClean="0"/>
              <a:t> </a:t>
            </a:r>
            <a:r>
              <a:rPr lang="tr-TR" dirty="0" err="1" smtClean="0"/>
              <a:t>gall</a:t>
            </a:r>
            <a:r>
              <a:rPr lang="tr-TR" dirty="0" smtClean="0"/>
              <a:t> tümör oluşumu</a:t>
            </a:r>
          </a:p>
          <a:p>
            <a:pPr lvl="1">
              <a:lnSpc>
                <a:spcPct val="90000"/>
              </a:lnSpc>
            </a:pPr>
            <a:r>
              <a:rPr lang="tr-TR" dirty="0" smtClean="0"/>
              <a:t>Ti (</a:t>
            </a:r>
            <a:r>
              <a:rPr lang="tr-TR" dirty="0" err="1" smtClean="0"/>
              <a:t>tumour</a:t>
            </a:r>
            <a:r>
              <a:rPr lang="tr-TR" dirty="0" smtClean="0"/>
              <a:t> </a:t>
            </a:r>
            <a:r>
              <a:rPr lang="tr-TR" dirty="0" err="1" smtClean="0"/>
              <a:t>inducing</a:t>
            </a:r>
            <a:r>
              <a:rPr lang="tr-TR" dirty="0" smtClean="0"/>
              <a:t>) </a:t>
            </a:r>
            <a:r>
              <a:rPr lang="tr-TR" dirty="0" err="1" smtClean="0"/>
              <a:t>plazmid</a:t>
            </a:r>
            <a:r>
              <a:rPr lang="tr-TR" dirty="0" smtClean="0"/>
              <a:t> (</a:t>
            </a:r>
            <a:r>
              <a:rPr lang="tr-TR" i="1" dirty="0" err="1" smtClean="0"/>
              <a:t>Agrobacterium</a:t>
            </a:r>
            <a:r>
              <a:rPr lang="tr-TR" i="1" dirty="0" smtClean="0"/>
              <a:t> </a:t>
            </a:r>
            <a:r>
              <a:rPr lang="tr-TR" i="1" dirty="0" err="1" smtClean="0"/>
              <a:t>tumefaciens</a:t>
            </a:r>
            <a:r>
              <a:rPr lang="tr-TR" dirty="0" smtClean="0"/>
              <a:t>)</a:t>
            </a:r>
          </a:p>
          <a:p>
            <a:pPr lvl="1">
              <a:lnSpc>
                <a:spcPct val="90000"/>
              </a:lnSpc>
            </a:pPr>
            <a:r>
              <a:rPr lang="tr-TR" dirty="0" smtClean="0"/>
              <a:t> Nasıl çalışır? </a:t>
            </a:r>
            <a:r>
              <a:rPr lang="tr-TR" dirty="0" err="1" smtClean="0"/>
              <a:t>Biyoteknolojideki</a:t>
            </a:r>
            <a:r>
              <a:rPr lang="tr-TR" dirty="0" smtClean="0"/>
              <a:t> rolü?</a:t>
            </a:r>
          </a:p>
          <a:p>
            <a:pPr lvl="1">
              <a:lnSpc>
                <a:spcPct val="90000"/>
              </a:lnSpc>
            </a:pPr>
            <a:endParaRPr lang="tr-TR" dirty="0" smtClean="0"/>
          </a:p>
        </p:txBody>
      </p:sp>
      <p:sp>
        <p:nvSpPr>
          <p:cNvPr id="20484" name="Line 4"/>
          <p:cNvSpPr>
            <a:spLocks noChangeShapeType="1"/>
          </p:cNvSpPr>
          <p:nvPr/>
        </p:nvSpPr>
        <p:spPr bwMode="auto">
          <a:xfrm>
            <a:off x="228600" y="764704"/>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2" dur="500"/>
                                        <p:tgtEl>
                                          <p:spTgt spid="20483">
                                            <p:txEl>
                                              <p:pRg st="4" end="4"/>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25" dur="500"/>
                                        <p:tgtEl>
                                          <p:spTgt spid="20483">
                                            <p:txEl>
                                              <p:pRg st="5" end="5"/>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0483">
                                            <p:txEl>
                                              <p:pRg st="6" end="6"/>
                                            </p:txEl>
                                          </p:spTgt>
                                        </p:tgtEl>
                                        <p:attrNameLst>
                                          <p:attrName>style.visibility</p:attrName>
                                        </p:attrNameLst>
                                      </p:cBhvr>
                                      <p:to>
                                        <p:strVal val="visible"/>
                                      </p:to>
                                    </p:set>
                                    <p:animEffect transition="in" filter="checkerboard(across)">
                                      <p:cBhvr>
                                        <p:cTn id="28" dur="5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0"/>
            <a:ext cx="8763000" cy="1143000"/>
          </a:xfrm>
        </p:spPr>
        <p:txBody>
          <a:bodyPr/>
          <a:lstStyle/>
          <a:p>
            <a:pPr eaLnBrk="1" hangingPunct="1"/>
            <a:r>
              <a:rPr lang="tr-TR" dirty="0" smtClean="0">
                <a:solidFill>
                  <a:srgbClr val="2FB0DC"/>
                </a:solidFill>
              </a:rPr>
              <a:t>Hücre Çevrimi</a:t>
            </a:r>
            <a:endParaRPr lang="en-US" dirty="0" smtClean="0">
              <a:solidFill>
                <a:srgbClr val="2FB0DC"/>
              </a:solidFill>
            </a:endParaRPr>
          </a:p>
        </p:txBody>
      </p:sp>
      <p:sp>
        <p:nvSpPr>
          <p:cNvPr id="20483" name="Rectangle 3"/>
          <p:cNvSpPr>
            <a:spLocks noGrp="1" noChangeArrowheads="1"/>
          </p:cNvSpPr>
          <p:nvPr>
            <p:ph type="body" sz="half" idx="2"/>
          </p:nvPr>
        </p:nvSpPr>
        <p:spPr>
          <a:xfrm>
            <a:off x="304800" y="1143000"/>
            <a:ext cx="8839200" cy="5334000"/>
          </a:xfrm>
        </p:spPr>
        <p:txBody>
          <a:bodyPr/>
          <a:lstStyle/>
          <a:p>
            <a:pPr>
              <a:lnSpc>
                <a:spcPct val="90000"/>
              </a:lnSpc>
            </a:pPr>
            <a:r>
              <a:rPr lang="tr-TR" dirty="0" smtClean="0"/>
              <a:t>Protein </a:t>
            </a:r>
            <a:r>
              <a:rPr lang="tr-TR" dirty="0" err="1" smtClean="0"/>
              <a:t>kinazlar</a:t>
            </a:r>
            <a:r>
              <a:rPr lang="tr-TR" dirty="0" smtClean="0"/>
              <a:t> tarafından yönetilir ve düzenlenir.</a:t>
            </a:r>
          </a:p>
          <a:p>
            <a:pPr>
              <a:lnSpc>
                <a:spcPct val="90000"/>
              </a:lnSpc>
            </a:pPr>
            <a:r>
              <a:rPr lang="tr-TR" dirty="0" smtClean="0"/>
              <a:t>Sinyal yolaklarının en çok rol oynadıkları durumdur</a:t>
            </a:r>
          </a:p>
          <a:p>
            <a:pPr lvl="1">
              <a:lnSpc>
                <a:spcPct val="90000"/>
              </a:lnSpc>
            </a:pPr>
            <a:r>
              <a:rPr lang="tr-TR" dirty="0" err="1" smtClean="0"/>
              <a:t>Emryonik</a:t>
            </a:r>
            <a:r>
              <a:rPr lang="tr-TR" dirty="0" smtClean="0"/>
              <a:t> gelişimde ve sonrasında hücre bölünmesinin önemi</a:t>
            </a:r>
          </a:p>
          <a:p>
            <a:pPr lvl="1">
              <a:lnSpc>
                <a:spcPct val="90000"/>
              </a:lnSpc>
            </a:pPr>
            <a:r>
              <a:rPr lang="tr-TR" dirty="0" smtClean="0"/>
              <a:t>Erişkin organizmalarda dokuların çoğu durgunlaşır</a:t>
            </a:r>
          </a:p>
          <a:p>
            <a:pPr lvl="1">
              <a:lnSpc>
                <a:spcPct val="90000"/>
              </a:lnSpc>
            </a:pPr>
            <a:r>
              <a:rPr lang="tr-TR" dirty="0" smtClean="0"/>
              <a:t>Bölünme kararı</a:t>
            </a:r>
          </a:p>
          <a:p>
            <a:pPr lvl="1">
              <a:lnSpc>
                <a:spcPct val="90000"/>
              </a:lnSpc>
            </a:pPr>
            <a:r>
              <a:rPr lang="tr-TR" dirty="0" smtClean="0"/>
              <a:t>Kontrolsüz hücre bölünmesi: kanser</a:t>
            </a:r>
          </a:p>
          <a:p>
            <a:pPr>
              <a:lnSpc>
                <a:spcPct val="90000"/>
              </a:lnSpc>
            </a:pPr>
            <a:r>
              <a:rPr lang="tr-TR" dirty="0" smtClean="0"/>
              <a:t>Hücre Çevrimi</a:t>
            </a:r>
          </a:p>
          <a:p>
            <a:pPr lvl="1">
              <a:lnSpc>
                <a:spcPct val="90000"/>
              </a:lnSpc>
            </a:pPr>
            <a:r>
              <a:rPr lang="tr-TR" dirty="0" smtClean="0"/>
              <a:t>4 evreden oluşur</a:t>
            </a:r>
            <a:endParaRPr lang="en-US" dirty="0" smtClean="0"/>
          </a:p>
        </p:txBody>
      </p:sp>
      <p:sp>
        <p:nvSpPr>
          <p:cNvPr id="20484" name="Line 4"/>
          <p:cNvSpPr>
            <a:spLocks noChangeShapeType="1"/>
          </p:cNvSpPr>
          <p:nvPr/>
        </p:nvSpPr>
        <p:spPr bwMode="auto">
          <a:xfrm>
            <a:off x="228600" y="990600"/>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5" dur="500"/>
                                        <p:tgtEl>
                                          <p:spTgt spid="2048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18" dur="500"/>
                                        <p:tgtEl>
                                          <p:spTgt spid="20483">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1" dur="500"/>
                                        <p:tgtEl>
                                          <p:spTgt spid="20483">
                                            <p:txEl>
                                              <p:pRg st="4" end="4"/>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24" dur="500"/>
                                        <p:tgtEl>
                                          <p:spTgt spid="2048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20483">
                                            <p:txEl>
                                              <p:pRg st="6" end="6"/>
                                            </p:txEl>
                                          </p:spTgt>
                                        </p:tgtEl>
                                        <p:attrNameLst>
                                          <p:attrName>style.visibility</p:attrName>
                                        </p:attrNameLst>
                                      </p:cBhvr>
                                      <p:to>
                                        <p:strVal val="visible"/>
                                      </p:to>
                                    </p:set>
                                    <p:animEffect transition="in" filter="checkerboard(across)">
                                      <p:cBhvr>
                                        <p:cTn id="29" dur="500"/>
                                        <p:tgtEl>
                                          <p:spTgt spid="20483">
                                            <p:txEl>
                                              <p:pRg st="6" end="6"/>
                                            </p:txEl>
                                          </p:spTgt>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20483">
                                            <p:txEl>
                                              <p:pRg st="7" end="7"/>
                                            </p:txEl>
                                          </p:spTgt>
                                        </p:tgtEl>
                                        <p:attrNameLst>
                                          <p:attrName>style.visibility</p:attrName>
                                        </p:attrNameLst>
                                      </p:cBhvr>
                                      <p:to>
                                        <p:strVal val="visible"/>
                                      </p:to>
                                    </p:set>
                                    <p:animEffect transition="in" filter="checkerboard(across)">
                                      <p:cBhvr>
                                        <p:cTn id="32" dur="500"/>
                                        <p:tgtEl>
                                          <p:spTgt spid="204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164976"/>
            <a:ext cx="8763000" cy="1143000"/>
          </a:xfrm>
        </p:spPr>
        <p:txBody>
          <a:bodyPr>
            <a:noAutofit/>
          </a:bodyPr>
          <a:lstStyle/>
          <a:p>
            <a:pPr eaLnBrk="1" hangingPunct="1"/>
            <a:r>
              <a:rPr lang="tr-TR" sz="3600" dirty="0" smtClean="0">
                <a:solidFill>
                  <a:srgbClr val="2FB0DC"/>
                </a:solidFill>
              </a:rPr>
              <a:t>Hücre Çevrimi: siklin bağımlı protein </a:t>
            </a:r>
            <a:r>
              <a:rPr lang="tr-TR" sz="3600" dirty="0" err="1" smtClean="0">
                <a:solidFill>
                  <a:srgbClr val="2FB0DC"/>
                </a:solidFill>
              </a:rPr>
              <a:t>kinazlar</a:t>
            </a:r>
            <a:r>
              <a:rPr lang="tr-TR" sz="3600" dirty="0" smtClean="0">
                <a:solidFill>
                  <a:srgbClr val="2FB0DC"/>
                </a:solidFill>
              </a:rPr>
              <a:t> ile düzenlenir</a:t>
            </a:r>
            <a:endParaRPr lang="en-US" sz="3600" dirty="0" smtClean="0">
              <a:solidFill>
                <a:srgbClr val="2FB0DC"/>
              </a:solidFill>
            </a:endParaRPr>
          </a:p>
        </p:txBody>
      </p:sp>
      <p:sp>
        <p:nvSpPr>
          <p:cNvPr id="20483" name="Rectangle 3"/>
          <p:cNvSpPr>
            <a:spLocks noGrp="1" noChangeArrowheads="1"/>
          </p:cNvSpPr>
          <p:nvPr>
            <p:ph type="body" sz="half" idx="2"/>
          </p:nvPr>
        </p:nvSpPr>
        <p:spPr>
          <a:xfrm>
            <a:off x="304800" y="1407368"/>
            <a:ext cx="8839200" cy="5334000"/>
          </a:xfrm>
        </p:spPr>
        <p:txBody>
          <a:bodyPr/>
          <a:lstStyle/>
          <a:p>
            <a:pPr>
              <a:lnSpc>
                <a:spcPct val="90000"/>
              </a:lnSpc>
            </a:pPr>
            <a:r>
              <a:rPr lang="tr-TR" dirty="0" smtClean="0"/>
              <a:t> Protein </a:t>
            </a:r>
            <a:r>
              <a:rPr lang="tr-TR" dirty="0" err="1" smtClean="0"/>
              <a:t>kinazlar</a:t>
            </a:r>
            <a:r>
              <a:rPr lang="tr-TR" dirty="0" smtClean="0"/>
              <a:t>: </a:t>
            </a:r>
          </a:p>
          <a:p>
            <a:pPr lvl="1">
              <a:lnSpc>
                <a:spcPct val="90000"/>
              </a:lnSpc>
            </a:pPr>
            <a:r>
              <a:rPr lang="tr-TR" dirty="0" smtClean="0"/>
              <a:t>düzeyleri zamanla dalgalanma gösterir</a:t>
            </a:r>
          </a:p>
          <a:p>
            <a:pPr lvl="1">
              <a:lnSpc>
                <a:spcPct val="90000"/>
              </a:lnSpc>
            </a:pPr>
            <a:r>
              <a:rPr lang="tr-TR" dirty="0" smtClean="0"/>
              <a:t>Mükemmel bir zamanlama ile hücre bölünmesinden sorumlu proteinleri </a:t>
            </a:r>
            <a:r>
              <a:rPr lang="tr-TR" dirty="0" err="1" smtClean="0"/>
              <a:t>fosforillerler</a:t>
            </a:r>
            <a:endParaRPr lang="tr-TR" dirty="0" smtClean="0"/>
          </a:p>
          <a:p>
            <a:pPr lvl="1">
              <a:lnSpc>
                <a:spcPct val="90000"/>
              </a:lnSpc>
            </a:pPr>
            <a:r>
              <a:rPr lang="tr-TR" dirty="0" smtClean="0"/>
              <a:t>Siklin: düzenleyici alt birimleri</a:t>
            </a:r>
          </a:p>
          <a:p>
            <a:pPr lvl="1">
              <a:lnSpc>
                <a:spcPct val="90000"/>
              </a:lnSpc>
            </a:pPr>
            <a:r>
              <a:rPr lang="tr-TR" dirty="0" smtClean="0"/>
              <a:t>Siklin bağımlı protein </a:t>
            </a:r>
            <a:r>
              <a:rPr lang="tr-TR" dirty="0" err="1" smtClean="0"/>
              <a:t>kinazlar</a:t>
            </a:r>
            <a:r>
              <a:rPr lang="tr-TR" dirty="0" smtClean="0"/>
              <a:t> (CDK): katalitik alt birim</a:t>
            </a:r>
          </a:p>
          <a:p>
            <a:pPr lvl="1">
              <a:lnSpc>
                <a:spcPct val="90000"/>
              </a:lnSpc>
            </a:pPr>
            <a:r>
              <a:rPr lang="tr-TR" dirty="0"/>
              <a:t> </a:t>
            </a:r>
            <a:r>
              <a:rPr lang="tr-TR" dirty="0" err="1" smtClean="0"/>
              <a:t>Heterodimer</a:t>
            </a:r>
            <a:endParaRPr lang="tr-TR" dirty="0" smtClean="0"/>
          </a:p>
          <a:p>
            <a:pPr>
              <a:lnSpc>
                <a:spcPct val="90000"/>
              </a:lnSpc>
            </a:pPr>
            <a:endParaRPr lang="tr-TR" dirty="0"/>
          </a:p>
          <a:p>
            <a:pPr>
              <a:lnSpc>
                <a:spcPct val="90000"/>
              </a:lnSpc>
            </a:pPr>
            <a:r>
              <a:rPr lang="tr-TR" dirty="0" smtClean="0"/>
              <a:t>Hayvanlarda ve bitkilerde</a:t>
            </a:r>
          </a:p>
          <a:p>
            <a:pPr lvl="1">
              <a:lnSpc>
                <a:spcPct val="90000"/>
              </a:lnSpc>
            </a:pPr>
            <a:r>
              <a:rPr lang="tr-TR" dirty="0" smtClean="0"/>
              <a:t>10 farklı siklin, 8 CDK</a:t>
            </a:r>
          </a:p>
          <a:p>
            <a:pPr lvl="1">
              <a:lnSpc>
                <a:spcPct val="90000"/>
              </a:lnSpc>
            </a:pPr>
            <a:r>
              <a:rPr lang="tr-TR" dirty="0" smtClean="0"/>
              <a:t>Bitkilerde: kök ve gövde dokularında</a:t>
            </a:r>
            <a:endParaRPr lang="en-US" dirty="0" smtClean="0"/>
          </a:p>
        </p:txBody>
      </p:sp>
      <p:sp>
        <p:nvSpPr>
          <p:cNvPr id="20484" name="Line 4"/>
          <p:cNvSpPr>
            <a:spLocks noChangeShapeType="1"/>
          </p:cNvSpPr>
          <p:nvPr/>
        </p:nvSpPr>
        <p:spPr bwMode="auto">
          <a:xfrm>
            <a:off x="228600" y="125496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22" dur="500"/>
                                        <p:tgtEl>
                                          <p:spTgt spid="20483">
                                            <p:txEl>
                                              <p:pRg st="3" end="3"/>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5" dur="500"/>
                                        <p:tgtEl>
                                          <p:spTgt spid="20483">
                                            <p:txEl>
                                              <p:pRg st="4" end="4"/>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28" dur="500"/>
                                        <p:tgtEl>
                                          <p:spTgt spid="2048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0483">
                                            <p:txEl>
                                              <p:pRg st="7" end="7"/>
                                            </p:txEl>
                                          </p:spTgt>
                                        </p:tgtEl>
                                        <p:attrNameLst>
                                          <p:attrName>style.visibility</p:attrName>
                                        </p:attrNameLst>
                                      </p:cBhvr>
                                      <p:to>
                                        <p:strVal val="visible"/>
                                      </p:to>
                                    </p:set>
                                    <p:animEffect transition="in" filter="checkerboard(across)">
                                      <p:cBhvr>
                                        <p:cTn id="33" dur="500"/>
                                        <p:tgtEl>
                                          <p:spTgt spid="20483">
                                            <p:txEl>
                                              <p:pRg st="7" end="7"/>
                                            </p:txEl>
                                          </p:spTgt>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20483">
                                            <p:txEl>
                                              <p:pRg st="8" end="8"/>
                                            </p:txEl>
                                          </p:spTgt>
                                        </p:tgtEl>
                                        <p:attrNameLst>
                                          <p:attrName>style.visibility</p:attrName>
                                        </p:attrNameLst>
                                      </p:cBhvr>
                                      <p:to>
                                        <p:strVal val="visible"/>
                                      </p:to>
                                    </p:set>
                                    <p:animEffect transition="in" filter="checkerboard(across)">
                                      <p:cBhvr>
                                        <p:cTn id="36" dur="500"/>
                                        <p:tgtEl>
                                          <p:spTgt spid="20483">
                                            <p:txEl>
                                              <p:pRg st="8" end="8"/>
                                            </p:txEl>
                                          </p:spTgt>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20483">
                                            <p:txEl>
                                              <p:pRg st="9" end="9"/>
                                            </p:txEl>
                                          </p:spTgt>
                                        </p:tgtEl>
                                        <p:attrNameLst>
                                          <p:attrName>style.visibility</p:attrName>
                                        </p:attrNameLst>
                                      </p:cBhvr>
                                      <p:to>
                                        <p:strVal val="visible"/>
                                      </p:to>
                                    </p:set>
                                    <p:animEffect transition="in" filter="checkerboard(across)">
                                      <p:cBhvr>
                                        <p:cTn id="39" dur="500"/>
                                        <p:tgtEl>
                                          <p:spTgt spid="204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164976"/>
            <a:ext cx="8763000" cy="1143000"/>
          </a:xfrm>
        </p:spPr>
        <p:txBody>
          <a:bodyPr>
            <a:noAutofit/>
          </a:bodyPr>
          <a:lstStyle/>
          <a:p>
            <a:pPr eaLnBrk="1" hangingPunct="1"/>
            <a:r>
              <a:rPr lang="tr-TR" b="1" dirty="0" smtClean="0">
                <a:solidFill>
                  <a:srgbClr val="2FB0DC"/>
                </a:solidFill>
              </a:rPr>
              <a:t>Siklinin Kontrollü Bozunması</a:t>
            </a:r>
            <a:endParaRPr lang="en-US" b="1" dirty="0" smtClean="0">
              <a:solidFill>
                <a:srgbClr val="2FB0DC"/>
              </a:solidFill>
            </a:endParaRPr>
          </a:p>
        </p:txBody>
      </p:sp>
      <p:sp>
        <p:nvSpPr>
          <p:cNvPr id="20483" name="Rectangle 3"/>
          <p:cNvSpPr>
            <a:spLocks noGrp="1" noChangeArrowheads="1"/>
          </p:cNvSpPr>
          <p:nvPr>
            <p:ph type="body" sz="half" idx="2"/>
          </p:nvPr>
        </p:nvSpPr>
        <p:spPr>
          <a:xfrm>
            <a:off x="304800" y="1407368"/>
            <a:ext cx="8839200" cy="5334000"/>
          </a:xfrm>
        </p:spPr>
        <p:txBody>
          <a:bodyPr/>
          <a:lstStyle/>
          <a:p>
            <a:pPr>
              <a:lnSpc>
                <a:spcPct val="90000"/>
              </a:lnSpc>
            </a:pPr>
            <a:r>
              <a:rPr lang="tr-TR" dirty="0" smtClean="0"/>
              <a:t> </a:t>
            </a:r>
            <a:r>
              <a:rPr lang="tr-TR" dirty="0" err="1" smtClean="0"/>
              <a:t>Siklinlerin</a:t>
            </a:r>
            <a:r>
              <a:rPr lang="tr-TR" dirty="0" smtClean="0"/>
              <a:t> kontrollü parçalanması hücre çevrimi için önemlidir. </a:t>
            </a:r>
          </a:p>
          <a:p>
            <a:pPr>
              <a:lnSpc>
                <a:spcPct val="90000"/>
              </a:lnSpc>
            </a:pPr>
            <a:r>
              <a:rPr lang="tr-TR" dirty="0" smtClean="0"/>
              <a:t>G2 =&gt; </a:t>
            </a:r>
            <a:r>
              <a:rPr lang="tr-TR" dirty="0" err="1" smtClean="0"/>
              <a:t>M’e</a:t>
            </a:r>
            <a:r>
              <a:rPr lang="tr-TR" dirty="0" smtClean="0"/>
              <a:t> geçiş için A ve B </a:t>
            </a:r>
            <a:r>
              <a:rPr lang="tr-TR" dirty="0" err="1" smtClean="0"/>
              <a:t>siklinleri</a:t>
            </a:r>
            <a:r>
              <a:rPr lang="tr-TR" dirty="0" smtClean="0"/>
              <a:t> önce aktifleşmeli sonra da parçalanmalıdır.</a:t>
            </a:r>
          </a:p>
          <a:p>
            <a:pPr>
              <a:lnSpc>
                <a:spcPct val="90000"/>
              </a:lnSpc>
            </a:pPr>
            <a:r>
              <a:rPr lang="tr-TR" dirty="0" smtClean="0"/>
              <a:t>NH2- uçlarına ‘’yıkım kutusu’’ eklenir.</a:t>
            </a:r>
          </a:p>
          <a:p>
            <a:pPr lvl="1">
              <a:lnSpc>
                <a:spcPct val="90000"/>
              </a:lnSpc>
            </a:pPr>
            <a:r>
              <a:rPr lang="tr-TR" dirty="0" smtClean="0"/>
              <a:t>-</a:t>
            </a:r>
            <a:r>
              <a:rPr lang="tr-TR" dirty="0" err="1" smtClean="0"/>
              <a:t>Arg</a:t>
            </a:r>
            <a:r>
              <a:rPr lang="tr-TR" dirty="0" smtClean="0"/>
              <a:t>-</a:t>
            </a:r>
            <a:r>
              <a:rPr lang="tr-TR" dirty="0" err="1" smtClean="0"/>
              <a:t>Thr</a:t>
            </a:r>
            <a:r>
              <a:rPr lang="tr-TR" dirty="0" smtClean="0"/>
              <a:t>-Ala-</a:t>
            </a:r>
            <a:r>
              <a:rPr lang="tr-TR" dirty="0" err="1" smtClean="0"/>
              <a:t>Leu</a:t>
            </a:r>
            <a:r>
              <a:rPr lang="tr-TR" dirty="0" smtClean="0"/>
              <a:t>-</a:t>
            </a:r>
            <a:r>
              <a:rPr lang="tr-TR" dirty="0" err="1" smtClean="0"/>
              <a:t>Gly</a:t>
            </a:r>
            <a:r>
              <a:rPr lang="tr-TR" dirty="0" smtClean="0"/>
              <a:t>-</a:t>
            </a:r>
            <a:r>
              <a:rPr lang="tr-TR" dirty="0" err="1" smtClean="0"/>
              <a:t>Asp</a:t>
            </a:r>
            <a:r>
              <a:rPr lang="tr-TR" dirty="0" smtClean="0"/>
              <a:t>-</a:t>
            </a:r>
            <a:r>
              <a:rPr lang="tr-TR" dirty="0" err="1" smtClean="0"/>
              <a:t>Ile</a:t>
            </a:r>
            <a:r>
              <a:rPr lang="tr-TR" dirty="0" smtClean="0"/>
              <a:t>-</a:t>
            </a:r>
            <a:r>
              <a:rPr lang="tr-TR" dirty="0" err="1" smtClean="0"/>
              <a:t>Gly</a:t>
            </a:r>
            <a:r>
              <a:rPr lang="tr-TR" dirty="0" smtClean="0"/>
              <a:t>-</a:t>
            </a:r>
            <a:r>
              <a:rPr lang="tr-TR" dirty="0" err="1" smtClean="0"/>
              <a:t>Asn</a:t>
            </a:r>
            <a:endParaRPr lang="tr-TR" dirty="0" smtClean="0"/>
          </a:p>
          <a:p>
            <a:pPr>
              <a:lnSpc>
                <a:spcPct val="90000"/>
              </a:lnSpc>
            </a:pPr>
            <a:r>
              <a:rPr lang="tr-TR" dirty="0" smtClean="0"/>
              <a:t>DBPR: siklin ile </a:t>
            </a:r>
            <a:r>
              <a:rPr lang="tr-TR" dirty="0" err="1" smtClean="0"/>
              <a:t>ubikitini</a:t>
            </a:r>
            <a:r>
              <a:rPr lang="tr-TR" dirty="0" smtClean="0"/>
              <a:t> bir araya gelmesini destekler</a:t>
            </a:r>
          </a:p>
          <a:p>
            <a:pPr>
              <a:lnSpc>
                <a:spcPct val="90000"/>
              </a:lnSpc>
            </a:pPr>
            <a:r>
              <a:rPr lang="tr-TR" dirty="0" err="1" smtClean="0"/>
              <a:t>Proteazoma</a:t>
            </a:r>
            <a:r>
              <a:rPr lang="tr-TR" dirty="0" smtClean="0"/>
              <a:t> gider</a:t>
            </a:r>
          </a:p>
          <a:p>
            <a:pPr>
              <a:lnSpc>
                <a:spcPct val="90000"/>
              </a:lnSpc>
            </a:pPr>
            <a:r>
              <a:rPr lang="tr-TR" dirty="0" smtClean="0"/>
              <a:t>Siklin bozunmasının denetlenmesi: </a:t>
            </a:r>
            <a:r>
              <a:rPr lang="tr-TR" dirty="0" err="1" smtClean="0"/>
              <a:t>geribesleme</a:t>
            </a:r>
            <a:endParaRPr lang="en-US" dirty="0" smtClean="0"/>
          </a:p>
        </p:txBody>
      </p:sp>
      <p:sp>
        <p:nvSpPr>
          <p:cNvPr id="20484" name="Line 4"/>
          <p:cNvSpPr>
            <a:spLocks noChangeShapeType="1"/>
          </p:cNvSpPr>
          <p:nvPr/>
        </p:nvSpPr>
        <p:spPr bwMode="auto">
          <a:xfrm>
            <a:off x="228600" y="125496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20" dur="500"/>
                                        <p:tgtEl>
                                          <p:spTgt spid="2048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5" dur="500"/>
                                        <p:tgtEl>
                                          <p:spTgt spid="2048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30" dur="500"/>
                                        <p:tgtEl>
                                          <p:spTgt spid="2048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20483">
                                            <p:txEl>
                                              <p:pRg st="6" end="6"/>
                                            </p:txEl>
                                          </p:spTgt>
                                        </p:tgtEl>
                                        <p:attrNameLst>
                                          <p:attrName>style.visibility</p:attrName>
                                        </p:attrNameLst>
                                      </p:cBhvr>
                                      <p:to>
                                        <p:strVal val="visible"/>
                                      </p:to>
                                    </p:set>
                                    <p:animEffect transition="in" filter="checkerboard(across)">
                                      <p:cBhvr>
                                        <p:cTn id="35" dur="5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164976"/>
            <a:ext cx="8763000" cy="1143000"/>
          </a:xfrm>
        </p:spPr>
        <p:txBody>
          <a:bodyPr>
            <a:noAutofit/>
          </a:bodyPr>
          <a:lstStyle/>
          <a:p>
            <a:pPr eaLnBrk="1" hangingPunct="1"/>
            <a:r>
              <a:rPr lang="tr-TR" b="1" dirty="0" smtClean="0">
                <a:solidFill>
                  <a:srgbClr val="2FB0DC"/>
                </a:solidFill>
              </a:rPr>
              <a:t>Kısacası……..</a:t>
            </a:r>
            <a:endParaRPr lang="en-US" b="1" dirty="0" smtClean="0">
              <a:solidFill>
                <a:srgbClr val="2FB0DC"/>
              </a:solidFill>
            </a:endParaRPr>
          </a:p>
        </p:txBody>
      </p:sp>
      <p:sp>
        <p:nvSpPr>
          <p:cNvPr id="20483" name="Rectangle 3"/>
          <p:cNvSpPr>
            <a:spLocks noGrp="1" noChangeArrowheads="1"/>
          </p:cNvSpPr>
          <p:nvPr>
            <p:ph type="body" sz="half" idx="2"/>
          </p:nvPr>
        </p:nvSpPr>
        <p:spPr>
          <a:xfrm>
            <a:off x="304800" y="1407368"/>
            <a:ext cx="8839200" cy="5334000"/>
          </a:xfrm>
        </p:spPr>
        <p:txBody>
          <a:bodyPr/>
          <a:lstStyle/>
          <a:p>
            <a:pPr>
              <a:lnSpc>
                <a:spcPct val="90000"/>
              </a:lnSpc>
            </a:pPr>
            <a:r>
              <a:rPr lang="tr-TR" dirty="0" smtClean="0"/>
              <a:t> CDK aktifliği:</a:t>
            </a:r>
          </a:p>
          <a:p>
            <a:pPr marL="971550" lvl="1" indent="-514350">
              <a:lnSpc>
                <a:spcPct val="90000"/>
              </a:lnSpc>
              <a:buFont typeface="+mj-lt"/>
              <a:buAutoNum type="arabicPeriod"/>
            </a:pPr>
            <a:r>
              <a:rPr lang="tr-TR" dirty="0" err="1" smtClean="0"/>
              <a:t>CDKlerin</a:t>
            </a:r>
            <a:r>
              <a:rPr lang="tr-TR" dirty="0" smtClean="0"/>
              <a:t> </a:t>
            </a:r>
            <a:r>
              <a:rPr lang="tr-TR" dirty="0" err="1" smtClean="0"/>
              <a:t>fosforillemeyle</a:t>
            </a:r>
            <a:r>
              <a:rPr lang="tr-TR" dirty="0" smtClean="0"/>
              <a:t> düzenlenmesi</a:t>
            </a:r>
          </a:p>
          <a:p>
            <a:pPr marL="971550" lvl="1" indent="-514350">
              <a:lnSpc>
                <a:spcPct val="90000"/>
              </a:lnSpc>
              <a:buFont typeface="+mj-lt"/>
              <a:buAutoNum type="arabicPeriod"/>
            </a:pPr>
            <a:r>
              <a:rPr lang="tr-TR" dirty="0" err="1" smtClean="0"/>
              <a:t>Siklinlerin</a:t>
            </a:r>
            <a:r>
              <a:rPr lang="tr-TR" dirty="0" smtClean="0"/>
              <a:t> kontrollü bozunması</a:t>
            </a:r>
          </a:p>
          <a:p>
            <a:pPr marL="971550" lvl="1" indent="-514350">
              <a:lnSpc>
                <a:spcPct val="90000"/>
              </a:lnSpc>
              <a:buFont typeface="+mj-lt"/>
              <a:buAutoNum type="arabicPeriod"/>
            </a:pPr>
            <a:r>
              <a:rPr lang="tr-TR" dirty="0" smtClean="0"/>
              <a:t>CDK ve </a:t>
            </a:r>
            <a:r>
              <a:rPr lang="tr-TR" dirty="0" err="1" smtClean="0"/>
              <a:t>Siklinlerin</a:t>
            </a:r>
            <a:r>
              <a:rPr lang="tr-TR" dirty="0" smtClean="0"/>
              <a:t> denetimli sentezi</a:t>
            </a:r>
          </a:p>
          <a:p>
            <a:pPr marL="971550" lvl="1" indent="-514350">
              <a:lnSpc>
                <a:spcPct val="90000"/>
              </a:lnSpc>
              <a:buFont typeface="+mj-lt"/>
              <a:buAutoNum type="arabicPeriod"/>
            </a:pPr>
            <a:r>
              <a:rPr lang="tr-TR" dirty="0" err="1" smtClean="0"/>
              <a:t>CDKlerin</a:t>
            </a:r>
            <a:r>
              <a:rPr lang="tr-TR" dirty="0" smtClean="0"/>
              <a:t> baskılanması (p21 gibi protein inhibitörler </a:t>
            </a:r>
            <a:r>
              <a:rPr lang="tr-TR" dirty="0" err="1" smtClean="0"/>
              <a:t>CDKlere</a:t>
            </a:r>
            <a:r>
              <a:rPr lang="tr-TR" dirty="0" smtClean="0"/>
              <a:t> bağlanarak baskılar)</a:t>
            </a:r>
          </a:p>
          <a:p>
            <a:pPr marL="971550" lvl="1" indent="-514350">
              <a:lnSpc>
                <a:spcPct val="90000"/>
              </a:lnSpc>
              <a:buFont typeface="+mj-lt"/>
              <a:buAutoNum type="arabicPeriod"/>
            </a:pPr>
            <a:endParaRPr lang="en-US" dirty="0" smtClean="0"/>
          </a:p>
        </p:txBody>
      </p:sp>
      <p:sp>
        <p:nvSpPr>
          <p:cNvPr id="20484" name="Line 4"/>
          <p:cNvSpPr>
            <a:spLocks noChangeShapeType="1"/>
          </p:cNvSpPr>
          <p:nvPr/>
        </p:nvSpPr>
        <p:spPr bwMode="auto">
          <a:xfrm>
            <a:off x="228600" y="125496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22" dur="500"/>
                                        <p:tgtEl>
                                          <p:spTgt spid="204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44624"/>
            <a:ext cx="8763000" cy="1143000"/>
          </a:xfrm>
        </p:spPr>
        <p:txBody>
          <a:bodyPr>
            <a:noAutofit/>
          </a:bodyPr>
          <a:lstStyle/>
          <a:p>
            <a:pPr eaLnBrk="1" hangingPunct="1"/>
            <a:r>
              <a:rPr lang="tr-TR" dirty="0" err="1" smtClean="0">
                <a:solidFill>
                  <a:srgbClr val="2FB0DC"/>
                </a:solidFill>
              </a:rPr>
              <a:t>CDKler</a:t>
            </a:r>
            <a:r>
              <a:rPr lang="tr-TR" dirty="0" smtClean="0">
                <a:solidFill>
                  <a:srgbClr val="2FB0DC"/>
                </a:solidFill>
              </a:rPr>
              <a:t> hücre çevrimini </a:t>
            </a:r>
            <a:r>
              <a:rPr lang="tr-TR" dirty="0" err="1" smtClean="0">
                <a:solidFill>
                  <a:srgbClr val="2FB0DC"/>
                </a:solidFill>
              </a:rPr>
              <a:t>kiritik</a:t>
            </a:r>
            <a:r>
              <a:rPr lang="tr-TR" dirty="0" smtClean="0">
                <a:solidFill>
                  <a:srgbClr val="2FB0DC"/>
                </a:solidFill>
              </a:rPr>
              <a:t> proteinleri </a:t>
            </a:r>
            <a:r>
              <a:rPr lang="tr-TR" dirty="0" err="1" smtClean="0">
                <a:solidFill>
                  <a:srgbClr val="2FB0DC"/>
                </a:solidFill>
              </a:rPr>
              <a:t>fosforillereyerk</a:t>
            </a:r>
            <a:r>
              <a:rPr lang="tr-TR" dirty="0" smtClean="0">
                <a:solidFill>
                  <a:srgbClr val="2FB0DC"/>
                </a:solidFill>
              </a:rPr>
              <a:t> düzenler</a:t>
            </a:r>
            <a:endParaRPr lang="en-US" dirty="0" smtClean="0">
              <a:solidFill>
                <a:srgbClr val="2FB0DC"/>
              </a:solidFill>
            </a:endParaRPr>
          </a:p>
        </p:txBody>
      </p:sp>
      <p:sp>
        <p:nvSpPr>
          <p:cNvPr id="20483" name="Rectangle 3"/>
          <p:cNvSpPr>
            <a:spLocks noGrp="1" noChangeArrowheads="1"/>
          </p:cNvSpPr>
          <p:nvPr>
            <p:ph type="body" sz="half" idx="2"/>
          </p:nvPr>
        </p:nvSpPr>
        <p:spPr>
          <a:xfrm>
            <a:off x="304800" y="1340768"/>
            <a:ext cx="8839200" cy="5517232"/>
          </a:xfrm>
        </p:spPr>
        <p:txBody>
          <a:bodyPr>
            <a:normAutofit lnSpcReduction="10000"/>
          </a:bodyPr>
          <a:lstStyle/>
          <a:p>
            <a:pPr>
              <a:lnSpc>
                <a:spcPct val="90000"/>
              </a:lnSpc>
            </a:pPr>
            <a:r>
              <a:rPr lang="tr-TR" dirty="0" err="1" smtClean="0"/>
              <a:t>CDKlerin</a:t>
            </a:r>
            <a:r>
              <a:rPr lang="tr-TR" dirty="0" smtClean="0"/>
              <a:t> hedef proteinleri….</a:t>
            </a:r>
          </a:p>
          <a:p>
            <a:pPr>
              <a:lnSpc>
                <a:spcPct val="90000"/>
              </a:lnSpc>
            </a:pPr>
            <a:endParaRPr lang="tr-TR" dirty="0"/>
          </a:p>
          <a:p>
            <a:pPr>
              <a:lnSpc>
                <a:spcPct val="90000"/>
              </a:lnSpc>
            </a:pPr>
            <a:r>
              <a:rPr lang="tr-TR" b="1" dirty="0" err="1" smtClean="0"/>
              <a:t>Lamin</a:t>
            </a:r>
            <a:r>
              <a:rPr lang="tr-TR" dirty="0" smtClean="0"/>
              <a:t>: çekirdek kılıfının yapısı. Mitozda çekirdek kılıfının bozunması lazım. CDK ile </a:t>
            </a:r>
            <a:r>
              <a:rPr lang="tr-TR" dirty="0" err="1" smtClean="0"/>
              <a:t>fosforillenen</a:t>
            </a:r>
            <a:r>
              <a:rPr lang="tr-TR" dirty="0" smtClean="0"/>
              <a:t> </a:t>
            </a:r>
            <a:r>
              <a:rPr lang="tr-TR" dirty="0" err="1" smtClean="0"/>
              <a:t>laminin</a:t>
            </a:r>
            <a:r>
              <a:rPr lang="tr-TR" dirty="0" smtClean="0"/>
              <a:t> </a:t>
            </a:r>
            <a:r>
              <a:rPr lang="tr-TR" dirty="0" err="1" smtClean="0"/>
              <a:t>depolimerize</a:t>
            </a:r>
            <a:r>
              <a:rPr lang="tr-TR" dirty="0" smtClean="0"/>
              <a:t> olur ve bozunur.</a:t>
            </a:r>
          </a:p>
          <a:p>
            <a:pPr>
              <a:lnSpc>
                <a:spcPct val="90000"/>
              </a:lnSpc>
            </a:pPr>
            <a:r>
              <a:rPr lang="tr-TR" b="1" dirty="0" err="1" smtClean="0"/>
              <a:t>Miyosin</a:t>
            </a:r>
            <a:r>
              <a:rPr lang="tr-TR" dirty="0" smtClean="0"/>
              <a:t>: </a:t>
            </a:r>
            <a:r>
              <a:rPr lang="tr-TR" dirty="0" err="1" smtClean="0"/>
              <a:t>Sitokinez</a:t>
            </a:r>
            <a:r>
              <a:rPr lang="tr-TR" dirty="0" smtClean="0"/>
              <a:t> sırasında hücrelerin ikiye ayrılmasını sağlayan ATP-yürütücülü </a:t>
            </a:r>
            <a:r>
              <a:rPr lang="tr-TR" dirty="0" err="1" smtClean="0"/>
              <a:t>aktin</a:t>
            </a:r>
            <a:r>
              <a:rPr lang="tr-TR" dirty="0" smtClean="0"/>
              <a:t> ve </a:t>
            </a:r>
            <a:r>
              <a:rPr lang="tr-TR" dirty="0" err="1" smtClean="0"/>
              <a:t>miyozin</a:t>
            </a:r>
            <a:r>
              <a:rPr lang="tr-TR" dirty="0" smtClean="0"/>
              <a:t>. Bölünme sonunda </a:t>
            </a:r>
            <a:r>
              <a:rPr lang="tr-TR" dirty="0" err="1" smtClean="0"/>
              <a:t>miyozinin</a:t>
            </a:r>
            <a:r>
              <a:rPr lang="tr-TR" dirty="0" smtClean="0"/>
              <a:t> </a:t>
            </a:r>
            <a:r>
              <a:rPr lang="tr-TR" dirty="0" err="1" smtClean="0"/>
              <a:t>fosforillenmesiyle</a:t>
            </a:r>
            <a:r>
              <a:rPr lang="tr-TR" dirty="0" smtClean="0"/>
              <a:t> kasılma mekanizması son bulur. </a:t>
            </a:r>
            <a:r>
              <a:rPr lang="tr-TR" dirty="0" err="1" smtClean="0"/>
              <a:t>Defosforillenmesi</a:t>
            </a:r>
            <a:r>
              <a:rPr lang="tr-TR" dirty="0" smtClean="0"/>
              <a:t>: diğer </a:t>
            </a:r>
            <a:r>
              <a:rPr lang="tr-TR" dirty="0" err="1" smtClean="0"/>
              <a:t>sitokinez</a:t>
            </a:r>
            <a:r>
              <a:rPr lang="tr-TR" dirty="0" smtClean="0"/>
              <a:t> için hazırlık</a:t>
            </a:r>
            <a:endParaRPr lang="tr-TR" dirty="0"/>
          </a:p>
          <a:p>
            <a:pPr>
              <a:lnSpc>
                <a:spcPct val="90000"/>
              </a:lnSpc>
            </a:pPr>
            <a:r>
              <a:rPr lang="tr-TR" b="1" dirty="0" err="1" smtClean="0"/>
              <a:t>Retinoblastoma</a:t>
            </a:r>
            <a:r>
              <a:rPr lang="tr-TR" dirty="0" smtClean="0"/>
              <a:t>: DNA hasarı varsa hücreleri G1de tutar. (</a:t>
            </a:r>
            <a:r>
              <a:rPr lang="tr-TR" dirty="0" err="1" smtClean="0"/>
              <a:t>retinal</a:t>
            </a:r>
            <a:r>
              <a:rPr lang="tr-TR" dirty="0" smtClean="0"/>
              <a:t> tümör hücreleri)</a:t>
            </a:r>
            <a:endParaRPr lang="en-US" dirty="0" smtClean="0"/>
          </a:p>
        </p:txBody>
      </p:sp>
      <p:sp>
        <p:nvSpPr>
          <p:cNvPr id="20484" name="Line 4"/>
          <p:cNvSpPr>
            <a:spLocks noChangeShapeType="1"/>
          </p:cNvSpPr>
          <p:nvPr/>
        </p:nvSpPr>
        <p:spPr bwMode="auto">
          <a:xfrm>
            <a:off x="228600" y="134076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2" dur="500"/>
                                        <p:tgtEl>
                                          <p:spTgt spid="2048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17" dur="500"/>
                                        <p:tgtEl>
                                          <p:spTgt spid="2048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2"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91480" y="-171400"/>
            <a:ext cx="10104040" cy="1143000"/>
          </a:xfrm>
        </p:spPr>
        <p:txBody>
          <a:bodyPr>
            <a:noAutofit/>
          </a:bodyPr>
          <a:lstStyle/>
          <a:p>
            <a:pPr eaLnBrk="1" hangingPunct="1"/>
            <a:r>
              <a:rPr lang="tr-TR" sz="3600" b="1" dirty="0" smtClean="0">
                <a:solidFill>
                  <a:srgbClr val="2FB0DC"/>
                </a:solidFill>
              </a:rPr>
              <a:t>Tümör ve Kanser: kontrolsüz hücre bölünmesi</a:t>
            </a:r>
            <a:endParaRPr lang="en-US" sz="3600" b="1" dirty="0" smtClean="0">
              <a:solidFill>
                <a:srgbClr val="2FB0DC"/>
              </a:solidFill>
            </a:endParaRPr>
          </a:p>
        </p:txBody>
      </p:sp>
      <p:sp>
        <p:nvSpPr>
          <p:cNvPr id="20483" name="Rectangle 3"/>
          <p:cNvSpPr>
            <a:spLocks noGrp="1" noChangeArrowheads="1"/>
          </p:cNvSpPr>
          <p:nvPr>
            <p:ph type="body" sz="half" idx="2"/>
          </p:nvPr>
        </p:nvSpPr>
        <p:spPr>
          <a:xfrm>
            <a:off x="304800" y="980728"/>
            <a:ext cx="8839200" cy="5517232"/>
          </a:xfrm>
        </p:spPr>
        <p:txBody>
          <a:bodyPr>
            <a:normAutofit/>
          </a:bodyPr>
          <a:lstStyle/>
          <a:p>
            <a:pPr>
              <a:lnSpc>
                <a:spcPct val="90000"/>
              </a:lnSpc>
            </a:pPr>
            <a:r>
              <a:rPr lang="tr-TR" dirty="0" smtClean="0"/>
              <a:t>Normalde hücre bölünmesi ve farklılaşması dengededir. Hücre dışı faktörler tarafından denetlenir.</a:t>
            </a:r>
          </a:p>
          <a:p>
            <a:pPr>
              <a:lnSpc>
                <a:spcPct val="90000"/>
              </a:lnSpc>
            </a:pPr>
            <a:r>
              <a:rPr lang="tr-TR" dirty="0" smtClean="0"/>
              <a:t>Düzen kaybolduğunda hücreler </a:t>
            </a:r>
            <a:r>
              <a:rPr lang="tr-TR" dirty="0" err="1" smtClean="0"/>
              <a:t>kontrolsuz</a:t>
            </a:r>
            <a:r>
              <a:rPr lang="tr-TR" dirty="0" smtClean="0"/>
              <a:t> bir şekilde bölünür: kanser</a:t>
            </a:r>
          </a:p>
          <a:p>
            <a:pPr>
              <a:lnSpc>
                <a:spcPct val="90000"/>
              </a:lnSpc>
            </a:pPr>
            <a:r>
              <a:rPr lang="tr-TR" dirty="0" smtClean="0"/>
              <a:t>Hatalı bir genin ebeveynden geçmesi</a:t>
            </a:r>
          </a:p>
          <a:p>
            <a:pPr>
              <a:lnSpc>
                <a:spcPct val="90000"/>
              </a:lnSpc>
            </a:pPr>
            <a:r>
              <a:rPr lang="tr-TR" dirty="0" err="1" smtClean="0"/>
              <a:t>Toksik</a:t>
            </a:r>
            <a:r>
              <a:rPr lang="tr-TR" dirty="0" smtClean="0"/>
              <a:t> maddelerin birikmesi-mutasyon/</a:t>
            </a:r>
            <a:r>
              <a:rPr lang="tr-TR" dirty="0" err="1" smtClean="0"/>
              <a:t>karsinojen</a:t>
            </a:r>
            <a:endParaRPr lang="tr-TR" dirty="0" smtClean="0"/>
          </a:p>
          <a:p>
            <a:pPr>
              <a:lnSpc>
                <a:spcPct val="90000"/>
              </a:lnSpc>
            </a:pPr>
            <a:r>
              <a:rPr lang="tr-TR" dirty="0" smtClean="0"/>
              <a:t>Radyasyon-mutasyon</a:t>
            </a:r>
          </a:p>
        </p:txBody>
      </p:sp>
      <p:sp>
        <p:nvSpPr>
          <p:cNvPr id="20484" name="Line 4"/>
          <p:cNvSpPr>
            <a:spLocks noChangeShapeType="1"/>
          </p:cNvSpPr>
          <p:nvPr/>
        </p:nvSpPr>
        <p:spPr bwMode="auto">
          <a:xfrm>
            <a:off x="228600" y="764704"/>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22" dur="500"/>
                                        <p:tgtEl>
                                          <p:spTgt spid="204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99392"/>
            <a:ext cx="8763000" cy="1143000"/>
          </a:xfrm>
        </p:spPr>
        <p:txBody>
          <a:bodyPr>
            <a:noAutofit/>
          </a:bodyPr>
          <a:lstStyle/>
          <a:p>
            <a:pPr eaLnBrk="1" hangingPunct="1"/>
            <a:r>
              <a:rPr lang="tr-TR" dirty="0" err="1" smtClean="0">
                <a:solidFill>
                  <a:srgbClr val="2FB0DC"/>
                </a:solidFill>
              </a:rPr>
              <a:t>Onkogen</a:t>
            </a:r>
            <a:r>
              <a:rPr lang="tr-TR" dirty="0" smtClean="0">
                <a:solidFill>
                  <a:srgbClr val="2FB0DC"/>
                </a:solidFill>
              </a:rPr>
              <a:t> ve </a:t>
            </a:r>
            <a:r>
              <a:rPr lang="tr-TR" dirty="0" err="1" smtClean="0">
                <a:solidFill>
                  <a:srgbClr val="2FB0DC"/>
                </a:solidFill>
              </a:rPr>
              <a:t>Proto</a:t>
            </a:r>
            <a:r>
              <a:rPr lang="tr-TR" dirty="0" smtClean="0">
                <a:solidFill>
                  <a:srgbClr val="2FB0DC"/>
                </a:solidFill>
              </a:rPr>
              <a:t>-</a:t>
            </a:r>
            <a:r>
              <a:rPr lang="tr-TR" dirty="0" err="1" smtClean="0">
                <a:solidFill>
                  <a:srgbClr val="2FB0DC"/>
                </a:solidFill>
              </a:rPr>
              <a:t>onkogenler</a:t>
            </a:r>
            <a:endParaRPr lang="en-US" dirty="0" smtClean="0">
              <a:solidFill>
                <a:srgbClr val="2FB0DC"/>
              </a:solidFill>
            </a:endParaRPr>
          </a:p>
        </p:txBody>
      </p:sp>
      <p:sp>
        <p:nvSpPr>
          <p:cNvPr id="20483" name="Rectangle 3"/>
          <p:cNvSpPr>
            <a:spLocks noGrp="1" noChangeArrowheads="1"/>
          </p:cNvSpPr>
          <p:nvPr>
            <p:ph type="body" sz="half" idx="2"/>
          </p:nvPr>
        </p:nvSpPr>
        <p:spPr>
          <a:xfrm>
            <a:off x="304800" y="908720"/>
            <a:ext cx="8839200" cy="5517232"/>
          </a:xfrm>
        </p:spPr>
        <p:txBody>
          <a:bodyPr>
            <a:normAutofit lnSpcReduction="10000"/>
          </a:bodyPr>
          <a:lstStyle/>
          <a:p>
            <a:pPr>
              <a:lnSpc>
                <a:spcPct val="90000"/>
              </a:lnSpc>
            </a:pPr>
            <a:r>
              <a:rPr lang="tr-TR" dirty="0" err="1" smtClean="0"/>
              <a:t>Onkogen</a:t>
            </a:r>
            <a:r>
              <a:rPr lang="tr-TR" dirty="0" smtClean="0"/>
              <a:t>: ilk olarak tümöre neden olan virüslerde bulundu</a:t>
            </a:r>
          </a:p>
          <a:p>
            <a:pPr>
              <a:lnSpc>
                <a:spcPct val="90000"/>
              </a:lnSpc>
            </a:pPr>
            <a:r>
              <a:rPr lang="tr-TR" dirty="0" err="1" smtClean="0"/>
              <a:t>Proto</a:t>
            </a:r>
            <a:r>
              <a:rPr lang="tr-TR" dirty="0" smtClean="0"/>
              <a:t>-</a:t>
            </a:r>
            <a:r>
              <a:rPr lang="tr-TR" dirty="0" err="1" smtClean="0"/>
              <a:t>onkogenlerden</a:t>
            </a:r>
            <a:r>
              <a:rPr lang="tr-TR" dirty="0" smtClean="0"/>
              <a:t> türemişlerdir. </a:t>
            </a:r>
          </a:p>
          <a:p>
            <a:pPr lvl="1">
              <a:lnSpc>
                <a:spcPct val="90000"/>
              </a:lnSpc>
            </a:pPr>
            <a:r>
              <a:rPr lang="tr-TR" dirty="0" smtClean="0"/>
              <a:t>Virüs enfeksiyonunda konak </a:t>
            </a:r>
            <a:r>
              <a:rPr lang="tr-TR" dirty="0" err="1" smtClean="0"/>
              <a:t>proto</a:t>
            </a:r>
            <a:r>
              <a:rPr lang="tr-TR" dirty="0" smtClean="0"/>
              <a:t>-</a:t>
            </a:r>
            <a:r>
              <a:rPr lang="tr-TR" dirty="0" err="1" smtClean="0"/>
              <a:t>onkogeni</a:t>
            </a:r>
            <a:r>
              <a:rPr lang="tr-TR" dirty="0" smtClean="0"/>
              <a:t> virüs genomuna kopyalanıp burada çoğalabilir. Yeni bir hücre </a:t>
            </a:r>
            <a:r>
              <a:rPr lang="tr-TR" dirty="0" err="1" smtClean="0"/>
              <a:t>enfekte</a:t>
            </a:r>
            <a:r>
              <a:rPr lang="tr-TR" dirty="0" smtClean="0"/>
              <a:t> </a:t>
            </a:r>
            <a:r>
              <a:rPr lang="tr-TR" dirty="0" err="1" smtClean="0"/>
              <a:t>oldğunda</a:t>
            </a:r>
            <a:r>
              <a:rPr lang="tr-TR" dirty="0" smtClean="0"/>
              <a:t> </a:t>
            </a:r>
            <a:r>
              <a:rPr lang="tr-TR" dirty="0" err="1" smtClean="0"/>
              <a:t>onkogen</a:t>
            </a:r>
            <a:r>
              <a:rPr lang="tr-TR" dirty="0" smtClean="0"/>
              <a:t> konak hücre genomuna eklenebilir ve hücreyi etki altına alır.</a:t>
            </a:r>
          </a:p>
          <a:p>
            <a:pPr lvl="1">
              <a:lnSpc>
                <a:spcPct val="90000"/>
              </a:lnSpc>
            </a:pPr>
            <a:r>
              <a:rPr lang="tr-TR" dirty="0" smtClean="0"/>
              <a:t>Doku </a:t>
            </a:r>
            <a:r>
              <a:rPr lang="tr-TR" dirty="0" err="1" smtClean="0"/>
              <a:t>karsinojene</a:t>
            </a:r>
            <a:r>
              <a:rPr lang="tr-TR" dirty="0" smtClean="0"/>
              <a:t> maruz kalınmasıyla yine </a:t>
            </a:r>
            <a:r>
              <a:rPr lang="tr-TR" dirty="0" err="1" smtClean="0"/>
              <a:t>onkojenik</a:t>
            </a:r>
            <a:r>
              <a:rPr lang="tr-TR" dirty="0" smtClean="0"/>
              <a:t> mekanizma aktifleşir.</a:t>
            </a:r>
          </a:p>
          <a:p>
            <a:pPr>
              <a:lnSpc>
                <a:spcPct val="90000"/>
              </a:lnSpc>
            </a:pPr>
            <a:r>
              <a:rPr lang="tr-TR" dirty="0" smtClean="0"/>
              <a:t>Ongendeki mutasyonlar baskındır. </a:t>
            </a:r>
          </a:p>
          <a:p>
            <a:pPr>
              <a:lnSpc>
                <a:spcPct val="90000"/>
              </a:lnSpc>
            </a:pPr>
            <a:r>
              <a:rPr lang="tr-TR" dirty="0" err="1" smtClean="0"/>
              <a:t>Onkogenler</a:t>
            </a:r>
            <a:r>
              <a:rPr lang="tr-TR" dirty="0" smtClean="0"/>
              <a:t>: </a:t>
            </a:r>
          </a:p>
          <a:p>
            <a:pPr lvl="1">
              <a:lnSpc>
                <a:spcPct val="90000"/>
              </a:lnSpc>
            </a:pPr>
            <a:r>
              <a:rPr lang="tr-TR" dirty="0" smtClean="0"/>
              <a:t>Büyüme faktörleri, reseptörler, G-proteinler, protein </a:t>
            </a:r>
            <a:r>
              <a:rPr lang="tr-TR" dirty="0" err="1" smtClean="0"/>
              <a:t>kinazlar</a:t>
            </a:r>
            <a:r>
              <a:rPr lang="tr-TR" dirty="0" smtClean="0"/>
              <a:t>, hücre bölünmesini denetleyen faktörler, </a:t>
            </a:r>
            <a:r>
              <a:rPr lang="tr-TR" dirty="0" err="1" smtClean="0"/>
              <a:t>TFler</a:t>
            </a:r>
            <a:endParaRPr lang="tr-TR" dirty="0" smtClean="0"/>
          </a:p>
          <a:p>
            <a:pPr>
              <a:lnSpc>
                <a:spcPct val="90000"/>
              </a:lnSpc>
            </a:pPr>
            <a:endParaRPr lang="en-US" dirty="0" smtClean="0"/>
          </a:p>
        </p:txBody>
      </p:sp>
      <p:sp>
        <p:nvSpPr>
          <p:cNvPr id="20484" name="Line 4"/>
          <p:cNvSpPr>
            <a:spLocks noChangeShapeType="1"/>
          </p:cNvSpPr>
          <p:nvPr/>
        </p:nvSpPr>
        <p:spPr bwMode="auto">
          <a:xfrm>
            <a:off x="228600" y="908720"/>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5" dur="500"/>
                                        <p:tgtEl>
                                          <p:spTgt spid="2048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18" dur="500"/>
                                        <p:tgtEl>
                                          <p:spTgt spid="2048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animEffect transition="in" filter="checkerboard(across)">
                                      <p:cBhvr>
                                        <p:cTn id="23" dur="500"/>
                                        <p:tgtEl>
                                          <p:spTgt spid="2048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20483">
                                            <p:txEl>
                                              <p:pRg st="5" end="5"/>
                                            </p:txEl>
                                          </p:spTgt>
                                        </p:tgtEl>
                                        <p:attrNameLst>
                                          <p:attrName>style.visibility</p:attrName>
                                        </p:attrNameLst>
                                      </p:cBhvr>
                                      <p:to>
                                        <p:strVal val="visible"/>
                                      </p:to>
                                    </p:set>
                                    <p:animEffect transition="in" filter="checkerboard(across)">
                                      <p:cBhvr>
                                        <p:cTn id="28" dur="500"/>
                                        <p:tgtEl>
                                          <p:spTgt spid="20483">
                                            <p:txEl>
                                              <p:pRg st="5" end="5"/>
                                            </p:txEl>
                                          </p:spTgt>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animEffect transition="in" filter="checkerboard(across)">
                                      <p:cBhvr>
                                        <p:cTn id="31" dur="5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99392"/>
            <a:ext cx="8763000" cy="1143000"/>
          </a:xfrm>
        </p:spPr>
        <p:txBody>
          <a:bodyPr>
            <a:noAutofit/>
          </a:bodyPr>
          <a:lstStyle/>
          <a:p>
            <a:pPr eaLnBrk="1" hangingPunct="1"/>
            <a:r>
              <a:rPr lang="tr-TR" dirty="0" smtClean="0">
                <a:solidFill>
                  <a:srgbClr val="2FB0DC"/>
                </a:solidFill>
              </a:rPr>
              <a:t>Tümör baskılayıcı genler (TS)</a:t>
            </a:r>
            <a:endParaRPr lang="en-US" dirty="0" smtClean="0">
              <a:solidFill>
                <a:srgbClr val="2FB0DC"/>
              </a:solidFill>
            </a:endParaRPr>
          </a:p>
        </p:txBody>
      </p:sp>
      <p:sp>
        <p:nvSpPr>
          <p:cNvPr id="20483" name="Rectangle 3"/>
          <p:cNvSpPr>
            <a:spLocks noGrp="1" noChangeArrowheads="1"/>
          </p:cNvSpPr>
          <p:nvPr>
            <p:ph type="body" sz="half" idx="2"/>
          </p:nvPr>
        </p:nvSpPr>
        <p:spPr>
          <a:xfrm>
            <a:off x="304800" y="1224136"/>
            <a:ext cx="8839200" cy="5517232"/>
          </a:xfrm>
        </p:spPr>
        <p:txBody>
          <a:bodyPr>
            <a:normAutofit/>
          </a:bodyPr>
          <a:lstStyle/>
          <a:p>
            <a:pPr>
              <a:lnSpc>
                <a:spcPct val="90000"/>
              </a:lnSpc>
            </a:pPr>
            <a:r>
              <a:rPr lang="tr-TR" dirty="0" smtClean="0"/>
              <a:t>Tümör baskılayıcı genler</a:t>
            </a:r>
          </a:p>
          <a:p>
            <a:pPr>
              <a:lnSpc>
                <a:spcPct val="90000"/>
              </a:lnSpc>
            </a:pPr>
            <a:r>
              <a:rPr lang="tr-TR" dirty="0" smtClean="0"/>
              <a:t>Normalde hücre bölünmesini baskılayan proteinleri kodlar</a:t>
            </a:r>
          </a:p>
          <a:p>
            <a:pPr>
              <a:lnSpc>
                <a:spcPct val="90000"/>
              </a:lnSpc>
            </a:pPr>
            <a:r>
              <a:rPr lang="tr-TR" dirty="0" smtClean="0"/>
              <a:t>Mutasyonlar: çekiniktir – kromozom çiftinin her ikisinde de hasarlı birer gen olması</a:t>
            </a:r>
          </a:p>
          <a:p>
            <a:pPr>
              <a:lnSpc>
                <a:spcPct val="90000"/>
              </a:lnSpc>
            </a:pPr>
            <a:r>
              <a:rPr lang="tr-TR" dirty="0" err="1" smtClean="0"/>
              <a:t>pRb</a:t>
            </a:r>
            <a:r>
              <a:rPr lang="tr-TR" dirty="0" smtClean="0"/>
              <a:t>, p53, p21 gibi genler</a:t>
            </a:r>
          </a:p>
          <a:p>
            <a:pPr>
              <a:lnSpc>
                <a:spcPct val="90000"/>
              </a:lnSpc>
            </a:pPr>
            <a:endParaRPr lang="tr-TR" dirty="0" smtClean="0"/>
          </a:p>
          <a:p>
            <a:pPr>
              <a:lnSpc>
                <a:spcPct val="90000"/>
              </a:lnSpc>
            </a:pPr>
            <a:endParaRPr lang="en-US" dirty="0" smtClean="0"/>
          </a:p>
        </p:txBody>
      </p:sp>
      <p:sp>
        <p:nvSpPr>
          <p:cNvPr id="20484" name="Line 4"/>
          <p:cNvSpPr>
            <a:spLocks noChangeShapeType="1"/>
          </p:cNvSpPr>
          <p:nvPr/>
        </p:nvSpPr>
        <p:spPr bwMode="auto">
          <a:xfrm>
            <a:off x="251520" y="980728"/>
            <a:ext cx="8610600" cy="0"/>
          </a:xfrm>
          <a:prstGeom prst="line">
            <a:avLst/>
          </a:prstGeom>
          <a:noFill/>
          <a:ln w="57150" cmpd="thinThick">
            <a:solidFill>
              <a:srgbClr val="2FB0DC"/>
            </a:solidFill>
            <a:round/>
            <a:headEnd/>
            <a:tailEnd/>
          </a:ln>
        </p:spPr>
        <p:txBody>
          <a:bodyP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heckerboard(across)">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checkerboard(across)">
                                      <p:cBhvr>
                                        <p:cTn id="12" dur="5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checkerboard(across)">
                                      <p:cBhvr>
                                        <p:cTn id="17" dur="5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checkerboard(across)">
                                      <p:cBhvr>
                                        <p:cTn id="22" dur="500"/>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688</Words>
  <Application>Microsoft Office PowerPoint</Application>
  <PresentationFormat>Ekran Gösterisi (4:3)</PresentationFormat>
  <Paragraphs>97</Paragraphs>
  <Slides>14</Slides>
  <Notes>2</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Slayt 1</vt:lpstr>
      <vt:lpstr>Hücre Çevrimi</vt:lpstr>
      <vt:lpstr>Hücre Çevrimi: siklin bağımlı protein kinazlar ile düzenlenir</vt:lpstr>
      <vt:lpstr>Siklinin Kontrollü Bozunması</vt:lpstr>
      <vt:lpstr>Kısacası……..</vt:lpstr>
      <vt:lpstr>CDKler hücre çevrimini kiritik proteinleri fosforillereyerk düzenler</vt:lpstr>
      <vt:lpstr>Tümör ve Kanser: kontrolsüz hücre bölünmesi</vt:lpstr>
      <vt:lpstr>Onkogen ve Proto-onkogenler</vt:lpstr>
      <vt:lpstr>Tümör baskılayıcı genler (TS)</vt:lpstr>
      <vt:lpstr>Yenilikçi Kanser Terapi Yöntemleri</vt:lpstr>
      <vt:lpstr>Slayt 11</vt:lpstr>
      <vt:lpstr>Slayt 12</vt:lpstr>
      <vt:lpstr>Slayt 13</vt:lpstr>
      <vt:lpstr>Bitkilerde Kontrolsüz Hücre Bölünmesi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ASUSPC</dc:creator>
  <cp:lastModifiedBy>ASUSPC</cp:lastModifiedBy>
  <cp:revision>1</cp:revision>
  <dcterms:created xsi:type="dcterms:W3CDTF">2018-02-12T14:11:42Z</dcterms:created>
  <dcterms:modified xsi:type="dcterms:W3CDTF">2018-02-12T14:12:59Z</dcterms:modified>
</cp:coreProperties>
</file>