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58" r:id="rId3"/>
    <p:sldId id="260" r:id="rId4"/>
    <p:sldId id="266" r:id="rId5"/>
    <p:sldId id="268" r:id="rId6"/>
    <p:sldId id="269" r:id="rId7"/>
    <p:sldId id="271" r:id="rId8"/>
    <p:sldId id="273" r:id="rId9"/>
    <p:sldId id="277" r:id="rId10"/>
    <p:sldId id="283" r:id="rId11"/>
    <p:sldId id="284" r:id="rId12"/>
    <p:sldId id="285" r:id="rId13"/>
    <p:sldId id="286" r:id="rId14"/>
    <p:sldId id="288"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63CBCB-D34E-495D-A14A-8BB9B48A3008}" type="datetimeFigureOut">
              <a:rPr lang="tr-TR" smtClean="0"/>
              <a:t>12.2.2018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135B13-FF5B-4915-91F3-3847C39FC675}"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974C2BFE-044F-4B29-9537-C38BC46C327E}" type="slidenum">
              <a:rPr lang="en-US"/>
              <a:pPr/>
              <a:t>1</a:t>
            </a:fld>
            <a:endParaRPr lang="en-US"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marL="233361" indent="-233361" eaLnBrk="1" hangingPunct="1"/>
            <a:endParaRPr lang="en-US" dirty="0"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68DB4B-6D09-44A3-B5B0-9301E1D5A8C2}" type="slidenum">
              <a:rPr lang="en-US"/>
              <a:pPr/>
              <a:t>13</a:t>
            </a:fld>
            <a:endParaRPr lang="en-US"/>
          </a:p>
        </p:txBody>
      </p:sp>
      <p:sp>
        <p:nvSpPr>
          <p:cNvPr id="322562" name="Rectangle 2"/>
          <p:cNvSpPr>
            <a:spLocks noGrp="1" noRot="1" noChangeAspect="1" noChangeArrowheads="1" noTextEdit="1"/>
          </p:cNvSpPr>
          <p:nvPr>
            <p:ph type="sldImg"/>
          </p:nvPr>
        </p:nvSpPr>
        <p:spPr>
          <a:ln/>
        </p:spPr>
      </p:sp>
      <p:sp>
        <p:nvSpPr>
          <p:cNvPr id="322563" name="Rectangle 3"/>
          <p:cNvSpPr>
            <a:spLocks noGrp="1" noChangeArrowheads="1"/>
          </p:cNvSpPr>
          <p:nvPr>
            <p:ph type="body" idx="1"/>
          </p:nvPr>
        </p:nvSpPr>
        <p:spPr/>
        <p:txBody>
          <a:bodyPr/>
          <a:lstStyle/>
          <a:p>
            <a:r>
              <a:rPr lang="en-US" b="1">
                <a:latin typeface="Arial" charset="0"/>
              </a:rPr>
              <a:t>BOX 12-5 FIGURE 3a,b</a:t>
            </a:r>
            <a:r>
              <a:rPr lang="en-US">
                <a:latin typeface="Arial" charset="0"/>
              </a:rPr>
              <a:t> Some protein kinase inhibitors now in clinical trials or clinical use, showing their binding to the target protein. (a) Imatinib binds to the Abl oncogene kinase active site (PDB ID 1IEP); it occupies both the ATP-binding site and a region adjacent to that site. (b) Erlotinib binds to the active site of EGF-R (PDB ID 1M17).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CA70B30-D2F5-47C0-80FB-41782ECC4F89}" type="datetimeFigureOut">
              <a:rPr lang="tr-TR" smtClean="0"/>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49A10AC-F6D7-450C-9537-46D7505ECE13}"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CA70B30-D2F5-47C0-80FB-41782ECC4F89}" type="datetimeFigureOut">
              <a:rPr lang="tr-TR" smtClean="0"/>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49A10AC-F6D7-450C-9537-46D7505ECE13}"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CA70B30-D2F5-47C0-80FB-41782ECC4F89}" type="datetimeFigureOut">
              <a:rPr lang="tr-TR" smtClean="0"/>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49A10AC-F6D7-450C-9537-46D7505ECE13}"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ga-IE" smtClean="0"/>
              <a:t>Click to edit Master title style</a:t>
            </a:r>
            <a:endParaRPr lang="en-US"/>
          </a:p>
        </p:txBody>
      </p:sp>
      <p:sp>
        <p:nvSpPr>
          <p:cNvPr id="3" name="ClipArt Placeholder 2"/>
          <p:cNvSpPr>
            <a:spLocks noGrp="1"/>
          </p:cNvSpPr>
          <p:nvPr>
            <p:ph type="clipArt" sz="half" idx="1"/>
          </p:nvPr>
        </p:nvSpPr>
        <p:spPr>
          <a:xfrm>
            <a:off x="685800" y="1981200"/>
            <a:ext cx="3810000" cy="4114800"/>
          </a:xfrm>
        </p:spPr>
        <p:txBody>
          <a:bodyPr/>
          <a:lstStyle/>
          <a:p>
            <a:pPr lvl="0"/>
            <a:endParaRPr lang="en-US" noProof="0" smtClean="0"/>
          </a:p>
        </p:txBody>
      </p:sp>
      <p:sp>
        <p:nvSpPr>
          <p:cNvPr id="4" name="Text Placeholder 3"/>
          <p:cNvSpPr>
            <a:spLocks noGrp="1"/>
          </p:cNvSpPr>
          <p:nvPr>
            <p:ph type="body" sz="half" idx="2"/>
          </p:nvPr>
        </p:nvSpPr>
        <p:spPr>
          <a:xfrm>
            <a:off x="4648200" y="1981200"/>
            <a:ext cx="3810000" cy="4114800"/>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tr-TR"/>
          </a:p>
        </p:txBody>
      </p:sp>
      <p:sp>
        <p:nvSpPr>
          <p:cNvPr id="6" name="Rectangle 5"/>
          <p:cNvSpPr>
            <a:spLocks noGrp="1" noChangeArrowheads="1"/>
          </p:cNvSpPr>
          <p:nvPr>
            <p:ph type="ftr" sz="quarter" idx="11"/>
          </p:nvPr>
        </p:nvSpPr>
        <p:spPr>
          <a:ln/>
        </p:spPr>
        <p:txBody>
          <a:bodyPr/>
          <a:lstStyle>
            <a:lvl1pPr>
              <a:defRPr/>
            </a:lvl1pPr>
          </a:lstStyle>
          <a:p>
            <a:endParaRPr lang="tr-TR"/>
          </a:p>
        </p:txBody>
      </p:sp>
      <p:sp>
        <p:nvSpPr>
          <p:cNvPr id="7" name="Rectangle 6"/>
          <p:cNvSpPr>
            <a:spLocks noGrp="1" noChangeArrowheads="1"/>
          </p:cNvSpPr>
          <p:nvPr>
            <p:ph type="sldNum" sz="quarter" idx="12"/>
          </p:nvPr>
        </p:nvSpPr>
        <p:spPr>
          <a:ln/>
        </p:spPr>
        <p:txBody>
          <a:bodyPr/>
          <a:lstStyle>
            <a:lvl1pPr>
              <a:defRPr/>
            </a:lvl1pPr>
          </a:lstStyle>
          <a:p>
            <a:fld id="{1956C8EE-A88C-4C38-A361-BF6D61ECBC03}"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CA70B30-D2F5-47C0-80FB-41782ECC4F89}" type="datetimeFigureOut">
              <a:rPr lang="tr-TR" smtClean="0"/>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49A10AC-F6D7-450C-9537-46D7505ECE13}"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CA70B30-D2F5-47C0-80FB-41782ECC4F89}" type="datetimeFigureOut">
              <a:rPr lang="tr-TR" smtClean="0"/>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49A10AC-F6D7-450C-9537-46D7505ECE13}"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FCA70B30-D2F5-47C0-80FB-41782ECC4F89}" type="datetimeFigureOut">
              <a:rPr lang="tr-TR" smtClean="0"/>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49A10AC-F6D7-450C-9537-46D7505ECE13}"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CA70B30-D2F5-47C0-80FB-41782ECC4F89}" type="datetimeFigureOut">
              <a:rPr lang="tr-TR" smtClean="0"/>
              <a:t>12.2.2018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649A10AC-F6D7-450C-9537-46D7505ECE13}"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FCA70B30-D2F5-47C0-80FB-41782ECC4F89}" type="datetimeFigureOut">
              <a:rPr lang="tr-TR" smtClean="0"/>
              <a:t>12.2.2018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649A10AC-F6D7-450C-9537-46D7505ECE13}"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CA70B30-D2F5-47C0-80FB-41782ECC4F89}" type="datetimeFigureOut">
              <a:rPr lang="tr-TR" smtClean="0"/>
              <a:t>12.2.2018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649A10AC-F6D7-450C-9537-46D7505ECE13}"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CA70B30-D2F5-47C0-80FB-41782ECC4F89}" type="datetimeFigureOut">
              <a:rPr lang="tr-TR" smtClean="0"/>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49A10AC-F6D7-450C-9537-46D7505ECE13}"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CA70B30-D2F5-47C0-80FB-41782ECC4F89}" type="datetimeFigureOut">
              <a:rPr lang="tr-TR" smtClean="0"/>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49A10AC-F6D7-450C-9537-46D7505ECE13}"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A70B30-D2F5-47C0-80FB-41782ECC4F89}" type="datetimeFigureOut">
              <a:rPr lang="tr-TR" smtClean="0"/>
              <a:t>12.2.2018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9A10AC-F6D7-450C-9537-46D7505ECE13}"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0" descr="Untitled6.pn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7411" name="Rectangle 2"/>
          <p:cNvSpPr>
            <a:spLocks noGrp="1" noChangeArrowheads="1"/>
          </p:cNvSpPr>
          <p:nvPr>
            <p:ph type="subTitle" idx="1"/>
          </p:nvPr>
        </p:nvSpPr>
        <p:spPr>
          <a:xfrm>
            <a:off x="0" y="1676400"/>
            <a:ext cx="9144000" cy="1143000"/>
          </a:xfrm>
        </p:spPr>
        <p:txBody>
          <a:bodyPr/>
          <a:lstStyle/>
          <a:p>
            <a:pPr eaLnBrk="1" hangingPunct="1">
              <a:lnSpc>
                <a:spcPct val="90000"/>
              </a:lnSpc>
            </a:pPr>
            <a:r>
              <a:rPr lang="tr-TR" sz="4000" b="1" dirty="0" smtClean="0">
                <a:solidFill>
                  <a:srgbClr val="00B0F0"/>
                </a:solidFill>
              </a:rPr>
              <a:t>Hücre Çevrimi ve Kanser</a:t>
            </a:r>
          </a:p>
          <a:p>
            <a:pPr eaLnBrk="1" hangingPunct="1">
              <a:lnSpc>
                <a:spcPct val="90000"/>
              </a:lnSpc>
            </a:pPr>
            <a:r>
              <a:rPr lang="tr-TR" sz="2800" b="1" dirty="0" smtClean="0">
                <a:solidFill>
                  <a:srgbClr val="00B0F0"/>
                </a:solidFill>
              </a:rPr>
              <a:t>111504 Biyoteknoloji ve Biyokimya Ders Notları</a:t>
            </a:r>
            <a:endParaRPr lang="tr-TR" sz="3600" b="1" dirty="0" smtClean="0">
              <a:solidFill>
                <a:srgbClr val="00B0F0"/>
              </a:solidFill>
            </a:endParaRPr>
          </a:p>
          <a:p>
            <a:pPr eaLnBrk="1" hangingPunct="1">
              <a:lnSpc>
                <a:spcPct val="90000"/>
              </a:lnSpc>
            </a:pPr>
            <a:endParaRPr lang="tr-TR" sz="4000" b="1" dirty="0" smtClean="0">
              <a:solidFill>
                <a:srgbClr val="00B0F0"/>
              </a:solidFill>
            </a:endParaRPr>
          </a:p>
          <a:p>
            <a:pPr eaLnBrk="1" hangingPunct="1">
              <a:lnSpc>
                <a:spcPct val="90000"/>
              </a:lnSpc>
            </a:pPr>
            <a:endParaRPr lang="en-US" sz="4000" b="1" dirty="0" smtClean="0">
              <a:solidFill>
                <a:srgbClr val="00B0F0"/>
              </a:solidFill>
            </a:endParaRPr>
          </a:p>
        </p:txBody>
      </p:sp>
      <p:sp>
        <p:nvSpPr>
          <p:cNvPr id="17412" name="Rectangle 4"/>
          <p:cNvSpPr>
            <a:spLocks noChangeArrowheads="1"/>
          </p:cNvSpPr>
          <p:nvPr/>
        </p:nvSpPr>
        <p:spPr bwMode="auto">
          <a:xfrm>
            <a:off x="0" y="2971800"/>
            <a:ext cx="9144000" cy="1066800"/>
          </a:xfrm>
          <a:prstGeom prst="rect">
            <a:avLst/>
          </a:prstGeom>
          <a:noFill/>
          <a:ln w="9525">
            <a:noFill/>
            <a:miter lim="800000"/>
            <a:headEnd/>
            <a:tailEnd/>
          </a:ln>
        </p:spPr>
        <p:txBody>
          <a:bodyPr/>
          <a:lstStyle/>
          <a:p>
            <a:pPr algn="ctr">
              <a:spcBef>
                <a:spcPct val="20000"/>
              </a:spcBef>
            </a:pPr>
            <a:r>
              <a:rPr lang="tr-TR" sz="3200" b="1" dirty="0" smtClean="0">
                <a:solidFill>
                  <a:schemeClr val="bg1"/>
                </a:solidFill>
                <a:latin typeface="Times New Roman" charset="0"/>
              </a:rPr>
              <a:t>Ders13</a:t>
            </a:r>
            <a:endParaRPr lang="tr-TR" sz="3200" b="1" dirty="0" smtClean="0">
              <a:solidFill>
                <a:schemeClr val="bg1"/>
              </a:solidFill>
              <a:latin typeface="Times New Roman" charset="0"/>
            </a:endParaRPr>
          </a:p>
          <a:p>
            <a:pPr algn="ctr">
              <a:spcBef>
                <a:spcPct val="20000"/>
              </a:spcBef>
            </a:pPr>
            <a:r>
              <a:rPr lang="tr-TR" b="1" dirty="0" smtClean="0">
                <a:solidFill>
                  <a:schemeClr val="bg1"/>
                </a:solidFill>
                <a:latin typeface="Times New Roman" charset="0"/>
              </a:rPr>
              <a:t>Dr. Açelya Yılmazer Aktuna</a:t>
            </a:r>
            <a:endParaRPr lang="en-US" b="1" dirty="0">
              <a:solidFill>
                <a:schemeClr val="bg1"/>
              </a:solidFill>
            </a:endParaRPr>
          </a:p>
        </p:txBody>
      </p:sp>
      <p:sp>
        <p:nvSpPr>
          <p:cNvPr id="17413" name="Rectangle 8"/>
          <p:cNvSpPr>
            <a:spLocks noChangeArrowheads="1"/>
          </p:cNvSpPr>
          <p:nvPr/>
        </p:nvSpPr>
        <p:spPr bwMode="auto">
          <a:xfrm>
            <a:off x="3538538" y="601663"/>
            <a:ext cx="184150" cy="457200"/>
          </a:xfrm>
          <a:prstGeom prst="rect">
            <a:avLst/>
          </a:prstGeom>
          <a:noFill/>
          <a:ln w="9525">
            <a:noFill/>
            <a:miter lim="800000"/>
            <a:headEnd/>
            <a:tailEnd/>
          </a:ln>
        </p:spPr>
        <p:txBody>
          <a:bodyPr wrap="none">
            <a:spAutoFit/>
          </a:bodyPr>
          <a:lstStyle/>
          <a:p>
            <a:endParaRPr lang="en-US" sz="2400" dirty="0"/>
          </a:p>
        </p:txBody>
      </p:sp>
      <p:sp>
        <p:nvSpPr>
          <p:cNvPr id="17414" name="Text Box 15"/>
          <p:cNvSpPr txBox="1">
            <a:spLocks noChangeArrowheads="1"/>
          </p:cNvSpPr>
          <p:nvPr/>
        </p:nvSpPr>
        <p:spPr bwMode="auto">
          <a:xfrm>
            <a:off x="1066800" y="5105400"/>
            <a:ext cx="9144000" cy="304800"/>
          </a:xfrm>
          <a:prstGeom prst="rect">
            <a:avLst/>
          </a:prstGeom>
          <a:noFill/>
          <a:ln w="9525">
            <a:noFill/>
            <a:miter lim="800000"/>
            <a:headEnd/>
            <a:tailEnd/>
          </a:ln>
        </p:spPr>
        <p:txBody>
          <a:bodyPr>
            <a:spAutoFit/>
          </a:bodyPr>
          <a:lstStyle/>
          <a:p>
            <a:pPr algn="ctr"/>
            <a:r>
              <a:rPr lang="en-US" sz="1400" dirty="0">
                <a:solidFill>
                  <a:srgbClr val="78C5E1"/>
                </a:solidFill>
              </a:rPr>
              <a:t>                                                                   © 2009 W. H. Freeman and Company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91480" y="-171400"/>
            <a:ext cx="10104040" cy="1143000"/>
          </a:xfrm>
        </p:spPr>
        <p:txBody>
          <a:bodyPr>
            <a:noAutofit/>
          </a:bodyPr>
          <a:lstStyle/>
          <a:p>
            <a:pPr eaLnBrk="1" hangingPunct="1"/>
            <a:r>
              <a:rPr lang="tr-TR" sz="3600" b="1" dirty="0" smtClean="0">
                <a:solidFill>
                  <a:srgbClr val="2FB0DC"/>
                </a:solidFill>
              </a:rPr>
              <a:t>Yenilikçi Kanser Terapi Yöntemleri</a:t>
            </a:r>
            <a:endParaRPr lang="en-US" sz="3600" b="1" dirty="0" smtClean="0">
              <a:solidFill>
                <a:srgbClr val="2FB0DC"/>
              </a:solidFill>
            </a:endParaRPr>
          </a:p>
        </p:txBody>
      </p:sp>
      <p:sp>
        <p:nvSpPr>
          <p:cNvPr id="20483" name="Rectangle 3"/>
          <p:cNvSpPr>
            <a:spLocks noGrp="1" noChangeArrowheads="1"/>
          </p:cNvSpPr>
          <p:nvPr>
            <p:ph type="body" sz="half" idx="2"/>
          </p:nvPr>
        </p:nvSpPr>
        <p:spPr>
          <a:xfrm>
            <a:off x="304800" y="980728"/>
            <a:ext cx="8839200" cy="5517232"/>
          </a:xfrm>
        </p:spPr>
        <p:txBody>
          <a:bodyPr>
            <a:normAutofit/>
          </a:bodyPr>
          <a:lstStyle/>
          <a:p>
            <a:pPr>
              <a:lnSpc>
                <a:spcPct val="90000"/>
              </a:lnSpc>
            </a:pPr>
            <a:r>
              <a:rPr lang="tr-TR" dirty="0" smtClean="0"/>
              <a:t>Geleneksel tedaviler: kemoterapi, radyoterapi, ameliyat</a:t>
            </a:r>
          </a:p>
          <a:p>
            <a:pPr>
              <a:lnSpc>
                <a:spcPct val="90000"/>
              </a:lnSpc>
            </a:pPr>
            <a:endParaRPr lang="tr-TR" dirty="0"/>
          </a:p>
          <a:p>
            <a:pPr>
              <a:lnSpc>
                <a:spcPct val="90000"/>
              </a:lnSpc>
            </a:pPr>
            <a:r>
              <a:rPr lang="tr-TR" dirty="0" smtClean="0"/>
              <a:t>Yenilikçi tedaviler:</a:t>
            </a:r>
          </a:p>
          <a:p>
            <a:pPr lvl="1">
              <a:lnSpc>
                <a:spcPct val="90000"/>
              </a:lnSpc>
            </a:pPr>
            <a:r>
              <a:rPr lang="tr-TR" dirty="0" smtClean="0"/>
              <a:t>Gen terapisi (DNA/RNA bazlı)</a:t>
            </a:r>
          </a:p>
          <a:p>
            <a:pPr lvl="1">
              <a:lnSpc>
                <a:spcPct val="90000"/>
              </a:lnSpc>
            </a:pPr>
            <a:r>
              <a:rPr lang="tr-TR" dirty="0" err="1" smtClean="0"/>
              <a:t>Viral</a:t>
            </a:r>
            <a:r>
              <a:rPr lang="tr-TR" dirty="0" smtClean="0"/>
              <a:t> terapi (</a:t>
            </a:r>
            <a:r>
              <a:rPr lang="tr-TR" dirty="0" err="1" smtClean="0"/>
              <a:t>onkolitik</a:t>
            </a:r>
            <a:r>
              <a:rPr lang="tr-TR" dirty="0" smtClean="0"/>
              <a:t> virüsler- </a:t>
            </a:r>
            <a:r>
              <a:rPr lang="tr-TR" dirty="0" err="1" smtClean="0"/>
              <a:t>onyx</a:t>
            </a:r>
            <a:r>
              <a:rPr lang="tr-TR" dirty="0" smtClean="0"/>
              <a:t>-015)</a:t>
            </a:r>
          </a:p>
          <a:p>
            <a:pPr lvl="1">
              <a:lnSpc>
                <a:spcPct val="90000"/>
              </a:lnSpc>
            </a:pPr>
            <a:r>
              <a:rPr lang="tr-TR" dirty="0" err="1" smtClean="0"/>
              <a:t>İmmünoterapi</a:t>
            </a:r>
            <a:r>
              <a:rPr lang="tr-TR" dirty="0" smtClean="0"/>
              <a:t> (</a:t>
            </a:r>
            <a:r>
              <a:rPr lang="tr-TR" dirty="0" err="1" smtClean="0"/>
              <a:t>sitokinler</a:t>
            </a:r>
            <a:r>
              <a:rPr lang="tr-TR" dirty="0" smtClean="0"/>
              <a:t>, </a:t>
            </a:r>
            <a:r>
              <a:rPr lang="tr-TR" dirty="0" err="1" smtClean="0"/>
              <a:t>monoklonal</a:t>
            </a:r>
            <a:r>
              <a:rPr lang="tr-TR" dirty="0" smtClean="0"/>
              <a:t> antikorlar-</a:t>
            </a:r>
            <a:r>
              <a:rPr lang="tr-TR" dirty="0" err="1" smtClean="0"/>
              <a:t>avastin</a:t>
            </a:r>
            <a:r>
              <a:rPr lang="tr-TR" dirty="0" smtClean="0"/>
              <a:t>)</a:t>
            </a:r>
          </a:p>
          <a:p>
            <a:pPr lvl="1">
              <a:lnSpc>
                <a:spcPct val="90000"/>
              </a:lnSpc>
            </a:pPr>
            <a:r>
              <a:rPr lang="tr-TR" dirty="0" smtClean="0"/>
              <a:t>Kontrollü/ hedefe yönelik ilaç </a:t>
            </a:r>
            <a:r>
              <a:rPr lang="tr-TR" dirty="0" err="1" smtClean="0"/>
              <a:t>salımları</a:t>
            </a:r>
            <a:r>
              <a:rPr lang="tr-TR" dirty="0" smtClean="0"/>
              <a:t> (</a:t>
            </a:r>
            <a:r>
              <a:rPr lang="tr-TR" dirty="0" err="1" smtClean="0"/>
              <a:t>nanoteknoloji</a:t>
            </a:r>
            <a:r>
              <a:rPr lang="tr-TR" dirty="0" smtClean="0"/>
              <a:t>)</a:t>
            </a:r>
          </a:p>
          <a:p>
            <a:pPr lvl="1">
              <a:lnSpc>
                <a:spcPct val="90000"/>
              </a:lnSpc>
            </a:pPr>
            <a:r>
              <a:rPr lang="tr-TR" dirty="0" smtClean="0"/>
              <a:t>Küçük molekül </a:t>
            </a:r>
            <a:r>
              <a:rPr lang="tr-TR" dirty="0" err="1" smtClean="0"/>
              <a:t>inhibatörler</a:t>
            </a:r>
            <a:r>
              <a:rPr lang="tr-TR" dirty="0" smtClean="0"/>
              <a:t>: protein </a:t>
            </a:r>
            <a:r>
              <a:rPr lang="tr-TR" dirty="0" err="1" smtClean="0"/>
              <a:t>kinazlar</a:t>
            </a:r>
            <a:r>
              <a:rPr lang="tr-TR" dirty="0" smtClean="0"/>
              <a:t> </a:t>
            </a:r>
          </a:p>
          <a:p>
            <a:pPr lvl="1">
              <a:lnSpc>
                <a:spcPct val="90000"/>
              </a:lnSpc>
            </a:pPr>
            <a:endParaRPr lang="tr-TR" dirty="0" smtClean="0"/>
          </a:p>
        </p:txBody>
      </p:sp>
      <p:sp>
        <p:nvSpPr>
          <p:cNvPr id="20484" name="Line 4"/>
          <p:cNvSpPr>
            <a:spLocks noChangeShapeType="1"/>
          </p:cNvSpPr>
          <p:nvPr/>
        </p:nvSpPr>
        <p:spPr bwMode="auto">
          <a:xfrm>
            <a:off x="228600" y="764704"/>
            <a:ext cx="86106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checkerboard(across)">
                                      <p:cBhvr>
                                        <p:cTn id="7" dur="500"/>
                                        <p:tgtEl>
                                          <p:spTgt spid="204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0483">
                                            <p:txEl>
                                              <p:pRg st="2" end="2"/>
                                            </p:txEl>
                                          </p:spTgt>
                                        </p:tgtEl>
                                        <p:attrNameLst>
                                          <p:attrName>style.visibility</p:attrName>
                                        </p:attrNameLst>
                                      </p:cBhvr>
                                      <p:to>
                                        <p:strVal val="visible"/>
                                      </p:to>
                                    </p:set>
                                    <p:animEffect transition="in" filter="checkerboard(across)">
                                      <p:cBhvr>
                                        <p:cTn id="12" dur="500"/>
                                        <p:tgtEl>
                                          <p:spTgt spid="20483">
                                            <p:txEl>
                                              <p:pRg st="2" end="2"/>
                                            </p:txEl>
                                          </p:spTgt>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20483">
                                            <p:txEl>
                                              <p:pRg st="3" end="3"/>
                                            </p:txEl>
                                          </p:spTgt>
                                        </p:tgtEl>
                                        <p:attrNameLst>
                                          <p:attrName>style.visibility</p:attrName>
                                        </p:attrNameLst>
                                      </p:cBhvr>
                                      <p:to>
                                        <p:strVal val="visible"/>
                                      </p:to>
                                    </p:set>
                                    <p:animEffect transition="in" filter="checkerboard(across)">
                                      <p:cBhvr>
                                        <p:cTn id="15" dur="500"/>
                                        <p:tgtEl>
                                          <p:spTgt spid="20483">
                                            <p:txEl>
                                              <p:pRg st="3" end="3"/>
                                            </p:txEl>
                                          </p:spTgt>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20483">
                                            <p:txEl>
                                              <p:pRg st="4" end="4"/>
                                            </p:txEl>
                                          </p:spTgt>
                                        </p:tgtEl>
                                        <p:attrNameLst>
                                          <p:attrName>style.visibility</p:attrName>
                                        </p:attrNameLst>
                                      </p:cBhvr>
                                      <p:to>
                                        <p:strVal val="visible"/>
                                      </p:to>
                                    </p:set>
                                    <p:animEffect transition="in" filter="checkerboard(across)">
                                      <p:cBhvr>
                                        <p:cTn id="18" dur="500"/>
                                        <p:tgtEl>
                                          <p:spTgt spid="20483">
                                            <p:txEl>
                                              <p:pRg st="4" end="4"/>
                                            </p:txEl>
                                          </p:spTgt>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20483">
                                            <p:txEl>
                                              <p:pRg st="5" end="5"/>
                                            </p:txEl>
                                          </p:spTgt>
                                        </p:tgtEl>
                                        <p:attrNameLst>
                                          <p:attrName>style.visibility</p:attrName>
                                        </p:attrNameLst>
                                      </p:cBhvr>
                                      <p:to>
                                        <p:strVal val="visible"/>
                                      </p:to>
                                    </p:set>
                                    <p:animEffect transition="in" filter="checkerboard(across)">
                                      <p:cBhvr>
                                        <p:cTn id="21" dur="500"/>
                                        <p:tgtEl>
                                          <p:spTgt spid="20483">
                                            <p:txEl>
                                              <p:pRg st="5" end="5"/>
                                            </p:txEl>
                                          </p:spTgt>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20483">
                                            <p:txEl>
                                              <p:pRg st="6" end="6"/>
                                            </p:txEl>
                                          </p:spTgt>
                                        </p:tgtEl>
                                        <p:attrNameLst>
                                          <p:attrName>style.visibility</p:attrName>
                                        </p:attrNameLst>
                                      </p:cBhvr>
                                      <p:to>
                                        <p:strVal val="visible"/>
                                      </p:to>
                                    </p:set>
                                    <p:animEffect transition="in" filter="checkerboard(across)">
                                      <p:cBhvr>
                                        <p:cTn id="24" dur="500"/>
                                        <p:tgtEl>
                                          <p:spTgt spid="20483">
                                            <p:txEl>
                                              <p:pRg st="6" end="6"/>
                                            </p:txEl>
                                          </p:spTgt>
                                        </p:tgtEl>
                                      </p:cBhvr>
                                    </p:animEffect>
                                  </p:childTnLst>
                                </p:cTn>
                              </p:par>
                              <p:par>
                                <p:cTn id="25" presetID="5" presetClass="entr" presetSubtype="10" fill="hold" grpId="0" nodeType="withEffect">
                                  <p:stCondLst>
                                    <p:cond delay="0"/>
                                  </p:stCondLst>
                                  <p:childTnLst>
                                    <p:set>
                                      <p:cBhvr>
                                        <p:cTn id="26" dur="1" fill="hold">
                                          <p:stCondLst>
                                            <p:cond delay="0"/>
                                          </p:stCondLst>
                                        </p:cTn>
                                        <p:tgtEl>
                                          <p:spTgt spid="20483">
                                            <p:txEl>
                                              <p:pRg st="7" end="7"/>
                                            </p:txEl>
                                          </p:spTgt>
                                        </p:tgtEl>
                                        <p:attrNameLst>
                                          <p:attrName>style.visibility</p:attrName>
                                        </p:attrNameLst>
                                      </p:cBhvr>
                                      <p:to>
                                        <p:strVal val="visible"/>
                                      </p:to>
                                    </p:set>
                                    <p:animEffect transition="in" filter="checkerboard(across)">
                                      <p:cBhvr>
                                        <p:cTn id="27" dur="500"/>
                                        <p:tgtEl>
                                          <p:spTgt spid="2048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91480" y="53752"/>
            <a:ext cx="10104040" cy="11430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err="1" smtClean="0">
                <a:ln>
                  <a:noFill/>
                </a:ln>
                <a:solidFill>
                  <a:srgbClr val="2FB0DC"/>
                </a:solidFill>
                <a:effectLst/>
                <a:uLnTx/>
                <a:uFillTx/>
                <a:latin typeface="+mj-lt"/>
                <a:ea typeface="+mj-ea"/>
                <a:cs typeface="+mj-cs"/>
              </a:rPr>
              <a:t>Onkolitik</a:t>
            </a:r>
            <a:r>
              <a:rPr kumimoji="0" lang="tr-TR" sz="3600" b="1" i="0" u="none" strike="noStrike" kern="1200" cap="none" spc="0" normalizeH="0" baseline="0" noProof="0" dirty="0" smtClean="0">
                <a:ln>
                  <a:noFill/>
                </a:ln>
                <a:solidFill>
                  <a:srgbClr val="2FB0DC"/>
                </a:solidFill>
                <a:effectLst/>
                <a:uLnTx/>
                <a:uFillTx/>
                <a:latin typeface="+mj-lt"/>
                <a:ea typeface="+mj-ea"/>
                <a:cs typeface="+mj-cs"/>
              </a:rPr>
              <a:t> virüsler</a:t>
            </a:r>
            <a:endParaRPr kumimoji="0" lang="en-US" sz="3600" b="1" i="0" u="none" strike="noStrike" kern="1200" cap="none" spc="0" normalizeH="0" baseline="0" noProof="0" dirty="0" smtClean="0">
              <a:ln>
                <a:noFill/>
              </a:ln>
              <a:solidFill>
                <a:srgbClr val="2FB0DC"/>
              </a:solidFill>
              <a:effectLst/>
              <a:uLnTx/>
              <a:uFillTx/>
              <a:latin typeface="+mj-lt"/>
              <a:ea typeface="+mj-ea"/>
              <a:cs typeface="+mj-cs"/>
            </a:endParaRPr>
          </a:p>
        </p:txBody>
      </p:sp>
      <p:sp>
        <p:nvSpPr>
          <p:cNvPr id="5" name="Rectangle 3"/>
          <p:cNvSpPr txBox="1">
            <a:spLocks noChangeArrowheads="1"/>
          </p:cNvSpPr>
          <p:nvPr/>
        </p:nvSpPr>
        <p:spPr>
          <a:xfrm>
            <a:off x="304800" y="980728"/>
            <a:ext cx="8839200" cy="5517232"/>
          </a:xfrm>
          <a:prstGeom prst="rect">
            <a:avLst/>
          </a:prstGeom>
        </p:spPr>
        <p:txBody>
          <a:bodyPr>
            <a:normAutofit/>
          </a:bodyPr>
          <a:lstStyle/>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tr-TR" sz="2800" b="0" i="0" u="none" strike="noStrike" kern="1200" cap="none" spc="0" normalizeH="0" baseline="0" noProof="0" dirty="0" smtClean="0">
                <a:ln>
                  <a:noFill/>
                </a:ln>
                <a:solidFill>
                  <a:schemeClr val="tx1"/>
                </a:solidFill>
                <a:effectLst/>
                <a:uLnTx/>
                <a:uFillTx/>
                <a:latin typeface="+mn-lt"/>
                <a:ea typeface="+mn-ea"/>
                <a:cs typeface="+mn-cs"/>
              </a:rPr>
              <a:t>Sadece tümör hücrelerinde </a:t>
            </a:r>
            <a:r>
              <a:rPr kumimoji="0" lang="tr-TR" sz="2800" b="0" i="0" u="none" strike="noStrike" kern="1200" cap="none" spc="0" normalizeH="0" baseline="0" noProof="0" dirty="0" err="1" smtClean="0">
                <a:ln>
                  <a:noFill/>
                </a:ln>
                <a:solidFill>
                  <a:schemeClr val="tx1"/>
                </a:solidFill>
                <a:effectLst/>
                <a:uLnTx/>
                <a:uFillTx/>
                <a:latin typeface="+mn-lt"/>
                <a:ea typeface="+mn-ea"/>
                <a:cs typeface="+mn-cs"/>
              </a:rPr>
              <a:t>replike</a:t>
            </a:r>
            <a:r>
              <a:rPr kumimoji="0" lang="tr-TR" sz="2800" b="0" i="0" u="none" strike="noStrike" kern="1200" cap="none" spc="0" normalizeH="0" baseline="0" noProof="0" dirty="0" smtClean="0">
                <a:ln>
                  <a:noFill/>
                </a:ln>
                <a:solidFill>
                  <a:schemeClr val="tx1"/>
                </a:solidFill>
                <a:effectLst/>
                <a:uLnTx/>
                <a:uFillTx/>
                <a:latin typeface="+mn-lt"/>
                <a:ea typeface="+mn-ea"/>
                <a:cs typeface="+mn-cs"/>
              </a:rPr>
              <a:t> olacak şekilde virüs genomları değiştiriliştir.</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tr-TR" sz="2800" b="0" i="0" u="none" strike="noStrike" kern="1200" cap="none" spc="0" normalizeH="0" noProof="0" dirty="0" smtClean="0">
                <a:ln>
                  <a:noFill/>
                </a:ln>
                <a:solidFill>
                  <a:schemeClr val="tx1"/>
                </a:solidFill>
                <a:effectLst/>
                <a:uLnTx/>
                <a:uFillTx/>
                <a:latin typeface="+mn-lt"/>
                <a:ea typeface="+mn-ea"/>
                <a:cs typeface="+mn-cs"/>
              </a:rPr>
              <a:t> </a:t>
            </a:r>
            <a:r>
              <a:rPr kumimoji="0" lang="tr-TR" sz="2800" b="0" i="0" u="none" strike="noStrike" kern="1200" cap="none" spc="0" normalizeH="0" noProof="0" dirty="0" err="1" smtClean="0">
                <a:ln>
                  <a:noFill/>
                </a:ln>
                <a:solidFill>
                  <a:schemeClr val="tx1"/>
                </a:solidFill>
                <a:effectLst/>
                <a:uLnTx/>
                <a:uFillTx/>
                <a:latin typeface="+mn-lt"/>
                <a:ea typeface="+mn-ea"/>
                <a:cs typeface="+mn-cs"/>
              </a:rPr>
              <a:t>Adenovirus</a:t>
            </a:r>
            <a:r>
              <a:rPr kumimoji="0" lang="tr-TR" sz="2800" b="0" i="0" u="none" strike="noStrike" kern="1200" cap="none" spc="0" normalizeH="0" noProof="0" dirty="0" smtClean="0">
                <a:ln>
                  <a:noFill/>
                </a:ln>
                <a:solidFill>
                  <a:schemeClr val="tx1"/>
                </a:solidFill>
                <a:effectLst/>
                <a:uLnTx/>
                <a:uFillTx/>
                <a:latin typeface="+mn-lt"/>
                <a:ea typeface="+mn-ea"/>
                <a:cs typeface="+mn-cs"/>
              </a:rPr>
              <a:t> (</a:t>
            </a:r>
            <a:r>
              <a:rPr kumimoji="0" lang="tr-TR" sz="2800" b="0" i="0" u="none" strike="noStrike" kern="1200" cap="none" spc="0" normalizeH="0" noProof="0" dirty="0" err="1" smtClean="0">
                <a:ln>
                  <a:noFill/>
                </a:ln>
                <a:solidFill>
                  <a:schemeClr val="tx1"/>
                </a:solidFill>
                <a:effectLst/>
                <a:uLnTx/>
                <a:uFillTx/>
                <a:latin typeface="+mn-lt"/>
                <a:ea typeface="+mn-ea"/>
                <a:cs typeface="+mn-cs"/>
              </a:rPr>
              <a:t>Onyx</a:t>
            </a:r>
            <a:r>
              <a:rPr kumimoji="0" lang="tr-TR" sz="2800" b="0" i="0" u="none" strike="noStrike" kern="1200" cap="none" spc="0" normalizeH="0" noProof="0" dirty="0" smtClean="0">
                <a:ln>
                  <a:noFill/>
                </a:ln>
                <a:solidFill>
                  <a:schemeClr val="tx1"/>
                </a:solidFill>
                <a:effectLst/>
                <a:uLnTx/>
                <a:uFillTx/>
                <a:latin typeface="+mn-lt"/>
                <a:ea typeface="+mn-ea"/>
                <a:cs typeface="+mn-cs"/>
              </a:rPr>
              <a:t>-015, ICOVİR), HSV (HSV1716)</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lang="tr-TR" sz="2800" noProof="0" dirty="0" smtClean="0"/>
              <a:t>Klinik çalışma </a:t>
            </a:r>
            <a:r>
              <a:rPr lang="tr-TR" sz="2800" noProof="0" dirty="0" err="1" smtClean="0"/>
              <a:t>saffaları</a:t>
            </a:r>
            <a:r>
              <a:rPr lang="tr-TR" sz="2800" noProof="0" dirty="0" smtClean="0"/>
              <a:t> </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lang="tr-TR" sz="2800" noProof="0" dirty="0" smtClean="0"/>
              <a:t>Yan etkiler, finansal sorunlar</a:t>
            </a:r>
            <a:endParaRPr kumimoji="0" lang="tr-TR" sz="28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Line 4"/>
          <p:cNvSpPr>
            <a:spLocks noChangeShapeType="1"/>
          </p:cNvSpPr>
          <p:nvPr/>
        </p:nvSpPr>
        <p:spPr bwMode="auto">
          <a:xfrm>
            <a:off x="228600" y="764704"/>
            <a:ext cx="86106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heckerboard(across)">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checkerboard(across)">
                                      <p:cBhvr>
                                        <p:cTn id="12" dur="500"/>
                                        <p:tgtEl>
                                          <p:spTgt spid="5">
                                            <p:txEl>
                                              <p:pRg st="1" end="1"/>
                                            </p:txEl>
                                          </p:spTgt>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checkerboard(across)">
                                      <p:cBhvr>
                                        <p:cTn id="15" dur="500"/>
                                        <p:tgtEl>
                                          <p:spTgt spid="5">
                                            <p:txEl>
                                              <p:pRg st="2" end="2"/>
                                            </p:txEl>
                                          </p:spTgt>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checkerboard(across)">
                                      <p:cBhvr>
                                        <p:cTn id="18"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91480" y="53752"/>
            <a:ext cx="10104040" cy="11430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err="1" smtClean="0">
                <a:ln>
                  <a:noFill/>
                </a:ln>
                <a:solidFill>
                  <a:srgbClr val="2FB0DC"/>
                </a:solidFill>
                <a:effectLst/>
                <a:uLnTx/>
                <a:uFillTx/>
                <a:latin typeface="+mj-lt"/>
                <a:ea typeface="+mj-ea"/>
                <a:cs typeface="+mj-cs"/>
              </a:rPr>
              <a:t>Monoklonal</a:t>
            </a:r>
            <a:r>
              <a:rPr kumimoji="0" lang="tr-TR" sz="3600" b="1" i="0" u="none" strike="noStrike" kern="1200" cap="none" spc="0" normalizeH="0" baseline="0" noProof="0" dirty="0" smtClean="0">
                <a:ln>
                  <a:noFill/>
                </a:ln>
                <a:solidFill>
                  <a:srgbClr val="2FB0DC"/>
                </a:solidFill>
                <a:effectLst/>
                <a:uLnTx/>
                <a:uFillTx/>
                <a:latin typeface="+mj-lt"/>
                <a:ea typeface="+mj-ea"/>
                <a:cs typeface="+mj-cs"/>
              </a:rPr>
              <a:t> Antikorlar</a:t>
            </a:r>
            <a:endParaRPr kumimoji="0" lang="en-US" sz="3600" b="1" i="0" u="none" strike="noStrike" kern="1200" cap="none" spc="0" normalizeH="0" baseline="0" noProof="0" dirty="0" smtClean="0">
              <a:ln>
                <a:noFill/>
              </a:ln>
              <a:solidFill>
                <a:srgbClr val="2FB0DC"/>
              </a:solidFill>
              <a:effectLst/>
              <a:uLnTx/>
              <a:uFillTx/>
              <a:latin typeface="+mj-lt"/>
              <a:ea typeface="+mj-ea"/>
              <a:cs typeface="+mj-cs"/>
            </a:endParaRPr>
          </a:p>
        </p:txBody>
      </p:sp>
      <p:sp>
        <p:nvSpPr>
          <p:cNvPr id="5" name="Rectangle 3"/>
          <p:cNvSpPr txBox="1">
            <a:spLocks noChangeArrowheads="1"/>
          </p:cNvSpPr>
          <p:nvPr/>
        </p:nvSpPr>
        <p:spPr>
          <a:xfrm>
            <a:off x="304800" y="836712"/>
            <a:ext cx="8839200" cy="5517232"/>
          </a:xfrm>
          <a:prstGeom prst="rect">
            <a:avLst/>
          </a:prstGeom>
        </p:spPr>
        <p:txBody>
          <a:bodyPr>
            <a:normAutofit/>
          </a:bodyPr>
          <a:lstStyle/>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lang="tr-TR" sz="2400" dirty="0" err="1" smtClean="0"/>
              <a:t>Avastin</a:t>
            </a:r>
            <a:r>
              <a:rPr lang="tr-TR" sz="2400" dirty="0" smtClean="0"/>
              <a:t> (</a:t>
            </a:r>
            <a:r>
              <a:rPr lang="tr-TR" sz="2400" dirty="0" err="1" smtClean="0"/>
              <a:t>Bevacizumab</a:t>
            </a:r>
            <a:r>
              <a:rPr lang="tr-TR" sz="2400" dirty="0" smtClean="0"/>
              <a:t>): VEGF </a:t>
            </a:r>
            <a:r>
              <a:rPr lang="tr-TR" sz="2400" dirty="0" err="1" smtClean="0"/>
              <a:t>inhibatörü</a:t>
            </a:r>
            <a:r>
              <a:rPr lang="tr-TR" sz="2400" dirty="0" smtClean="0"/>
              <a:t> (VEGF: kan damarlarının büyüme faktörü, </a:t>
            </a:r>
            <a:r>
              <a:rPr lang="tr-TR" sz="2400" dirty="0" err="1" smtClean="0"/>
              <a:t>angiogenesis</a:t>
            </a:r>
            <a:r>
              <a:rPr lang="tr-TR" sz="2400" dirty="0" smtClean="0"/>
              <a:t>)</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lang="tr-TR" sz="2400" dirty="0" err="1" smtClean="0"/>
              <a:t>Glioblastoma</a:t>
            </a:r>
            <a:r>
              <a:rPr lang="tr-TR" sz="2400" dirty="0" smtClean="0"/>
              <a:t> </a:t>
            </a:r>
            <a:r>
              <a:rPr lang="tr-TR" sz="2400" dirty="0" err="1" smtClean="0"/>
              <a:t>multiforme</a:t>
            </a:r>
            <a:r>
              <a:rPr lang="tr-TR" sz="2400" dirty="0" smtClean="0"/>
              <a:t>, </a:t>
            </a:r>
            <a:r>
              <a:rPr lang="tr-TR" sz="2400" dirty="0" err="1" smtClean="0"/>
              <a:t>metastatik</a:t>
            </a:r>
            <a:r>
              <a:rPr lang="tr-TR" sz="2400" dirty="0" smtClean="0"/>
              <a:t> </a:t>
            </a:r>
            <a:r>
              <a:rPr lang="tr-TR" sz="2400" dirty="0" err="1" smtClean="0"/>
              <a:t>kolorektal</a:t>
            </a:r>
            <a:r>
              <a:rPr lang="tr-TR" sz="2400" dirty="0" smtClean="0"/>
              <a:t> kanser, NSCLC, </a:t>
            </a:r>
            <a:r>
              <a:rPr lang="tr-TR" sz="2400" dirty="0" err="1" smtClean="0"/>
              <a:t>metastatik</a:t>
            </a:r>
            <a:r>
              <a:rPr lang="tr-TR" sz="2400" dirty="0" smtClean="0"/>
              <a:t> böbrek kanseri</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lang="tr-TR" sz="2400" dirty="0" smtClean="0"/>
              <a:t>Pahalı bir terapi seçeneği</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tr-TR" sz="2400" b="0" i="0" u="none" strike="noStrike" kern="1200" cap="none" spc="0" normalizeH="0" baseline="0" noProof="0" dirty="0" smtClean="0">
                <a:ln>
                  <a:noFill/>
                </a:ln>
                <a:solidFill>
                  <a:schemeClr val="tx1"/>
                </a:solidFill>
                <a:effectLst/>
                <a:uLnTx/>
                <a:uFillTx/>
                <a:latin typeface="+mn-lt"/>
                <a:ea typeface="+mn-ea"/>
                <a:cs typeface="+mn-cs"/>
              </a:rPr>
              <a:t>Çok</a:t>
            </a:r>
            <a:r>
              <a:rPr kumimoji="0" lang="tr-TR" sz="2400" b="0" i="0" u="none" strike="noStrike" kern="1200" cap="none" spc="0" normalizeH="0" noProof="0" dirty="0" smtClean="0">
                <a:ln>
                  <a:noFill/>
                </a:ln>
                <a:solidFill>
                  <a:schemeClr val="tx1"/>
                </a:solidFill>
                <a:effectLst/>
                <a:uLnTx/>
                <a:uFillTx/>
                <a:latin typeface="+mn-lt"/>
                <a:ea typeface="+mn-ea"/>
                <a:cs typeface="+mn-cs"/>
              </a:rPr>
              <a:t> fazla yan etki ve son dönem hastalara veriliyor</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Char char="–"/>
              <a:tabLst/>
              <a:defRPr/>
            </a:pPr>
            <a:endParaRPr kumimoji="0" lang="tr-TR"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Line 4"/>
          <p:cNvSpPr>
            <a:spLocks noChangeShapeType="1"/>
          </p:cNvSpPr>
          <p:nvPr/>
        </p:nvSpPr>
        <p:spPr bwMode="auto">
          <a:xfrm>
            <a:off x="228600" y="764704"/>
            <a:ext cx="86106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heckerboard(across)">
                                      <p:cBhvr>
                                        <p:cTn id="7" dur="500"/>
                                        <p:tgtEl>
                                          <p:spTgt spid="5">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checkerboard(across)">
                                      <p:cBhvr>
                                        <p:cTn id="10" dur="500"/>
                                        <p:tgtEl>
                                          <p:spTgt spid="5">
                                            <p:txEl>
                                              <p:pRg st="1" end="1"/>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checkerboard(across)">
                                      <p:cBhvr>
                                        <p:cTn id="13" dur="500"/>
                                        <p:tgtEl>
                                          <p:spTgt spid="5">
                                            <p:txEl>
                                              <p:pRg st="2" end="2"/>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checkerboard(across)">
                                      <p:cBhvr>
                                        <p:cTn id="16"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1187624" y="3472705"/>
            <a:ext cx="3528392" cy="369332"/>
          </a:xfrm>
          <a:prstGeom prst="rect">
            <a:avLst/>
          </a:prstGeom>
          <a:noFill/>
        </p:spPr>
        <p:txBody>
          <a:bodyPr wrap="square" rtlCol="0">
            <a:spAutoFit/>
          </a:bodyPr>
          <a:lstStyle/>
          <a:p>
            <a:r>
              <a:rPr lang="tr-TR" dirty="0" smtClean="0"/>
              <a:t>ATP-bağlanma bölgesini hedefler</a:t>
            </a:r>
            <a:endParaRPr lang="tr-TR" dirty="0"/>
          </a:p>
        </p:txBody>
      </p:sp>
      <p:sp>
        <p:nvSpPr>
          <p:cNvPr id="4" name="3 Metin kutusu"/>
          <p:cNvSpPr txBox="1"/>
          <p:nvPr/>
        </p:nvSpPr>
        <p:spPr>
          <a:xfrm>
            <a:off x="4644008" y="3472705"/>
            <a:ext cx="3528392" cy="369332"/>
          </a:xfrm>
          <a:prstGeom prst="rect">
            <a:avLst/>
          </a:prstGeom>
          <a:noFill/>
        </p:spPr>
        <p:txBody>
          <a:bodyPr wrap="square" rtlCol="0">
            <a:spAutoFit/>
          </a:bodyPr>
          <a:lstStyle/>
          <a:p>
            <a:r>
              <a:rPr lang="tr-TR" dirty="0" smtClean="0"/>
              <a:t>Aktif bölgesini hedefler</a:t>
            </a:r>
            <a:endParaRPr lang="tr-TR" dirty="0"/>
          </a:p>
        </p:txBody>
      </p:sp>
      <p:sp>
        <p:nvSpPr>
          <p:cNvPr id="5" name="Rectangle 2"/>
          <p:cNvSpPr txBox="1">
            <a:spLocks noChangeArrowheads="1"/>
          </p:cNvSpPr>
          <p:nvPr/>
        </p:nvSpPr>
        <p:spPr>
          <a:xfrm>
            <a:off x="-491480" y="53752"/>
            <a:ext cx="10104040" cy="11430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2FB0DC"/>
                </a:solidFill>
                <a:effectLst/>
                <a:uLnTx/>
                <a:uFillTx/>
                <a:latin typeface="+mj-lt"/>
                <a:ea typeface="+mj-ea"/>
                <a:cs typeface="+mj-cs"/>
              </a:rPr>
              <a:t>Küçük Moleküller</a:t>
            </a:r>
            <a:endParaRPr kumimoji="0" lang="en-US" sz="3600" b="1" i="0" u="none" strike="noStrike" kern="1200" cap="none" spc="0" normalizeH="0" baseline="0" noProof="0" dirty="0" smtClean="0">
              <a:ln>
                <a:noFill/>
              </a:ln>
              <a:solidFill>
                <a:srgbClr val="2FB0DC"/>
              </a:solidFill>
              <a:effectLst/>
              <a:uLnTx/>
              <a:uFillTx/>
              <a:latin typeface="+mj-lt"/>
              <a:ea typeface="+mj-ea"/>
              <a:cs typeface="+mj-cs"/>
            </a:endParaRPr>
          </a:p>
        </p:txBody>
      </p:sp>
      <p:sp>
        <p:nvSpPr>
          <p:cNvPr id="6" name="Line 4"/>
          <p:cNvSpPr>
            <a:spLocks noChangeShapeType="1"/>
          </p:cNvSpPr>
          <p:nvPr/>
        </p:nvSpPr>
        <p:spPr bwMode="auto">
          <a:xfrm>
            <a:off x="228600" y="620688"/>
            <a:ext cx="86106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91480" y="-171400"/>
            <a:ext cx="10104040" cy="1143000"/>
          </a:xfrm>
        </p:spPr>
        <p:txBody>
          <a:bodyPr>
            <a:noAutofit/>
          </a:bodyPr>
          <a:lstStyle/>
          <a:p>
            <a:pPr eaLnBrk="1" hangingPunct="1"/>
            <a:r>
              <a:rPr lang="tr-TR" sz="3600" b="1" dirty="0" smtClean="0">
                <a:solidFill>
                  <a:srgbClr val="2FB0DC"/>
                </a:solidFill>
              </a:rPr>
              <a:t>Bitkilerde Kontrolsüz Hücre Bölünmesi ??</a:t>
            </a:r>
            <a:endParaRPr lang="en-US" sz="3600" b="1" dirty="0" smtClean="0">
              <a:solidFill>
                <a:srgbClr val="2FB0DC"/>
              </a:solidFill>
            </a:endParaRPr>
          </a:p>
        </p:txBody>
      </p:sp>
      <p:sp>
        <p:nvSpPr>
          <p:cNvPr id="20483" name="Rectangle 3"/>
          <p:cNvSpPr>
            <a:spLocks noGrp="1" noChangeArrowheads="1"/>
          </p:cNvSpPr>
          <p:nvPr>
            <p:ph type="body" sz="half" idx="2"/>
          </p:nvPr>
        </p:nvSpPr>
        <p:spPr>
          <a:xfrm>
            <a:off x="304800" y="980728"/>
            <a:ext cx="8839200" cy="5517232"/>
          </a:xfrm>
        </p:spPr>
        <p:txBody>
          <a:bodyPr>
            <a:normAutofit/>
          </a:bodyPr>
          <a:lstStyle/>
          <a:p>
            <a:pPr>
              <a:lnSpc>
                <a:spcPct val="90000"/>
              </a:lnSpc>
            </a:pPr>
            <a:r>
              <a:rPr lang="tr-TR" dirty="0" err="1" smtClean="0"/>
              <a:t>Sitokinin</a:t>
            </a:r>
            <a:r>
              <a:rPr lang="tr-TR" dirty="0" smtClean="0"/>
              <a:t> ve </a:t>
            </a:r>
            <a:r>
              <a:rPr lang="tr-TR" dirty="0" err="1" smtClean="0"/>
              <a:t>oksin</a:t>
            </a:r>
            <a:r>
              <a:rPr lang="tr-TR" dirty="0" smtClean="0"/>
              <a:t> gibi </a:t>
            </a:r>
            <a:r>
              <a:rPr lang="tr-TR" dirty="0" err="1" smtClean="0"/>
              <a:t>fitohormonların</a:t>
            </a:r>
            <a:r>
              <a:rPr lang="tr-TR" dirty="0" smtClean="0"/>
              <a:t> düzenlediği metabolizma ya da </a:t>
            </a:r>
            <a:r>
              <a:rPr lang="tr-TR" dirty="0" err="1" smtClean="0"/>
              <a:t>biyosinyalleşmede</a:t>
            </a:r>
            <a:r>
              <a:rPr lang="tr-TR" dirty="0" smtClean="0"/>
              <a:t> görülen sorunlar</a:t>
            </a:r>
          </a:p>
          <a:p>
            <a:pPr>
              <a:lnSpc>
                <a:spcPct val="90000"/>
              </a:lnSpc>
            </a:pPr>
            <a:r>
              <a:rPr lang="tr-TR" dirty="0" smtClean="0"/>
              <a:t>Bakteri, virüs, mantar, böcek, </a:t>
            </a:r>
            <a:r>
              <a:rPr lang="tr-TR" dirty="0" err="1" smtClean="0"/>
              <a:t>nematod</a:t>
            </a:r>
            <a:endParaRPr lang="tr-TR" dirty="0" smtClean="0"/>
          </a:p>
          <a:p>
            <a:pPr>
              <a:lnSpc>
                <a:spcPct val="90000"/>
              </a:lnSpc>
            </a:pPr>
            <a:r>
              <a:rPr lang="tr-TR" dirty="0" smtClean="0"/>
              <a:t>Bazı bitkilerdeki özel </a:t>
            </a:r>
            <a:r>
              <a:rPr lang="tr-TR" dirty="0" err="1" smtClean="0"/>
              <a:t>genotipler</a:t>
            </a:r>
            <a:r>
              <a:rPr lang="tr-TR" dirty="0" smtClean="0"/>
              <a:t> (</a:t>
            </a:r>
            <a:r>
              <a:rPr lang="tr-TR" i="1" dirty="0" err="1" smtClean="0"/>
              <a:t>Nicotiana</a:t>
            </a:r>
            <a:r>
              <a:rPr lang="tr-TR" dirty="0" smtClean="0"/>
              <a:t>, </a:t>
            </a:r>
            <a:r>
              <a:rPr lang="tr-TR" dirty="0" err="1" smtClean="0"/>
              <a:t>hybrid</a:t>
            </a:r>
            <a:r>
              <a:rPr lang="tr-TR" dirty="0" smtClean="0"/>
              <a:t> </a:t>
            </a:r>
            <a:r>
              <a:rPr lang="tr-TR" dirty="0" err="1" smtClean="0"/>
              <a:t>genera</a:t>
            </a:r>
            <a:r>
              <a:rPr lang="tr-TR" dirty="0" smtClean="0"/>
              <a:t>)</a:t>
            </a:r>
          </a:p>
          <a:p>
            <a:pPr>
              <a:lnSpc>
                <a:spcPct val="90000"/>
              </a:lnSpc>
            </a:pPr>
            <a:endParaRPr lang="tr-TR" dirty="0" smtClean="0"/>
          </a:p>
          <a:p>
            <a:pPr>
              <a:lnSpc>
                <a:spcPct val="90000"/>
              </a:lnSpc>
            </a:pPr>
            <a:r>
              <a:rPr lang="tr-TR" i="1" dirty="0" err="1" smtClean="0"/>
              <a:t>Agrobacterium</a:t>
            </a:r>
            <a:r>
              <a:rPr lang="tr-TR" dirty="0" smtClean="0"/>
              <a:t>: </a:t>
            </a:r>
            <a:r>
              <a:rPr lang="tr-TR" dirty="0" err="1" smtClean="0"/>
              <a:t>crown</a:t>
            </a:r>
            <a:r>
              <a:rPr lang="tr-TR" dirty="0" smtClean="0"/>
              <a:t> </a:t>
            </a:r>
            <a:r>
              <a:rPr lang="tr-TR" dirty="0" err="1" smtClean="0"/>
              <a:t>gall</a:t>
            </a:r>
            <a:r>
              <a:rPr lang="tr-TR" dirty="0" smtClean="0"/>
              <a:t> tümör oluşumu</a:t>
            </a:r>
          </a:p>
          <a:p>
            <a:pPr lvl="1">
              <a:lnSpc>
                <a:spcPct val="90000"/>
              </a:lnSpc>
            </a:pPr>
            <a:r>
              <a:rPr lang="tr-TR" dirty="0" smtClean="0"/>
              <a:t>Ti (</a:t>
            </a:r>
            <a:r>
              <a:rPr lang="tr-TR" dirty="0" err="1" smtClean="0"/>
              <a:t>tumour</a:t>
            </a:r>
            <a:r>
              <a:rPr lang="tr-TR" dirty="0" smtClean="0"/>
              <a:t> </a:t>
            </a:r>
            <a:r>
              <a:rPr lang="tr-TR" dirty="0" err="1" smtClean="0"/>
              <a:t>inducing</a:t>
            </a:r>
            <a:r>
              <a:rPr lang="tr-TR" dirty="0" smtClean="0"/>
              <a:t>) </a:t>
            </a:r>
            <a:r>
              <a:rPr lang="tr-TR" dirty="0" err="1" smtClean="0"/>
              <a:t>plazmid</a:t>
            </a:r>
            <a:r>
              <a:rPr lang="tr-TR" dirty="0" smtClean="0"/>
              <a:t> (</a:t>
            </a:r>
            <a:r>
              <a:rPr lang="tr-TR" i="1" dirty="0" err="1" smtClean="0"/>
              <a:t>Agrobacterium</a:t>
            </a:r>
            <a:r>
              <a:rPr lang="tr-TR" i="1" dirty="0" smtClean="0"/>
              <a:t> </a:t>
            </a:r>
            <a:r>
              <a:rPr lang="tr-TR" i="1" dirty="0" err="1" smtClean="0"/>
              <a:t>tumefaciens</a:t>
            </a:r>
            <a:r>
              <a:rPr lang="tr-TR" dirty="0" smtClean="0"/>
              <a:t>)</a:t>
            </a:r>
          </a:p>
          <a:p>
            <a:pPr lvl="1">
              <a:lnSpc>
                <a:spcPct val="90000"/>
              </a:lnSpc>
            </a:pPr>
            <a:r>
              <a:rPr lang="tr-TR" dirty="0" smtClean="0"/>
              <a:t> Nasıl çalışır? </a:t>
            </a:r>
            <a:r>
              <a:rPr lang="tr-TR" dirty="0" err="1" smtClean="0"/>
              <a:t>Biyoteknolojideki</a:t>
            </a:r>
            <a:r>
              <a:rPr lang="tr-TR" dirty="0" smtClean="0"/>
              <a:t> rolü?</a:t>
            </a:r>
          </a:p>
          <a:p>
            <a:pPr lvl="1">
              <a:lnSpc>
                <a:spcPct val="90000"/>
              </a:lnSpc>
            </a:pPr>
            <a:endParaRPr lang="tr-TR" dirty="0" smtClean="0"/>
          </a:p>
        </p:txBody>
      </p:sp>
      <p:sp>
        <p:nvSpPr>
          <p:cNvPr id="20484" name="Line 4"/>
          <p:cNvSpPr>
            <a:spLocks noChangeShapeType="1"/>
          </p:cNvSpPr>
          <p:nvPr/>
        </p:nvSpPr>
        <p:spPr bwMode="auto">
          <a:xfrm>
            <a:off x="228600" y="764704"/>
            <a:ext cx="86106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checkerboard(across)">
                                      <p:cBhvr>
                                        <p:cTn id="7" dur="500"/>
                                        <p:tgtEl>
                                          <p:spTgt spid="204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0483">
                                            <p:txEl>
                                              <p:pRg st="1" end="1"/>
                                            </p:txEl>
                                          </p:spTgt>
                                        </p:tgtEl>
                                        <p:attrNameLst>
                                          <p:attrName>style.visibility</p:attrName>
                                        </p:attrNameLst>
                                      </p:cBhvr>
                                      <p:to>
                                        <p:strVal val="visible"/>
                                      </p:to>
                                    </p:set>
                                    <p:animEffect transition="in" filter="checkerboard(across)">
                                      <p:cBhvr>
                                        <p:cTn id="12" dur="500"/>
                                        <p:tgtEl>
                                          <p:spTgt spid="2048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0483">
                                            <p:txEl>
                                              <p:pRg st="2" end="2"/>
                                            </p:txEl>
                                          </p:spTgt>
                                        </p:tgtEl>
                                        <p:attrNameLst>
                                          <p:attrName>style.visibility</p:attrName>
                                        </p:attrNameLst>
                                      </p:cBhvr>
                                      <p:to>
                                        <p:strVal val="visible"/>
                                      </p:to>
                                    </p:set>
                                    <p:animEffect transition="in" filter="checkerboard(across)">
                                      <p:cBhvr>
                                        <p:cTn id="17" dur="500"/>
                                        <p:tgtEl>
                                          <p:spTgt spid="2048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0483">
                                            <p:txEl>
                                              <p:pRg st="4" end="4"/>
                                            </p:txEl>
                                          </p:spTgt>
                                        </p:tgtEl>
                                        <p:attrNameLst>
                                          <p:attrName>style.visibility</p:attrName>
                                        </p:attrNameLst>
                                      </p:cBhvr>
                                      <p:to>
                                        <p:strVal val="visible"/>
                                      </p:to>
                                    </p:set>
                                    <p:animEffect transition="in" filter="checkerboard(across)">
                                      <p:cBhvr>
                                        <p:cTn id="22" dur="500"/>
                                        <p:tgtEl>
                                          <p:spTgt spid="20483">
                                            <p:txEl>
                                              <p:pRg st="4" end="4"/>
                                            </p:txEl>
                                          </p:spTgt>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20483">
                                            <p:txEl>
                                              <p:pRg st="5" end="5"/>
                                            </p:txEl>
                                          </p:spTgt>
                                        </p:tgtEl>
                                        <p:attrNameLst>
                                          <p:attrName>style.visibility</p:attrName>
                                        </p:attrNameLst>
                                      </p:cBhvr>
                                      <p:to>
                                        <p:strVal val="visible"/>
                                      </p:to>
                                    </p:set>
                                    <p:animEffect transition="in" filter="checkerboard(across)">
                                      <p:cBhvr>
                                        <p:cTn id="25" dur="500"/>
                                        <p:tgtEl>
                                          <p:spTgt spid="20483">
                                            <p:txEl>
                                              <p:pRg st="5" end="5"/>
                                            </p:txEl>
                                          </p:spTgt>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20483">
                                            <p:txEl>
                                              <p:pRg st="6" end="6"/>
                                            </p:txEl>
                                          </p:spTgt>
                                        </p:tgtEl>
                                        <p:attrNameLst>
                                          <p:attrName>style.visibility</p:attrName>
                                        </p:attrNameLst>
                                      </p:cBhvr>
                                      <p:to>
                                        <p:strVal val="visible"/>
                                      </p:to>
                                    </p:set>
                                    <p:animEffect transition="in" filter="checkerboard(across)">
                                      <p:cBhvr>
                                        <p:cTn id="28" dur="500"/>
                                        <p:tgtEl>
                                          <p:spTgt spid="2048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52400" y="0"/>
            <a:ext cx="8763000" cy="1143000"/>
          </a:xfrm>
        </p:spPr>
        <p:txBody>
          <a:bodyPr/>
          <a:lstStyle/>
          <a:p>
            <a:pPr eaLnBrk="1" hangingPunct="1"/>
            <a:r>
              <a:rPr lang="tr-TR" dirty="0" smtClean="0">
                <a:solidFill>
                  <a:srgbClr val="2FB0DC"/>
                </a:solidFill>
              </a:rPr>
              <a:t>Hücre Çevrimi</a:t>
            </a:r>
            <a:endParaRPr lang="en-US" dirty="0" smtClean="0">
              <a:solidFill>
                <a:srgbClr val="2FB0DC"/>
              </a:solidFill>
            </a:endParaRPr>
          </a:p>
        </p:txBody>
      </p:sp>
      <p:sp>
        <p:nvSpPr>
          <p:cNvPr id="20483" name="Rectangle 3"/>
          <p:cNvSpPr>
            <a:spLocks noGrp="1" noChangeArrowheads="1"/>
          </p:cNvSpPr>
          <p:nvPr>
            <p:ph type="body" sz="half" idx="2"/>
          </p:nvPr>
        </p:nvSpPr>
        <p:spPr>
          <a:xfrm>
            <a:off x="304800" y="1143000"/>
            <a:ext cx="8839200" cy="5334000"/>
          </a:xfrm>
        </p:spPr>
        <p:txBody>
          <a:bodyPr/>
          <a:lstStyle/>
          <a:p>
            <a:pPr>
              <a:lnSpc>
                <a:spcPct val="90000"/>
              </a:lnSpc>
            </a:pPr>
            <a:r>
              <a:rPr lang="tr-TR" dirty="0" smtClean="0"/>
              <a:t>Protein </a:t>
            </a:r>
            <a:r>
              <a:rPr lang="tr-TR" dirty="0" err="1" smtClean="0"/>
              <a:t>kinazlar</a:t>
            </a:r>
            <a:r>
              <a:rPr lang="tr-TR" dirty="0" smtClean="0"/>
              <a:t> tarafından yönetilir ve düzenlenir.</a:t>
            </a:r>
          </a:p>
          <a:p>
            <a:pPr>
              <a:lnSpc>
                <a:spcPct val="90000"/>
              </a:lnSpc>
            </a:pPr>
            <a:r>
              <a:rPr lang="tr-TR" dirty="0" smtClean="0"/>
              <a:t>Sinyal yolaklarının en çok rol oynadıkları durumdur</a:t>
            </a:r>
          </a:p>
          <a:p>
            <a:pPr lvl="1">
              <a:lnSpc>
                <a:spcPct val="90000"/>
              </a:lnSpc>
            </a:pPr>
            <a:r>
              <a:rPr lang="tr-TR" dirty="0" err="1" smtClean="0"/>
              <a:t>Emryonik</a:t>
            </a:r>
            <a:r>
              <a:rPr lang="tr-TR" dirty="0" smtClean="0"/>
              <a:t> gelişimde ve sonrasında hücre bölünmesinin önemi</a:t>
            </a:r>
          </a:p>
          <a:p>
            <a:pPr lvl="1">
              <a:lnSpc>
                <a:spcPct val="90000"/>
              </a:lnSpc>
            </a:pPr>
            <a:r>
              <a:rPr lang="tr-TR" dirty="0" smtClean="0"/>
              <a:t>Erişkin organizmalarda dokuların çoğu durgunlaşır</a:t>
            </a:r>
          </a:p>
          <a:p>
            <a:pPr lvl="1">
              <a:lnSpc>
                <a:spcPct val="90000"/>
              </a:lnSpc>
            </a:pPr>
            <a:r>
              <a:rPr lang="tr-TR" dirty="0" smtClean="0"/>
              <a:t>Bölünme kararı</a:t>
            </a:r>
          </a:p>
          <a:p>
            <a:pPr lvl="1">
              <a:lnSpc>
                <a:spcPct val="90000"/>
              </a:lnSpc>
            </a:pPr>
            <a:r>
              <a:rPr lang="tr-TR" dirty="0" smtClean="0"/>
              <a:t>Kontrolsüz hücre bölünmesi: kanser</a:t>
            </a:r>
          </a:p>
          <a:p>
            <a:pPr>
              <a:lnSpc>
                <a:spcPct val="90000"/>
              </a:lnSpc>
            </a:pPr>
            <a:r>
              <a:rPr lang="tr-TR" dirty="0" smtClean="0"/>
              <a:t>Hücre Çevrimi</a:t>
            </a:r>
          </a:p>
          <a:p>
            <a:pPr lvl="1">
              <a:lnSpc>
                <a:spcPct val="90000"/>
              </a:lnSpc>
            </a:pPr>
            <a:r>
              <a:rPr lang="tr-TR" dirty="0" smtClean="0"/>
              <a:t>4 evreden oluşur</a:t>
            </a:r>
            <a:endParaRPr lang="en-US" dirty="0" smtClean="0"/>
          </a:p>
        </p:txBody>
      </p:sp>
      <p:sp>
        <p:nvSpPr>
          <p:cNvPr id="20484" name="Line 4"/>
          <p:cNvSpPr>
            <a:spLocks noChangeShapeType="1"/>
          </p:cNvSpPr>
          <p:nvPr/>
        </p:nvSpPr>
        <p:spPr bwMode="auto">
          <a:xfrm>
            <a:off x="228600" y="990600"/>
            <a:ext cx="86106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checkerboard(across)">
                                      <p:cBhvr>
                                        <p:cTn id="7" dur="500"/>
                                        <p:tgtEl>
                                          <p:spTgt spid="204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0483">
                                            <p:txEl>
                                              <p:pRg st="1" end="1"/>
                                            </p:txEl>
                                          </p:spTgt>
                                        </p:tgtEl>
                                        <p:attrNameLst>
                                          <p:attrName>style.visibility</p:attrName>
                                        </p:attrNameLst>
                                      </p:cBhvr>
                                      <p:to>
                                        <p:strVal val="visible"/>
                                      </p:to>
                                    </p:set>
                                    <p:animEffect transition="in" filter="checkerboard(across)">
                                      <p:cBhvr>
                                        <p:cTn id="12" dur="500"/>
                                        <p:tgtEl>
                                          <p:spTgt spid="20483">
                                            <p:txEl>
                                              <p:pRg st="1" end="1"/>
                                            </p:txEl>
                                          </p:spTgt>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20483">
                                            <p:txEl>
                                              <p:pRg st="2" end="2"/>
                                            </p:txEl>
                                          </p:spTgt>
                                        </p:tgtEl>
                                        <p:attrNameLst>
                                          <p:attrName>style.visibility</p:attrName>
                                        </p:attrNameLst>
                                      </p:cBhvr>
                                      <p:to>
                                        <p:strVal val="visible"/>
                                      </p:to>
                                    </p:set>
                                    <p:animEffect transition="in" filter="checkerboard(across)">
                                      <p:cBhvr>
                                        <p:cTn id="15" dur="500"/>
                                        <p:tgtEl>
                                          <p:spTgt spid="20483">
                                            <p:txEl>
                                              <p:pRg st="2" end="2"/>
                                            </p:txEl>
                                          </p:spTgt>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20483">
                                            <p:txEl>
                                              <p:pRg st="3" end="3"/>
                                            </p:txEl>
                                          </p:spTgt>
                                        </p:tgtEl>
                                        <p:attrNameLst>
                                          <p:attrName>style.visibility</p:attrName>
                                        </p:attrNameLst>
                                      </p:cBhvr>
                                      <p:to>
                                        <p:strVal val="visible"/>
                                      </p:to>
                                    </p:set>
                                    <p:animEffect transition="in" filter="checkerboard(across)">
                                      <p:cBhvr>
                                        <p:cTn id="18" dur="500"/>
                                        <p:tgtEl>
                                          <p:spTgt spid="20483">
                                            <p:txEl>
                                              <p:pRg st="3" end="3"/>
                                            </p:txEl>
                                          </p:spTgt>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20483">
                                            <p:txEl>
                                              <p:pRg st="4" end="4"/>
                                            </p:txEl>
                                          </p:spTgt>
                                        </p:tgtEl>
                                        <p:attrNameLst>
                                          <p:attrName>style.visibility</p:attrName>
                                        </p:attrNameLst>
                                      </p:cBhvr>
                                      <p:to>
                                        <p:strVal val="visible"/>
                                      </p:to>
                                    </p:set>
                                    <p:animEffect transition="in" filter="checkerboard(across)">
                                      <p:cBhvr>
                                        <p:cTn id="21" dur="500"/>
                                        <p:tgtEl>
                                          <p:spTgt spid="20483">
                                            <p:txEl>
                                              <p:pRg st="4" end="4"/>
                                            </p:txEl>
                                          </p:spTgt>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20483">
                                            <p:txEl>
                                              <p:pRg st="5" end="5"/>
                                            </p:txEl>
                                          </p:spTgt>
                                        </p:tgtEl>
                                        <p:attrNameLst>
                                          <p:attrName>style.visibility</p:attrName>
                                        </p:attrNameLst>
                                      </p:cBhvr>
                                      <p:to>
                                        <p:strVal val="visible"/>
                                      </p:to>
                                    </p:set>
                                    <p:animEffect transition="in" filter="checkerboard(across)">
                                      <p:cBhvr>
                                        <p:cTn id="24" dur="500"/>
                                        <p:tgtEl>
                                          <p:spTgt spid="2048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20483">
                                            <p:txEl>
                                              <p:pRg st="6" end="6"/>
                                            </p:txEl>
                                          </p:spTgt>
                                        </p:tgtEl>
                                        <p:attrNameLst>
                                          <p:attrName>style.visibility</p:attrName>
                                        </p:attrNameLst>
                                      </p:cBhvr>
                                      <p:to>
                                        <p:strVal val="visible"/>
                                      </p:to>
                                    </p:set>
                                    <p:animEffect transition="in" filter="checkerboard(across)">
                                      <p:cBhvr>
                                        <p:cTn id="29" dur="500"/>
                                        <p:tgtEl>
                                          <p:spTgt spid="20483">
                                            <p:txEl>
                                              <p:pRg st="6" end="6"/>
                                            </p:txEl>
                                          </p:spTgt>
                                        </p:tgtEl>
                                      </p:cBhvr>
                                    </p:animEffect>
                                  </p:childTnLst>
                                </p:cTn>
                              </p:par>
                              <p:par>
                                <p:cTn id="30" presetID="5" presetClass="entr" presetSubtype="10" fill="hold" grpId="0" nodeType="withEffect">
                                  <p:stCondLst>
                                    <p:cond delay="0"/>
                                  </p:stCondLst>
                                  <p:childTnLst>
                                    <p:set>
                                      <p:cBhvr>
                                        <p:cTn id="31" dur="1" fill="hold">
                                          <p:stCondLst>
                                            <p:cond delay="0"/>
                                          </p:stCondLst>
                                        </p:cTn>
                                        <p:tgtEl>
                                          <p:spTgt spid="20483">
                                            <p:txEl>
                                              <p:pRg st="7" end="7"/>
                                            </p:txEl>
                                          </p:spTgt>
                                        </p:tgtEl>
                                        <p:attrNameLst>
                                          <p:attrName>style.visibility</p:attrName>
                                        </p:attrNameLst>
                                      </p:cBhvr>
                                      <p:to>
                                        <p:strVal val="visible"/>
                                      </p:to>
                                    </p:set>
                                    <p:animEffect transition="in" filter="checkerboard(across)">
                                      <p:cBhvr>
                                        <p:cTn id="32" dur="500"/>
                                        <p:tgtEl>
                                          <p:spTgt spid="2048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52400" y="164976"/>
            <a:ext cx="8763000" cy="1143000"/>
          </a:xfrm>
        </p:spPr>
        <p:txBody>
          <a:bodyPr>
            <a:noAutofit/>
          </a:bodyPr>
          <a:lstStyle/>
          <a:p>
            <a:pPr eaLnBrk="1" hangingPunct="1"/>
            <a:r>
              <a:rPr lang="tr-TR" sz="3600" dirty="0" smtClean="0">
                <a:solidFill>
                  <a:srgbClr val="2FB0DC"/>
                </a:solidFill>
              </a:rPr>
              <a:t>Hücre Çevrimi: siklin bağımlı protein </a:t>
            </a:r>
            <a:r>
              <a:rPr lang="tr-TR" sz="3600" dirty="0" err="1" smtClean="0">
                <a:solidFill>
                  <a:srgbClr val="2FB0DC"/>
                </a:solidFill>
              </a:rPr>
              <a:t>kinazlar</a:t>
            </a:r>
            <a:r>
              <a:rPr lang="tr-TR" sz="3600" dirty="0" smtClean="0">
                <a:solidFill>
                  <a:srgbClr val="2FB0DC"/>
                </a:solidFill>
              </a:rPr>
              <a:t> ile düzenlenir</a:t>
            </a:r>
            <a:endParaRPr lang="en-US" sz="3600" dirty="0" smtClean="0">
              <a:solidFill>
                <a:srgbClr val="2FB0DC"/>
              </a:solidFill>
            </a:endParaRPr>
          </a:p>
        </p:txBody>
      </p:sp>
      <p:sp>
        <p:nvSpPr>
          <p:cNvPr id="20483" name="Rectangle 3"/>
          <p:cNvSpPr>
            <a:spLocks noGrp="1" noChangeArrowheads="1"/>
          </p:cNvSpPr>
          <p:nvPr>
            <p:ph type="body" sz="half" idx="2"/>
          </p:nvPr>
        </p:nvSpPr>
        <p:spPr>
          <a:xfrm>
            <a:off x="304800" y="1407368"/>
            <a:ext cx="8839200" cy="5334000"/>
          </a:xfrm>
        </p:spPr>
        <p:txBody>
          <a:bodyPr/>
          <a:lstStyle/>
          <a:p>
            <a:pPr>
              <a:lnSpc>
                <a:spcPct val="90000"/>
              </a:lnSpc>
            </a:pPr>
            <a:r>
              <a:rPr lang="tr-TR" dirty="0" smtClean="0"/>
              <a:t> Protein </a:t>
            </a:r>
            <a:r>
              <a:rPr lang="tr-TR" dirty="0" err="1" smtClean="0"/>
              <a:t>kinazlar</a:t>
            </a:r>
            <a:r>
              <a:rPr lang="tr-TR" dirty="0" smtClean="0"/>
              <a:t>: </a:t>
            </a:r>
          </a:p>
          <a:p>
            <a:pPr lvl="1">
              <a:lnSpc>
                <a:spcPct val="90000"/>
              </a:lnSpc>
            </a:pPr>
            <a:r>
              <a:rPr lang="tr-TR" dirty="0" smtClean="0"/>
              <a:t>düzeyleri zamanla dalgalanma gösterir</a:t>
            </a:r>
          </a:p>
          <a:p>
            <a:pPr lvl="1">
              <a:lnSpc>
                <a:spcPct val="90000"/>
              </a:lnSpc>
            </a:pPr>
            <a:r>
              <a:rPr lang="tr-TR" dirty="0" smtClean="0"/>
              <a:t>Mükemmel bir zamanlama ile hücre bölünmesinden sorumlu proteinleri </a:t>
            </a:r>
            <a:r>
              <a:rPr lang="tr-TR" dirty="0" err="1" smtClean="0"/>
              <a:t>fosforillerler</a:t>
            </a:r>
            <a:endParaRPr lang="tr-TR" dirty="0" smtClean="0"/>
          </a:p>
          <a:p>
            <a:pPr lvl="1">
              <a:lnSpc>
                <a:spcPct val="90000"/>
              </a:lnSpc>
            </a:pPr>
            <a:r>
              <a:rPr lang="tr-TR" dirty="0" smtClean="0"/>
              <a:t>Siklin: düzenleyici alt birimleri</a:t>
            </a:r>
          </a:p>
          <a:p>
            <a:pPr lvl="1">
              <a:lnSpc>
                <a:spcPct val="90000"/>
              </a:lnSpc>
            </a:pPr>
            <a:r>
              <a:rPr lang="tr-TR" dirty="0" smtClean="0"/>
              <a:t>Siklin bağımlı protein </a:t>
            </a:r>
            <a:r>
              <a:rPr lang="tr-TR" dirty="0" err="1" smtClean="0"/>
              <a:t>kinazlar</a:t>
            </a:r>
            <a:r>
              <a:rPr lang="tr-TR" dirty="0" smtClean="0"/>
              <a:t> (CDK): katalitik alt birim</a:t>
            </a:r>
          </a:p>
          <a:p>
            <a:pPr lvl="1">
              <a:lnSpc>
                <a:spcPct val="90000"/>
              </a:lnSpc>
            </a:pPr>
            <a:r>
              <a:rPr lang="tr-TR" dirty="0"/>
              <a:t> </a:t>
            </a:r>
            <a:r>
              <a:rPr lang="tr-TR" dirty="0" err="1" smtClean="0"/>
              <a:t>Heterodimer</a:t>
            </a:r>
            <a:endParaRPr lang="tr-TR" dirty="0" smtClean="0"/>
          </a:p>
          <a:p>
            <a:pPr>
              <a:lnSpc>
                <a:spcPct val="90000"/>
              </a:lnSpc>
            </a:pPr>
            <a:endParaRPr lang="tr-TR" dirty="0"/>
          </a:p>
          <a:p>
            <a:pPr>
              <a:lnSpc>
                <a:spcPct val="90000"/>
              </a:lnSpc>
            </a:pPr>
            <a:r>
              <a:rPr lang="tr-TR" dirty="0" smtClean="0"/>
              <a:t>Hayvanlarda ve bitkilerde</a:t>
            </a:r>
          </a:p>
          <a:p>
            <a:pPr lvl="1">
              <a:lnSpc>
                <a:spcPct val="90000"/>
              </a:lnSpc>
            </a:pPr>
            <a:r>
              <a:rPr lang="tr-TR" dirty="0" smtClean="0"/>
              <a:t>10 farklı siklin, 8 CDK</a:t>
            </a:r>
          </a:p>
          <a:p>
            <a:pPr lvl="1">
              <a:lnSpc>
                <a:spcPct val="90000"/>
              </a:lnSpc>
            </a:pPr>
            <a:r>
              <a:rPr lang="tr-TR" dirty="0" smtClean="0"/>
              <a:t>Bitkilerde: kök ve gövde dokularında</a:t>
            </a:r>
            <a:endParaRPr lang="en-US" dirty="0" smtClean="0"/>
          </a:p>
        </p:txBody>
      </p:sp>
      <p:sp>
        <p:nvSpPr>
          <p:cNvPr id="20484" name="Line 4"/>
          <p:cNvSpPr>
            <a:spLocks noChangeShapeType="1"/>
          </p:cNvSpPr>
          <p:nvPr/>
        </p:nvSpPr>
        <p:spPr bwMode="auto">
          <a:xfrm>
            <a:off x="228600" y="1254968"/>
            <a:ext cx="86106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checkerboard(across)">
                                      <p:cBhvr>
                                        <p:cTn id="7" dur="500"/>
                                        <p:tgtEl>
                                          <p:spTgt spid="204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0483">
                                            <p:txEl>
                                              <p:pRg st="1" end="1"/>
                                            </p:txEl>
                                          </p:spTgt>
                                        </p:tgtEl>
                                        <p:attrNameLst>
                                          <p:attrName>style.visibility</p:attrName>
                                        </p:attrNameLst>
                                      </p:cBhvr>
                                      <p:to>
                                        <p:strVal val="visible"/>
                                      </p:to>
                                    </p:set>
                                    <p:animEffect transition="in" filter="checkerboard(across)">
                                      <p:cBhvr>
                                        <p:cTn id="12" dur="500"/>
                                        <p:tgtEl>
                                          <p:spTgt spid="2048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0483">
                                            <p:txEl>
                                              <p:pRg st="2" end="2"/>
                                            </p:txEl>
                                          </p:spTgt>
                                        </p:tgtEl>
                                        <p:attrNameLst>
                                          <p:attrName>style.visibility</p:attrName>
                                        </p:attrNameLst>
                                      </p:cBhvr>
                                      <p:to>
                                        <p:strVal val="visible"/>
                                      </p:to>
                                    </p:set>
                                    <p:animEffect transition="in" filter="checkerboard(across)">
                                      <p:cBhvr>
                                        <p:cTn id="17" dur="500"/>
                                        <p:tgtEl>
                                          <p:spTgt spid="2048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0483">
                                            <p:txEl>
                                              <p:pRg st="3" end="3"/>
                                            </p:txEl>
                                          </p:spTgt>
                                        </p:tgtEl>
                                        <p:attrNameLst>
                                          <p:attrName>style.visibility</p:attrName>
                                        </p:attrNameLst>
                                      </p:cBhvr>
                                      <p:to>
                                        <p:strVal val="visible"/>
                                      </p:to>
                                    </p:set>
                                    <p:animEffect transition="in" filter="checkerboard(across)">
                                      <p:cBhvr>
                                        <p:cTn id="22" dur="500"/>
                                        <p:tgtEl>
                                          <p:spTgt spid="20483">
                                            <p:txEl>
                                              <p:pRg st="3" end="3"/>
                                            </p:txEl>
                                          </p:spTgt>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20483">
                                            <p:txEl>
                                              <p:pRg st="4" end="4"/>
                                            </p:txEl>
                                          </p:spTgt>
                                        </p:tgtEl>
                                        <p:attrNameLst>
                                          <p:attrName>style.visibility</p:attrName>
                                        </p:attrNameLst>
                                      </p:cBhvr>
                                      <p:to>
                                        <p:strVal val="visible"/>
                                      </p:to>
                                    </p:set>
                                    <p:animEffect transition="in" filter="checkerboard(across)">
                                      <p:cBhvr>
                                        <p:cTn id="25" dur="500"/>
                                        <p:tgtEl>
                                          <p:spTgt spid="20483">
                                            <p:txEl>
                                              <p:pRg st="4" end="4"/>
                                            </p:txEl>
                                          </p:spTgt>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20483">
                                            <p:txEl>
                                              <p:pRg st="5" end="5"/>
                                            </p:txEl>
                                          </p:spTgt>
                                        </p:tgtEl>
                                        <p:attrNameLst>
                                          <p:attrName>style.visibility</p:attrName>
                                        </p:attrNameLst>
                                      </p:cBhvr>
                                      <p:to>
                                        <p:strVal val="visible"/>
                                      </p:to>
                                    </p:set>
                                    <p:animEffect transition="in" filter="checkerboard(across)">
                                      <p:cBhvr>
                                        <p:cTn id="28" dur="500"/>
                                        <p:tgtEl>
                                          <p:spTgt spid="2048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20483">
                                            <p:txEl>
                                              <p:pRg st="7" end="7"/>
                                            </p:txEl>
                                          </p:spTgt>
                                        </p:tgtEl>
                                        <p:attrNameLst>
                                          <p:attrName>style.visibility</p:attrName>
                                        </p:attrNameLst>
                                      </p:cBhvr>
                                      <p:to>
                                        <p:strVal val="visible"/>
                                      </p:to>
                                    </p:set>
                                    <p:animEffect transition="in" filter="checkerboard(across)">
                                      <p:cBhvr>
                                        <p:cTn id="33" dur="500"/>
                                        <p:tgtEl>
                                          <p:spTgt spid="20483">
                                            <p:txEl>
                                              <p:pRg st="7" end="7"/>
                                            </p:txEl>
                                          </p:spTgt>
                                        </p:tgtEl>
                                      </p:cBhvr>
                                    </p:animEffect>
                                  </p:childTnLst>
                                </p:cTn>
                              </p:par>
                              <p:par>
                                <p:cTn id="34" presetID="5" presetClass="entr" presetSubtype="10" fill="hold" grpId="0" nodeType="withEffect">
                                  <p:stCondLst>
                                    <p:cond delay="0"/>
                                  </p:stCondLst>
                                  <p:childTnLst>
                                    <p:set>
                                      <p:cBhvr>
                                        <p:cTn id="35" dur="1" fill="hold">
                                          <p:stCondLst>
                                            <p:cond delay="0"/>
                                          </p:stCondLst>
                                        </p:cTn>
                                        <p:tgtEl>
                                          <p:spTgt spid="20483">
                                            <p:txEl>
                                              <p:pRg st="8" end="8"/>
                                            </p:txEl>
                                          </p:spTgt>
                                        </p:tgtEl>
                                        <p:attrNameLst>
                                          <p:attrName>style.visibility</p:attrName>
                                        </p:attrNameLst>
                                      </p:cBhvr>
                                      <p:to>
                                        <p:strVal val="visible"/>
                                      </p:to>
                                    </p:set>
                                    <p:animEffect transition="in" filter="checkerboard(across)">
                                      <p:cBhvr>
                                        <p:cTn id="36" dur="500"/>
                                        <p:tgtEl>
                                          <p:spTgt spid="20483">
                                            <p:txEl>
                                              <p:pRg st="8" end="8"/>
                                            </p:txEl>
                                          </p:spTgt>
                                        </p:tgtEl>
                                      </p:cBhvr>
                                    </p:animEffect>
                                  </p:childTnLst>
                                </p:cTn>
                              </p:par>
                              <p:par>
                                <p:cTn id="37" presetID="5" presetClass="entr" presetSubtype="10" fill="hold" grpId="0" nodeType="withEffect">
                                  <p:stCondLst>
                                    <p:cond delay="0"/>
                                  </p:stCondLst>
                                  <p:childTnLst>
                                    <p:set>
                                      <p:cBhvr>
                                        <p:cTn id="38" dur="1" fill="hold">
                                          <p:stCondLst>
                                            <p:cond delay="0"/>
                                          </p:stCondLst>
                                        </p:cTn>
                                        <p:tgtEl>
                                          <p:spTgt spid="20483">
                                            <p:txEl>
                                              <p:pRg st="9" end="9"/>
                                            </p:txEl>
                                          </p:spTgt>
                                        </p:tgtEl>
                                        <p:attrNameLst>
                                          <p:attrName>style.visibility</p:attrName>
                                        </p:attrNameLst>
                                      </p:cBhvr>
                                      <p:to>
                                        <p:strVal val="visible"/>
                                      </p:to>
                                    </p:set>
                                    <p:animEffect transition="in" filter="checkerboard(across)">
                                      <p:cBhvr>
                                        <p:cTn id="39" dur="500"/>
                                        <p:tgtEl>
                                          <p:spTgt spid="2048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52400" y="164976"/>
            <a:ext cx="8763000" cy="1143000"/>
          </a:xfrm>
        </p:spPr>
        <p:txBody>
          <a:bodyPr>
            <a:noAutofit/>
          </a:bodyPr>
          <a:lstStyle/>
          <a:p>
            <a:pPr eaLnBrk="1" hangingPunct="1"/>
            <a:r>
              <a:rPr lang="tr-TR" b="1" dirty="0" smtClean="0">
                <a:solidFill>
                  <a:srgbClr val="2FB0DC"/>
                </a:solidFill>
              </a:rPr>
              <a:t>Siklinin Kontrollü Bozunması</a:t>
            </a:r>
            <a:endParaRPr lang="en-US" b="1" dirty="0" smtClean="0">
              <a:solidFill>
                <a:srgbClr val="2FB0DC"/>
              </a:solidFill>
            </a:endParaRPr>
          </a:p>
        </p:txBody>
      </p:sp>
      <p:sp>
        <p:nvSpPr>
          <p:cNvPr id="20483" name="Rectangle 3"/>
          <p:cNvSpPr>
            <a:spLocks noGrp="1" noChangeArrowheads="1"/>
          </p:cNvSpPr>
          <p:nvPr>
            <p:ph type="body" sz="half" idx="2"/>
          </p:nvPr>
        </p:nvSpPr>
        <p:spPr>
          <a:xfrm>
            <a:off x="304800" y="1407368"/>
            <a:ext cx="8839200" cy="5334000"/>
          </a:xfrm>
        </p:spPr>
        <p:txBody>
          <a:bodyPr/>
          <a:lstStyle/>
          <a:p>
            <a:pPr>
              <a:lnSpc>
                <a:spcPct val="90000"/>
              </a:lnSpc>
            </a:pPr>
            <a:r>
              <a:rPr lang="tr-TR" dirty="0" smtClean="0"/>
              <a:t> </a:t>
            </a:r>
            <a:r>
              <a:rPr lang="tr-TR" dirty="0" err="1" smtClean="0"/>
              <a:t>Siklinlerin</a:t>
            </a:r>
            <a:r>
              <a:rPr lang="tr-TR" dirty="0" smtClean="0"/>
              <a:t> kontrollü parçalanması hücre çevrimi için önemlidir. </a:t>
            </a:r>
          </a:p>
          <a:p>
            <a:pPr>
              <a:lnSpc>
                <a:spcPct val="90000"/>
              </a:lnSpc>
            </a:pPr>
            <a:r>
              <a:rPr lang="tr-TR" dirty="0" smtClean="0"/>
              <a:t>G2 =&gt; </a:t>
            </a:r>
            <a:r>
              <a:rPr lang="tr-TR" dirty="0" err="1" smtClean="0"/>
              <a:t>M’e</a:t>
            </a:r>
            <a:r>
              <a:rPr lang="tr-TR" dirty="0" smtClean="0"/>
              <a:t> geçiş için A ve B </a:t>
            </a:r>
            <a:r>
              <a:rPr lang="tr-TR" dirty="0" err="1" smtClean="0"/>
              <a:t>siklinleri</a:t>
            </a:r>
            <a:r>
              <a:rPr lang="tr-TR" dirty="0" smtClean="0"/>
              <a:t> önce aktifleşmeli sonra da parçalanmalıdır.</a:t>
            </a:r>
          </a:p>
          <a:p>
            <a:pPr>
              <a:lnSpc>
                <a:spcPct val="90000"/>
              </a:lnSpc>
            </a:pPr>
            <a:r>
              <a:rPr lang="tr-TR" dirty="0" smtClean="0"/>
              <a:t>NH2- uçlarına ‘’yıkım kutusu’’ eklenir.</a:t>
            </a:r>
          </a:p>
          <a:p>
            <a:pPr lvl="1">
              <a:lnSpc>
                <a:spcPct val="90000"/>
              </a:lnSpc>
            </a:pPr>
            <a:r>
              <a:rPr lang="tr-TR" dirty="0" smtClean="0"/>
              <a:t>-</a:t>
            </a:r>
            <a:r>
              <a:rPr lang="tr-TR" dirty="0" err="1" smtClean="0"/>
              <a:t>Arg</a:t>
            </a:r>
            <a:r>
              <a:rPr lang="tr-TR" dirty="0" smtClean="0"/>
              <a:t>-</a:t>
            </a:r>
            <a:r>
              <a:rPr lang="tr-TR" dirty="0" err="1" smtClean="0"/>
              <a:t>Thr</a:t>
            </a:r>
            <a:r>
              <a:rPr lang="tr-TR" dirty="0" smtClean="0"/>
              <a:t>-Ala-</a:t>
            </a:r>
            <a:r>
              <a:rPr lang="tr-TR" dirty="0" err="1" smtClean="0"/>
              <a:t>Leu</a:t>
            </a:r>
            <a:r>
              <a:rPr lang="tr-TR" dirty="0" smtClean="0"/>
              <a:t>-</a:t>
            </a:r>
            <a:r>
              <a:rPr lang="tr-TR" dirty="0" err="1" smtClean="0"/>
              <a:t>Gly</a:t>
            </a:r>
            <a:r>
              <a:rPr lang="tr-TR" dirty="0" smtClean="0"/>
              <a:t>-</a:t>
            </a:r>
            <a:r>
              <a:rPr lang="tr-TR" dirty="0" err="1" smtClean="0"/>
              <a:t>Asp</a:t>
            </a:r>
            <a:r>
              <a:rPr lang="tr-TR" dirty="0" smtClean="0"/>
              <a:t>-</a:t>
            </a:r>
            <a:r>
              <a:rPr lang="tr-TR" dirty="0" err="1" smtClean="0"/>
              <a:t>Ile</a:t>
            </a:r>
            <a:r>
              <a:rPr lang="tr-TR" dirty="0" smtClean="0"/>
              <a:t>-</a:t>
            </a:r>
            <a:r>
              <a:rPr lang="tr-TR" dirty="0" err="1" smtClean="0"/>
              <a:t>Gly</a:t>
            </a:r>
            <a:r>
              <a:rPr lang="tr-TR" dirty="0" smtClean="0"/>
              <a:t>-</a:t>
            </a:r>
            <a:r>
              <a:rPr lang="tr-TR" dirty="0" err="1" smtClean="0"/>
              <a:t>Asn</a:t>
            </a:r>
            <a:endParaRPr lang="tr-TR" dirty="0" smtClean="0"/>
          </a:p>
          <a:p>
            <a:pPr>
              <a:lnSpc>
                <a:spcPct val="90000"/>
              </a:lnSpc>
            </a:pPr>
            <a:r>
              <a:rPr lang="tr-TR" dirty="0" smtClean="0"/>
              <a:t>DBPR: siklin ile </a:t>
            </a:r>
            <a:r>
              <a:rPr lang="tr-TR" dirty="0" err="1" smtClean="0"/>
              <a:t>ubikitini</a:t>
            </a:r>
            <a:r>
              <a:rPr lang="tr-TR" dirty="0" smtClean="0"/>
              <a:t> bir araya gelmesini destekler</a:t>
            </a:r>
          </a:p>
          <a:p>
            <a:pPr>
              <a:lnSpc>
                <a:spcPct val="90000"/>
              </a:lnSpc>
            </a:pPr>
            <a:r>
              <a:rPr lang="tr-TR" dirty="0" err="1" smtClean="0"/>
              <a:t>Proteazoma</a:t>
            </a:r>
            <a:r>
              <a:rPr lang="tr-TR" dirty="0" smtClean="0"/>
              <a:t> gider</a:t>
            </a:r>
          </a:p>
          <a:p>
            <a:pPr>
              <a:lnSpc>
                <a:spcPct val="90000"/>
              </a:lnSpc>
            </a:pPr>
            <a:r>
              <a:rPr lang="tr-TR" dirty="0" smtClean="0"/>
              <a:t>Siklin bozunmasının denetlenmesi: </a:t>
            </a:r>
            <a:r>
              <a:rPr lang="tr-TR" dirty="0" err="1" smtClean="0"/>
              <a:t>geribesleme</a:t>
            </a:r>
            <a:endParaRPr lang="en-US" dirty="0" smtClean="0"/>
          </a:p>
        </p:txBody>
      </p:sp>
      <p:sp>
        <p:nvSpPr>
          <p:cNvPr id="20484" name="Line 4"/>
          <p:cNvSpPr>
            <a:spLocks noChangeShapeType="1"/>
          </p:cNvSpPr>
          <p:nvPr/>
        </p:nvSpPr>
        <p:spPr bwMode="auto">
          <a:xfrm>
            <a:off x="228600" y="1254968"/>
            <a:ext cx="86106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checkerboard(across)">
                                      <p:cBhvr>
                                        <p:cTn id="7" dur="500"/>
                                        <p:tgtEl>
                                          <p:spTgt spid="204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0483">
                                            <p:txEl>
                                              <p:pRg st="1" end="1"/>
                                            </p:txEl>
                                          </p:spTgt>
                                        </p:tgtEl>
                                        <p:attrNameLst>
                                          <p:attrName>style.visibility</p:attrName>
                                        </p:attrNameLst>
                                      </p:cBhvr>
                                      <p:to>
                                        <p:strVal val="visible"/>
                                      </p:to>
                                    </p:set>
                                    <p:animEffect transition="in" filter="checkerboard(across)">
                                      <p:cBhvr>
                                        <p:cTn id="12" dur="500"/>
                                        <p:tgtEl>
                                          <p:spTgt spid="2048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0483">
                                            <p:txEl>
                                              <p:pRg st="2" end="2"/>
                                            </p:txEl>
                                          </p:spTgt>
                                        </p:tgtEl>
                                        <p:attrNameLst>
                                          <p:attrName>style.visibility</p:attrName>
                                        </p:attrNameLst>
                                      </p:cBhvr>
                                      <p:to>
                                        <p:strVal val="visible"/>
                                      </p:to>
                                    </p:set>
                                    <p:animEffect transition="in" filter="checkerboard(across)">
                                      <p:cBhvr>
                                        <p:cTn id="17" dur="500"/>
                                        <p:tgtEl>
                                          <p:spTgt spid="20483">
                                            <p:txEl>
                                              <p:pRg st="2" end="2"/>
                                            </p:txEl>
                                          </p:spTgt>
                                        </p:tgtEl>
                                      </p:cBhvr>
                                    </p:animEffect>
                                  </p:childTnLst>
                                </p:cTn>
                              </p:par>
                              <p:par>
                                <p:cTn id="18" presetID="5" presetClass="entr" presetSubtype="10" fill="hold" grpId="0" nodeType="withEffect">
                                  <p:stCondLst>
                                    <p:cond delay="0"/>
                                  </p:stCondLst>
                                  <p:childTnLst>
                                    <p:set>
                                      <p:cBhvr>
                                        <p:cTn id="19" dur="1" fill="hold">
                                          <p:stCondLst>
                                            <p:cond delay="0"/>
                                          </p:stCondLst>
                                        </p:cTn>
                                        <p:tgtEl>
                                          <p:spTgt spid="20483">
                                            <p:txEl>
                                              <p:pRg st="3" end="3"/>
                                            </p:txEl>
                                          </p:spTgt>
                                        </p:tgtEl>
                                        <p:attrNameLst>
                                          <p:attrName>style.visibility</p:attrName>
                                        </p:attrNameLst>
                                      </p:cBhvr>
                                      <p:to>
                                        <p:strVal val="visible"/>
                                      </p:to>
                                    </p:set>
                                    <p:animEffect transition="in" filter="checkerboard(across)">
                                      <p:cBhvr>
                                        <p:cTn id="20" dur="500"/>
                                        <p:tgtEl>
                                          <p:spTgt spid="2048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20483">
                                            <p:txEl>
                                              <p:pRg st="4" end="4"/>
                                            </p:txEl>
                                          </p:spTgt>
                                        </p:tgtEl>
                                        <p:attrNameLst>
                                          <p:attrName>style.visibility</p:attrName>
                                        </p:attrNameLst>
                                      </p:cBhvr>
                                      <p:to>
                                        <p:strVal val="visible"/>
                                      </p:to>
                                    </p:set>
                                    <p:animEffect transition="in" filter="checkerboard(across)">
                                      <p:cBhvr>
                                        <p:cTn id="25" dur="500"/>
                                        <p:tgtEl>
                                          <p:spTgt spid="2048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grpId="0" nodeType="clickEffect">
                                  <p:stCondLst>
                                    <p:cond delay="0"/>
                                  </p:stCondLst>
                                  <p:childTnLst>
                                    <p:set>
                                      <p:cBhvr>
                                        <p:cTn id="29" dur="1" fill="hold">
                                          <p:stCondLst>
                                            <p:cond delay="0"/>
                                          </p:stCondLst>
                                        </p:cTn>
                                        <p:tgtEl>
                                          <p:spTgt spid="20483">
                                            <p:txEl>
                                              <p:pRg st="5" end="5"/>
                                            </p:txEl>
                                          </p:spTgt>
                                        </p:tgtEl>
                                        <p:attrNameLst>
                                          <p:attrName>style.visibility</p:attrName>
                                        </p:attrNameLst>
                                      </p:cBhvr>
                                      <p:to>
                                        <p:strVal val="visible"/>
                                      </p:to>
                                    </p:set>
                                    <p:animEffect transition="in" filter="checkerboard(across)">
                                      <p:cBhvr>
                                        <p:cTn id="30" dur="500"/>
                                        <p:tgtEl>
                                          <p:spTgt spid="2048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 presetClass="entr" presetSubtype="10" fill="hold" grpId="0" nodeType="clickEffect">
                                  <p:stCondLst>
                                    <p:cond delay="0"/>
                                  </p:stCondLst>
                                  <p:childTnLst>
                                    <p:set>
                                      <p:cBhvr>
                                        <p:cTn id="34" dur="1" fill="hold">
                                          <p:stCondLst>
                                            <p:cond delay="0"/>
                                          </p:stCondLst>
                                        </p:cTn>
                                        <p:tgtEl>
                                          <p:spTgt spid="20483">
                                            <p:txEl>
                                              <p:pRg st="6" end="6"/>
                                            </p:txEl>
                                          </p:spTgt>
                                        </p:tgtEl>
                                        <p:attrNameLst>
                                          <p:attrName>style.visibility</p:attrName>
                                        </p:attrNameLst>
                                      </p:cBhvr>
                                      <p:to>
                                        <p:strVal val="visible"/>
                                      </p:to>
                                    </p:set>
                                    <p:animEffect transition="in" filter="checkerboard(across)">
                                      <p:cBhvr>
                                        <p:cTn id="35" dur="500"/>
                                        <p:tgtEl>
                                          <p:spTgt spid="2048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52400" y="164976"/>
            <a:ext cx="8763000" cy="1143000"/>
          </a:xfrm>
        </p:spPr>
        <p:txBody>
          <a:bodyPr>
            <a:noAutofit/>
          </a:bodyPr>
          <a:lstStyle/>
          <a:p>
            <a:pPr eaLnBrk="1" hangingPunct="1"/>
            <a:r>
              <a:rPr lang="tr-TR" b="1" dirty="0" smtClean="0">
                <a:solidFill>
                  <a:srgbClr val="2FB0DC"/>
                </a:solidFill>
              </a:rPr>
              <a:t>Kısacası……..</a:t>
            </a:r>
            <a:endParaRPr lang="en-US" b="1" dirty="0" smtClean="0">
              <a:solidFill>
                <a:srgbClr val="2FB0DC"/>
              </a:solidFill>
            </a:endParaRPr>
          </a:p>
        </p:txBody>
      </p:sp>
      <p:sp>
        <p:nvSpPr>
          <p:cNvPr id="20483" name="Rectangle 3"/>
          <p:cNvSpPr>
            <a:spLocks noGrp="1" noChangeArrowheads="1"/>
          </p:cNvSpPr>
          <p:nvPr>
            <p:ph type="body" sz="half" idx="2"/>
          </p:nvPr>
        </p:nvSpPr>
        <p:spPr>
          <a:xfrm>
            <a:off x="304800" y="1407368"/>
            <a:ext cx="8839200" cy="5334000"/>
          </a:xfrm>
        </p:spPr>
        <p:txBody>
          <a:bodyPr/>
          <a:lstStyle/>
          <a:p>
            <a:pPr>
              <a:lnSpc>
                <a:spcPct val="90000"/>
              </a:lnSpc>
            </a:pPr>
            <a:r>
              <a:rPr lang="tr-TR" dirty="0" smtClean="0"/>
              <a:t> CDK aktifliği:</a:t>
            </a:r>
          </a:p>
          <a:p>
            <a:pPr marL="971550" lvl="1" indent="-514350">
              <a:lnSpc>
                <a:spcPct val="90000"/>
              </a:lnSpc>
              <a:buFont typeface="+mj-lt"/>
              <a:buAutoNum type="arabicPeriod"/>
            </a:pPr>
            <a:r>
              <a:rPr lang="tr-TR" dirty="0" err="1" smtClean="0"/>
              <a:t>CDKlerin</a:t>
            </a:r>
            <a:r>
              <a:rPr lang="tr-TR" dirty="0" smtClean="0"/>
              <a:t> </a:t>
            </a:r>
            <a:r>
              <a:rPr lang="tr-TR" dirty="0" err="1" smtClean="0"/>
              <a:t>fosforillemeyle</a:t>
            </a:r>
            <a:r>
              <a:rPr lang="tr-TR" dirty="0" smtClean="0"/>
              <a:t> düzenlenmesi</a:t>
            </a:r>
          </a:p>
          <a:p>
            <a:pPr marL="971550" lvl="1" indent="-514350">
              <a:lnSpc>
                <a:spcPct val="90000"/>
              </a:lnSpc>
              <a:buFont typeface="+mj-lt"/>
              <a:buAutoNum type="arabicPeriod"/>
            </a:pPr>
            <a:r>
              <a:rPr lang="tr-TR" dirty="0" err="1" smtClean="0"/>
              <a:t>Siklinlerin</a:t>
            </a:r>
            <a:r>
              <a:rPr lang="tr-TR" dirty="0" smtClean="0"/>
              <a:t> kontrollü bozunması</a:t>
            </a:r>
          </a:p>
          <a:p>
            <a:pPr marL="971550" lvl="1" indent="-514350">
              <a:lnSpc>
                <a:spcPct val="90000"/>
              </a:lnSpc>
              <a:buFont typeface="+mj-lt"/>
              <a:buAutoNum type="arabicPeriod"/>
            </a:pPr>
            <a:r>
              <a:rPr lang="tr-TR" dirty="0" smtClean="0"/>
              <a:t>CDK ve </a:t>
            </a:r>
            <a:r>
              <a:rPr lang="tr-TR" dirty="0" err="1" smtClean="0"/>
              <a:t>Siklinlerin</a:t>
            </a:r>
            <a:r>
              <a:rPr lang="tr-TR" dirty="0" smtClean="0"/>
              <a:t> denetimli sentezi</a:t>
            </a:r>
          </a:p>
          <a:p>
            <a:pPr marL="971550" lvl="1" indent="-514350">
              <a:lnSpc>
                <a:spcPct val="90000"/>
              </a:lnSpc>
              <a:buFont typeface="+mj-lt"/>
              <a:buAutoNum type="arabicPeriod"/>
            </a:pPr>
            <a:r>
              <a:rPr lang="tr-TR" dirty="0" err="1" smtClean="0"/>
              <a:t>CDKlerin</a:t>
            </a:r>
            <a:r>
              <a:rPr lang="tr-TR" dirty="0" smtClean="0"/>
              <a:t> baskılanması (p21 gibi protein inhibitörler </a:t>
            </a:r>
            <a:r>
              <a:rPr lang="tr-TR" dirty="0" err="1" smtClean="0"/>
              <a:t>CDKlere</a:t>
            </a:r>
            <a:r>
              <a:rPr lang="tr-TR" dirty="0" smtClean="0"/>
              <a:t> bağlanarak baskılar)</a:t>
            </a:r>
          </a:p>
          <a:p>
            <a:pPr marL="971550" lvl="1" indent="-514350">
              <a:lnSpc>
                <a:spcPct val="90000"/>
              </a:lnSpc>
              <a:buFont typeface="+mj-lt"/>
              <a:buAutoNum type="arabicPeriod"/>
            </a:pPr>
            <a:endParaRPr lang="en-US" dirty="0" smtClean="0"/>
          </a:p>
        </p:txBody>
      </p:sp>
      <p:sp>
        <p:nvSpPr>
          <p:cNvPr id="20484" name="Line 4"/>
          <p:cNvSpPr>
            <a:spLocks noChangeShapeType="1"/>
          </p:cNvSpPr>
          <p:nvPr/>
        </p:nvSpPr>
        <p:spPr bwMode="auto">
          <a:xfrm>
            <a:off x="228600" y="1254968"/>
            <a:ext cx="86106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checkerboard(across)">
                                      <p:cBhvr>
                                        <p:cTn id="7" dur="500"/>
                                        <p:tgtEl>
                                          <p:spTgt spid="204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0483">
                                            <p:txEl>
                                              <p:pRg st="1" end="1"/>
                                            </p:txEl>
                                          </p:spTgt>
                                        </p:tgtEl>
                                        <p:attrNameLst>
                                          <p:attrName>style.visibility</p:attrName>
                                        </p:attrNameLst>
                                      </p:cBhvr>
                                      <p:to>
                                        <p:strVal val="visible"/>
                                      </p:to>
                                    </p:set>
                                    <p:animEffect transition="in" filter="checkerboard(across)">
                                      <p:cBhvr>
                                        <p:cTn id="12" dur="500"/>
                                        <p:tgtEl>
                                          <p:spTgt spid="2048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0483">
                                            <p:txEl>
                                              <p:pRg st="2" end="2"/>
                                            </p:txEl>
                                          </p:spTgt>
                                        </p:tgtEl>
                                        <p:attrNameLst>
                                          <p:attrName>style.visibility</p:attrName>
                                        </p:attrNameLst>
                                      </p:cBhvr>
                                      <p:to>
                                        <p:strVal val="visible"/>
                                      </p:to>
                                    </p:set>
                                    <p:animEffect transition="in" filter="checkerboard(across)">
                                      <p:cBhvr>
                                        <p:cTn id="17" dur="500"/>
                                        <p:tgtEl>
                                          <p:spTgt spid="2048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0483">
                                            <p:txEl>
                                              <p:pRg st="3" end="3"/>
                                            </p:txEl>
                                          </p:spTgt>
                                        </p:tgtEl>
                                        <p:attrNameLst>
                                          <p:attrName>style.visibility</p:attrName>
                                        </p:attrNameLst>
                                      </p:cBhvr>
                                      <p:to>
                                        <p:strVal val="visible"/>
                                      </p:to>
                                    </p:set>
                                    <p:animEffect transition="in" filter="checkerboard(across)">
                                      <p:cBhvr>
                                        <p:cTn id="22" dur="500"/>
                                        <p:tgtEl>
                                          <p:spTgt spid="2048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20483">
                                            <p:txEl>
                                              <p:pRg st="4" end="4"/>
                                            </p:txEl>
                                          </p:spTgt>
                                        </p:tgtEl>
                                        <p:attrNameLst>
                                          <p:attrName>style.visibility</p:attrName>
                                        </p:attrNameLst>
                                      </p:cBhvr>
                                      <p:to>
                                        <p:strVal val="visible"/>
                                      </p:to>
                                    </p:set>
                                    <p:animEffect transition="in" filter="checkerboard(across)">
                                      <p:cBhvr>
                                        <p:cTn id="27" dur="500"/>
                                        <p:tgtEl>
                                          <p:spTgt spid="204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52400" y="44624"/>
            <a:ext cx="8763000" cy="1143000"/>
          </a:xfrm>
        </p:spPr>
        <p:txBody>
          <a:bodyPr>
            <a:noAutofit/>
          </a:bodyPr>
          <a:lstStyle/>
          <a:p>
            <a:pPr eaLnBrk="1" hangingPunct="1"/>
            <a:r>
              <a:rPr lang="tr-TR" dirty="0" err="1" smtClean="0">
                <a:solidFill>
                  <a:srgbClr val="2FB0DC"/>
                </a:solidFill>
              </a:rPr>
              <a:t>CDKler</a:t>
            </a:r>
            <a:r>
              <a:rPr lang="tr-TR" dirty="0" smtClean="0">
                <a:solidFill>
                  <a:srgbClr val="2FB0DC"/>
                </a:solidFill>
              </a:rPr>
              <a:t> hücre çevrimini </a:t>
            </a:r>
            <a:r>
              <a:rPr lang="tr-TR" dirty="0" err="1" smtClean="0">
                <a:solidFill>
                  <a:srgbClr val="2FB0DC"/>
                </a:solidFill>
              </a:rPr>
              <a:t>kiritik</a:t>
            </a:r>
            <a:r>
              <a:rPr lang="tr-TR" dirty="0" smtClean="0">
                <a:solidFill>
                  <a:srgbClr val="2FB0DC"/>
                </a:solidFill>
              </a:rPr>
              <a:t> proteinleri </a:t>
            </a:r>
            <a:r>
              <a:rPr lang="tr-TR" dirty="0" err="1" smtClean="0">
                <a:solidFill>
                  <a:srgbClr val="2FB0DC"/>
                </a:solidFill>
              </a:rPr>
              <a:t>fosforillereyerk</a:t>
            </a:r>
            <a:r>
              <a:rPr lang="tr-TR" dirty="0" smtClean="0">
                <a:solidFill>
                  <a:srgbClr val="2FB0DC"/>
                </a:solidFill>
              </a:rPr>
              <a:t> düzenler</a:t>
            </a:r>
            <a:endParaRPr lang="en-US" dirty="0" smtClean="0">
              <a:solidFill>
                <a:srgbClr val="2FB0DC"/>
              </a:solidFill>
            </a:endParaRPr>
          </a:p>
        </p:txBody>
      </p:sp>
      <p:sp>
        <p:nvSpPr>
          <p:cNvPr id="20483" name="Rectangle 3"/>
          <p:cNvSpPr>
            <a:spLocks noGrp="1" noChangeArrowheads="1"/>
          </p:cNvSpPr>
          <p:nvPr>
            <p:ph type="body" sz="half" idx="2"/>
          </p:nvPr>
        </p:nvSpPr>
        <p:spPr>
          <a:xfrm>
            <a:off x="304800" y="1340768"/>
            <a:ext cx="8839200" cy="5517232"/>
          </a:xfrm>
        </p:spPr>
        <p:txBody>
          <a:bodyPr>
            <a:normAutofit lnSpcReduction="10000"/>
          </a:bodyPr>
          <a:lstStyle/>
          <a:p>
            <a:pPr>
              <a:lnSpc>
                <a:spcPct val="90000"/>
              </a:lnSpc>
            </a:pPr>
            <a:r>
              <a:rPr lang="tr-TR" dirty="0" err="1" smtClean="0"/>
              <a:t>CDKlerin</a:t>
            </a:r>
            <a:r>
              <a:rPr lang="tr-TR" dirty="0" smtClean="0"/>
              <a:t> hedef proteinleri….</a:t>
            </a:r>
          </a:p>
          <a:p>
            <a:pPr>
              <a:lnSpc>
                <a:spcPct val="90000"/>
              </a:lnSpc>
            </a:pPr>
            <a:endParaRPr lang="tr-TR" dirty="0"/>
          </a:p>
          <a:p>
            <a:pPr>
              <a:lnSpc>
                <a:spcPct val="90000"/>
              </a:lnSpc>
            </a:pPr>
            <a:r>
              <a:rPr lang="tr-TR" b="1" dirty="0" err="1" smtClean="0"/>
              <a:t>Lamin</a:t>
            </a:r>
            <a:r>
              <a:rPr lang="tr-TR" dirty="0" smtClean="0"/>
              <a:t>: çekirdek kılıfının yapısı. Mitozda çekirdek kılıfının bozunması lazım. CDK ile </a:t>
            </a:r>
            <a:r>
              <a:rPr lang="tr-TR" dirty="0" err="1" smtClean="0"/>
              <a:t>fosforillenen</a:t>
            </a:r>
            <a:r>
              <a:rPr lang="tr-TR" dirty="0" smtClean="0"/>
              <a:t> </a:t>
            </a:r>
            <a:r>
              <a:rPr lang="tr-TR" dirty="0" err="1" smtClean="0"/>
              <a:t>laminin</a:t>
            </a:r>
            <a:r>
              <a:rPr lang="tr-TR" dirty="0" smtClean="0"/>
              <a:t> </a:t>
            </a:r>
            <a:r>
              <a:rPr lang="tr-TR" dirty="0" err="1" smtClean="0"/>
              <a:t>depolimerize</a:t>
            </a:r>
            <a:r>
              <a:rPr lang="tr-TR" dirty="0" smtClean="0"/>
              <a:t> olur ve bozunur.</a:t>
            </a:r>
          </a:p>
          <a:p>
            <a:pPr>
              <a:lnSpc>
                <a:spcPct val="90000"/>
              </a:lnSpc>
            </a:pPr>
            <a:r>
              <a:rPr lang="tr-TR" b="1" dirty="0" err="1" smtClean="0"/>
              <a:t>Miyosin</a:t>
            </a:r>
            <a:r>
              <a:rPr lang="tr-TR" dirty="0" smtClean="0"/>
              <a:t>: </a:t>
            </a:r>
            <a:r>
              <a:rPr lang="tr-TR" dirty="0" err="1" smtClean="0"/>
              <a:t>Sitokinez</a:t>
            </a:r>
            <a:r>
              <a:rPr lang="tr-TR" dirty="0" smtClean="0"/>
              <a:t> sırasında hücrelerin ikiye ayrılmasını sağlayan ATP-yürütücülü </a:t>
            </a:r>
            <a:r>
              <a:rPr lang="tr-TR" dirty="0" err="1" smtClean="0"/>
              <a:t>aktin</a:t>
            </a:r>
            <a:r>
              <a:rPr lang="tr-TR" dirty="0" smtClean="0"/>
              <a:t> ve </a:t>
            </a:r>
            <a:r>
              <a:rPr lang="tr-TR" dirty="0" err="1" smtClean="0"/>
              <a:t>miyozin</a:t>
            </a:r>
            <a:r>
              <a:rPr lang="tr-TR" dirty="0" smtClean="0"/>
              <a:t>. Bölünme sonunda </a:t>
            </a:r>
            <a:r>
              <a:rPr lang="tr-TR" dirty="0" err="1" smtClean="0"/>
              <a:t>miyozinin</a:t>
            </a:r>
            <a:r>
              <a:rPr lang="tr-TR" dirty="0" smtClean="0"/>
              <a:t> </a:t>
            </a:r>
            <a:r>
              <a:rPr lang="tr-TR" dirty="0" err="1" smtClean="0"/>
              <a:t>fosforillenmesiyle</a:t>
            </a:r>
            <a:r>
              <a:rPr lang="tr-TR" dirty="0" smtClean="0"/>
              <a:t> kasılma mekanizması son bulur. </a:t>
            </a:r>
            <a:r>
              <a:rPr lang="tr-TR" dirty="0" err="1" smtClean="0"/>
              <a:t>Defosforillenmesi</a:t>
            </a:r>
            <a:r>
              <a:rPr lang="tr-TR" dirty="0" smtClean="0"/>
              <a:t>: diğer </a:t>
            </a:r>
            <a:r>
              <a:rPr lang="tr-TR" dirty="0" err="1" smtClean="0"/>
              <a:t>sitokinez</a:t>
            </a:r>
            <a:r>
              <a:rPr lang="tr-TR" dirty="0" smtClean="0"/>
              <a:t> için hazırlık</a:t>
            </a:r>
            <a:endParaRPr lang="tr-TR" dirty="0"/>
          </a:p>
          <a:p>
            <a:pPr>
              <a:lnSpc>
                <a:spcPct val="90000"/>
              </a:lnSpc>
            </a:pPr>
            <a:r>
              <a:rPr lang="tr-TR" b="1" dirty="0" err="1" smtClean="0"/>
              <a:t>Retinoblastoma</a:t>
            </a:r>
            <a:r>
              <a:rPr lang="tr-TR" dirty="0" smtClean="0"/>
              <a:t>: DNA hasarı varsa hücreleri G1de tutar. (</a:t>
            </a:r>
            <a:r>
              <a:rPr lang="tr-TR" dirty="0" err="1" smtClean="0"/>
              <a:t>retinal</a:t>
            </a:r>
            <a:r>
              <a:rPr lang="tr-TR" dirty="0" smtClean="0"/>
              <a:t> tümör hücreleri)</a:t>
            </a:r>
            <a:endParaRPr lang="en-US" dirty="0" smtClean="0"/>
          </a:p>
        </p:txBody>
      </p:sp>
      <p:sp>
        <p:nvSpPr>
          <p:cNvPr id="20484" name="Line 4"/>
          <p:cNvSpPr>
            <a:spLocks noChangeShapeType="1"/>
          </p:cNvSpPr>
          <p:nvPr/>
        </p:nvSpPr>
        <p:spPr bwMode="auto">
          <a:xfrm>
            <a:off x="228600" y="1340768"/>
            <a:ext cx="86106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checkerboard(across)">
                                      <p:cBhvr>
                                        <p:cTn id="7" dur="500"/>
                                        <p:tgtEl>
                                          <p:spTgt spid="204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0483">
                                            <p:txEl>
                                              <p:pRg st="2" end="2"/>
                                            </p:txEl>
                                          </p:spTgt>
                                        </p:tgtEl>
                                        <p:attrNameLst>
                                          <p:attrName>style.visibility</p:attrName>
                                        </p:attrNameLst>
                                      </p:cBhvr>
                                      <p:to>
                                        <p:strVal val="visible"/>
                                      </p:to>
                                    </p:set>
                                    <p:animEffect transition="in" filter="checkerboard(across)">
                                      <p:cBhvr>
                                        <p:cTn id="12" dur="500"/>
                                        <p:tgtEl>
                                          <p:spTgt spid="2048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0483">
                                            <p:txEl>
                                              <p:pRg st="3" end="3"/>
                                            </p:txEl>
                                          </p:spTgt>
                                        </p:tgtEl>
                                        <p:attrNameLst>
                                          <p:attrName>style.visibility</p:attrName>
                                        </p:attrNameLst>
                                      </p:cBhvr>
                                      <p:to>
                                        <p:strVal val="visible"/>
                                      </p:to>
                                    </p:set>
                                    <p:animEffect transition="in" filter="checkerboard(across)">
                                      <p:cBhvr>
                                        <p:cTn id="17" dur="500"/>
                                        <p:tgtEl>
                                          <p:spTgt spid="2048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0483">
                                            <p:txEl>
                                              <p:pRg st="4" end="4"/>
                                            </p:txEl>
                                          </p:spTgt>
                                        </p:tgtEl>
                                        <p:attrNameLst>
                                          <p:attrName>style.visibility</p:attrName>
                                        </p:attrNameLst>
                                      </p:cBhvr>
                                      <p:to>
                                        <p:strVal val="visible"/>
                                      </p:to>
                                    </p:set>
                                    <p:animEffect transition="in" filter="checkerboard(across)">
                                      <p:cBhvr>
                                        <p:cTn id="22" dur="500"/>
                                        <p:tgtEl>
                                          <p:spTgt spid="204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91480" y="-171400"/>
            <a:ext cx="10104040" cy="1143000"/>
          </a:xfrm>
        </p:spPr>
        <p:txBody>
          <a:bodyPr>
            <a:noAutofit/>
          </a:bodyPr>
          <a:lstStyle/>
          <a:p>
            <a:pPr eaLnBrk="1" hangingPunct="1"/>
            <a:r>
              <a:rPr lang="tr-TR" sz="3600" b="1" dirty="0" smtClean="0">
                <a:solidFill>
                  <a:srgbClr val="2FB0DC"/>
                </a:solidFill>
              </a:rPr>
              <a:t>Tümör ve Kanser: kontrolsüz hücre bölünmesi</a:t>
            </a:r>
            <a:endParaRPr lang="en-US" sz="3600" b="1" dirty="0" smtClean="0">
              <a:solidFill>
                <a:srgbClr val="2FB0DC"/>
              </a:solidFill>
            </a:endParaRPr>
          </a:p>
        </p:txBody>
      </p:sp>
      <p:sp>
        <p:nvSpPr>
          <p:cNvPr id="20483" name="Rectangle 3"/>
          <p:cNvSpPr>
            <a:spLocks noGrp="1" noChangeArrowheads="1"/>
          </p:cNvSpPr>
          <p:nvPr>
            <p:ph type="body" sz="half" idx="2"/>
          </p:nvPr>
        </p:nvSpPr>
        <p:spPr>
          <a:xfrm>
            <a:off x="304800" y="980728"/>
            <a:ext cx="8839200" cy="5517232"/>
          </a:xfrm>
        </p:spPr>
        <p:txBody>
          <a:bodyPr>
            <a:normAutofit/>
          </a:bodyPr>
          <a:lstStyle/>
          <a:p>
            <a:pPr>
              <a:lnSpc>
                <a:spcPct val="90000"/>
              </a:lnSpc>
            </a:pPr>
            <a:r>
              <a:rPr lang="tr-TR" dirty="0" smtClean="0"/>
              <a:t>Normalde hücre bölünmesi ve farklılaşması dengededir. Hücre dışı faktörler tarafından denetlenir.</a:t>
            </a:r>
          </a:p>
          <a:p>
            <a:pPr>
              <a:lnSpc>
                <a:spcPct val="90000"/>
              </a:lnSpc>
            </a:pPr>
            <a:r>
              <a:rPr lang="tr-TR" dirty="0" smtClean="0"/>
              <a:t>Düzen kaybolduğunda hücreler </a:t>
            </a:r>
            <a:r>
              <a:rPr lang="tr-TR" dirty="0" err="1" smtClean="0"/>
              <a:t>kontrolsuz</a:t>
            </a:r>
            <a:r>
              <a:rPr lang="tr-TR" dirty="0" smtClean="0"/>
              <a:t> bir şekilde bölünür: kanser</a:t>
            </a:r>
          </a:p>
          <a:p>
            <a:pPr>
              <a:lnSpc>
                <a:spcPct val="90000"/>
              </a:lnSpc>
            </a:pPr>
            <a:r>
              <a:rPr lang="tr-TR" dirty="0" smtClean="0"/>
              <a:t>Hatalı bir genin ebeveynden geçmesi</a:t>
            </a:r>
          </a:p>
          <a:p>
            <a:pPr>
              <a:lnSpc>
                <a:spcPct val="90000"/>
              </a:lnSpc>
            </a:pPr>
            <a:r>
              <a:rPr lang="tr-TR" dirty="0" err="1" smtClean="0"/>
              <a:t>Toksik</a:t>
            </a:r>
            <a:r>
              <a:rPr lang="tr-TR" dirty="0" smtClean="0"/>
              <a:t> maddelerin birikmesi-mutasyon/</a:t>
            </a:r>
            <a:r>
              <a:rPr lang="tr-TR" dirty="0" err="1" smtClean="0"/>
              <a:t>karsinojen</a:t>
            </a:r>
            <a:endParaRPr lang="tr-TR" dirty="0" smtClean="0"/>
          </a:p>
          <a:p>
            <a:pPr>
              <a:lnSpc>
                <a:spcPct val="90000"/>
              </a:lnSpc>
            </a:pPr>
            <a:r>
              <a:rPr lang="tr-TR" dirty="0" smtClean="0"/>
              <a:t>Radyasyon-mutasyon</a:t>
            </a:r>
          </a:p>
        </p:txBody>
      </p:sp>
      <p:sp>
        <p:nvSpPr>
          <p:cNvPr id="20484" name="Line 4"/>
          <p:cNvSpPr>
            <a:spLocks noChangeShapeType="1"/>
          </p:cNvSpPr>
          <p:nvPr/>
        </p:nvSpPr>
        <p:spPr bwMode="auto">
          <a:xfrm>
            <a:off x="228600" y="764704"/>
            <a:ext cx="86106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checkerboard(across)">
                                      <p:cBhvr>
                                        <p:cTn id="7" dur="500"/>
                                        <p:tgtEl>
                                          <p:spTgt spid="204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0483">
                                            <p:txEl>
                                              <p:pRg st="1" end="1"/>
                                            </p:txEl>
                                          </p:spTgt>
                                        </p:tgtEl>
                                        <p:attrNameLst>
                                          <p:attrName>style.visibility</p:attrName>
                                        </p:attrNameLst>
                                      </p:cBhvr>
                                      <p:to>
                                        <p:strVal val="visible"/>
                                      </p:to>
                                    </p:set>
                                    <p:animEffect transition="in" filter="checkerboard(across)">
                                      <p:cBhvr>
                                        <p:cTn id="12" dur="500"/>
                                        <p:tgtEl>
                                          <p:spTgt spid="2048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0483">
                                            <p:txEl>
                                              <p:pRg st="2" end="2"/>
                                            </p:txEl>
                                          </p:spTgt>
                                        </p:tgtEl>
                                        <p:attrNameLst>
                                          <p:attrName>style.visibility</p:attrName>
                                        </p:attrNameLst>
                                      </p:cBhvr>
                                      <p:to>
                                        <p:strVal val="visible"/>
                                      </p:to>
                                    </p:set>
                                    <p:animEffect transition="in" filter="checkerboard(across)">
                                      <p:cBhvr>
                                        <p:cTn id="17" dur="500"/>
                                        <p:tgtEl>
                                          <p:spTgt spid="2048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0483">
                                            <p:txEl>
                                              <p:pRg st="3" end="3"/>
                                            </p:txEl>
                                          </p:spTgt>
                                        </p:tgtEl>
                                        <p:attrNameLst>
                                          <p:attrName>style.visibility</p:attrName>
                                        </p:attrNameLst>
                                      </p:cBhvr>
                                      <p:to>
                                        <p:strVal val="visible"/>
                                      </p:to>
                                    </p:set>
                                    <p:animEffect transition="in" filter="checkerboard(across)">
                                      <p:cBhvr>
                                        <p:cTn id="22" dur="500"/>
                                        <p:tgtEl>
                                          <p:spTgt spid="2048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20483">
                                            <p:txEl>
                                              <p:pRg st="4" end="4"/>
                                            </p:txEl>
                                          </p:spTgt>
                                        </p:tgtEl>
                                        <p:attrNameLst>
                                          <p:attrName>style.visibility</p:attrName>
                                        </p:attrNameLst>
                                      </p:cBhvr>
                                      <p:to>
                                        <p:strVal val="visible"/>
                                      </p:to>
                                    </p:set>
                                    <p:animEffect transition="in" filter="checkerboard(across)">
                                      <p:cBhvr>
                                        <p:cTn id="27" dur="500"/>
                                        <p:tgtEl>
                                          <p:spTgt spid="204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52400" y="-99392"/>
            <a:ext cx="8763000" cy="1143000"/>
          </a:xfrm>
        </p:spPr>
        <p:txBody>
          <a:bodyPr>
            <a:noAutofit/>
          </a:bodyPr>
          <a:lstStyle/>
          <a:p>
            <a:pPr eaLnBrk="1" hangingPunct="1"/>
            <a:r>
              <a:rPr lang="tr-TR" dirty="0" err="1" smtClean="0">
                <a:solidFill>
                  <a:srgbClr val="2FB0DC"/>
                </a:solidFill>
              </a:rPr>
              <a:t>Onkogen</a:t>
            </a:r>
            <a:r>
              <a:rPr lang="tr-TR" dirty="0" smtClean="0">
                <a:solidFill>
                  <a:srgbClr val="2FB0DC"/>
                </a:solidFill>
              </a:rPr>
              <a:t> ve </a:t>
            </a:r>
            <a:r>
              <a:rPr lang="tr-TR" dirty="0" err="1" smtClean="0">
                <a:solidFill>
                  <a:srgbClr val="2FB0DC"/>
                </a:solidFill>
              </a:rPr>
              <a:t>Proto</a:t>
            </a:r>
            <a:r>
              <a:rPr lang="tr-TR" dirty="0" smtClean="0">
                <a:solidFill>
                  <a:srgbClr val="2FB0DC"/>
                </a:solidFill>
              </a:rPr>
              <a:t>-</a:t>
            </a:r>
            <a:r>
              <a:rPr lang="tr-TR" dirty="0" err="1" smtClean="0">
                <a:solidFill>
                  <a:srgbClr val="2FB0DC"/>
                </a:solidFill>
              </a:rPr>
              <a:t>onkogenler</a:t>
            </a:r>
            <a:endParaRPr lang="en-US" dirty="0" smtClean="0">
              <a:solidFill>
                <a:srgbClr val="2FB0DC"/>
              </a:solidFill>
            </a:endParaRPr>
          </a:p>
        </p:txBody>
      </p:sp>
      <p:sp>
        <p:nvSpPr>
          <p:cNvPr id="20483" name="Rectangle 3"/>
          <p:cNvSpPr>
            <a:spLocks noGrp="1" noChangeArrowheads="1"/>
          </p:cNvSpPr>
          <p:nvPr>
            <p:ph type="body" sz="half" idx="2"/>
          </p:nvPr>
        </p:nvSpPr>
        <p:spPr>
          <a:xfrm>
            <a:off x="304800" y="908720"/>
            <a:ext cx="8839200" cy="5517232"/>
          </a:xfrm>
        </p:spPr>
        <p:txBody>
          <a:bodyPr>
            <a:normAutofit lnSpcReduction="10000"/>
          </a:bodyPr>
          <a:lstStyle/>
          <a:p>
            <a:pPr>
              <a:lnSpc>
                <a:spcPct val="90000"/>
              </a:lnSpc>
            </a:pPr>
            <a:r>
              <a:rPr lang="tr-TR" dirty="0" err="1" smtClean="0"/>
              <a:t>Onkogen</a:t>
            </a:r>
            <a:r>
              <a:rPr lang="tr-TR" dirty="0" smtClean="0"/>
              <a:t>: ilk olarak tümöre neden olan virüslerde bulundu</a:t>
            </a:r>
          </a:p>
          <a:p>
            <a:pPr>
              <a:lnSpc>
                <a:spcPct val="90000"/>
              </a:lnSpc>
            </a:pPr>
            <a:r>
              <a:rPr lang="tr-TR" dirty="0" err="1" smtClean="0"/>
              <a:t>Proto</a:t>
            </a:r>
            <a:r>
              <a:rPr lang="tr-TR" dirty="0" smtClean="0"/>
              <a:t>-</a:t>
            </a:r>
            <a:r>
              <a:rPr lang="tr-TR" dirty="0" err="1" smtClean="0"/>
              <a:t>onkogenlerden</a:t>
            </a:r>
            <a:r>
              <a:rPr lang="tr-TR" dirty="0" smtClean="0"/>
              <a:t> türemişlerdir. </a:t>
            </a:r>
          </a:p>
          <a:p>
            <a:pPr lvl="1">
              <a:lnSpc>
                <a:spcPct val="90000"/>
              </a:lnSpc>
            </a:pPr>
            <a:r>
              <a:rPr lang="tr-TR" dirty="0" smtClean="0"/>
              <a:t>Virüs enfeksiyonunda konak </a:t>
            </a:r>
            <a:r>
              <a:rPr lang="tr-TR" dirty="0" err="1" smtClean="0"/>
              <a:t>proto</a:t>
            </a:r>
            <a:r>
              <a:rPr lang="tr-TR" dirty="0" smtClean="0"/>
              <a:t>-</a:t>
            </a:r>
            <a:r>
              <a:rPr lang="tr-TR" dirty="0" err="1" smtClean="0"/>
              <a:t>onkogeni</a:t>
            </a:r>
            <a:r>
              <a:rPr lang="tr-TR" dirty="0" smtClean="0"/>
              <a:t> virüs genomuna kopyalanıp burada çoğalabilir. Yeni bir hücre </a:t>
            </a:r>
            <a:r>
              <a:rPr lang="tr-TR" dirty="0" err="1" smtClean="0"/>
              <a:t>enfekte</a:t>
            </a:r>
            <a:r>
              <a:rPr lang="tr-TR" dirty="0" smtClean="0"/>
              <a:t> </a:t>
            </a:r>
            <a:r>
              <a:rPr lang="tr-TR" dirty="0" err="1" smtClean="0"/>
              <a:t>oldğunda</a:t>
            </a:r>
            <a:r>
              <a:rPr lang="tr-TR" dirty="0" smtClean="0"/>
              <a:t> </a:t>
            </a:r>
            <a:r>
              <a:rPr lang="tr-TR" dirty="0" err="1" smtClean="0"/>
              <a:t>onkogen</a:t>
            </a:r>
            <a:r>
              <a:rPr lang="tr-TR" dirty="0" smtClean="0"/>
              <a:t> konak hücre genomuna eklenebilir ve hücreyi etki altına alır.</a:t>
            </a:r>
          </a:p>
          <a:p>
            <a:pPr lvl="1">
              <a:lnSpc>
                <a:spcPct val="90000"/>
              </a:lnSpc>
            </a:pPr>
            <a:r>
              <a:rPr lang="tr-TR" dirty="0" smtClean="0"/>
              <a:t>Doku </a:t>
            </a:r>
            <a:r>
              <a:rPr lang="tr-TR" dirty="0" err="1" smtClean="0"/>
              <a:t>karsinojene</a:t>
            </a:r>
            <a:r>
              <a:rPr lang="tr-TR" dirty="0" smtClean="0"/>
              <a:t> maruz kalınmasıyla yine </a:t>
            </a:r>
            <a:r>
              <a:rPr lang="tr-TR" dirty="0" err="1" smtClean="0"/>
              <a:t>onkojenik</a:t>
            </a:r>
            <a:r>
              <a:rPr lang="tr-TR" dirty="0" smtClean="0"/>
              <a:t> mekanizma aktifleşir.</a:t>
            </a:r>
          </a:p>
          <a:p>
            <a:pPr>
              <a:lnSpc>
                <a:spcPct val="90000"/>
              </a:lnSpc>
            </a:pPr>
            <a:r>
              <a:rPr lang="tr-TR" dirty="0" smtClean="0"/>
              <a:t>Ongendeki mutasyonlar baskındır. </a:t>
            </a:r>
          </a:p>
          <a:p>
            <a:pPr>
              <a:lnSpc>
                <a:spcPct val="90000"/>
              </a:lnSpc>
            </a:pPr>
            <a:r>
              <a:rPr lang="tr-TR" dirty="0" err="1" smtClean="0"/>
              <a:t>Onkogenler</a:t>
            </a:r>
            <a:r>
              <a:rPr lang="tr-TR" dirty="0" smtClean="0"/>
              <a:t>: </a:t>
            </a:r>
          </a:p>
          <a:p>
            <a:pPr lvl="1">
              <a:lnSpc>
                <a:spcPct val="90000"/>
              </a:lnSpc>
            </a:pPr>
            <a:r>
              <a:rPr lang="tr-TR" dirty="0" smtClean="0"/>
              <a:t>Büyüme faktörleri, reseptörler, G-proteinler, protein </a:t>
            </a:r>
            <a:r>
              <a:rPr lang="tr-TR" dirty="0" err="1" smtClean="0"/>
              <a:t>kinazlar</a:t>
            </a:r>
            <a:r>
              <a:rPr lang="tr-TR" dirty="0" smtClean="0"/>
              <a:t>, hücre bölünmesini denetleyen faktörler, </a:t>
            </a:r>
            <a:r>
              <a:rPr lang="tr-TR" dirty="0" err="1" smtClean="0"/>
              <a:t>TFler</a:t>
            </a:r>
            <a:endParaRPr lang="tr-TR" dirty="0" smtClean="0"/>
          </a:p>
          <a:p>
            <a:pPr>
              <a:lnSpc>
                <a:spcPct val="90000"/>
              </a:lnSpc>
            </a:pPr>
            <a:endParaRPr lang="en-US" dirty="0" smtClean="0"/>
          </a:p>
        </p:txBody>
      </p:sp>
      <p:sp>
        <p:nvSpPr>
          <p:cNvPr id="20484" name="Line 4"/>
          <p:cNvSpPr>
            <a:spLocks noChangeShapeType="1"/>
          </p:cNvSpPr>
          <p:nvPr/>
        </p:nvSpPr>
        <p:spPr bwMode="auto">
          <a:xfrm>
            <a:off x="228600" y="908720"/>
            <a:ext cx="86106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checkerboard(across)">
                                      <p:cBhvr>
                                        <p:cTn id="7" dur="500"/>
                                        <p:tgtEl>
                                          <p:spTgt spid="204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0483">
                                            <p:txEl>
                                              <p:pRg st="1" end="1"/>
                                            </p:txEl>
                                          </p:spTgt>
                                        </p:tgtEl>
                                        <p:attrNameLst>
                                          <p:attrName>style.visibility</p:attrName>
                                        </p:attrNameLst>
                                      </p:cBhvr>
                                      <p:to>
                                        <p:strVal val="visible"/>
                                      </p:to>
                                    </p:set>
                                    <p:animEffect transition="in" filter="checkerboard(across)">
                                      <p:cBhvr>
                                        <p:cTn id="12" dur="500"/>
                                        <p:tgtEl>
                                          <p:spTgt spid="20483">
                                            <p:txEl>
                                              <p:pRg st="1" end="1"/>
                                            </p:txEl>
                                          </p:spTgt>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20483">
                                            <p:txEl>
                                              <p:pRg st="2" end="2"/>
                                            </p:txEl>
                                          </p:spTgt>
                                        </p:tgtEl>
                                        <p:attrNameLst>
                                          <p:attrName>style.visibility</p:attrName>
                                        </p:attrNameLst>
                                      </p:cBhvr>
                                      <p:to>
                                        <p:strVal val="visible"/>
                                      </p:to>
                                    </p:set>
                                    <p:animEffect transition="in" filter="checkerboard(across)">
                                      <p:cBhvr>
                                        <p:cTn id="15" dur="500"/>
                                        <p:tgtEl>
                                          <p:spTgt spid="20483">
                                            <p:txEl>
                                              <p:pRg st="2" end="2"/>
                                            </p:txEl>
                                          </p:spTgt>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20483">
                                            <p:txEl>
                                              <p:pRg st="3" end="3"/>
                                            </p:txEl>
                                          </p:spTgt>
                                        </p:tgtEl>
                                        <p:attrNameLst>
                                          <p:attrName>style.visibility</p:attrName>
                                        </p:attrNameLst>
                                      </p:cBhvr>
                                      <p:to>
                                        <p:strVal val="visible"/>
                                      </p:to>
                                    </p:set>
                                    <p:animEffect transition="in" filter="checkerboard(across)">
                                      <p:cBhvr>
                                        <p:cTn id="18" dur="500"/>
                                        <p:tgtEl>
                                          <p:spTgt spid="2048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20483">
                                            <p:txEl>
                                              <p:pRg st="4" end="4"/>
                                            </p:txEl>
                                          </p:spTgt>
                                        </p:tgtEl>
                                        <p:attrNameLst>
                                          <p:attrName>style.visibility</p:attrName>
                                        </p:attrNameLst>
                                      </p:cBhvr>
                                      <p:to>
                                        <p:strVal val="visible"/>
                                      </p:to>
                                    </p:set>
                                    <p:animEffect transition="in" filter="checkerboard(across)">
                                      <p:cBhvr>
                                        <p:cTn id="23" dur="500"/>
                                        <p:tgtEl>
                                          <p:spTgt spid="2048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20483">
                                            <p:txEl>
                                              <p:pRg st="5" end="5"/>
                                            </p:txEl>
                                          </p:spTgt>
                                        </p:tgtEl>
                                        <p:attrNameLst>
                                          <p:attrName>style.visibility</p:attrName>
                                        </p:attrNameLst>
                                      </p:cBhvr>
                                      <p:to>
                                        <p:strVal val="visible"/>
                                      </p:to>
                                    </p:set>
                                    <p:animEffect transition="in" filter="checkerboard(across)">
                                      <p:cBhvr>
                                        <p:cTn id="28" dur="500"/>
                                        <p:tgtEl>
                                          <p:spTgt spid="20483">
                                            <p:txEl>
                                              <p:pRg st="5" end="5"/>
                                            </p:txEl>
                                          </p:spTgt>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20483">
                                            <p:txEl>
                                              <p:pRg st="6" end="6"/>
                                            </p:txEl>
                                          </p:spTgt>
                                        </p:tgtEl>
                                        <p:attrNameLst>
                                          <p:attrName>style.visibility</p:attrName>
                                        </p:attrNameLst>
                                      </p:cBhvr>
                                      <p:to>
                                        <p:strVal val="visible"/>
                                      </p:to>
                                    </p:set>
                                    <p:animEffect transition="in" filter="checkerboard(across)">
                                      <p:cBhvr>
                                        <p:cTn id="31" dur="500"/>
                                        <p:tgtEl>
                                          <p:spTgt spid="2048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52400" y="-99392"/>
            <a:ext cx="8763000" cy="1143000"/>
          </a:xfrm>
        </p:spPr>
        <p:txBody>
          <a:bodyPr>
            <a:noAutofit/>
          </a:bodyPr>
          <a:lstStyle/>
          <a:p>
            <a:pPr eaLnBrk="1" hangingPunct="1"/>
            <a:r>
              <a:rPr lang="tr-TR" dirty="0" smtClean="0">
                <a:solidFill>
                  <a:srgbClr val="2FB0DC"/>
                </a:solidFill>
              </a:rPr>
              <a:t>Tümör baskılayıcı genler (TS)</a:t>
            </a:r>
            <a:endParaRPr lang="en-US" dirty="0" smtClean="0">
              <a:solidFill>
                <a:srgbClr val="2FB0DC"/>
              </a:solidFill>
            </a:endParaRPr>
          </a:p>
        </p:txBody>
      </p:sp>
      <p:sp>
        <p:nvSpPr>
          <p:cNvPr id="20483" name="Rectangle 3"/>
          <p:cNvSpPr>
            <a:spLocks noGrp="1" noChangeArrowheads="1"/>
          </p:cNvSpPr>
          <p:nvPr>
            <p:ph type="body" sz="half" idx="2"/>
          </p:nvPr>
        </p:nvSpPr>
        <p:spPr>
          <a:xfrm>
            <a:off x="304800" y="1224136"/>
            <a:ext cx="8839200" cy="5517232"/>
          </a:xfrm>
        </p:spPr>
        <p:txBody>
          <a:bodyPr>
            <a:normAutofit/>
          </a:bodyPr>
          <a:lstStyle/>
          <a:p>
            <a:pPr>
              <a:lnSpc>
                <a:spcPct val="90000"/>
              </a:lnSpc>
            </a:pPr>
            <a:r>
              <a:rPr lang="tr-TR" dirty="0" smtClean="0"/>
              <a:t>Tümör baskılayıcı genler</a:t>
            </a:r>
          </a:p>
          <a:p>
            <a:pPr>
              <a:lnSpc>
                <a:spcPct val="90000"/>
              </a:lnSpc>
            </a:pPr>
            <a:r>
              <a:rPr lang="tr-TR" dirty="0" smtClean="0"/>
              <a:t>Normalde hücre bölünmesini baskılayan proteinleri kodlar</a:t>
            </a:r>
          </a:p>
          <a:p>
            <a:pPr>
              <a:lnSpc>
                <a:spcPct val="90000"/>
              </a:lnSpc>
            </a:pPr>
            <a:r>
              <a:rPr lang="tr-TR" dirty="0" smtClean="0"/>
              <a:t>Mutasyonlar: çekiniktir – kromozom çiftinin her ikisinde de hasarlı birer gen olması</a:t>
            </a:r>
          </a:p>
          <a:p>
            <a:pPr>
              <a:lnSpc>
                <a:spcPct val="90000"/>
              </a:lnSpc>
            </a:pPr>
            <a:r>
              <a:rPr lang="tr-TR" dirty="0" err="1" smtClean="0"/>
              <a:t>pRb</a:t>
            </a:r>
            <a:r>
              <a:rPr lang="tr-TR" dirty="0" smtClean="0"/>
              <a:t>, p53, p21 gibi genler</a:t>
            </a:r>
          </a:p>
          <a:p>
            <a:pPr>
              <a:lnSpc>
                <a:spcPct val="90000"/>
              </a:lnSpc>
            </a:pPr>
            <a:endParaRPr lang="tr-TR" dirty="0" smtClean="0"/>
          </a:p>
          <a:p>
            <a:pPr>
              <a:lnSpc>
                <a:spcPct val="90000"/>
              </a:lnSpc>
            </a:pPr>
            <a:endParaRPr lang="en-US" dirty="0" smtClean="0"/>
          </a:p>
        </p:txBody>
      </p:sp>
      <p:sp>
        <p:nvSpPr>
          <p:cNvPr id="20484" name="Line 4"/>
          <p:cNvSpPr>
            <a:spLocks noChangeShapeType="1"/>
          </p:cNvSpPr>
          <p:nvPr/>
        </p:nvSpPr>
        <p:spPr bwMode="auto">
          <a:xfrm>
            <a:off x="251520" y="980728"/>
            <a:ext cx="8610600" cy="0"/>
          </a:xfrm>
          <a:prstGeom prst="line">
            <a:avLst/>
          </a:prstGeom>
          <a:noFill/>
          <a:ln w="57150" cmpd="thinThick">
            <a:solidFill>
              <a:srgbClr val="2FB0DC"/>
            </a:solidFill>
            <a:round/>
            <a:headEnd/>
            <a:tailEnd/>
          </a:ln>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checkerboard(across)">
                                      <p:cBhvr>
                                        <p:cTn id="7" dur="500"/>
                                        <p:tgtEl>
                                          <p:spTgt spid="204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0483">
                                            <p:txEl>
                                              <p:pRg st="1" end="1"/>
                                            </p:txEl>
                                          </p:spTgt>
                                        </p:tgtEl>
                                        <p:attrNameLst>
                                          <p:attrName>style.visibility</p:attrName>
                                        </p:attrNameLst>
                                      </p:cBhvr>
                                      <p:to>
                                        <p:strVal val="visible"/>
                                      </p:to>
                                    </p:set>
                                    <p:animEffect transition="in" filter="checkerboard(across)">
                                      <p:cBhvr>
                                        <p:cTn id="12" dur="500"/>
                                        <p:tgtEl>
                                          <p:spTgt spid="2048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0483">
                                            <p:txEl>
                                              <p:pRg st="2" end="2"/>
                                            </p:txEl>
                                          </p:spTgt>
                                        </p:tgtEl>
                                        <p:attrNameLst>
                                          <p:attrName>style.visibility</p:attrName>
                                        </p:attrNameLst>
                                      </p:cBhvr>
                                      <p:to>
                                        <p:strVal val="visible"/>
                                      </p:to>
                                    </p:set>
                                    <p:animEffect transition="in" filter="checkerboard(across)">
                                      <p:cBhvr>
                                        <p:cTn id="17" dur="500"/>
                                        <p:tgtEl>
                                          <p:spTgt spid="2048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0483">
                                            <p:txEl>
                                              <p:pRg st="3" end="3"/>
                                            </p:txEl>
                                          </p:spTgt>
                                        </p:tgtEl>
                                        <p:attrNameLst>
                                          <p:attrName>style.visibility</p:attrName>
                                        </p:attrNameLst>
                                      </p:cBhvr>
                                      <p:to>
                                        <p:strVal val="visible"/>
                                      </p:to>
                                    </p:set>
                                    <p:animEffect transition="in" filter="checkerboard(across)">
                                      <p:cBhvr>
                                        <p:cTn id="22" dur="500"/>
                                        <p:tgtEl>
                                          <p:spTgt spid="2048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688</Words>
  <Application>Microsoft Office PowerPoint</Application>
  <PresentationFormat>Ekran Gösterisi (4:3)</PresentationFormat>
  <Paragraphs>97</Paragraphs>
  <Slides>14</Slides>
  <Notes>2</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Ofis Teması</vt:lpstr>
      <vt:lpstr>Slayt 1</vt:lpstr>
      <vt:lpstr>Hücre Çevrimi</vt:lpstr>
      <vt:lpstr>Hücre Çevrimi: siklin bağımlı protein kinazlar ile düzenlenir</vt:lpstr>
      <vt:lpstr>Siklinin Kontrollü Bozunması</vt:lpstr>
      <vt:lpstr>Kısacası……..</vt:lpstr>
      <vt:lpstr>CDKler hücre çevrimini kiritik proteinleri fosforillereyerk düzenler</vt:lpstr>
      <vt:lpstr>Tümör ve Kanser: kontrolsüz hücre bölünmesi</vt:lpstr>
      <vt:lpstr>Onkogen ve Proto-onkogenler</vt:lpstr>
      <vt:lpstr>Tümör baskılayıcı genler (TS)</vt:lpstr>
      <vt:lpstr>Yenilikçi Kanser Terapi Yöntemleri</vt:lpstr>
      <vt:lpstr>Slayt 11</vt:lpstr>
      <vt:lpstr>Slayt 12</vt:lpstr>
      <vt:lpstr>Slayt 13</vt:lpstr>
      <vt:lpstr>Bitkilerde Kontrolsüz Hücre Bölünmesi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ASUSPC</dc:creator>
  <cp:lastModifiedBy>ASUSPC</cp:lastModifiedBy>
  <cp:revision>1</cp:revision>
  <dcterms:created xsi:type="dcterms:W3CDTF">2018-02-12T14:11:42Z</dcterms:created>
  <dcterms:modified xsi:type="dcterms:W3CDTF">2018-02-12T14:12:59Z</dcterms:modified>
</cp:coreProperties>
</file>