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hyperlink" Target="file:///C:\Users\uses%20pc\Desktop\EBU_2016\Yeni%20klas&#246;r\temel_yenidogan_bakimi.pdf" TargetMode="External"/><Relationship Id="rId1" Type="http://schemas.openxmlformats.org/officeDocument/2006/relationships/hyperlink" Target="file:///C:\Users\uses%20pc\Desktop\EBU_2016\dogum_cs_eylem_raporu.pdf" TargetMode="Externa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file:///C:\Users\uses%20pc\Desktop\EBU_2016\Yeni%20klas&#246;r\Gebelik_ve_Dogum_Sonrasi_Yenidogan_Bakimi_Uygulama_Rehberi.pdf" TargetMode="External"/><Relationship Id="rId2" Type="http://schemas.openxmlformats.org/officeDocument/2006/relationships/hyperlink" Target="file:///C:\Users\uses%20pc\Desktop\EBU_2016\Yeni%20klas&#246;r\emzirme_danismanligi_el_kitabi.pdf" TargetMode="External"/><Relationship Id="rId1" Type="http://schemas.openxmlformats.org/officeDocument/2006/relationships/hyperlink" Target="file:///C:\Users\uses%20pc\Desktop\EBU_2016\Yeni%20klas&#246;r\dsbyr_2.pdf" TargetMode="Externa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file:///C:\Users\uses%20pc\Desktop\EBU_2016\Yeni%20klas&#246;r\aobr20112014.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file:///C:\Users\uses%20pc\Desktop\EBU_2016\Yeni%20klas&#246;r\Aile_Planlamasi.pdf" TargetMode="External"/></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1.jpeg"/><Relationship Id="rId3" Type="http://schemas.openxmlformats.org/officeDocument/2006/relationships/hyperlink" Target="file:///C:\Users\uses%20pc\Desktop\EBU_2016\Yeni%20klas&#246;r\acsap_cocuk%20izlem006arkayuz.pdf" TargetMode="External"/><Relationship Id="rId2" Type="http://schemas.openxmlformats.org/officeDocument/2006/relationships/hyperlink" Target="file:///C:\Users\uses%20pc\Desktop\EBU_2016\Yeni%20klas&#246;r\asm_bebek_beslenme_rehberi.pdf" TargetMode="External"/><Relationship Id="rId1" Type="http://schemas.openxmlformats.org/officeDocument/2006/relationships/hyperlink" Target="file:///C:\Users\uses%20pc\Desktop\EBU_2016\Yeni%20klas&#246;r\yuksek_riskli_bebek_izlem.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8626" y="927797"/>
            <a:ext cx="10389704" cy="2677656"/>
          </a:xfrm>
          <a:prstGeom prst="rect">
            <a:avLst/>
          </a:prstGeom>
        </p:spPr>
        <p:txBody>
          <a:bodyPr wrap="square">
            <a:spAutoFit/>
          </a:bodyPr>
          <a:lstStyle/>
          <a:p>
            <a:pPr algn="just"/>
            <a:r>
              <a:rPr lang="tr-TR" sz="2400" dirty="0">
                <a:solidFill>
                  <a:srgbClr val="FF0000"/>
                </a:solidFill>
                <a:latin typeface="Arial Narrow" panose="020B0606020202030204" pitchFamily="34" charset="0"/>
                <a:ea typeface="Calibri" panose="020F0502020204030204" charset="0"/>
                <a:cs typeface="Times New Roman" panose="02020603050405020304" pitchFamily="18" charset="0"/>
              </a:rPr>
              <a:t>c) </a:t>
            </a:r>
            <a:r>
              <a:rPr lang="tr-TR" sz="2400" dirty="0">
                <a:solidFill>
                  <a:srgbClr val="000000"/>
                </a:solidFill>
                <a:latin typeface="Arial Narrow" panose="020B0606020202030204" pitchFamily="34" charset="0"/>
                <a:ea typeface="Calibri" panose="020F0502020204030204" charset="0"/>
                <a:cs typeface="Times New Roman" panose="02020603050405020304" pitchFamily="18" charset="0"/>
              </a:rPr>
              <a:t>Doğum sürecini yönetir; travay sırasında anne ve bebeğin sağlığını izler, normal doğumları ve tabibin olmadığı hallerde acil makat doğumları yaptırır, gerektiğinde epizyotomi uygular. Doğum sürecinde normalden sapmaları belirler, acil durum tedbirlerini alır ve tabibe haber verir, tabibin direktifleri doğrultusunda acil müdahalede bulunur</a:t>
            </a:r>
            <a:r>
              <a:rPr lang="tr-TR" sz="2400" dirty="0" smtClean="0">
                <a:solidFill>
                  <a:srgbClr val="000000"/>
                </a:solidFill>
                <a:latin typeface="Arial Narrow" panose="020B0606020202030204" pitchFamily="34" charset="0"/>
                <a:ea typeface="Calibri" panose="020F0502020204030204" charset="0"/>
                <a:cs typeface="Times New Roman" panose="02020603050405020304" pitchFamily="18" charset="0"/>
              </a:rPr>
              <a:t>.</a:t>
            </a:r>
            <a:endParaRPr lang="tr-TR" sz="2400" dirty="0" smtClean="0">
              <a:solidFill>
                <a:srgbClr val="000000"/>
              </a:solidFill>
              <a:latin typeface="Arial Narrow" panose="020B0606020202030204" pitchFamily="34" charset="0"/>
              <a:ea typeface="Calibri" panose="020F0502020204030204" charset="0"/>
              <a:cs typeface="Times New Roman" panose="02020603050405020304" pitchFamily="18" charset="0"/>
            </a:endParaRPr>
          </a:p>
          <a:p>
            <a:pPr algn="just"/>
            <a:endParaRPr lang="tr-TR" sz="2400" dirty="0">
              <a:solidFill>
                <a:srgbClr val="000000"/>
              </a:solidFill>
              <a:latin typeface="Arial Narrow" panose="020B0606020202030204" pitchFamily="34" charset="0"/>
              <a:cs typeface="Times New Roman" panose="02020603050405020304" pitchFamily="18" charset="0"/>
            </a:endParaRPr>
          </a:p>
          <a:p>
            <a:pPr marL="457200" indent="-457200" algn="just">
              <a:buFont typeface="+mj-lt"/>
              <a:buAutoNum type="arabicPeriod"/>
            </a:pPr>
            <a:r>
              <a:rPr lang="tr-TR" sz="2400" dirty="0" smtClean="0">
                <a:hlinkClick r:id="rId1" action="ppaction://hlinkfile"/>
              </a:rPr>
              <a:t>Doğum ve Sezaryen Eylemi Yönetim Rehberi</a:t>
            </a:r>
            <a:endParaRPr lang="tr-TR" sz="2400" dirty="0" smtClean="0"/>
          </a:p>
          <a:p>
            <a:pPr marL="457200" indent="-457200" algn="just">
              <a:buFont typeface="+mj-lt"/>
              <a:buAutoNum type="arabicPeriod"/>
            </a:pPr>
            <a:r>
              <a:rPr lang="tr-TR" sz="2400" dirty="0" smtClean="0">
                <a:hlinkClick r:id="rId2" action="ppaction://hlinkfile"/>
              </a:rPr>
              <a:t>Temel Yenidoğan Bakımı</a:t>
            </a:r>
            <a:endParaRPr lang="tr-T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947027"/>
            <a:ext cx="10800522" cy="4524315"/>
          </a:xfrm>
          <a:prstGeom prst="rect">
            <a:avLst/>
          </a:prstGeom>
        </p:spPr>
        <p:txBody>
          <a:bodyPr wrap="square">
            <a:spAutoFit/>
          </a:bodyPr>
          <a:lstStyle/>
          <a:p>
            <a:pPr algn="just">
              <a:spcAft>
                <a:spcPts val="0"/>
              </a:spcAft>
            </a:pPr>
            <a:r>
              <a:rPr lang="tr-TR" sz="2400" dirty="0">
                <a:solidFill>
                  <a:srgbClr val="FF0000"/>
                </a:solidFill>
                <a:latin typeface="Arial Narrow" panose="020B0606020202030204" pitchFamily="34" charset="0"/>
                <a:ea typeface="Calibri" panose="020F0502020204030204" charset="0"/>
              </a:rPr>
              <a:t> ç) </a:t>
            </a:r>
            <a:r>
              <a:rPr lang="tr-TR" sz="2400" dirty="0">
                <a:solidFill>
                  <a:srgbClr val="000000"/>
                </a:solidFill>
                <a:latin typeface="Arial Narrow" panose="020B0606020202030204" pitchFamily="34" charset="0"/>
                <a:ea typeface="Calibri" panose="020F0502020204030204" charset="0"/>
              </a:rPr>
              <a:t>Doğum sonrası dönemde; yenidoğanın ilk bakım ve muayenesini yapar, gerektiğinde acil resüsitasyon gerçekleştirir, anneye emzirme eğitimi verir, annenin bakım ve izlemini yapar, normalden sapmaları tespit ederek sevk eder</a:t>
            </a:r>
            <a:r>
              <a:rPr lang="tr-TR" sz="2400" dirty="0" smtClean="0">
                <a:solidFill>
                  <a:srgbClr val="000000"/>
                </a:solidFill>
                <a:latin typeface="Arial Narrow" panose="020B0606020202030204" pitchFamily="34" charset="0"/>
                <a:ea typeface="Calibri" panose="020F0502020204030204" charset="0"/>
              </a:rPr>
              <a:t>.</a:t>
            </a:r>
            <a:endParaRPr lang="tr-TR" sz="2400" dirty="0" smtClean="0">
              <a:solidFill>
                <a:srgbClr val="000000"/>
              </a:solidFill>
              <a:latin typeface="Arial Narrow" panose="020B0606020202030204" pitchFamily="34" charset="0"/>
              <a:ea typeface="Calibri" panose="020F0502020204030204" charset="0"/>
            </a:endParaRPr>
          </a:p>
          <a:p>
            <a:pPr algn="just">
              <a:spcAft>
                <a:spcPts val="0"/>
              </a:spcAft>
            </a:pPr>
            <a:endParaRPr lang="tr-TR" sz="2400" dirty="0">
              <a:solidFill>
                <a:srgbClr val="000000"/>
              </a:solidFill>
              <a:effectLst/>
              <a:latin typeface="Arial Narrow" panose="020B0606020202030204" pitchFamily="34" charset="0"/>
              <a:ea typeface="Times New Roman" panose="02020603050405020304" pitchFamily="18" charset="0"/>
            </a:endParaRPr>
          </a:p>
          <a:p>
            <a:pPr marL="457200" indent="-457200" algn="just">
              <a:spcAft>
                <a:spcPts val="0"/>
              </a:spcAft>
              <a:buFont typeface="+mj-lt"/>
              <a:buAutoNum type="arabicPeriod"/>
            </a:pPr>
            <a:r>
              <a:rPr lang="tr-TR" sz="2400" dirty="0" smtClean="0">
                <a:solidFill>
                  <a:srgbClr val="000000"/>
                </a:solidFill>
                <a:effectLst/>
                <a:latin typeface="Arial Narrow" panose="020B0606020202030204" pitchFamily="34" charset="0"/>
                <a:ea typeface="Times New Roman" panose="02020603050405020304" pitchFamily="18" charset="0"/>
              </a:rPr>
              <a:t>0-1 st.</a:t>
            </a:r>
            <a:endParaRPr lang="tr-TR" sz="2400" dirty="0" smtClean="0">
              <a:solidFill>
                <a:srgbClr val="000000"/>
              </a:solidFill>
              <a:effectLst/>
              <a:latin typeface="Arial Narrow" panose="020B0606020202030204" pitchFamily="34" charset="0"/>
              <a:ea typeface="Times New Roman" panose="02020603050405020304" pitchFamily="18" charset="0"/>
            </a:endParaRPr>
          </a:p>
          <a:p>
            <a:pPr marL="457200" indent="-457200" algn="just">
              <a:spcAft>
                <a:spcPts val="0"/>
              </a:spcAft>
              <a:buFont typeface="+mj-lt"/>
              <a:buAutoNum type="arabicPeriod"/>
            </a:pPr>
            <a:r>
              <a:rPr lang="tr-TR" sz="2400" dirty="0" smtClean="0">
                <a:solidFill>
                  <a:srgbClr val="000000"/>
                </a:solidFill>
                <a:latin typeface="Arial Narrow" panose="020B0606020202030204" pitchFamily="34" charset="0"/>
                <a:ea typeface="Times New Roman" panose="02020603050405020304" pitchFamily="18" charset="0"/>
              </a:rPr>
              <a:t>1-6 st.</a:t>
            </a:r>
            <a:endParaRPr lang="tr-TR" sz="2400" dirty="0" smtClean="0">
              <a:solidFill>
                <a:srgbClr val="000000"/>
              </a:solidFill>
              <a:latin typeface="Arial Narrow" panose="020B0606020202030204" pitchFamily="34" charset="0"/>
              <a:ea typeface="Times New Roman" panose="02020603050405020304" pitchFamily="18" charset="0"/>
            </a:endParaRPr>
          </a:p>
          <a:p>
            <a:pPr marL="457200" indent="-457200" algn="just">
              <a:spcAft>
                <a:spcPts val="0"/>
              </a:spcAft>
              <a:buFont typeface="+mj-lt"/>
              <a:buAutoNum type="arabicPeriod"/>
            </a:pPr>
            <a:r>
              <a:rPr lang="tr-TR" sz="2400" dirty="0" smtClean="0">
                <a:solidFill>
                  <a:srgbClr val="000000"/>
                </a:solidFill>
                <a:effectLst/>
                <a:latin typeface="Arial Narrow" panose="020B0606020202030204" pitchFamily="34" charset="0"/>
                <a:ea typeface="Times New Roman" panose="02020603050405020304" pitchFamily="18" charset="0"/>
              </a:rPr>
              <a:t>6-24 st.</a:t>
            </a:r>
            <a:endParaRPr lang="tr-TR" sz="2400" dirty="0" smtClean="0">
              <a:solidFill>
                <a:srgbClr val="000000"/>
              </a:solidFill>
              <a:effectLst/>
              <a:latin typeface="Arial Narrow" panose="020B0606020202030204" pitchFamily="34" charset="0"/>
              <a:ea typeface="Times New Roman" panose="02020603050405020304" pitchFamily="18" charset="0"/>
            </a:endParaRPr>
          </a:p>
          <a:p>
            <a:pPr marL="457200" indent="-457200" algn="just">
              <a:spcAft>
                <a:spcPts val="0"/>
              </a:spcAft>
              <a:buFont typeface="+mj-lt"/>
              <a:buAutoNum type="arabicPeriod"/>
            </a:pPr>
            <a:r>
              <a:rPr lang="tr-TR" sz="2400" dirty="0" smtClean="0">
                <a:solidFill>
                  <a:srgbClr val="000000"/>
                </a:solidFill>
                <a:latin typeface="Arial Narrow" panose="020B0606020202030204" pitchFamily="34" charset="0"/>
                <a:ea typeface="Times New Roman" panose="02020603050405020304" pitchFamily="18" charset="0"/>
              </a:rPr>
              <a:t>2-5. gün</a:t>
            </a:r>
            <a:endParaRPr lang="tr-TR" sz="2400" dirty="0" smtClean="0">
              <a:solidFill>
                <a:srgbClr val="000000"/>
              </a:solidFill>
              <a:latin typeface="Arial Narrow" panose="020B0606020202030204" pitchFamily="34" charset="0"/>
              <a:ea typeface="Times New Roman" panose="02020603050405020304" pitchFamily="18" charset="0"/>
            </a:endParaRPr>
          </a:p>
          <a:p>
            <a:pPr marL="457200" indent="-457200" algn="just">
              <a:spcAft>
                <a:spcPts val="0"/>
              </a:spcAft>
              <a:buFont typeface="+mj-lt"/>
              <a:buAutoNum type="arabicPeriod"/>
            </a:pPr>
            <a:r>
              <a:rPr lang="tr-TR" sz="2400" dirty="0" smtClean="0">
                <a:solidFill>
                  <a:srgbClr val="000000"/>
                </a:solidFill>
                <a:effectLst/>
                <a:latin typeface="Arial Narrow" panose="020B0606020202030204" pitchFamily="34" charset="0"/>
                <a:ea typeface="Times New Roman" panose="02020603050405020304" pitchFamily="18" charset="0"/>
              </a:rPr>
              <a:t>13-17. gün</a:t>
            </a:r>
            <a:endParaRPr lang="tr-TR" sz="2400" dirty="0" smtClean="0">
              <a:solidFill>
                <a:srgbClr val="000000"/>
              </a:solidFill>
              <a:effectLst/>
              <a:latin typeface="Arial Narrow" panose="020B0606020202030204" pitchFamily="34" charset="0"/>
              <a:ea typeface="Times New Roman" panose="02020603050405020304" pitchFamily="18" charset="0"/>
            </a:endParaRPr>
          </a:p>
          <a:p>
            <a:pPr marL="457200" indent="-457200" algn="just">
              <a:spcAft>
                <a:spcPts val="0"/>
              </a:spcAft>
              <a:buFont typeface="+mj-lt"/>
              <a:buAutoNum type="arabicPeriod"/>
            </a:pPr>
            <a:r>
              <a:rPr lang="tr-TR" sz="2400" dirty="0" smtClean="0">
                <a:solidFill>
                  <a:srgbClr val="000000"/>
                </a:solidFill>
                <a:latin typeface="Arial Narrow" panose="020B0606020202030204" pitchFamily="34" charset="0"/>
                <a:ea typeface="Times New Roman" panose="02020603050405020304" pitchFamily="18" charset="0"/>
              </a:rPr>
              <a:t>30-42. günler </a:t>
            </a:r>
            <a:r>
              <a:rPr lang="tr-TR" sz="2400" dirty="0" smtClean="0">
                <a:solidFill>
                  <a:srgbClr val="000000"/>
                </a:solidFill>
                <a:latin typeface="Arial Narrow" panose="020B0606020202030204" pitchFamily="34" charset="0"/>
                <a:ea typeface="Times New Roman" panose="02020603050405020304" pitchFamily="18" charset="0"/>
                <a:hlinkClick r:id="rId1" action="ppaction://hlinkfile"/>
              </a:rPr>
              <a:t>(Doğum Sonrası bakım Yönetim Rehberi)</a:t>
            </a:r>
            <a:endParaRPr lang="tr-TR" sz="2400" dirty="0" smtClean="0">
              <a:solidFill>
                <a:srgbClr val="000000"/>
              </a:solidFill>
              <a:latin typeface="Arial Narrow" panose="020B0606020202030204" pitchFamily="34" charset="0"/>
              <a:ea typeface="Times New Roman" panose="02020603050405020304" pitchFamily="18" charset="0"/>
            </a:endParaRPr>
          </a:p>
          <a:p>
            <a:pPr algn="just">
              <a:spcAft>
                <a:spcPts val="0"/>
              </a:spcAft>
            </a:pPr>
            <a:r>
              <a:rPr lang="tr-TR" sz="2400" dirty="0">
                <a:solidFill>
                  <a:srgbClr val="000000"/>
                </a:solidFill>
                <a:effectLst/>
                <a:latin typeface="Arial Narrow" panose="020B0606020202030204" pitchFamily="34" charset="0"/>
                <a:ea typeface="Times New Roman" panose="02020603050405020304" pitchFamily="18" charset="0"/>
              </a:rPr>
              <a:t> </a:t>
            </a:r>
            <a:r>
              <a:rPr lang="tr-TR" sz="2400" dirty="0" smtClean="0">
                <a:solidFill>
                  <a:srgbClr val="000000"/>
                </a:solidFill>
                <a:effectLst/>
                <a:latin typeface="Arial Narrow" panose="020B0606020202030204" pitchFamily="34" charset="0"/>
                <a:ea typeface="Times New Roman" panose="02020603050405020304" pitchFamily="18" charset="0"/>
                <a:hlinkClick r:id="rId2" action="ppaction://hlinkfile"/>
              </a:rPr>
              <a:t>Emzirme Danışmanlığı</a:t>
            </a:r>
            <a:endParaRPr lang="tr-TR" sz="2400" dirty="0" smtClean="0">
              <a:solidFill>
                <a:srgbClr val="000000"/>
              </a:solidFill>
              <a:effectLst/>
              <a:latin typeface="Arial Narrow" panose="020B0606020202030204" pitchFamily="34" charset="0"/>
              <a:ea typeface="Times New Roman" panose="02020603050405020304" pitchFamily="18" charset="0"/>
            </a:endParaRPr>
          </a:p>
          <a:p>
            <a:pPr algn="just">
              <a:spcAft>
                <a:spcPts val="0"/>
              </a:spcAft>
            </a:pPr>
            <a:r>
              <a:rPr lang="tr-TR" sz="2400" dirty="0" smtClean="0">
                <a:solidFill>
                  <a:srgbClr val="000000"/>
                </a:solidFill>
                <a:latin typeface="Arial Narrow" panose="020B0606020202030204" pitchFamily="34" charset="0"/>
                <a:ea typeface="Times New Roman" panose="02020603050405020304" pitchFamily="18" charset="0"/>
                <a:hlinkClick r:id="rId3" action="ppaction://hlinkfile"/>
              </a:rPr>
              <a:t>Gebelik ve Doğum sonrası Yenidoğan </a:t>
            </a:r>
            <a:endParaRPr lang="tr-TR" sz="2400" dirty="0">
              <a:effectLst/>
              <a:latin typeface="Times New Roman" panose="02020603050405020304" pitchFamily="18" charset="0"/>
              <a:ea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3095" y="513312"/>
            <a:ext cx="10853531" cy="830997"/>
          </a:xfrm>
          <a:prstGeom prst="rect">
            <a:avLst/>
          </a:prstGeom>
        </p:spPr>
        <p:txBody>
          <a:bodyPr wrap="square">
            <a:spAutoFit/>
          </a:bodyPr>
          <a:lstStyle/>
          <a:p>
            <a:pPr algn="just">
              <a:spcAft>
                <a:spcPts val="0"/>
              </a:spcAft>
            </a:pPr>
            <a:r>
              <a:rPr lang="tr-TR" sz="2400" dirty="0">
                <a:solidFill>
                  <a:srgbClr val="FF0000"/>
                </a:solidFill>
                <a:latin typeface="Arial Narrow" panose="020B0606020202030204" pitchFamily="34" charset="0"/>
                <a:ea typeface="Calibri" panose="020F0502020204030204" charset="0"/>
              </a:rPr>
              <a:t>d) </a:t>
            </a:r>
            <a:r>
              <a:rPr lang="tr-TR" sz="2400" dirty="0">
                <a:solidFill>
                  <a:srgbClr val="000000"/>
                </a:solidFill>
                <a:latin typeface="Arial Narrow" panose="020B0606020202030204" pitchFamily="34" charset="0"/>
                <a:ea typeface="Calibri" panose="020F0502020204030204" charset="0"/>
              </a:rPr>
              <a:t>Acil obstetrik durumlarda Bakanlıkça düzenlenen protokoller doğrultusunda tanımlanan ilaçları uygular.</a:t>
            </a:r>
            <a:endParaRPr lang="tr-TR" sz="2400" dirty="0">
              <a:effectLst/>
              <a:latin typeface="Times New Roman" panose="02020603050405020304" pitchFamily="18" charset="0"/>
              <a:ea typeface="Times New Roman" panose="02020603050405020304" pitchFamily="18" charset="0"/>
            </a:endParaRPr>
          </a:p>
        </p:txBody>
      </p:sp>
      <p:sp>
        <p:nvSpPr>
          <p:cNvPr id="4" name="Rectangle 3"/>
          <p:cNvSpPr/>
          <p:nvPr/>
        </p:nvSpPr>
        <p:spPr>
          <a:xfrm>
            <a:off x="583095" y="1587607"/>
            <a:ext cx="10840279" cy="5262979"/>
          </a:xfrm>
          <a:prstGeom prst="rect">
            <a:avLst/>
          </a:prstGeom>
        </p:spPr>
        <p:txBody>
          <a:bodyPr wrap="square">
            <a:spAutoFit/>
          </a:bodyPr>
          <a:lstStyle/>
          <a:p>
            <a:r>
              <a:rPr lang="tr-TR" sz="2400" i="0" u="none" strike="noStrike" baseline="0" dirty="0" smtClean="0">
                <a:solidFill>
                  <a:srgbClr val="000000"/>
                </a:solidFill>
                <a:latin typeface="Times New Roman" panose="02020603050405020304" pitchFamily="18" charset="0"/>
              </a:rPr>
              <a:t>Obstetrik Problemleri Çözme Yaklaşımı ................................. </a:t>
            </a:r>
            <a:endParaRPr lang="tr-TR" sz="2400" dirty="0" smtClean="0">
              <a:solidFill>
                <a:srgbClr val="000000"/>
              </a:solidFill>
              <a:latin typeface="Times New Roman" panose="02020603050405020304" pitchFamily="18" charset="0"/>
            </a:endParaRPr>
          </a:p>
          <a:p>
            <a:r>
              <a:rPr lang="tr-TR" sz="2400" i="0" u="none" strike="noStrike" baseline="0" dirty="0" smtClean="0">
                <a:solidFill>
                  <a:srgbClr val="000000"/>
                </a:solidFill>
                <a:latin typeface="Times New Roman" panose="02020603050405020304" pitchFamily="18" charset="0"/>
              </a:rPr>
              <a:t>Acil Başvuruda Hızlı İlk Değerlendirme ..................................  </a:t>
            </a:r>
            <a:endParaRPr lang="tr-TR" sz="2400" i="0" u="none" strike="noStrike" baseline="0" dirty="0" smtClean="0">
              <a:solidFill>
                <a:srgbClr val="000000"/>
              </a:solidFill>
              <a:latin typeface="Times New Roman" panose="02020603050405020304" pitchFamily="18" charset="0"/>
            </a:endParaRPr>
          </a:p>
          <a:p>
            <a:r>
              <a:rPr lang="tr-TR" sz="2400" i="0" u="none" strike="noStrike" baseline="0" dirty="0" smtClean="0">
                <a:solidFill>
                  <a:srgbClr val="000000"/>
                </a:solidFill>
                <a:latin typeface="Times New Roman" panose="02020603050405020304" pitchFamily="18" charset="0"/>
              </a:rPr>
              <a:t>Gebelikte Kanama Yönetimi ...............................................................  </a:t>
            </a:r>
            <a:endParaRPr lang="tr-TR" sz="2400" i="0" u="none" strike="noStrike" baseline="0" dirty="0" smtClean="0">
              <a:solidFill>
                <a:srgbClr val="000000"/>
              </a:solidFill>
              <a:latin typeface="Times New Roman" panose="02020603050405020304" pitchFamily="18" charset="0"/>
            </a:endParaRPr>
          </a:p>
          <a:p>
            <a:r>
              <a:rPr lang="tr-TR" sz="2400" i="0" u="none" strike="noStrike" baseline="0" dirty="0" smtClean="0">
                <a:solidFill>
                  <a:srgbClr val="000000"/>
                </a:solidFill>
                <a:latin typeface="Times New Roman" panose="02020603050405020304" pitchFamily="18" charset="0"/>
              </a:rPr>
              <a:t>Gebelikte Hafif Vajinal Kanama Yönetimi ...............................  </a:t>
            </a:r>
            <a:endParaRPr lang="tr-TR" sz="2400" i="0" u="none" strike="noStrike" baseline="0" dirty="0" smtClean="0">
              <a:solidFill>
                <a:srgbClr val="000000"/>
              </a:solidFill>
              <a:latin typeface="Times New Roman" panose="02020603050405020304" pitchFamily="18" charset="0"/>
            </a:endParaRPr>
          </a:p>
          <a:p>
            <a:r>
              <a:rPr lang="tr-TR" sz="2400" i="0" u="none" strike="noStrike" baseline="0" dirty="0" smtClean="0">
                <a:solidFill>
                  <a:srgbClr val="000000"/>
                </a:solidFill>
                <a:latin typeface="Times New Roman" panose="02020603050405020304" pitchFamily="18" charset="0"/>
              </a:rPr>
              <a:t>Gebelikte Ağır Vajinal Kanama Yönetimi .................................  </a:t>
            </a:r>
            <a:endParaRPr lang="tr-TR" sz="2400" i="0" u="none" strike="noStrike" baseline="0" dirty="0" smtClean="0">
              <a:solidFill>
                <a:srgbClr val="000000"/>
              </a:solidFill>
              <a:latin typeface="Times New Roman" panose="02020603050405020304" pitchFamily="18" charset="0"/>
            </a:endParaRPr>
          </a:p>
          <a:p>
            <a:r>
              <a:rPr lang="tr-TR" sz="2400" i="0" u="none" strike="noStrike" baseline="0" dirty="0" smtClean="0">
                <a:solidFill>
                  <a:srgbClr val="000000"/>
                </a:solidFill>
                <a:latin typeface="Times New Roman" panose="02020603050405020304" pitchFamily="18" charset="0"/>
              </a:rPr>
              <a:t>Postpartum Kanama Yönetimi ........................................................... </a:t>
            </a:r>
            <a:endParaRPr lang="tr-TR" sz="2400" i="0" u="none" strike="noStrike" baseline="0" dirty="0" smtClean="0">
              <a:solidFill>
                <a:srgbClr val="000000"/>
              </a:solidFill>
              <a:latin typeface="Times New Roman" panose="02020603050405020304" pitchFamily="18" charset="0"/>
            </a:endParaRPr>
          </a:p>
          <a:p>
            <a:r>
              <a:rPr lang="tr-TR" sz="2400" i="0" u="none" strike="noStrike" baseline="0" dirty="0" smtClean="0">
                <a:solidFill>
                  <a:srgbClr val="000000"/>
                </a:solidFill>
                <a:latin typeface="Times New Roman" panose="02020603050405020304" pitchFamily="18" charset="0"/>
              </a:rPr>
              <a:t>Ağır Preeklampsi Ve Eklampsi ..........................................................  </a:t>
            </a:r>
            <a:endParaRPr lang="tr-TR" sz="2400" i="0" u="none" strike="noStrike" baseline="0" dirty="0" smtClean="0">
              <a:solidFill>
                <a:srgbClr val="000000"/>
              </a:solidFill>
              <a:latin typeface="Times New Roman" panose="02020603050405020304" pitchFamily="18" charset="0"/>
            </a:endParaRPr>
          </a:p>
          <a:p>
            <a:r>
              <a:rPr lang="tr-TR" sz="2400" i="0" u="none" strike="noStrike" baseline="0" dirty="0" smtClean="0">
                <a:solidFill>
                  <a:srgbClr val="000000"/>
                </a:solidFill>
                <a:latin typeface="Times New Roman" panose="02020603050405020304" pitchFamily="18" charset="0"/>
              </a:rPr>
              <a:t>Acil Obstetrik Bakımda Yüksek Ateş ............................................ </a:t>
            </a:r>
            <a:endParaRPr lang="tr-TR" sz="2400" i="0" u="none" strike="noStrike" baseline="0" dirty="0" smtClean="0">
              <a:solidFill>
                <a:srgbClr val="000000"/>
              </a:solidFill>
              <a:latin typeface="Times New Roman" panose="02020603050405020304" pitchFamily="18" charset="0"/>
            </a:endParaRPr>
          </a:p>
          <a:p>
            <a:r>
              <a:rPr lang="tr-TR" sz="2400" i="0" u="none" strike="noStrike" baseline="0" dirty="0" smtClean="0">
                <a:solidFill>
                  <a:srgbClr val="000000"/>
                </a:solidFill>
                <a:latin typeface="Times New Roman" panose="02020603050405020304" pitchFamily="18" charset="0"/>
              </a:rPr>
              <a:t>Acil Obstetrik Bakımda Enfeksiyon Tedavisi ......................... </a:t>
            </a:r>
            <a:endParaRPr lang="tr-TR" sz="2400" i="0" u="none" strike="noStrike" baseline="0" dirty="0" smtClean="0">
              <a:solidFill>
                <a:srgbClr val="000000"/>
              </a:solidFill>
              <a:latin typeface="Times New Roman" panose="02020603050405020304" pitchFamily="18" charset="0"/>
            </a:endParaRPr>
          </a:p>
          <a:p>
            <a:r>
              <a:rPr lang="tr-TR" sz="2400" i="0" u="none" strike="noStrike" baseline="0" dirty="0" smtClean="0">
                <a:solidFill>
                  <a:srgbClr val="000000"/>
                </a:solidFill>
                <a:latin typeface="Times New Roman" panose="02020603050405020304" pitchFamily="18" charset="0"/>
              </a:rPr>
              <a:t>Acil Obstetrik Bakımda Sepsis ..........................................................  </a:t>
            </a:r>
            <a:endParaRPr lang="tr-TR" sz="2400" i="0" u="none" strike="noStrike" baseline="0" dirty="0" smtClean="0">
              <a:solidFill>
                <a:srgbClr val="000000"/>
              </a:solidFill>
              <a:latin typeface="Times New Roman" panose="02020603050405020304" pitchFamily="18" charset="0"/>
            </a:endParaRPr>
          </a:p>
          <a:p>
            <a:r>
              <a:rPr lang="tr-TR" sz="2400" i="0" u="none" strike="noStrike" baseline="0" dirty="0" smtClean="0">
                <a:solidFill>
                  <a:srgbClr val="000000"/>
                </a:solidFill>
                <a:latin typeface="Times New Roman" panose="02020603050405020304" pitchFamily="18" charset="0"/>
              </a:rPr>
              <a:t>Acil Obstetrik Bakımda Şiddetli Karın Ağrısı .......................  </a:t>
            </a:r>
            <a:endParaRPr lang="tr-TR" sz="2400" i="0" u="none" strike="noStrike" baseline="0" dirty="0" smtClean="0">
              <a:solidFill>
                <a:srgbClr val="000000"/>
              </a:solidFill>
              <a:latin typeface="Times New Roman" panose="02020603050405020304" pitchFamily="18" charset="0"/>
            </a:endParaRPr>
          </a:p>
          <a:p>
            <a:r>
              <a:rPr lang="tr-TR" sz="2400" i="0" u="none" strike="noStrike" baseline="0" dirty="0" smtClean="0">
                <a:solidFill>
                  <a:srgbClr val="000000"/>
                </a:solidFill>
                <a:latin typeface="Times New Roman" panose="02020603050405020304" pitchFamily="18" charset="0"/>
              </a:rPr>
              <a:t>Gebelikte Batın İçi Travma ...................................</a:t>
            </a:r>
            <a:endParaRPr lang="tr-TR" sz="2400" i="0" u="none" strike="noStrike" baseline="0" dirty="0" smtClean="0">
              <a:solidFill>
                <a:srgbClr val="000000"/>
              </a:solidFill>
              <a:latin typeface="Times New Roman" panose="02020603050405020304" pitchFamily="18" charset="0"/>
            </a:endParaRPr>
          </a:p>
          <a:p>
            <a:endParaRPr lang="tr-TR" sz="2400" i="0" u="none" strike="noStrike" baseline="0" dirty="0" smtClean="0">
              <a:solidFill>
                <a:srgbClr val="000000"/>
              </a:solidFill>
              <a:latin typeface="Times New Roman" panose="02020603050405020304" pitchFamily="18" charset="0"/>
              <a:hlinkClick r:id="rId1" action="ppaction://hlinkfile"/>
            </a:endParaRPr>
          </a:p>
          <a:p>
            <a:r>
              <a:rPr lang="tr-TR" sz="2400" i="0" u="none" strike="noStrike" baseline="0" dirty="0" smtClean="0">
                <a:solidFill>
                  <a:srgbClr val="000000"/>
                </a:solidFill>
                <a:latin typeface="Times New Roman" panose="02020603050405020304" pitchFamily="18" charset="0"/>
                <a:hlinkClick r:id="rId1" action="ppaction://hlinkfile"/>
              </a:rPr>
              <a:t>Acil Obstetrik Bakım Yönetim Rehberi </a:t>
            </a:r>
            <a:endParaRPr lang="tr-T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2121" y="1138535"/>
            <a:ext cx="10760766" cy="3416320"/>
          </a:xfrm>
          <a:prstGeom prst="rect">
            <a:avLst/>
          </a:prstGeom>
        </p:spPr>
        <p:txBody>
          <a:bodyPr wrap="square">
            <a:spAutoFit/>
          </a:bodyPr>
          <a:lstStyle/>
          <a:p>
            <a:pPr algn="just">
              <a:spcAft>
                <a:spcPts val="0"/>
              </a:spcAft>
            </a:pPr>
            <a:r>
              <a:rPr lang="tr-TR" sz="2400" dirty="0">
                <a:solidFill>
                  <a:srgbClr val="FF0000"/>
                </a:solidFill>
                <a:latin typeface="Arial Narrow" panose="020B0606020202030204" pitchFamily="34" charset="0"/>
                <a:ea typeface="Calibri" panose="020F0502020204030204" charset="0"/>
              </a:rPr>
              <a:t>e) </a:t>
            </a:r>
            <a:r>
              <a:rPr lang="tr-TR" sz="2400" dirty="0">
                <a:solidFill>
                  <a:srgbClr val="000000"/>
                </a:solidFill>
                <a:latin typeface="Arial Narrow" panose="020B0606020202030204" pitchFamily="34" charset="0"/>
                <a:ea typeface="Calibri" panose="020F0502020204030204" charset="0"/>
              </a:rPr>
              <a:t>Gebelik, doğum ve doğum sonrası dönemde anne ve bebek sağlığını korumak ve geliştirmek için gerekli eğitim ve danışmanlık hizmeti verir</a:t>
            </a:r>
            <a:r>
              <a:rPr lang="tr-TR" sz="2400" dirty="0" smtClean="0">
                <a:solidFill>
                  <a:srgbClr val="000000"/>
                </a:solidFill>
                <a:latin typeface="Arial Narrow" panose="020B0606020202030204" pitchFamily="34" charset="0"/>
                <a:ea typeface="Calibri" panose="020F0502020204030204" charset="0"/>
              </a:rPr>
              <a:t>.</a:t>
            </a:r>
            <a:endParaRPr lang="tr-TR" sz="2400" dirty="0" smtClean="0">
              <a:solidFill>
                <a:srgbClr val="000000"/>
              </a:solidFill>
              <a:latin typeface="Arial Narrow" panose="020B0606020202030204" pitchFamily="34" charset="0"/>
              <a:ea typeface="Calibri" panose="020F0502020204030204" charset="0"/>
            </a:endParaRPr>
          </a:p>
          <a:p>
            <a:pPr algn="just">
              <a:spcAft>
                <a:spcPts val="0"/>
              </a:spcAft>
            </a:pPr>
            <a:endParaRPr lang="tr-TR" sz="2400" dirty="0">
              <a:solidFill>
                <a:srgbClr val="000000"/>
              </a:solidFill>
              <a:effectLst/>
              <a:latin typeface="Arial Narrow" panose="020B0606020202030204" pitchFamily="34" charset="0"/>
              <a:ea typeface="Times New Roman" panose="02020603050405020304" pitchFamily="18" charset="0"/>
            </a:endParaRPr>
          </a:p>
          <a:p>
            <a:pPr marL="457200" indent="-457200" algn="just">
              <a:spcAft>
                <a:spcPts val="0"/>
              </a:spcAft>
              <a:buFont typeface="+mj-lt"/>
              <a:buAutoNum type="arabicPeriod"/>
            </a:pPr>
            <a:r>
              <a:rPr lang="tr-TR" sz="2400" dirty="0" smtClean="0">
                <a:solidFill>
                  <a:srgbClr val="000000"/>
                </a:solidFill>
                <a:latin typeface="Arial Narrow" panose="020B0606020202030204" pitchFamily="34" charset="0"/>
                <a:ea typeface="Times New Roman" panose="02020603050405020304" pitchFamily="18" charset="0"/>
              </a:rPr>
              <a:t>CYBH Kontrolü</a:t>
            </a:r>
            <a:endParaRPr lang="tr-TR" sz="2400" dirty="0" smtClean="0">
              <a:solidFill>
                <a:srgbClr val="000000"/>
              </a:solidFill>
              <a:latin typeface="Arial Narrow" panose="020B0606020202030204" pitchFamily="34" charset="0"/>
              <a:ea typeface="Times New Roman" panose="02020603050405020304" pitchFamily="18" charset="0"/>
            </a:endParaRPr>
          </a:p>
          <a:p>
            <a:pPr marL="457200" indent="-457200" algn="just">
              <a:spcAft>
                <a:spcPts val="0"/>
              </a:spcAft>
              <a:buFont typeface="+mj-lt"/>
              <a:buAutoNum type="arabicPeriod"/>
            </a:pPr>
            <a:r>
              <a:rPr lang="tr-TR" sz="2400" dirty="0" smtClean="0">
                <a:solidFill>
                  <a:srgbClr val="000000"/>
                </a:solidFill>
                <a:effectLst/>
                <a:latin typeface="Arial Narrow" panose="020B0606020202030204" pitchFamily="34" charset="0"/>
                <a:ea typeface="Times New Roman" panose="02020603050405020304" pitchFamily="18" charset="0"/>
              </a:rPr>
              <a:t>KKMM</a:t>
            </a:r>
            <a:endParaRPr lang="tr-TR" sz="2400" dirty="0" smtClean="0">
              <a:solidFill>
                <a:srgbClr val="000000"/>
              </a:solidFill>
              <a:effectLst/>
              <a:latin typeface="Arial Narrow" panose="020B0606020202030204" pitchFamily="34" charset="0"/>
              <a:ea typeface="Times New Roman" panose="02020603050405020304" pitchFamily="18" charset="0"/>
            </a:endParaRPr>
          </a:p>
          <a:p>
            <a:pPr marL="457200" indent="-457200" algn="just">
              <a:spcAft>
                <a:spcPts val="0"/>
              </a:spcAft>
              <a:buFont typeface="+mj-lt"/>
              <a:buAutoNum type="arabicPeriod"/>
            </a:pPr>
            <a:r>
              <a:rPr lang="tr-TR" sz="2400" dirty="0" smtClean="0">
                <a:solidFill>
                  <a:srgbClr val="000000"/>
                </a:solidFill>
                <a:latin typeface="Arial Narrow" panose="020B0606020202030204" pitchFamily="34" charset="0"/>
                <a:ea typeface="Times New Roman" panose="02020603050405020304" pitchFamily="18" charset="0"/>
              </a:rPr>
              <a:t>Tarama programları</a:t>
            </a:r>
            <a:endParaRPr lang="tr-TR" sz="2400" dirty="0" smtClean="0">
              <a:solidFill>
                <a:srgbClr val="000000"/>
              </a:solidFill>
              <a:latin typeface="Arial Narrow" panose="020B0606020202030204" pitchFamily="34" charset="0"/>
              <a:ea typeface="Times New Roman" panose="02020603050405020304" pitchFamily="18" charset="0"/>
            </a:endParaRPr>
          </a:p>
          <a:p>
            <a:pPr marL="457200" indent="-457200" algn="just">
              <a:spcAft>
                <a:spcPts val="0"/>
              </a:spcAft>
              <a:buFont typeface="+mj-lt"/>
              <a:buAutoNum type="arabicPeriod"/>
            </a:pPr>
            <a:r>
              <a:rPr lang="tr-TR" sz="2400" dirty="0" smtClean="0">
                <a:solidFill>
                  <a:srgbClr val="000000"/>
                </a:solidFill>
                <a:effectLst/>
                <a:latin typeface="Arial Narrow" panose="020B0606020202030204" pitchFamily="34" charset="0"/>
                <a:ea typeface="Times New Roman" panose="02020603050405020304" pitchFamily="18" charset="0"/>
              </a:rPr>
              <a:t>Beslenme</a:t>
            </a:r>
            <a:endParaRPr lang="tr-TR" sz="2400" dirty="0" smtClean="0">
              <a:solidFill>
                <a:srgbClr val="000000"/>
              </a:solidFill>
              <a:effectLst/>
              <a:latin typeface="Arial Narrow" panose="020B0606020202030204" pitchFamily="34" charset="0"/>
              <a:ea typeface="Times New Roman" panose="02020603050405020304" pitchFamily="18" charset="0"/>
            </a:endParaRPr>
          </a:p>
          <a:p>
            <a:pPr marL="457200" indent="-457200" algn="just">
              <a:spcAft>
                <a:spcPts val="0"/>
              </a:spcAft>
              <a:buFont typeface="+mj-lt"/>
              <a:buAutoNum type="arabicPeriod"/>
            </a:pPr>
            <a:r>
              <a:rPr lang="tr-TR" sz="2400" dirty="0" smtClean="0">
                <a:solidFill>
                  <a:srgbClr val="000000"/>
                </a:solidFill>
                <a:latin typeface="Arial Narrow" panose="020B0606020202030204" pitchFamily="34" charset="0"/>
                <a:ea typeface="Times New Roman" panose="02020603050405020304" pitchFamily="18" charset="0"/>
              </a:rPr>
              <a:t>Bağışıklama </a:t>
            </a:r>
            <a:endParaRPr lang="tr-TR" sz="2400" dirty="0" smtClean="0">
              <a:solidFill>
                <a:srgbClr val="000000"/>
              </a:solidFill>
              <a:latin typeface="Arial Narrow" panose="020B0606020202030204" pitchFamily="34" charset="0"/>
              <a:ea typeface="Times New Roman" panose="02020603050405020304" pitchFamily="18" charset="0"/>
            </a:endParaRPr>
          </a:p>
          <a:p>
            <a:pPr marL="457200" indent="-457200" algn="just">
              <a:spcAft>
                <a:spcPts val="0"/>
              </a:spcAft>
              <a:buFont typeface="+mj-lt"/>
              <a:buAutoNum type="arabicPeriod"/>
            </a:pPr>
            <a:r>
              <a:rPr lang="tr-TR" sz="2400" dirty="0" smtClean="0">
                <a:solidFill>
                  <a:srgbClr val="000000"/>
                </a:solidFill>
                <a:latin typeface="Arial Narrow" panose="020B0606020202030204" pitchFamily="34" charset="0"/>
                <a:ea typeface="Times New Roman" panose="02020603050405020304" pitchFamily="18" charset="0"/>
              </a:rPr>
              <a:t>vb</a:t>
            </a:r>
            <a:r>
              <a:rPr lang="tr-TR" sz="2400" dirty="0" smtClean="0">
                <a:solidFill>
                  <a:srgbClr val="000000"/>
                </a:solidFill>
                <a:latin typeface="Arial Narrow" panose="020B0606020202030204" pitchFamily="34" charset="0"/>
                <a:ea typeface="Times New Roman" panose="02020603050405020304" pitchFamily="18" charset="0"/>
              </a:rPr>
              <a:t>.</a:t>
            </a:r>
            <a:endParaRPr lang="tr-TR" sz="2400" dirty="0">
              <a:effectLst/>
              <a:latin typeface="Times New Roman" panose="02020603050405020304" pitchFamily="18" charset="0"/>
              <a:ea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184270"/>
            <a:ext cx="10747514" cy="1938992"/>
          </a:xfrm>
          <a:prstGeom prst="rect">
            <a:avLst/>
          </a:prstGeom>
        </p:spPr>
        <p:txBody>
          <a:bodyPr wrap="square">
            <a:spAutoFit/>
          </a:bodyPr>
          <a:lstStyle/>
          <a:p>
            <a:pPr algn="just">
              <a:spcAft>
                <a:spcPts val="0"/>
              </a:spcAft>
            </a:pPr>
            <a:r>
              <a:rPr lang="tr-TR" sz="2400" dirty="0">
                <a:solidFill>
                  <a:srgbClr val="000000"/>
                </a:solidFill>
                <a:latin typeface="Arial Narrow" panose="020B0606020202030204" pitchFamily="34" charset="0"/>
                <a:ea typeface="Calibri" panose="020F0502020204030204" charset="0"/>
              </a:rPr>
              <a:t> </a:t>
            </a:r>
            <a:r>
              <a:rPr lang="tr-TR" sz="2400" dirty="0">
                <a:solidFill>
                  <a:srgbClr val="FF0000"/>
                </a:solidFill>
                <a:latin typeface="Arial Narrow" panose="020B0606020202030204" pitchFamily="34" charset="0"/>
                <a:ea typeface="Calibri" panose="020F0502020204030204" charset="0"/>
              </a:rPr>
              <a:t>f) </a:t>
            </a:r>
            <a:r>
              <a:rPr lang="tr-TR" sz="2400" dirty="0">
                <a:solidFill>
                  <a:srgbClr val="000000"/>
                </a:solidFill>
                <a:latin typeface="Arial Narrow" panose="020B0606020202030204" pitchFamily="34" charset="0"/>
                <a:ea typeface="Calibri" panose="020F0502020204030204" charset="0"/>
              </a:rPr>
              <a:t>Aile planlaması hizmetlerinde, kadın ve yenidoğana ait tarama programlarında görev alır</a:t>
            </a:r>
            <a:r>
              <a:rPr lang="tr-TR" sz="2400" dirty="0" smtClean="0">
                <a:solidFill>
                  <a:srgbClr val="000000"/>
                </a:solidFill>
                <a:latin typeface="Arial Narrow" panose="020B0606020202030204" pitchFamily="34" charset="0"/>
                <a:ea typeface="Calibri" panose="020F0502020204030204" charset="0"/>
              </a:rPr>
              <a:t>.</a:t>
            </a:r>
            <a:endParaRPr lang="tr-TR" sz="2400" dirty="0" smtClean="0">
              <a:solidFill>
                <a:srgbClr val="000000"/>
              </a:solidFill>
              <a:latin typeface="Arial Narrow" panose="020B0606020202030204" pitchFamily="34" charset="0"/>
              <a:ea typeface="Calibri" panose="020F0502020204030204" charset="0"/>
            </a:endParaRPr>
          </a:p>
          <a:p>
            <a:pPr algn="just">
              <a:spcAft>
                <a:spcPts val="0"/>
              </a:spcAft>
            </a:pPr>
            <a:endParaRPr lang="tr-TR" sz="2400" dirty="0">
              <a:solidFill>
                <a:srgbClr val="000000"/>
              </a:solidFill>
              <a:effectLst/>
              <a:latin typeface="Arial Narrow" panose="020B0606020202030204" pitchFamily="34" charset="0"/>
              <a:ea typeface="Times New Roman" panose="02020603050405020304" pitchFamily="18" charset="0"/>
            </a:endParaRPr>
          </a:p>
          <a:p>
            <a:pPr algn="just">
              <a:spcAft>
                <a:spcPts val="0"/>
              </a:spcAft>
            </a:pPr>
            <a:r>
              <a:rPr lang="tr-TR" sz="2400" dirty="0" smtClean="0">
                <a:solidFill>
                  <a:srgbClr val="000000"/>
                </a:solidFill>
                <a:latin typeface="Arial Narrow" panose="020B0606020202030204" pitchFamily="34" charset="0"/>
                <a:ea typeface="Times New Roman" panose="02020603050405020304" pitchFamily="18" charset="0"/>
                <a:hlinkClick r:id="rId1" action="ppaction://hlinkfile"/>
              </a:rPr>
              <a:t>Aile Planlaması Danışmanlığı</a:t>
            </a:r>
            <a:endParaRPr lang="tr-TR" sz="2400" dirty="0" smtClean="0">
              <a:solidFill>
                <a:srgbClr val="000000"/>
              </a:solidFill>
              <a:latin typeface="Arial Narrow" panose="020B0606020202030204" pitchFamily="34" charset="0"/>
              <a:ea typeface="Times New Roman" panose="02020603050405020304" pitchFamily="18" charset="0"/>
            </a:endParaRPr>
          </a:p>
          <a:p>
            <a:pPr algn="just">
              <a:spcAft>
                <a:spcPts val="0"/>
              </a:spcAft>
            </a:pPr>
            <a:r>
              <a:rPr lang="tr-TR" sz="2400" dirty="0" smtClean="0">
                <a:effectLst/>
                <a:latin typeface="Times New Roman" panose="02020603050405020304" pitchFamily="18" charset="0"/>
                <a:ea typeface="Times New Roman" panose="02020603050405020304" pitchFamily="18" charset="0"/>
              </a:rPr>
              <a:t>Eğitim Danışmanlık</a:t>
            </a:r>
            <a:endParaRPr lang="tr-TR" sz="2400" dirty="0" smtClean="0">
              <a:effectLst/>
              <a:latin typeface="Times New Roman" panose="02020603050405020304" pitchFamily="18" charset="0"/>
              <a:ea typeface="Times New Roman" panose="02020603050405020304" pitchFamily="18" charset="0"/>
            </a:endParaRPr>
          </a:p>
          <a:p>
            <a:pPr algn="just">
              <a:spcAft>
                <a:spcPts val="0"/>
              </a:spcAft>
            </a:pPr>
            <a:endParaRPr lang="tr-TR" sz="2400" dirty="0">
              <a:effectLst/>
              <a:latin typeface="Times New Roman" panose="02020603050405020304" pitchFamily="18" charset="0"/>
              <a:ea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2607" y="330153"/>
            <a:ext cx="10840279" cy="6001643"/>
          </a:xfrm>
          <a:prstGeom prst="rect">
            <a:avLst/>
          </a:prstGeom>
        </p:spPr>
        <p:txBody>
          <a:bodyPr wrap="square">
            <a:spAutoFit/>
          </a:bodyPr>
          <a:lstStyle/>
          <a:p>
            <a:pPr algn="just">
              <a:spcAft>
                <a:spcPts val="0"/>
              </a:spcAft>
            </a:pPr>
            <a:r>
              <a:rPr lang="tr-TR" sz="2400" dirty="0">
                <a:solidFill>
                  <a:srgbClr val="FF0000"/>
                </a:solidFill>
                <a:latin typeface="Arial Narrow" panose="020B0606020202030204" pitchFamily="34" charset="0"/>
                <a:ea typeface="Calibri" panose="020F0502020204030204" charset="0"/>
              </a:rPr>
              <a:t>g) </a:t>
            </a:r>
            <a:r>
              <a:rPr lang="tr-TR" sz="2400" dirty="0">
                <a:solidFill>
                  <a:srgbClr val="000000"/>
                </a:solidFill>
                <a:latin typeface="Arial Narrow" panose="020B0606020202030204" pitchFamily="34" charset="0"/>
                <a:ea typeface="Calibri" panose="020F0502020204030204" charset="0"/>
              </a:rPr>
              <a:t>0-6 yaş çocuk bakım ve gelişimini izler, özellikle gebe ve 0-6 yaş çocuk aşıları olmak üzere bulaşıcı hastalıkların kontrol programlarında ve bağışıklama hizmetlerinde görev alır</a:t>
            </a:r>
            <a:r>
              <a:rPr lang="tr-TR" sz="2400" dirty="0" smtClean="0">
                <a:solidFill>
                  <a:srgbClr val="000000"/>
                </a:solidFill>
                <a:latin typeface="Arial Narrow" panose="020B0606020202030204" pitchFamily="34" charset="0"/>
                <a:ea typeface="Calibri" panose="020F0502020204030204" charset="0"/>
              </a:rPr>
              <a:t>.</a:t>
            </a:r>
            <a:endParaRPr lang="tr-TR" sz="2400" dirty="0" smtClean="0">
              <a:solidFill>
                <a:srgbClr val="000000"/>
              </a:solidFill>
              <a:latin typeface="Arial Narrow" panose="020B0606020202030204" pitchFamily="34" charset="0"/>
              <a:ea typeface="Calibri" panose="020F0502020204030204" charset="0"/>
            </a:endParaRPr>
          </a:p>
          <a:p>
            <a:pPr algn="just">
              <a:spcAft>
                <a:spcPts val="0"/>
              </a:spcAft>
            </a:pPr>
            <a:r>
              <a:rPr lang="tr-TR" sz="2400" u="sng" dirty="0" smtClean="0">
                <a:solidFill>
                  <a:srgbClr val="000000"/>
                </a:solidFill>
                <a:latin typeface="Arial Narrow" panose="020B0606020202030204" pitchFamily="34" charset="0"/>
                <a:ea typeface="Calibri" panose="020F0502020204030204" charset="0"/>
              </a:rPr>
              <a:t>İzlem</a:t>
            </a:r>
            <a:endParaRPr lang="tr-TR" sz="2400" u="sng" dirty="0" smtClean="0">
              <a:solidFill>
                <a:srgbClr val="000000"/>
              </a:solidFill>
              <a:latin typeface="Arial Narrow" panose="020B0606020202030204" pitchFamily="34" charset="0"/>
              <a:ea typeface="Calibri" panose="020F0502020204030204" charset="0"/>
            </a:endParaRPr>
          </a:p>
          <a:p>
            <a:pPr marL="457200" indent="-457200" algn="just">
              <a:spcAft>
                <a:spcPts val="0"/>
              </a:spcAft>
              <a:buFont typeface="+mj-lt"/>
              <a:buAutoNum type="arabicPeriod"/>
            </a:pPr>
            <a:r>
              <a:rPr lang="tr-TR" sz="2400" dirty="0" smtClean="0">
                <a:latin typeface="Times New Roman" panose="02020603050405020304" pitchFamily="18" charset="0"/>
                <a:ea typeface="Times New Roman" panose="02020603050405020304" pitchFamily="18" charset="0"/>
              </a:rPr>
              <a:t>İ</a:t>
            </a:r>
            <a:r>
              <a:rPr lang="tr-TR" sz="2400" dirty="0" smtClean="0">
                <a:effectLst/>
                <a:latin typeface="Times New Roman" panose="02020603050405020304" pitchFamily="18" charset="0"/>
                <a:ea typeface="Times New Roman" panose="02020603050405020304" pitchFamily="18" charset="0"/>
              </a:rPr>
              <a:t>lk 48 Saat </a:t>
            </a:r>
            <a:r>
              <a:rPr lang="tr-TR" sz="2400" dirty="0" smtClean="0">
                <a:latin typeface="Times New Roman" panose="02020603050405020304" pitchFamily="18" charset="0"/>
                <a:ea typeface="Times New Roman" panose="02020603050405020304" pitchFamily="18" charset="0"/>
              </a:rPr>
              <a:t>İ</a:t>
            </a:r>
            <a:r>
              <a:rPr lang="tr-TR" sz="2400" dirty="0" smtClean="0">
                <a:effectLst/>
                <a:latin typeface="Times New Roman" panose="02020603050405020304" pitchFamily="18" charset="0"/>
                <a:ea typeface="Times New Roman" panose="02020603050405020304" pitchFamily="18" charset="0"/>
              </a:rPr>
              <a:t>zlemi</a:t>
            </a:r>
            <a:endParaRPr lang="tr-TR" sz="2400" dirty="0" smtClean="0">
              <a:effectLst/>
              <a:latin typeface="Times New Roman" panose="02020603050405020304" pitchFamily="18" charset="0"/>
              <a:ea typeface="Times New Roman" panose="02020603050405020304" pitchFamily="18" charset="0"/>
            </a:endParaRPr>
          </a:p>
          <a:p>
            <a:pPr marL="457200" indent="-457200" algn="just">
              <a:spcAft>
                <a:spcPts val="0"/>
              </a:spcAft>
              <a:buFont typeface="+mj-lt"/>
              <a:buAutoNum type="arabicPeriod"/>
            </a:pPr>
            <a:r>
              <a:rPr lang="es-ES" sz="2400" dirty="0" smtClean="0">
                <a:effectLst/>
                <a:latin typeface="Times New Roman" panose="02020603050405020304" pitchFamily="18" charset="0"/>
                <a:ea typeface="Times New Roman" panose="02020603050405020304" pitchFamily="18" charset="0"/>
              </a:rPr>
              <a:t>15.- 41. GÜN Ve 2. Ay </a:t>
            </a:r>
            <a:r>
              <a:rPr lang="es-ES" sz="2400" dirty="0" err="1" smtClean="0">
                <a:effectLst/>
                <a:latin typeface="Times New Roman" panose="02020603050405020304" pitchFamily="18" charset="0"/>
                <a:ea typeface="Times New Roman" panose="02020603050405020304" pitchFamily="18" charset="0"/>
              </a:rPr>
              <a:t>İzlemleri</a:t>
            </a:r>
            <a:endParaRPr lang="tr-TR" sz="2400" dirty="0" smtClean="0">
              <a:effectLst/>
              <a:latin typeface="Times New Roman" panose="02020603050405020304" pitchFamily="18" charset="0"/>
              <a:ea typeface="Times New Roman" panose="02020603050405020304" pitchFamily="18" charset="0"/>
            </a:endParaRPr>
          </a:p>
          <a:p>
            <a:pPr marL="457200" indent="-457200" algn="just">
              <a:spcAft>
                <a:spcPts val="0"/>
              </a:spcAft>
              <a:buFont typeface="+mj-lt"/>
              <a:buAutoNum type="arabicPeriod"/>
            </a:pPr>
            <a:r>
              <a:rPr lang="tr-TR" sz="2400" dirty="0" smtClean="0">
                <a:effectLst/>
                <a:latin typeface="Times New Roman" panose="02020603050405020304" pitchFamily="18" charset="0"/>
                <a:ea typeface="Times New Roman" panose="02020603050405020304" pitchFamily="18" charset="0"/>
              </a:rPr>
              <a:t>3-4 Ay İzlemleri</a:t>
            </a:r>
            <a:endParaRPr lang="tr-TR" sz="2400" dirty="0" smtClean="0">
              <a:effectLst/>
              <a:latin typeface="Times New Roman" panose="02020603050405020304" pitchFamily="18" charset="0"/>
              <a:ea typeface="Times New Roman" panose="02020603050405020304" pitchFamily="18" charset="0"/>
            </a:endParaRPr>
          </a:p>
          <a:p>
            <a:pPr marL="457200" indent="-457200" algn="just">
              <a:spcAft>
                <a:spcPts val="0"/>
              </a:spcAft>
              <a:buFont typeface="+mj-lt"/>
              <a:buAutoNum type="arabicPeriod"/>
            </a:pPr>
            <a:r>
              <a:rPr lang="es-ES" sz="2400" dirty="0" smtClean="0">
                <a:effectLst/>
                <a:latin typeface="Times New Roman" panose="02020603050405020304" pitchFamily="18" charset="0"/>
                <a:ea typeface="Times New Roman" panose="02020603050405020304" pitchFamily="18" charset="0"/>
              </a:rPr>
              <a:t>6, 9 Ve 12. Ay </a:t>
            </a:r>
            <a:r>
              <a:rPr lang="es-ES" sz="2400" dirty="0" err="1" smtClean="0">
                <a:effectLst/>
                <a:latin typeface="Times New Roman" panose="02020603050405020304" pitchFamily="18" charset="0"/>
                <a:ea typeface="Times New Roman" panose="02020603050405020304" pitchFamily="18" charset="0"/>
              </a:rPr>
              <a:t>İzlemleri</a:t>
            </a:r>
            <a:endParaRPr lang="tr-TR" sz="2400" dirty="0" smtClean="0">
              <a:effectLst/>
              <a:latin typeface="Times New Roman" panose="02020603050405020304" pitchFamily="18" charset="0"/>
              <a:ea typeface="Times New Roman" panose="02020603050405020304" pitchFamily="18" charset="0"/>
            </a:endParaRPr>
          </a:p>
          <a:p>
            <a:pPr marL="457200" indent="-457200" algn="just">
              <a:spcAft>
                <a:spcPts val="0"/>
              </a:spcAft>
              <a:buFont typeface="+mj-lt"/>
              <a:buAutoNum type="arabicPeriod"/>
            </a:pPr>
            <a:r>
              <a:rPr lang="tr-TR" sz="2400" dirty="0" smtClean="0">
                <a:effectLst/>
                <a:latin typeface="Times New Roman" panose="02020603050405020304" pitchFamily="18" charset="0"/>
                <a:ea typeface="Times New Roman" panose="02020603050405020304" pitchFamily="18" charset="0"/>
              </a:rPr>
              <a:t>13-36 AY ARASI ÇOCUK İZLEMLERİ (Bu Dönemde 6 Ayda Bir İzlem Yapılır.)</a:t>
            </a:r>
            <a:endParaRPr lang="tr-TR" sz="2400" dirty="0" smtClean="0">
              <a:effectLst/>
              <a:latin typeface="Times New Roman" panose="02020603050405020304" pitchFamily="18" charset="0"/>
              <a:ea typeface="Times New Roman" panose="02020603050405020304" pitchFamily="18" charset="0"/>
            </a:endParaRPr>
          </a:p>
          <a:p>
            <a:pPr marL="457200" indent="-457200" algn="just">
              <a:spcAft>
                <a:spcPts val="0"/>
              </a:spcAft>
              <a:buFont typeface="+mj-lt"/>
              <a:buAutoNum type="arabicPeriod"/>
            </a:pPr>
            <a:r>
              <a:rPr lang="tr-TR" sz="2400" dirty="0" smtClean="0">
                <a:effectLst/>
                <a:latin typeface="Times New Roman" panose="02020603050405020304" pitchFamily="18" charset="0"/>
                <a:ea typeface="Times New Roman" panose="02020603050405020304" pitchFamily="18" charset="0"/>
              </a:rPr>
              <a:t>4-6 Yaş Arası Çocuk İzlemleri (Yılda Bir İzlem</a:t>
            </a:r>
            <a:r>
              <a:rPr lang="tr-TR" sz="2400" dirty="0" smtClean="0">
                <a:effectLst/>
                <a:latin typeface="Times New Roman" panose="02020603050405020304" pitchFamily="18" charset="0"/>
                <a:ea typeface="Times New Roman" panose="02020603050405020304" pitchFamily="18" charset="0"/>
              </a:rPr>
              <a:t>)</a:t>
            </a:r>
            <a:endParaRPr lang="tr-TR" sz="2400" dirty="0" smtClean="0">
              <a:effectLst/>
              <a:latin typeface="Times New Roman" panose="02020603050405020304" pitchFamily="18" charset="0"/>
              <a:ea typeface="Times New Roman" panose="02020603050405020304" pitchFamily="18" charset="0"/>
            </a:endParaRPr>
          </a:p>
          <a:p>
            <a:pPr algn="just">
              <a:spcAft>
                <a:spcPts val="0"/>
              </a:spcAft>
            </a:pPr>
            <a:endParaRPr lang="tr-TR" sz="2400" dirty="0">
              <a:latin typeface="Times New Roman" panose="02020603050405020304" pitchFamily="18" charset="0"/>
              <a:ea typeface="Times New Roman" panose="02020603050405020304" pitchFamily="18" charset="0"/>
            </a:endParaRPr>
          </a:p>
          <a:p>
            <a:pPr algn="just">
              <a:spcAft>
                <a:spcPts val="0"/>
              </a:spcAft>
            </a:pPr>
            <a:endParaRPr lang="tr-TR" sz="2400" dirty="0" smtClean="0">
              <a:effectLst/>
              <a:latin typeface="Times New Roman" panose="02020603050405020304" pitchFamily="18" charset="0"/>
              <a:ea typeface="Times New Roman" panose="02020603050405020304" pitchFamily="18" charset="0"/>
            </a:endParaRPr>
          </a:p>
          <a:p>
            <a:pPr algn="just">
              <a:spcAft>
                <a:spcPts val="0"/>
              </a:spcAft>
            </a:pPr>
            <a:r>
              <a:rPr lang="tr-TR" sz="2400" u="sng" dirty="0" smtClean="0">
                <a:latin typeface="Times New Roman" panose="02020603050405020304" pitchFamily="18" charset="0"/>
                <a:ea typeface="Times New Roman" panose="02020603050405020304" pitchFamily="18" charset="0"/>
                <a:hlinkClick r:id="rId1" action="ppaction://hlinkfile"/>
              </a:rPr>
              <a:t>Yüksek Riskli Bebek İzlem Rehberi</a:t>
            </a:r>
            <a:endParaRPr lang="tr-TR" sz="2400" u="sng" dirty="0" smtClean="0">
              <a:latin typeface="Times New Roman" panose="02020603050405020304" pitchFamily="18" charset="0"/>
              <a:ea typeface="Times New Roman" panose="02020603050405020304" pitchFamily="18" charset="0"/>
            </a:endParaRPr>
          </a:p>
          <a:p>
            <a:pPr algn="just">
              <a:spcAft>
                <a:spcPts val="0"/>
              </a:spcAft>
            </a:pPr>
            <a:r>
              <a:rPr lang="tr-TR" sz="2400" u="sng" dirty="0" smtClean="0">
                <a:latin typeface="Times New Roman" panose="02020603050405020304" pitchFamily="18" charset="0"/>
                <a:ea typeface="Times New Roman" panose="02020603050405020304" pitchFamily="18" charset="0"/>
              </a:rPr>
              <a:t>Bağışıklama</a:t>
            </a:r>
            <a:endParaRPr lang="tr-TR" sz="2400" u="sng" dirty="0" smtClean="0">
              <a:latin typeface="Times New Roman" panose="02020603050405020304" pitchFamily="18" charset="0"/>
              <a:ea typeface="Times New Roman" panose="02020603050405020304" pitchFamily="18" charset="0"/>
            </a:endParaRPr>
          </a:p>
          <a:p>
            <a:pPr algn="just">
              <a:spcAft>
                <a:spcPts val="0"/>
              </a:spcAft>
            </a:pPr>
            <a:r>
              <a:rPr lang="tr-TR" sz="2400" u="sng" dirty="0" smtClean="0">
                <a:effectLst/>
                <a:latin typeface="Times New Roman" panose="02020603050405020304" pitchFamily="18" charset="0"/>
                <a:ea typeface="Times New Roman" panose="02020603050405020304" pitchFamily="18" charset="0"/>
              </a:rPr>
              <a:t>Beslenme </a:t>
            </a:r>
            <a:r>
              <a:rPr lang="tr-TR" sz="2400" dirty="0" smtClean="0">
                <a:effectLst/>
                <a:latin typeface="Times New Roman" panose="02020603050405020304" pitchFamily="18" charset="0"/>
                <a:ea typeface="Times New Roman" panose="02020603050405020304" pitchFamily="18" charset="0"/>
                <a:hlinkClick r:id="rId2" action="ppaction://hlinkfile"/>
              </a:rPr>
              <a:t>ASM_Bebek_Beslenme_Rehberi</a:t>
            </a:r>
            <a:endParaRPr lang="tr-TR" sz="2400" dirty="0" smtClean="0">
              <a:effectLst/>
              <a:latin typeface="Times New Roman" panose="02020603050405020304" pitchFamily="18" charset="0"/>
              <a:ea typeface="Times New Roman" panose="02020603050405020304" pitchFamily="18" charset="0"/>
            </a:endParaRPr>
          </a:p>
          <a:p>
            <a:pPr algn="just">
              <a:spcAft>
                <a:spcPts val="0"/>
              </a:spcAft>
            </a:pPr>
            <a:r>
              <a:rPr lang="tr-TR" sz="2400" u="sng" dirty="0" smtClean="0">
                <a:latin typeface="Times New Roman" panose="02020603050405020304" pitchFamily="18" charset="0"/>
                <a:ea typeface="Times New Roman" panose="02020603050405020304" pitchFamily="18" charset="0"/>
              </a:rPr>
              <a:t>Eğitim Danışmanlık</a:t>
            </a:r>
            <a:endParaRPr lang="tr-TR" sz="2400" u="sng" dirty="0" smtClean="0">
              <a:latin typeface="Times New Roman" panose="02020603050405020304" pitchFamily="18" charset="0"/>
              <a:ea typeface="Times New Roman" panose="02020603050405020304" pitchFamily="18" charset="0"/>
            </a:endParaRPr>
          </a:p>
          <a:p>
            <a:pPr algn="just">
              <a:spcAft>
                <a:spcPts val="0"/>
              </a:spcAft>
            </a:pPr>
            <a:r>
              <a:rPr lang="tr-TR" sz="2400" u="sng" dirty="0" smtClean="0">
                <a:effectLst/>
                <a:latin typeface="Times New Roman" panose="02020603050405020304" pitchFamily="18" charset="0"/>
                <a:ea typeface="Times New Roman" panose="02020603050405020304" pitchFamily="18" charset="0"/>
                <a:hlinkClick r:id="rId3" action="ppaction://hlinkfile"/>
              </a:rPr>
              <a:t>Çocuk İzlem formu</a:t>
            </a:r>
            <a:endParaRPr lang="tr-TR" sz="2400" u="sng" dirty="0">
              <a:effectLst/>
              <a:latin typeface="Times New Roman" panose="02020603050405020304" pitchFamily="18" charset="0"/>
              <a:ea typeface="Times New Roman" panose="02020603050405020304" pitchFamily="18" charset="0"/>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01948" y="3452060"/>
            <a:ext cx="4625008" cy="3021628"/>
          </a:xfrm>
          <a:prstGeom prst="rect">
            <a:avLst/>
          </a:prstGeom>
        </p:spPr>
        <p:style>
          <a:lnRef idx="2">
            <a:schemeClr val="accent5"/>
          </a:lnRef>
          <a:fillRef idx="1">
            <a:schemeClr val="lt1"/>
          </a:fillRef>
          <a:effectRef idx="0">
            <a:schemeClr val="accent5"/>
          </a:effectRef>
          <a:fontRef idx="minor">
            <a:schemeClr val="dk1"/>
          </a:fontRef>
        </p:style>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57739" y="2352947"/>
            <a:ext cx="9594574" cy="3281924"/>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marL="342900" indent="-342900">
              <a:lnSpc>
                <a:spcPct val="115000"/>
              </a:lnSpc>
              <a:spcAft>
                <a:spcPts val="1000"/>
              </a:spcAft>
              <a:buFont typeface="+mj-lt"/>
              <a:buAutoNum type="arabicPeriod"/>
            </a:pPr>
            <a:r>
              <a:rPr lang="tr-TR" sz="2400" dirty="0" smtClean="0"/>
              <a:t>Kadın </a:t>
            </a:r>
            <a:r>
              <a:rPr lang="tr-TR" sz="2400" dirty="0" smtClean="0"/>
              <a:t>Sağlığını Koruyucu Sağlık Hizmetlerinde Ebelik Uygulamaları</a:t>
            </a:r>
            <a:endParaRPr lang="tr-TR" sz="2400" dirty="0" smtClean="0"/>
          </a:p>
          <a:p>
            <a:pPr marL="342900" indent="-342900">
              <a:lnSpc>
                <a:spcPct val="115000"/>
              </a:lnSpc>
              <a:spcAft>
                <a:spcPts val="1000"/>
              </a:spcAft>
              <a:buFont typeface="+mj-lt"/>
              <a:buAutoNum type="arabicPeriod"/>
            </a:pPr>
            <a:r>
              <a:rPr lang="tr-TR" sz="2400" dirty="0" smtClean="0"/>
              <a:t>Doğum Öncesi İzlem/ Takiplere İlişkin Uygulama ve Danışmanlıklar</a:t>
            </a:r>
            <a:endParaRPr lang="tr-TR" sz="2400" dirty="0" smtClean="0"/>
          </a:p>
          <a:p>
            <a:pPr marL="342900" indent="-342900">
              <a:lnSpc>
                <a:spcPct val="115000"/>
              </a:lnSpc>
              <a:spcAft>
                <a:spcPts val="1000"/>
              </a:spcAft>
              <a:buFont typeface="+mj-lt"/>
              <a:buAutoNum type="arabicPeriod"/>
            </a:pPr>
            <a:r>
              <a:rPr lang="tr-TR" sz="2400" dirty="0" smtClean="0"/>
              <a:t>Doğum Eyleminde Ebelik Uygulamaları</a:t>
            </a:r>
            <a:endParaRPr lang="tr-TR" sz="2400" dirty="0" smtClean="0"/>
          </a:p>
          <a:p>
            <a:pPr marL="342900" indent="-342900">
              <a:lnSpc>
                <a:spcPct val="115000"/>
              </a:lnSpc>
              <a:spcAft>
                <a:spcPts val="1000"/>
              </a:spcAft>
              <a:buFont typeface="+mj-lt"/>
              <a:buAutoNum type="arabicPeriod"/>
            </a:pPr>
            <a:r>
              <a:rPr lang="tr-TR" sz="2400" dirty="0" smtClean="0"/>
              <a:t>Doğum Sonu </a:t>
            </a:r>
            <a:r>
              <a:rPr lang="tr-TR" sz="2400" dirty="0" smtClean="0"/>
              <a:t>Değerlendirme </a:t>
            </a:r>
            <a:r>
              <a:rPr lang="tr-TR" sz="2400" dirty="0" smtClean="0"/>
              <a:t>ve Bakım Uygulamaları</a:t>
            </a:r>
            <a:endParaRPr lang="tr-TR" sz="2400" dirty="0" smtClean="0"/>
          </a:p>
          <a:p>
            <a:pPr marL="342900" indent="-342900">
              <a:lnSpc>
                <a:spcPct val="115000"/>
              </a:lnSpc>
              <a:spcAft>
                <a:spcPts val="1000"/>
              </a:spcAft>
              <a:buFont typeface="+mj-lt"/>
              <a:buAutoNum type="arabicPeriod"/>
            </a:pPr>
            <a:r>
              <a:rPr lang="tr-TR" sz="2400" dirty="0" smtClean="0"/>
              <a:t>Yenidoğan, </a:t>
            </a:r>
            <a:r>
              <a:rPr lang="tr-TR" sz="2400" dirty="0" smtClean="0"/>
              <a:t>Çocuk </a:t>
            </a:r>
            <a:r>
              <a:rPr lang="tr-TR" sz="2400" dirty="0" smtClean="0"/>
              <a:t>izlem ve Danışmanlıklar</a:t>
            </a:r>
            <a:endParaRPr lang="tr-TR" sz="2400" dirty="0" smtClean="0"/>
          </a:p>
          <a:p>
            <a:pPr marL="342900" indent="-342900">
              <a:lnSpc>
                <a:spcPct val="115000"/>
              </a:lnSpc>
              <a:spcAft>
                <a:spcPts val="1000"/>
              </a:spcAft>
              <a:buFont typeface="+mj-lt"/>
              <a:buAutoNum type="arabicPeriod"/>
            </a:pPr>
            <a:r>
              <a:rPr lang="tr-TR" sz="2400" dirty="0" smtClean="0"/>
              <a:t>Üreme Sağlığı ve Aile Planlaması Bakım Uygulamaları</a:t>
            </a:r>
            <a:endParaRPr lang="tr-TR" sz="2400" dirty="0"/>
          </a:p>
        </p:txBody>
      </p:sp>
      <p:sp>
        <p:nvSpPr>
          <p:cNvPr id="3" name="TextBox 2"/>
          <p:cNvSpPr txBox="1"/>
          <p:nvPr/>
        </p:nvSpPr>
        <p:spPr>
          <a:xfrm>
            <a:off x="2073683" y="924219"/>
            <a:ext cx="9303027" cy="707886"/>
          </a:xfrm>
          <a:prstGeom prst="rect">
            <a:avLst/>
          </a:prstGeom>
          <a:noFill/>
        </p:spPr>
        <p:txBody>
          <a:bodyPr wrap="square" rtlCol="0">
            <a:spAutoFit/>
          </a:bodyPr>
          <a:lstStyle/>
          <a:p>
            <a:r>
              <a:rPr lang="tr-TR" sz="4000" dirty="0" smtClean="0"/>
              <a:t>Ebelik Uygulamaları</a:t>
            </a:r>
            <a:endParaRPr lang="tr-TR" sz="4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3825" y="1634844"/>
            <a:ext cx="11476383" cy="7109639"/>
          </a:xfrm>
          <a:prstGeom prst="rect">
            <a:avLst/>
          </a:prstGeom>
        </p:spPr>
        <p:txBody>
          <a:bodyPr wrap="square" numCol="2">
            <a:spAutoFit/>
          </a:bodyPr>
          <a:lstStyle/>
          <a:p>
            <a:endParaRPr lang="tr-TR" sz="2400" dirty="0" smtClean="0"/>
          </a:p>
          <a:p>
            <a:pPr marL="342900" indent="-342900">
              <a:buAutoNum type="arabicPeriod"/>
            </a:pPr>
            <a:r>
              <a:rPr lang="tr-TR" sz="2400" dirty="0" smtClean="0"/>
              <a:t>Tartı</a:t>
            </a:r>
            <a:r>
              <a:rPr lang="tr-TR" sz="2400" dirty="0"/>
              <a:t>: </a:t>
            </a:r>
            <a:endParaRPr lang="tr-TR" sz="2400" dirty="0" smtClean="0"/>
          </a:p>
          <a:p>
            <a:pPr marL="342900" indent="-342900">
              <a:buAutoNum type="arabicPeriod"/>
            </a:pPr>
            <a:r>
              <a:rPr lang="tr-TR" sz="2400" dirty="0" smtClean="0"/>
              <a:t>Bebek </a:t>
            </a:r>
            <a:r>
              <a:rPr lang="tr-TR" sz="2400" dirty="0"/>
              <a:t>terazisi: </a:t>
            </a:r>
            <a:endParaRPr lang="tr-TR" sz="2400" dirty="0" smtClean="0"/>
          </a:p>
          <a:p>
            <a:pPr marL="342900" indent="-342900">
              <a:buAutoNum type="arabicPeriod"/>
            </a:pPr>
            <a:r>
              <a:rPr lang="tr-TR" sz="2400" dirty="0"/>
              <a:t>Mezura: </a:t>
            </a:r>
            <a:endParaRPr lang="tr-TR" sz="2400" dirty="0" smtClean="0"/>
          </a:p>
          <a:p>
            <a:pPr marL="342900" indent="-342900">
              <a:buAutoNum type="arabicPeriod"/>
            </a:pPr>
            <a:r>
              <a:rPr lang="tr-TR" sz="2400" dirty="0"/>
              <a:t>Tansiyon Aleti ve Steteskop: </a:t>
            </a:r>
            <a:endParaRPr lang="tr-TR" sz="2400" dirty="0" smtClean="0"/>
          </a:p>
          <a:p>
            <a:pPr marL="342900" indent="-342900">
              <a:buAutoNum type="arabicPeriod"/>
            </a:pPr>
            <a:r>
              <a:rPr lang="es-ES" sz="2400" dirty="0" err="1"/>
              <a:t>Fetoskop</a:t>
            </a:r>
            <a:r>
              <a:rPr lang="es-ES" sz="2400" dirty="0"/>
              <a:t> ve Fetal El </a:t>
            </a:r>
            <a:r>
              <a:rPr lang="es-ES" sz="2400" dirty="0" err="1"/>
              <a:t>Dopleri</a:t>
            </a:r>
            <a:r>
              <a:rPr lang="es-ES" sz="2400" dirty="0"/>
              <a:t>: </a:t>
            </a:r>
            <a:endParaRPr lang="tr-TR" sz="2400" dirty="0" smtClean="0"/>
          </a:p>
          <a:p>
            <a:pPr marL="342900" indent="-342900">
              <a:buAutoNum type="arabicPeriod"/>
            </a:pPr>
            <a:r>
              <a:rPr lang="tr-TR" sz="2400" dirty="0"/>
              <a:t>Jel: </a:t>
            </a:r>
            <a:endParaRPr lang="tr-TR" sz="2400" dirty="0" smtClean="0"/>
          </a:p>
          <a:p>
            <a:pPr marL="342900" indent="-342900">
              <a:buAutoNum type="arabicPeriod"/>
            </a:pPr>
            <a:r>
              <a:rPr lang="tr-TR" sz="2400" dirty="0"/>
              <a:t>Mobil fetal monitörizasyon: </a:t>
            </a:r>
            <a:endParaRPr lang="tr-TR" sz="2400" dirty="0" smtClean="0"/>
          </a:p>
          <a:p>
            <a:pPr marL="342900" indent="-342900">
              <a:buAutoNum type="arabicPeriod"/>
            </a:pPr>
            <a:r>
              <a:rPr lang="tr-TR" sz="2400" dirty="0"/>
              <a:t>Glikometre: </a:t>
            </a:r>
            <a:endParaRPr lang="tr-TR" sz="2400" dirty="0" smtClean="0"/>
          </a:p>
          <a:p>
            <a:pPr marL="342900" indent="-342900">
              <a:buAutoNum type="arabicPeriod"/>
            </a:pPr>
            <a:r>
              <a:rPr lang="tr-TR" sz="2400" dirty="0"/>
              <a:t>Hemoglobinometre: </a:t>
            </a:r>
            <a:endParaRPr lang="tr-TR" sz="2400" dirty="0" smtClean="0"/>
          </a:p>
          <a:p>
            <a:pPr marL="342900" indent="-342900">
              <a:buAutoNum type="arabicPeriod"/>
            </a:pPr>
            <a:r>
              <a:rPr lang="tr-TR" sz="2400" dirty="0"/>
              <a:t>Turnusol kağıdı: </a:t>
            </a:r>
            <a:endParaRPr lang="tr-TR" sz="2400" dirty="0" smtClean="0"/>
          </a:p>
          <a:p>
            <a:pPr marL="342900" indent="-342900">
              <a:buAutoNum type="arabicPeriod"/>
            </a:pPr>
            <a:r>
              <a:rPr lang="tr-TR" sz="2400" dirty="0"/>
              <a:t>Manuel süt sağma makinesi: </a:t>
            </a:r>
            <a:endParaRPr lang="tr-TR" sz="2400" dirty="0" smtClean="0"/>
          </a:p>
          <a:p>
            <a:pPr marL="342900" indent="-342900">
              <a:buAutoNum type="arabicPeriod"/>
            </a:pPr>
            <a:endParaRPr lang="tr-TR" sz="2400" dirty="0"/>
          </a:p>
          <a:p>
            <a:pPr marL="342900" indent="-342900">
              <a:buAutoNum type="arabicPeriod"/>
            </a:pPr>
            <a:endParaRPr lang="tr-TR" sz="2400" dirty="0" smtClean="0"/>
          </a:p>
          <a:p>
            <a:pPr marL="342900" indent="-342900">
              <a:buAutoNum type="arabicPeriod"/>
            </a:pPr>
            <a:endParaRPr lang="tr-TR" sz="2400" dirty="0"/>
          </a:p>
          <a:p>
            <a:pPr marL="342900" indent="-342900">
              <a:buAutoNum type="arabicPeriod"/>
            </a:pPr>
            <a:endParaRPr lang="tr-TR" sz="2400" dirty="0" smtClean="0"/>
          </a:p>
          <a:p>
            <a:pPr marL="342900" indent="-342900">
              <a:buAutoNum type="arabicPeriod"/>
            </a:pPr>
            <a:endParaRPr lang="tr-TR" sz="2400" dirty="0"/>
          </a:p>
          <a:p>
            <a:pPr marL="342900" indent="-342900">
              <a:buAutoNum type="arabicPeriod"/>
            </a:pPr>
            <a:endParaRPr lang="tr-TR" sz="2400" dirty="0" smtClean="0"/>
          </a:p>
          <a:p>
            <a:pPr marL="342900" indent="-342900">
              <a:buAutoNum type="arabicPeriod"/>
            </a:pPr>
            <a:endParaRPr lang="tr-TR" sz="2400" dirty="0"/>
          </a:p>
          <a:p>
            <a:pPr marL="342900" indent="-342900">
              <a:buAutoNum type="arabicPeriod"/>
            </a:pPr>
            <a:endParaRPr lang="tr-TR" sz="2400" dirty="0" smtClean="0"/>
          </a:p>
          <a:p>
            <a:pPr marL="342900" indent="-342900">
              <a:buAutoNum type="arabicPeriod"/>
            </a:pPr>
            <a:r>
              <a:rPr lang="tr-TR" sz="2400" dirty="0" smtClean="0"/>
              <a:t>Süt </a:t>
            </a:r>
            <a:r>
              <a:rPr lang="tr-TR" sz="2400" dirty="0"/>
              <a:t>toplama kabı: </a:t>
            </a:r>
            <a:endParaRPr lang="tr-TR" sz="2400" dirty="0" smtClean="0"/>
          </a:p>
          <a:p>
            <a:pPr marL="342900" indent="-342900">
              <a:buAutoNum type="arabicPeriod"/>
            </a:pPr>
            <a:r>
              <a:rPr lang="tr-TR" sz="2400" dirty="0"/>
              <a:t>Dipstick (idrar çubuğu) proteinüri ölçümü: </a:t>
            </a:r>
            <a:endParaRPr lang="tr-TR" sz="2400" dirty="0" smtClean="0"/>
          </a:p>
          <a:p>
            <a:pPr marL="342900" indent="-342900">
              <a:buAutoNum type="arabicPeriod"/>
            </a:pPr>
            <a:r>
              <a:rPr lang="tr-TR" sz="2400" dirty="0"/>
              <a:t>Dipstik yöntemi ile idrar ölçümü: </a:t>
            </a:r>
            <a:endParaRPr lang="tr-TR" sz="2400" dirty="0" smtClean="0"/>
          </a:p>
          <a:p>
            <a:pPr marL="342900" indent="-342900">
              <a:buAutoNum type="arabicPeriod"/>
            </a:pPr>
            <a:r>
              <a:rPr lang="tr-TR" sz="2400" dirty="0"/>
              <a:t>Dipstik yöntemi ile gebelik testi: </a:t>
            </a:r>
            <a:endParaRPr lang="tr-TR" sz="2400" dirty="0" smtClean="0"/>
          </a:p>
          <a:p>
            <a:pPr marL="342900" indent="-342900">
              <a:buAutoNum type="arabicPeriod"/>
            </a:pPr>
            <a:r>
              <a:rPr lang="tr-TR" sz="2400" dirty="0"/>
              <a:t>İdrar kabı: </a:t>
            </a:r>
            <a:endParaRPr lang="tr-TR" sz="2400" dirty="0" smtClean="0"/>
          </a:p>
          <a:p>
            <a:pPr marL="342900" indent="-342900">
              <a:buAutoNum type="arabicPeriod"/>
            </a:pPr>
            <a:r>
              <a:rPr lang="tr-TR" sz="2400" dirty="0"/>
              <a:t>Antiseptik el dezenfektanı: </a:t>
            </a:r>
            <a:endParaRPr lang="tr-TR" sz="2400" dirty="0" smtClean="0"/>
          </a:p>
          <a:p>
            <a:pPr marL="342900" indent="-342900">
              <a:buAutoNum type="arabicPeriod"/>
            </a:pPr>
            <a:r>
              <a:rPr lang="tr-TR" sz="2400" dirty="0"/>
              <a:t>Tedavi bezi: </a:t>
            </a:r>
            <a:endParaRPr lang="tr-TR" sz="2400" dirty="0" smtClean="0"/>
          </a:p>
          <a:p>
            <a:pPr marL="342900" indent="-342900">
              <a:buAutoNum type="arabicPeriod"/>
            </a:pPr>
            <a:r>
              <a:rPr lang="tr-TR" sz="2400" dirty="0"/>
              <a:t>Muayene eldiveni: </a:t>
            </a:r>
            <a:endParaRPr lang="tr-TR" sz="2400" dirty="0" smtClean="0"/>
          </a:p>
          <a:p>
            <a:pPr marL="342900" indent="-342900">
              <a:buAutoNum type="arabicPeriod"/>
            </a:pPr>
            <a:r>
              <a:rPr lang="tr-TR" sz="2400" dirty="0"/>
              <a:t>Eğitim Materyalleri: </a:t>
            </a:r>
            <a:endParaRPr lang="tr-TR" sz="2400" dirty="0" smtClean="0"/>
          </a:p>
          <a:p>
            <a:pPr marL="342900" indent="-342900">
              <a:buAutoNum type="arabicPeriod"/>
            </a:pPr>
            <a:r>
              <a:rPr lang="tr-TR" sz="2400" dirty="0"/>
              <a:t>Tablet bilgisayar: </a:t>
            </a:r>
            <a:endParaRPr lang="tr-TR" sz="2400" dirty="0" smtClean="0"/>
          </a:p>
          <a:p>
            <a:pPr marL="342900" indent="-342900">
              <a:buAutoNum type="arabicPeriod"/>
            </a:pPr>
            <a:r>
              <a:rPr lang="tr-TR" sz="2400" dirty="0"/>
              <a:t>Tüm bu gereçleri koyabilecek fonksiyonel ve pratik çanta</a:t>
            </a:r>
            <a:endParaRPr lang="tr-TR" sz="2400" dirty="0"/>
          </a:p>
        </p:txBody>
      </p:sp>
      <p:sp>
        <p:nvSpPr>
          <p:cNvPr id="3" name="TextBox 2"/>
          <p:cNvSpPr txBox="1"/>
          <p:nvPr/>
        </p:nvSpPr>
        <p:spPr>
          <a:xfrm>
            <a:off x="2759781" y="556591"/>
            <a:ext cx="5898153" cy="954107"/>
          </a:xfrm>
          <a:prstGeom prst="rect">
            <a:avLst/>
          </a:prstGeom>
          <a:noFill/>
        </p:spPr>
        <p:txBody>
          <a:bodyPr wrap="none" rtlCol="0">
            <a:spAutoFit/>
          </a:bodyPr>
          <a:lstStyle/>
          <a:p>
            <a:pPr algn="ctr"/>
            <a:r>
              <a:rPr lang="tr-TR" sz="2800" dirty="0" smtClean="0">
                <a:solidFill>
                  <a:srgbClr val="FF0000"/>
                </a:solidFill>
              </a:rPr>
              <a:t>Ebe Çantası,</a:t>
            </a:r>
            <a:endParaRPr lang="tr-TR" sz="2800" dirty="0" smtClean="0">
              <a:solidFill>
                <a:srgbClr val="FF0000"/>
              </a:solidFill>
            </a:endParaRPr>
          </a:p>
          <a:p>
            <a:pPr algn="ctr"/>
            <a:r>
              <a:rPr lang="tr-TR" sz="2800" dirty="0" smtClean="0">
                <a:solidFill>
                  <a:srgbClr val="FF0000"/>
                </a:solidFill>
              </a:rPr>
              <a:t>Bulunması </a:t>
            </a:r>
            <a:r>
              <a:rPr lang="tr-TR" sz="2800" dirty="0">
                <a:solidFill>
                  <a:srgbClr val="FF0000"/>
                </a:solidFill>
              </a:rPr>
              <a:t>Gerekli Araç </a:t>
            </a:r>
            <a:r>
              <a:rPr lang="tr-TR" sz="2800" dirty="0" smtClean="0">
                <a:solidFill>
                  <a:srgbClr val="FF0000"/>
                </a:solidFill>
              </a:rPr>
              <a:t>ve Malzemeler</a:t>
            </a:r>
            <a:r>
              <a:rPr lang="tr-TR" sz="2800" dirty="0">
                <a:solidFill>
                  <a:srgbClr val="FF0000"/>
                </a:solidFill>
              </a:rPr>
              <a:t>:</a:t>
            </a:r>
            <a:endParaRPr lang="tr-TR" sz="2800"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3557</Words>
  <Application>WPS Presentation</Application>
  <PresentationFormat>Widescreen</PresentationFormat>
  <Paragraphs>107</Paragraphs>
  <Slides>8</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8</vt:i4>
      </vt:variant>
    </vt:vector>
  </HeadingPairs>
  <TitlesOfParts>
    <vt:vector size="19" baseType="lpstr">
      <vt:lpstr>Arial</vt:lpstr>
      <vt:lpstr>SimSun</vt:lpstr>
      <vt:lpstr>Wingdings</vt:lpstr>
      <vt:lpstr/>
      <vt:lpstr>Arial Unicode MS</vt:lpstr>
      <vt:lpstr>Calibri Light</vt:lpstr>
      <vt:lpstr>Calibri</vt:lpstr>
      <vt:lpstr>Microsoft YaHei</vt:lpstr>
      <vt:lpstr>Arial Narrow</vt:lpstr>
      <vt:lpstr>Times New Roman</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LENOVO</dc:creator>
  <cp:lastModifiedBy>Nesibe Uzel Yar</cp:lastModifiedBy>
  <cp:revision>1</cp:revision>
  <dcterms:created xsi:type="dcterms:W3CDTF">2020-02-06T17:11:56Z</dcterms:created>
  <dcterms:modified xsi:type="dcterms:W3CDTF">2020-02-06T17:11:56Z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1033-11.2.0.8341</vt:lpwstr>
  </property>
</Properties>
</file>