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924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1284B-8474-482F-83CE-45658CD3215C}" type="datetimeFigureOut">
              <a:rPr lang="tr-TR" smtClean="0"/>
              <a:t>6.06.2020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7E91C-D86D-4BC2-A705-7741B06F7F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92525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1284B-8474-482F-83CE-45658CD3215C}" type="datetimeFigureOut">
              <a:rPr lang="tr-TR" smtClean="0"/>
              <a:t>6.06.2020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7E91C-D86D-4BC2-A705-7741B06F7F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79957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1284B-8474-482F-83CE-45658CD3215C}" type="datetimeFigureOut">
              <a:rPr lang="tr-TR" smtClean="0"/>
              <a:t>6.06.2020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7E91C-D86D-4BC2-A705-7741B06F7F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86152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1284B-8474-482F-83CE-45658CD3215C}" type="datetimeFigureOut">
              <a:rPr lang="tr-TR" smtClean="0"/>
              <a:t>6.06.2020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7E91C-D86D-4BC2-A705-7741B06F7F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560938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1284B-8474-482F-83CE-45658CD3215C}" type="datetimeFigureOut">
              <a:rPr lang="tr-TR" smtClean="0"/>
              <a:t>6.06.2020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7E91C-D86D-4BC2-A705-7741B06F7F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206848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1284B-8474-482F-83CE-45658CD3215C}" type="datetimeFigureOut">
              <a:rPr lang="tr-TR" smtClean="0"/>
              <a:t>6.06.2020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7E91C-D86D-4BC2-A705-7741B06F7F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454852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1284B-8474-482F-83CE-45658CD3215C}" type="datetimeFigureOut">
              <a:rPr lang="tr-TR" smtClean="0"/>
              <a:t>6.06.2020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7E91C-D86D-4BC2-A705-7741B06F7F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149588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1284B-8474-482F-83CE-45658CD3215C}" type="datetimeFigureOut">
              <a:rPr lang="tr-TR" smtClean="0"/>
              <a:t>6.06.2020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7E91C-D86D-4BC2-A705-7741B06F7F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521413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1284B-8474-482F-83CE-45658CD3215C}" type="datetimeFigureOut">
              <a:rPr lang="tr-TR" smtClean="0"/>
              <a:t>6.06.2020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7E91C-D86D-4BC2-A705-7741B06F7F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808294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1284B-8474-482F-83CE-45658CD3215C}" type="datetimeFigureOut">
              <a:rPr lang="tr-TR" smtClean="0"/>
              <a:t>6.06.2020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7E91C-D86D-4BC2-A705-7741B06F7F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997290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1284B-8474-482F-83CE-45658CD3215C}" type="datetimeFigureOut">
              <a:rPr lang="tr-TR" smtClean="0"/>
              <a:t>6.06.2020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7E91C-D86D-4BC2-A705-7741B06F7F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942869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F1284B-8474-482F-83CE-45658CD3215C}" type="datetimeFigureOut">
              <a:rPr lang="tr-TR" smtClean="0"/>
              <a:t>6.06.2020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67E91C-D86D-4BC2-A705-7741B06F7F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194034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3048000" y="2237264"/>
            <a:ext cx="6096000" cy="238347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r-TR" b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ANKARA ÜNİVERSİTESİ</a:t>
            </a:r>
            <a:endParaRPr lang="tr-TR" sz="10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r-TR" b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DEVLET KONSERVATUVARI</a:t>
            </a:r>
            <a:endParaRPr lang="tr-TR" sz="10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r-TR" b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MÜZİK BÖLÜMÜ</a:t>
            </a:r>
            <a:endParaRPr lang="tr-TR" sz="10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r-TR" b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BESTECİLİK (KOMPOZİSYON)</a:t>
            </a:r>
            <a:endParaRPr lang="tr-TR" sz="10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r-TR" b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ANASANAT DALI</a:t>
            </a:r>
            <a:endParaRPr lang="tr-TR" sz="10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r-TR" b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KOMPOZİSYON SEMİNERİ VII– KOM 405</a:t>
            </a:r>
            <a:endParaRPr lang="tr-TR" sz="10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26175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o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1187940"/>
              </p:ext>
            </p:extLst>
          </p:nvPr>
        </p:nvGraphicFramePr>
        <p:xfrm>
          <a:off x="2697480" y="2354580"/>
          <a:ext cx="6323330" cy="2628170"/>
        </p:xfrm>
        <a:graphic>
          <a:graphicData uri="http://schemas.openxmlformats.org/drawingml/2006/table">
            <a:tbl>
              <a:tblPr firstRow="1" firstCol="1" bandRow="1"/>
              <a:tblGrid>
                <a:gridCol w="2423160"/>
                <a:gridCol w="1950085"/>
                <a:gridCol w="1950085"/>
              </a:tblGrid>
              <a:tr h="32852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tr-TR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Romantizm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tr-TR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Modernite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tr-TR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Neo-Klasisizm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9964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tr-TR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Coşku, irrasyonalite, milliyetçilik, serbest formlar, programlı müzik,…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tr-TR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Atonalite, 12 ton tek., serbest formlar, dissonant armoni, deneysel tekstürler,…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tr-TR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18. yy. müz.’ne ilgi, denge, objektivite, akılcılık, absolut müz., tonalite merkezli müz., genişletilimiş tonalite, klasik formlar, 18. yy. etkili tekstür,…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234504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3048000" y="1451792"/>
            <a:ext cx="6096000" cy="3954416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tr-TR" sz="2000" b="1" u="sng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Neo-Klasisizm: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tr-TR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Dar anlamda: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tr-TR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1910’lar ----- 1950’ler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tr-TR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1.Dünya Savaşı (1914-1918) –-----2.Dünya Savaşı (1939-1945)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tr-TR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İki savaş arası dönem: 1920’ler ve 1930’lar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tr-TR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-Igor Stravinsky (1919-1951 arası)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tr-TR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-Paul Hindemith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tr-TR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-Maurice Ravel (geç dönemi)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tr-TR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-Sergey Prokofyev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tr-TR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-Dimitri Şostakoviç (bazı eserleri)</a:t>
            </a:r>
            <a:endParaRPr lang="tr-TR" sz="14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58306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3048000" y="1548998"/>
            <a:ext cx="6096000" cy="3760004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tr-TR" sz="2000" b="1" u="sng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Aleotoric Music – “chance music” &amp; indeterminacy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“Zen Budizmi”; sesleri deneyimlemek: J. Cage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Müzik, sanat, hayat arasındaki sınırlar belirsizleşir.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Bestecinin duygularına, malzemenin geliştirilmesine, tasarlanmış yapılara yer verilmez.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John Cage (1912-1992) : Music for Changes (1951), I Ching (1951), 4’33’’ (1952), Fontana Mix (1958).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Morton Feldman (1926-1987): Projections (1950/1951).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Earl Brown (1926-2002): December 1952 (1952).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Karlheinz Stockhausen (1928-2007): Klavierstück XI (1956), Zyklus for Percussion (1959).</a:t>
            </a:r>
            <a:endParaRPr lang="tr-TR" sz="14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07508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3048000" y="752627"/>
            <a:ext cx="6096000" cy="5352747"/>
          </a:xfrm>
          <a:prstGeom prst="rect">
            <a:avLst/>
          </a:prstGeom>
        </p:spPr>
        <p:txBody>
          <a:bodyPr>
            <a:spAutoFit/>
          </a:bodyPr>
          <a:lstStyle/>
          <a:p>
            <a:pPr indent="228600">
              <a:lnSpc>
                <a:spcPct val="115000"/>
              </a:lnSpc>
              <a:spcAft>
                <a:spcPts val="1000"/>
              </a:spcAft>
            </a:pPr>
            <a:r>
              <a:rPr lang="tr-TR" sz="2000" b="1" u="sng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Alfred Schnittke (1934-1998)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Rus besteci.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Babası Yahudi, annesi Volga-Almanı’ydı.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Moskova Kon.’da eğitim gördü.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Hıristiyan olup mistisizme ilgi duydu.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Sovyet otoriteleri tarafından hep kuşku ve baskıyla karşılandı.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Ancak 1980’lerin ortalarında Sovyetler’in dışında tanınmaya başladı.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Göç ettiği Hamburg’ta öldü.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Çok verimli bir besteciydi. 9 senfoni, konçertolar, koral yapıtlar, oda müziği eserleri, 70 kadar film müziği, opera ve baleler, vs… besteledi.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“Postmodernizm”  +  “Polystylism.”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15000"/>
              </a:lnSpc>
              <a:spcAft>
                <a:spcPts val="0"/>
              </a:spcAft>
            </a:pP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Times New Roman" panose="02020603050405020304" pitchFamily="18" charset="0"/>
              <a:buChar char="-"/>
            </a:pPr>
            <a:r>
              <a:rPr lang="tr-TR" b="1" i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Concerto Grosso No.1 (1977)</a:t>
            </a:r>
            <a:endParaRPr lang="tr-TR" sz="14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45299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3048000" y="1043475"/>
            <a:ext cx="6096000" cy="477105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tr-TR" sz="2000" b="1" u="sng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Anton Bruckner (1824-1996)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Romantik Dönem Avusturyalı besteci.</a:t>
            </a:r>
            <a:endParaRPr lang="tr-TR" sz="160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Büyük yapılı senfonileriyle tanınır. Ayrıca dinsel ve din-dışı koro yapıtları bestelemiş, organistlik ve öğretmenlik yapmıştır.</a:t>
            </a:r>
            <a:endParaRPr lang="tr-TR" sz="160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St. Florain manastır okulunda eğitim gördü.</a:t>
            </a:r>
            <a:endParaRPr lang="tr-TR" sz="160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Viyanalı teorisyen Simon Sechter’den ileri kontrpuan ve armoni dersleri aldı.</a:t>
            </a:r>
            <a:endParaRPr lang="tr-TR" sz="160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St. Florian’da öğretmenlik, Linz’de katedral orgçuluğu yaptı.</a:t>
            </a:r>
            <a:endParaRPr lang="tr-TR" sz="160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1868’den sonra Viyana Kon.’da kontrpuan ve armoni dersleri verdi.</a:t>
            </a:r>
            <a:endParaRPr lang="tr-TR" sz="160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Wagner hayranıydı. Uzun formlu 9 senfonisinde geleneksel yapıyı korumakla birlikte, cürretli armoniler ve zengin bir kontrpuana yer verdi.</a:t>
            </a:r>
            <a:endParaRPr lang="tr-TR" sz="160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49580">
              <a:lnSpc>
                <a:spcPct val="115000"/>
              </a:lnSpc>
              <a:spcAft>
                <a:spcPts val="1000"/>
              </a:spcAft>
            </a:pPr>
            <a:r>
              <a:rPr lang="tr-TR" b="1" i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-Re mİnör 3. Senfoni</a:t>
            </a:r>
            <a:endParaRPr lang="tr-TR" sz="14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87778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3048000" y="1235579"/>
            <a:ext cx="6096000" cy="4386842"/>
          </a:xfrm>
          <a:prstGeom prst="rect">
            <a:avLst/>
          </a:prstGeom>
        </p:spPr>
        <p:txBody>
          <a:bodyPr>
            <a:spAutoFit/>
          </a:bodyPr>
          <a:lstStyle/>
          <a:p>
            <a:pPr indent="228600">
              <a:lnSpc>
                <a:spcPct val="115000"/>
              </a:lnSpc>
              <a:spcAft>
                <a:spcPts val="1000"/>
              </a:spcAft>
            </a:pPr>
            <a:r>
              <a:rPr lang="tr-TR" sz="2000" b="1" u="sng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Boris Blacher (1903-1975)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Alman besteci.</a:t>
            </a:r>
            <a:endParaRPr lang="tr-TR" sz="160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Çocukluğu ve ilk-gençliği Ç,n’de ve Rusya’da geçti.</a:t>
            </a:r>
            <a:endParaRPr lang="tr-TR" sz="160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1922’de Berlin’e gitti. Öğrencilik ve hocalık yılları Nazizmin yükselişi ile kesintiye uğradı.</a:t>
            </a:r>
            <a:endParaRPr lang="tr-TR" sz="160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2. Dünya Savaşı’ndan sonra Berlin Müzik Akademisi’nde hocalık ve yöneticilik yaptıç</a:t>
            </a:r>
            <a:endParaRPr lang="tr-TR" sz="160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Hem geleneksel formları, hem de modern teknikleri kullandı.</a:t>
            </a:r>
            <a:endParaRPr lang="tr-TR" sz="160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“Orkestra için Konçertant Müzik” (1937), 12-ton tekniğini kullandığı balesi “Lysistrata” (1950), ve “Romeo ve Julia” (1943) operalarıyla tanındı.</a:t>
            </a:r>
            <a:endParaRPr lang="tr-TR" sz="160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49580">
              <a:lnSpc>
                <a:spcPct val="115000"/>
              </a:lnSpc>
              <a:spcAft>
                <a:spcPts val="1000"/>
              </a:spcAft>
            </a:pPr>
            <a:r>
              <a:rPr lang="tr-TR" b="1" i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>
              <a:lnSpc>
                <a:spcPct val="115000"/>
              </a:lnSpc>
              <a:spcAft>
                <a:spcPts val="1000"/>
              </a:spcAft>
            </a:pPr>
            <a:r>
              <a:rPr lang="tr-TR" b="1" i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-Paganini’nin Bir Teması Üstüne Varyasyonlar (1947)</a:t>
            </a:r>
            <a:endParaRPr lang="tr-TR" sz="14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25892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3048000" y="1828562"/>
            <a:ext cx="6096000" cy="3200876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spcAft>
                <a:spcPts val="0"/>
              </a:spcAft>
            </a:pPr>
            <a:r>
              <a:rPr lang="tr-TR" sz="2000" b="1" u="sng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Empresyonist Müziğin Başlıca Özellikleri:</a:t>
            </a:r>
            <a:endParaRPr lang="tr-TR" sz="160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tr-TR" sz="2000" b="1" u="none" strike="noStrike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tr-TR" sz="160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Times New Roman" panose="02020603050405020304" pitchFamily="18" charset="0"/>
              <a:buChar char="-"/>
              <a:tabLst>
                <a:tab pos="457200" algn="l"/>
              </a:tabLst>
            </a:pPr>
            <a:r>
              <a:rPr lang="tr-TR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Antik (Orta Çağ) ve Egzotik (pentatonik, tam-ton) modların kullanımı.</a:t>
            </a:r>
            <a:endParaRPr lang="tr-TR" sz="160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algn="just">
              <a:spcAft>
                <a:spcPts val="0"/>
              </a:spcAft>
            </a:pPr>
            <a:r>
              <a:rPr lang="tr-TR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tr-TR" sz="160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Times New Roman" panose="02020603050405020304" pitchFamily="18" charset="0"/>
              <a:buChar char="-"/>
              <a:tabLst>
                <a:tab pos="457200" algn="l"/>
              </a:tabLst>
            </a:pPr>
            <a:r>
              <a:rPr lang="tr-TR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Klasik armoni kurallarının dışına çıkılması.</a:t>
            </a:r>
            <a:endParaRPr lang="tr-TR" sz="160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algn="just">
              <a:spcAft>
                <a:spcPts val="0"/>
              </a:spcAft>
            </a:pPr>
            <a:r>
              <a:rPr lang="tr-TR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tr-TR" sz="160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Times New Roman" panose="02020603050405020304" pitchFamily="18" charset="0"/>
              <a:buChar char="-"/>
              <a:tabLst>
                <a:tab pos="457200" algn="l"/>
              </a:tabLst>
            </a:pPr>
            <a:r>
              <a:rPr lang="tr-TR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7’li ve 9’lu akorların serbest kullanımı.</a:t>
            </a:r>
            <a:endParaRPr lang="tr-TR" sz="160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algn="just">
              <a:spcAft>
                <a:spcPts val="0"/>
              </a:spcAft>
            </a:pPr>
            <a:r>
              <a:rPr lang="tr-TR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tr-TR" sz="160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Times New Roman" panose="02020603050405020304" pitchFamily="18" charset="0"/>
              <a:buChar char="-"/>
              <a:tabLst>
                <a:tab pos="457200" algn="l"/>
              </a:tabLst>
            </a:pPr>
            <a:r>
              <a:rPr lang="tr-TR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Renksel (enstrümanları karakteristik özelliklerini belli ederek kullanan) orkestrasyon.</a:t>
            </a:r>
            <a:endParaRPr lang="tr-TR" sz="16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67055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3048000" y="929598"/>
            <a:ext cx="6096000" cy="4998804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tr-TR" b="1" u="sng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François Couperin (1668-1733)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Fransız Barok Dön. besteci ve klavsenisti.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“Fransız Klavsenistleri”nin en ünlülerinden.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Müzisyen Couperin ailesinden gelir (Babası ve amcası da klavsenist ve besteci).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Paris’te yaşadı. Kraliyet ailesinin klavsen hocası ve “saray klavsenisti” oldu.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“Trio Sonatlar” (Corelli’den etkilendi), org eserleri ve motetler de bestelemekle birlikte, 4 kitapta topladığı Klavsen Süitleri (ordres) en ünlü yapıtlarıdır.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“L’art de toucher le Clavecin” (1716) ---- Dönemin klavye tekniklerini anlatır.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J.S. Bach ve çok sonra M. Ravel’i etkiledi.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15000"/>
              </a:lnSpc>
              <a:spcAft>
                <a:spcPts val="0"/>
              </a:spcAft>
            </a:pP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15000"/>
              </a:lnSpc>
              <a:spcAft>
                <a:spcPts val="1000"/>
              </a:spcAft>
            </a:pPr>
            <a:r>
              <a:rPr lang="tr-TR" b="1" i="1" u="sng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 Kitap – 8. Ordre, Si minör</a:t>
            </a:r>
            <a:endParaRPr lang="tr-TR" sz="14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4203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609</Words>
  <Application>Microsoft Office PowerPoint</Application>
  <PresentationFormat>Geniş ekran</PresentationFormat>
  <Paragraphs>79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Symbol</vt:lpstr>
      <vt:lpstr>Times New Roman</vt:lpstr>
      <vt:lpstr>Office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Mert</dc:creator>
  <cp:lastModifiedBy>Mert</cp:lastModifiedBy>
  <cp:revision>1</cp:revision>
  <dcterms:created xsi:type="dcterms:W3CDTF">2020-06-06T15:27:04Z</dcterms:created>
  <dcterms:modified xsi:type="dcterms:W3CDTF">2020-06-06T15:30:16Z</dcterms:modified>
</cp:coreProperties>
</file>