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8380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880110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4199882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4</a:t>
            </a:fld>
            <a:endParaRPr lang="en-US"/>
          </a:p>
        </p:txBody>
      </p:sp>
    </p:spTree>
    <p:extLst>
      <p:ext uri="{BB962C8B-B14F-4D97-AF65-F5344CB8AC3E}">
        <p14:creationId xmlns:p14="http://schemas.microsoft.com/office/powerpoint/2010/main" val="4241450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5</a:t>
            </a:fld>
            <a:endParaRPr lang="en-US"/>
          </a:p>
        </p:txBody>
      </p:sp>
    </p:spTree>
    <p:extLst>
      <p:ext uri="{BB962C8B-B14F-4D97-AF65-F5344CB8AC3E}">
        <p14:creationId xmlns:p14="http://schemas.microsoft.com/office/powerpoint/2010/main" val="493050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6</a:t>
            </a:fld>
            <a:endParaRPr lang="en-US"/>
          </a:p>
        </p:txBody>
      </p:sp>
    </p:spTree>
    <p:extLst>
      <p:ext uri="{BB962C8B-B14F-4D97-AF65-F5344CB8AC3E}">
        <p14:creationId xmlns:p14="http://schemas.microsoft.com/office/powerpoint/2010/main" val="1192450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7</a:t>
            </a:fld>
            <a:endParaRPr lang="en-US"/>
          </a:p>
        </p:txBody>
      </p:sp>
    </p:spTree>
    <p:extLst>
      <p:ext uri="{BB962C8B-B14F-4D97-AF65-F5344CB8AC3E}">
        <p14:creationId xmlns:p14="http://schemas.microsoft.com/office/powerpoint/2010/main" val="4067854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8</a:t>
            </a:fld>
            <a:endParaRPr lang="en-US"/>
          </a:p>
        </p:txBody>
      </p:sp>
    </p:spTree>
    <p:extLst>
      <p:ext uri="{BB962C8B-B14F-4D97-AF65-F5344CB8AC3E}">
        <p14:creationId xmlns:p14="http://schemas.microsoft.com/office/powerpoint/2010/main" val="18004775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9</a:t>
            </a:fld>
            <a:endParaRPr lang="en-US"/>
          </a:p>
        </p:txBody>
      </p:sp>
    </p:spTree>
    <p:extLst>
      <p:ext uri="{BB962C8B-B14F-4D97-AF65-F5344CB8AC3E}">
        <p14:creationId xmlns:p14="http://schemas.microsoft.com/office/powerpoint/2010/main" val="1794210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2/21/2020</a:t>
            </a:fld>
            <a:endParaRPr lang="tr-TR"/>
          </a:p>
        </p:txBody>
      </p:sp>
      <p:sp>
        <p:nvSpPr>
          <p:cNvPr id="8" name="Footer Placeholder 7"/>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2/21/2020</a:t>
            </a:fld>
            <a:endParaRPr lang="tr-TR"/>
          </a:p>
        </p:txBody>
      </p:sp>
      <p:sp>
        <p:nvSpPr>
          <p:cNvPr id="4" name="Footer Placeholder 3"/>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2/21/2020</a:t>
            </a:fld>
            <a:endParaRPr lang="tr-TR"/>
          </a:p>
        </p:txBody>
      </p:sp>
      <p:sp>
        <p:nvSpPr>
          <p:cNvPr id="3" name="Footer Placeholder 2"/>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2/21/2020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44171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2/21/2020</a:t>
            </a:fld>
            <a:endParaRPr lang="en-US"/>
          </a:p>
        </p:txBody>
      </p:sp>
      <p:sp>
        <p:nvSpPr>
          <p:cNvPr id="8" name="Footer Placeholder 7"/>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2/21/2020</a:t>
            </a:fld>
            <a:endParaRPr lang="en-US"/>
          </a:p>
        </p:txBody>
      </p:sp>
      <p:sp>
        <p:nvSpPr>
          <p:cNvPr id="4" name="Footer Placeholder 3"/>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2/21/2020</a:t>
            </a:fld>
            <a:endParaRPr lang="en-US"/>
          </a:p>
        </p:txBody>
      </p:sp>
      <p:sp>
        <p:nvSpPr>
          <p:cNvPr id="3" name="Footer Placeholder 2"/>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Clr>
                <a:srgbClr val="AD0101"/>
              </a:buClr>
              <a:buNone/>
            </a:pPr>
            <a:r>
              <a:rPr lang="tr-TR" sz="3600" b="1" dirty="0">
                <a:solidFill>
                  <a:srgbClr val="303030"/>
                </a:solidFill>
              </a:rPr>
              <a:t>GGY201 GAYRİMENKUL GELİŞTİRME VE GAYRİMENKUL EKONOMİSİNE GİRİŞ</a:t>
            </a:r>
          </a:p>
          <a:p>
            <a:pPr marL="0" indent="0" algn="just">
              <a:buClr>
                <a:srgbClr val="AD0101"/>
              </a:buClr>
              <a:buNone/>
            </a:pPr>
            <a:endParaRPr lang="tr-TR" sz="1500" b="1" dirty="0">
              <a:solidFill>
                <a:srgbClr val="303030"/>
              </a:solidFill>
            </a:endParaRPr>
          </a:p>
          <a:p>
            <a:pPr marL="0" indent="0" algn="ctr">
              <a:buClr>
                <a:srgbClr val="AD0101"/>
              </a:buClr>
              <a:buNone/>
            </a:pPr>
            <a:endParaRPr lang="tr-TR" b="1" dirty="0">
              <a:solidFill>
                <a:srgbClr val="303030"/>
              </a:solidFill>
            </a:endParaRPr>
          </a:p>
          <a:p>
            <a:pPr marL="0" indent="0" algn="ctr">
              <a:buClr>
                <a:srgbClr val="AD0101"/>
              </a:buClr>
              <a:buNone/>
            </a:pPr>
            <a:r>
              <a:rPr lang="tr-TR" sz="1350" b="1" dirty="0">
                <a:solidFill>
                  <a:srgbClr val="303030"/>
                </a:solidFill>
              </a:rPr>
              <a:t>Prof. Dr. Harun TANRIVERMİŞ - Doç. Dr. Yeşim </a:t>
            </a:r>
            <a:r>
              <a:rPr lang="tr-TR" sz="1350" b="1" dirty="0" smtClean="0">
                <a:solidFill>
                  <a:srgbClr val="303030"/>
                </a:solidFill>
              </a:rPr>
              <a:t>TANRIVERMİŞ</a:t>
            </a:r>
            <a:endParaRPr lang="tr-TR" sz="1350" b="1" dirty="0">
              <a:solidFill>
                <a:srgbClr val="303030"/>
              </a:solidFill>
            </a:endParaRPr>
          </a:p>
          <a:p>
            <a:pPr marL="0" indent="0" algn="ctr">
              <a:buClr>
                <a:srgbClr val="AD0101"/>
              </a:buClr>
              <a:buNone/>
            </a:pPr>
            <a:r>
              <a:rPr lang="tr-TR" sz="1200" dirty="0">
                <a:solidFill>
                  <a:srgbClr val="303030"/>
                </a:solidFill>
              </a:rPr>
              <a:t>Ankara Üniversitesi Uygulamalı Bilimler Fakültesi Gayrimenkul Geliştirme ve Yönetimi Bölümü</a:t>
            </a:r>
          </a:p>
        </p:txBody>
      </p:sp>
      <p:sp>
        <p:nvSpPr>
          <p:cNvPr id="15"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74458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Kentsel Arazi Kullanımı </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225"/>
              </a:spcBef>
              <a:buClr>
                <a:srgbClr val="160093"/>
              </a:buClr>
              <a:buFont typeface="Courier New" panose="02070309020205020404" pitchFamily="49" charset="0"/>
              <a:buChar char="o"/>
            </a:pPr>
            <a:r>
              <a:rPr lang="tr-TR" dirty="0" smtClean="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Herhangi </a:t>
            </a:r>
            <a:r>
              <a:rPr lang="tr-TR" sz="2000" dirty="0">
                <a:latin typeface="Arial" panose="020B0604020202020204" pitchFamily="34" charset="0"/>
                <a:cs typeface="Arial" panose="020B0604020202020204" pitchFamily="34" charset="0"/>
              </a:rPr>
              <a:t>bir kentsel alandaki arazi kullanım </a:t>
            </a:r>
            <a:r>
              <a:rPr lang="tr-TR" sz="2000" dirty="0" err="1">
                <a:latin typeface="Arial" panose="020B0604020202020204" pitchFamily="34" charset="0"/>
                <a:cs typeface="Arial" panose="020B0604020202020204" pitchFamily="34" charset="0"/>
              </a:rPr>
              <a:t>paterni</a:t>
            </a:r>
            <a:r>
              <a:rPr lang="tr-TR" sz="2000" dirty="0">
                <a:latin typeface="Arial" panose="020B0604020202020204" pitchFamily="34" charset="0"/>
                <a:cs typeface="Arial" panose="020B0604020202020204" pitchFamily="34" charset="0"/>
              </a:rPr>
              <a:t>; arz ve talep güçleri aracılığıyla faaliyet gösteren çeşitli kullanımlara yönelik rekabetin bir yansıması, </a:t>
            </a:r>
          </a:p>
          <a:p>
            <a:pPr marL="0" indent="0" algn="just">
              <a:lnSpc>
                <a:spcPct val="100000"/>
              </a:lnSpc>
              <a:spcBef>
                <a:spcPts val="225"/>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Uzun vadede, bir faaliyet, kendisine en büyük göreli avantajı sağlayan yerde konumlanma eğiliminde olacak,</a:t>
            </a:r>
          </a:p>
          <a:p>
            <a:pPr marL="0" indent="0" algn="just">
              <a:lnSpc>
                <a:spcPct val="100000"/>
              </a:lnSpc>
              <a:spcBef>
                <a:spcPts val="225"/>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Bir mekan için en yüksek fiyatı ödemeye istekli bir kişi ya da kuruluş, söz konusu mekanı işgal etmesi ve kullanması en olası olanlar. </a:t>
            </a:r>
          </a:p>
          <a:p>
            <a:pPr marL="0" indent="0" algn="just">
              <a:lnSpc>
                <a:spcPct val="100000"/>
              </a:lnSpc>
              <a:spcBef>
                <a:spcPts val="225"/>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Piyasa devlet politikası ya da mevzuat tarafından </a:t>
            </a:r>
            <a:r>
              <a:rPr lang="tr-TR" sz="2000" dirty="0" err="1">
                <a:latin typeface="Arial" panose="020B0604020202020204" pitchFamily="34" charset="0"/>
                <a:cs typeface="Arial" panose="020B0604020202020204" pitchFamily="34" charset="0"/>
              </a:rPr>
              <a:t>modifiye</a:t>
            </a:r>
            <a:r>
              <a:rPr lang="tr-TR" sz="2000" dirty="0">
                <a:latin typeface="Arial" panose="020B0604020202020204" pitchFamily="34" charset="0"/>
                <a:cs typeface="Arial" panose="020B0604020202020204" pitchFamily="34" charset="0"/>
              </a:rPr>
              <a:t> edilmediği sürece, kentsel alanlardaki mekanlar; erişilebilirlik, tamamlayıcılık ve kullanım yoğunluğuna göre belirlenecek olan en yüksek değeri üreten kullanım için ayrılma eğiliminde olması.</a:t>
            </a:r>
            <a:endParaRPr lang="en-GB" sz="20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542323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Kentsel Arazi Kullanımı </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225"/>
              </a:spcBef>
              <a:buClr>
                <a:srgbClr val="160093"/>
              </a:buClr>
              <a:buFont typeface="Courier New" panose="02070309020205020404" pitchFamily="49" charset="0"/>
              <a:buChar char="o"/>
            </a:pPr>
            <a:r>
              <a:rPr lang="tr-TR"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Birçok modern kentsel alanda, her şehir ya da kasabada varyasyon ve farklılıklar olsa da arazi kullanımları geniş anlamda benzer bir </a:t>
            </a:r>
            <a:r>
              <a:rPr lang="tr-TR" sz="2000" dirty="0" err="1">
                <a:latin typeface="Arial" panose="020B0604020202020204" pitchFamily="34" charset="0"/>
                <a:cs typeface="Arial" panose="020B0604020202020204" pitchFamily="34" charset="0"/>
              </a:rPr>
              <a:t>paterni</a:t>
            </a:r>
            <a:r>
              <a:rPr lang="tr-TR" sz="2000" dirty="0">
                <a:latin typeface="Arial" panose="020B0604020202020204" pitchFamily="34" charset="0"/>
                <a:cs typeface="Arial" panose="020B0604020202020204" pitchFamily="34" charset="0"/>
              </a:rPr>
              <a:t> paylaşmakta. </a:t>
            </a:r>
          </a:p>
          <a:p>
            <a:pPr marL="0" indent="0" algn="just">
              <a:lnSpc>
                <a:spcPct val="100000"/>
              </a:lnSpc>
              <a:spcBef>
                <a:spcPts val="225"/>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Sayılan beş </a:t>
            </a:r>
            <a:r>
              <a:rPr lang="tr-TR" sz="2000" dirty="0" err="1">
                <a:latin typeface="Arial" panose="020B0604020202020204" pitchFamily="34" charset="0"/>
                <a:cs typeface="Arial" panose="020B0604020202020204" pitchFamily="34" charset="0"/>
              </a:rPr>
              <a:t>zon</a:t>
            </a:r>
            <a:r>
              <a:rPr lang="tr-TR" sz="2000" dirty="0">
                <a:latin typeface="Arial" panose="020B0604020202020204" pitchFamily="34" charset="0"/>
                <a:cs typeface="Arial" panose="020B0604020202020204" pitchFamily="34" charset="0"/>
              </a:rPr>
              <a:t> veya bölge şunlardır: </a:t>
            </a:r>
          </a:p>
          <a:p>
            <a:pPr algn="just">
              <a:lnSpc>
                <a:spcPct val="100000"/>
              </a:lnSpc>
              <a:spcBef>
                <a:spcPts val="225"/>
              </a:spcBef>
              <a:buClr>
                <a:srgbClr val="160093"/>
              </a:buClr>
              <a:buFont typeface="Wingdings" panose="05000000000000000000" pitchFamily="2" charset="2"/>
              <a:buChar char="Ø"/>
            </a:pPr>
            <a:r>
              <a:rPr lang="tr-TR" sz="2000" dirty="0">
                <a:latin typeface="Arial" panose="020B0604020202020204" pitchFamily="34" charset="0"/>
                <a:cs typeface="Arial" panose="020B0604020202020204" pitchFamily="34" charset="0"/>
              </a:rPr>
              <a:t> Merkezi iş bölgesi veya </a:t>
            </a:r>
            <a:r>
              <a:rPr lang="tr-TR" sz="2000" dirty="0" err="1">
                <a:latin typeface="Arial" panose="020B0604020202020204" pitchFamily="34" charset="0"/>
                <a:cs typeface="Arial" panose="020B0604020202020204" pitchFamily="34" charset="0"/>
              </a:rPr>
              <a:t>zonu</a:t>
            </a:r>
            <a:r>
              <a:rPr lang="tr-TR" sz="2000" dirty="0">
                <a:latin typeface="Arial" panose="020B0604020202020204" pitchFamily="34" charset="0"/>
                <a:cs typeface="Arial" panose="020B0604020202020204" pitchFamily="34" charset="0"/>
              </a:rPr>
              <a:t> </a:t>
            </a:r>
          </a:p>
          <a:p>
            <a:pPr algn="just">
              <a:lnSpc>
                <a:spcPct val="100000"/>
              </a:lnSpc>
              <a:spcBef>
                <a:spcPts val="225"/>
              </a:spcBef>
              <a:buClr>
                <a:srgbClr val="160093"/>
              </a:buClr>
              <a:buFont typeface="Wingdings" panose="05000000000000000000" pitchFamily="2" charset="2"/>
              <a:buChar char="Ø"/>
            </a:pPr>
            <a:r>
              <a:rPr lang="tr-TR" sz="2000" dirty="0">
                <a:latin typeface="Arial" panose="020B0604020202020204" pitchFamily="34" charset="0"/>
                <a:cs typeface="Arial" panose="020B0604020202020204" pitchFamily="34" charset="0"/>
              </a:rPr>
              <a:t> Geçiş </a:t>
            </a:r>
            <a:r>
              <a:rPr lang="tr-TR" sz="2000" dirty="0" err="1">
                <a:latin typeface="Arial" panose="020B0604020202020204" pitchFamily="34" charset="0"/>
                <a:cs typeface="Arial" panose="020B0604020202020204" pitchFamily="34" charset="0"/>
              </a:rPr>
              <a:t>zonu</a:t>
            </a:r>
            <a:endParaRPr lang="tr-TR" sz="2000" dirty="0">
              <a:latin typeface="Arial" panose="020B0604020202020204" pitchFamily="34" charset="0"/>
              <a:cs typeface="Arial" panose="020B0604020202020204" pitchFamily="34" charset="0"/>
            </a:endParaRPr>
          </a:p>
          <a:p>
            <a:pPr algn="just">
              <a:lnSpc>
                <a:spcPct val="100000"/>
              </a:lnSpc>
              <a:spcBef>
                <a:spcPts val="225"/>
              </a:spcBef>
              <a:buClr>
                <a:srgbClr val="160093"/>
              </a:buClr>
              <a:buFont typeface="Wingdings" panose="05000000000000000000" pitchFamily="2" charset="2"/>
              <a:buChar char="Ø"/>
            </a:pPr>
            <a:r>
              <a:rPr lang="tr-TR" sz="2000" dirty="0">
                <a:latin typeface="Arial" panose="020B0604020202020204" pitchFamily="34" charset="0"/>
                <a:cs typeface="Arial" panose="020B0604020202020204" pitchFamily="34" charset="0"/>
              </a:rPr>
              <a:t> Banliyö bölgesi, </a:t>
            </a:r>
          </a:p>
          <a:p>
            <a:pPr algn="just">
              <a:lnSpc>
                <a:spcPct val="100000"/>
              </a:lnSpc>
              <a:spcBef>
                <a:spcPts val="225"/>
              </a:spcBef>
              <a:buClr>
                <a:srgbClr val="160093"/>
              </a:buClr>
              <a:buFont typeface="Wingdings" panose="05000000000000000000" pitchFamily="2" charset="2"/>
              <a:buChar char="Ø"/>
            </a:pPr>
            <a:r>
              <a:rPr lang="tr-TR" sz="2000" dirty="0">
                <a:latin typeface="Arial" panose="020B0604020202020204" pitchFamily="34" charset="0"/>
                <a:cs typeface="Arial" panose="020B0604020202020204" pitchFamily="34" charset="0"/>
              </a:rPr>
              <a:t> Kırsal-kentsel çeper </a:t>
            </a:r>
          </a:p>
          <a:p>
            <a:pPr algn="just">
              <a:lnSpc>
                <a:spcPct val="100000"/>
              </a:lnSpc>
              <a:spcBef>
                <a:spcPts val="225"/>
              </a:spcBef>
              <a:buClr>
                <a:srgbClr val="160093"/>
              </a:buClr>
              <a:buFont typeface="Wingdings" panose="05000000000000000000" pitchFamily="2" charset="2"/>
              <a:buChar char="Ø"/>
            </a:pPr>
            <a:r>
              <a:rPr lang="tr-TR" sz="2000" dirty="0">
                <a:latin typeface="Arial" panose="020B0604020202020204" pitchFamily="34" charset="0"/>
                <a:cs typeface="Arial" panose="020B0604020202020204" pitchFamily="34" charset="0"/>
              </a:rPr>
              <a:t> Kırsal alan. </a:t>
            </a:r>
          </a:p>
          <a:p>
            <a:pPr marL="0" indent="0" algn="just">
              <a:lnSpc>
                <a:spcPct val="100000"/>
              </a:lnSpc>
              <a:spcBef>
                <a:spcPts val="225"/>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Bölgelerin kapsamları ve kentsel mekan kullanımının dağılımının değerlendirilmesi</a:t>
            </a:r>
            <a:endParaRPr lang="en-GB" sz="20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624147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Konut Piyasası</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225"/>
              </a:spcBef>
              <a:buClr>
                <a:srgbClr val="160093"/>
              </a:buClr>
              <a:buFont typeface="Courier New" panose="02070309020205020404" pitchFamily="49" charset="0"/>
              <a:buChar char="o"/>
            </a:pPr>
            <a:r>
              <a:rPr lang="tr-TR" dirty="0" smtClean="0">
                <a:latin typeface="Arial" panose="020B0604020202020204" pitchFamily="34" charset="0"/>
                <a:cs typeface="Arial" panose="020B0604020202020204" pitchFamily="34" charset="0"/>
              </a:rPr>
              <a:t> </a:t>
            </a:r>
            <a:r>
              <a:rPr lang="tr-TR" sz="1763" dirty="0">
                <a:latin typeface="Arial" panose="020B0604020202020204" pitchFamily="34" charset="0"/>
                <a:cs typeface="Arial" panose="020B0604020202020204" pitchFamily="34" charset="0"/>
              </a:rPr>
              <a:t>İnsanın temel gereksinimi olan barınma ihtiyacının karşılanması için </a:t>
            </a:r>
            <a:r>
              <a:rPr lang="tr-TR" sz="1763" b="1" dirty="0">
                <a:solidFill>
                  <a:srgbClr val="160093"/>
                </a:solidFill>
                <a:latin typeface="Arial" panose="020B0604020202020204" pitchFamily="34" charset="0"/>
                <a:cs typeface="Arial" panose="020B0604020202020204" pitchFamily="34" charset="0"/>
              </a:rPr>
              <a:t>konut; </a:t>
            </a:r>
            <a:r>
              <a:rPr lang="tr-TR" sz="1763" dirty="0">
                <a:latin typeface="Arial" panose="020B0604020202020204" pitchFamily="34" charset="0"/>
                <a:cs typeface="Arial" panose="020B0604020202020204" pitchFamily="34" charset="0"/>
              </a:rPr>
              <a:t>sosyal, kültürel, ekonomik, toplumsal birçok faktöre bağlı olarak değişime uğramakta,</a:t>
            </a:r>
          </a:p>
          <a:p>
            <a:pPr marL="0" indent="0" algn="just">
              <a:lnSpc>
                <a:spcPct val="100000"/>
              </a:lnSpc>
              <a:spcBef>
                <a:spcPts val="225"/>
              </a:spcBef>
              <a:buClr>
                <a:srgbClr val="160093"/>
              </a:buClr>
              <a:buFont typeface="Courier New" panose="02070309020205020404" pitchFamily="49" charset="0"/>
              <a:buChar char="o"/>
            </a:pPr>
            <a:r>
              <a:rPr lang="tr-TR" sz="1763" b="1" dirty="0">
                <a:solidFill>
                  <a:srgbClr val="160093"/>
                </a:solidFill>
                <a:latin typeface="Arial" panose="020B0604020202020204" pitchFamily="34" charset="0"/>
                <a:cs typeface="Arial" panose="020B0604020202020204" pitchFamily="34" charset="0"/>
              </a:rPr>
              <a:t> </a:t>
            </a:r>
            <a:r>
              <a:rPr lang="tr-TR" b="1" dirty="0">
                <a:solidFill>
                  <a:srgbClr val="160093"/>
                </a:solidFill>
                <a:latin typeface="Arial" panose="020B0604020202020204" pitchFamily="34" charset="0"/>
                <a:cs typeface="Arial" panose="020B0604020202020204" pitchFamily="34" charset="0"/>
              </a:rPr>
              <a:t>Konut:</a:t>
            </a:r>
            <a:r>
              <a:rPr lang="tr-TR" dirty="0">
                <a:solidFill>
                  <a:srgbClr val="160093"/>
                </a:solidFill>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İnsanların barınma ihtiyacını karşıladıkları yapılara verilen genel isim. </a:t>
            </a:r>
          </a:p>
          <a:p>
            <a:pPr marL="0" indent="0" algn="just">
              <a:lnSpc>
                <a:spcPct val="100000"/>
              </a:lnSpc>
              <a:spcBef>
                <a:spcPts val="225"/>
              </a:spcBef>
              <a:buClr>
                <a:srgbClr val="160093"/>
              </a:buClr>
              <a:buFont typeface="Courier New" panose="02070309020205020404" pitchFamily="49" charset="0"/>
              <a:buChar char="o"/>
            </a:pPr>
            <a:r>
              <a:rPr lang="tr-TR" dirty="0">
                <a:latin typeface="Arial" panose="020B0604020202020204" pitchFamily="34" charset="0"/>
                <a:cs typeface="Arial" panose="020B0604020202020204" pitchFamily="34" charset="0"/>
              </a:rPr>
              <a:t> Konutlar; barınma ihtiyacını karşılayan ve sosyal ilişkileri düzenleyen mekanlar olmakla birlikte aynı zamanda birer yatırım aracı. </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397771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Konut Piyasası</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225"/>
              </a:spcBef>
              <a:buClr>
                <a:srgbClr val="160093"/>
              </a:buClr>
              <a:buFont typeface="Courier New" panose="02070309020205020404" pitchFamily="49" charset="0"/>
              <a:buChar char="o"/>
            </a:pPr>
            <a:r>
              <a:rPr lang="tr-TR"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Konutlar ve konut dokuları, üretim sürecindeki değişiklerle birlikte kullanıcı ve kullanıcının tercihlerine göre çeşitlilik göstererek farklı alternatiflerle kentlerde yerini almakta. </a:t>
            </a:r>
          </a:p>
          <a:p>
            <a:pPr marL="0" indent="0" algn="just">
              <a:lnSpc>
                <a:spcPct val="100000"/>
              </a:lnSpc>
              <a:spcBef>
                <a:spcPts val="225"/>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Kentlerde konut dokuları, kentlerin alan olarak fark edilir çoğunluğunu oluşturan yoğunluklarda ve fiziksel görünümde etkili baskın imar unsurları olarak görülmekte. </a:t>
            </a:r>
          </a:p>
          <a:p>
            <a:pPr marL="0" indent="0" algn="just">
              <a:lnSpc>
                <a:spcPct val="100000"/>
              </a:lnSpc>
              <a:spcBef>
                <a:spcPts val="225"/>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Konut alanlarında parsel bazında tek tek ya da doku bazında daha bütüncül olarak yaşanan değişimler, kentlerin fiziksel değişimlerinde etken olabilmekte.</a:t>
            </a:r>
            <a:endParaRPr lang="tr-TR" sz="2000" dirty="0">
              <a:solidFill>
                <a:schemeClr val="tx1"/>
              </a:solidFill>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025481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Konut Piyasası</a:t>
            </a:r>
          </a:p>
        </p:txBody>
      </p:sp>
      <p:sp>
        <p:nvSpPr>
          <p:cNvPr id="9" name="İçerik Yer Tutucusu 2"/>
          <p:cNvSpPr>
            <a:spLocks noGrp="1"/>
          </p:cNvSpPr>
          <p:nvPr>
            <p:ph idx="1"/>
          </p:nvPr>
        </p:nvSpPr>
        <p:spPr>
          <a:xfrm>
            <a:off x="652347" y="1825025"/>
            <a:ext cx="7843954" cy="3462807"/>
          </a:xfrm>
        </p:spPr>
        <p:txBody>
          <a:bodyPr anchor="t">
            <a:noAutofit/>
          </a:bodyPr>
          <a:lstStyle/>
          <a:p>
            <a:pPr algn="just">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Rezidans </a:t>
            </a:r>
            <a:r>
              <a:rPr lang="tr-TR" sz="2000" dirty="0">
                <a:latin typeface="Arial" panose="020B0604020202020204" pitchFamily="34" charset="0"/>
                <a:cs typeface="Arial" panose="020B0604020202020204" pitchFamily="34" charset="0"/>
              </a:rPr>
              <a:t>(</a:t>
            </a:r>
            <a:r>
              <a:rPr lang="tr-TR" sz="2000" dirty="0" err="1">
                <a:latin typeface="Arial" panose="020B0604020202020204" pitchFamily="34" charset="0"/>
                <a:cs typeface="Arial" panose="020B0604020202020204" pitchFamily="34" charset="0"/>
              </a:rPr>
              <a:t>Residence</a:t>
            </a:r>
            <a:r>
              <a:rPr lang="tr-TR" sz="2000" dirty="0">
                <a:latin typeface="Arial" panose="020B0604020202020204" pitchFamily="34" charset="0"/>
                <a:cs typeface="Arial" panose="020B0604020202020204" pitchFamily="34" charset="0"/>
              </a:rPr>
              <a:t>): İmar planında ticaret, ticaret + hizmet, ticaret + konut ve konut alanlarında yapılan, minimum konut şartlarını sağlayan, birden fazla bağımsız bölümden oluşan ve konaklama tesisinin verdiği hizmetlerden de faydalanan konut binaları.</a:t>
            </a:r>
          </a:p>
          <a:p>
            <a:pPr algn="just">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a:t>
            </a:r>
            <a:r>
              <a:rPr lang="tr-TR" sz="2000" dirty="0" err="1">
                <a:latin typeface="Arial" panose="020B0604020202020204" pitchFamily="34" charset="0"/>
                <a:cs typeface="Arial" panose="020B0604020202020204" pitchFamily="34" charset="0"/>
              </a:rPr>
              <a:t>Residence</a:t>
            </a:r>
            <a:r>
              <a:rPr lang="tr-TR" sz="2000" dirty="0">
                <a:latin typeface="Arial" panose="020B0604020202020204" pitchFamily="34" charset="0"/>
                <a:cs typeface="Arial" panose="020B0604020202020204" pitchFamily="34" charset="0"/>
              </a:rPr>
              <a:t>” kavramı, modern çağ insanının hayatına işte tam da bu noktadan girmekte, içinde oturanlara kaliteli hizmet, sosyal imkan ve güvenlik sağlayan, kendi kendine yetebilen teknolojik bir yapı olan </a:t>
            </a:r>
            <a:r>
              <a:rPr lang="tr-TR" sz="2000" dirty="0" err="1">
                <a:latin typeface="Arial" panose="020B0604020202020204" pitchFamily="34" charset="0"/>
                <a:cs typeface="Arial" panose="020B0604020202020204" pitchFamily="34" charset="0"/>
              </a:rPr>
              <a:t>residence</a:t>
            </a:r>
            <a:r>
              <a:rPr lang="tr-TR" sz="2000" dirty="0">
                <a:latin typeface="Arial" panose="020B0604020202020204" pitchFamily="34" charset="0"/>
                <a:cs typeface="Arial" panose="020B0604020202020204" pitchFamily="34" charset="0"/>
              </a:rPr>
              <a:t>; doğaya duyarlı mimari tasarım anlayışı, yüksek güvenlik standartları, modern teknolojik donanımı, kaliteli resepsiyon hizmeti, 7/24 teknik ve ev servis hizmetlerinin yanı sıra butik alışveriş ve yaşam merkezi, sosyal aktivite alanları ile günlük yaşamın stresinden arınmanıza yardımcı olacak, huzurlu ve konforlu bir yaşam alanı.</a:t>
            </a:r>
            <a:endParaRPr lang="en-GB"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758725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Konut Piyasası</a:t>
            </a:r>
          </a:p>
        </p:txBody>
      </p:sp>
      <p:sp>
        <p:nvSpPr>
          <p:cNvPr id="9" name="İçerik Yer Tutucusu 2"/>
          <p:cNvSpPr>
            <a:spLocks noGrp="1"/>
          </p:cNvSpPr>
          <p:nvPr>
            <p:ph idx="1"/>
          </p:nvPr>
        </p:nvSpPr>
        <p:spPr>
          <a:xfrm>
            <a:off x="652347" y="1825025"/>
            <a:ext cx="7843954" cy="3462807"/>
          </a:xfrm>
        </p:spPr>
        <p:txBody>
          <a:bodyPr anchor="t">
            <a:noAutofit/>
          </a:bodyPr>
          <a:lstStyle/>
          <a:p>
            <a:pPr algn="just">
              <a:buClr>
                <a:srgbClr val="160093"/>
              </a:buClr>
              <a:buFont typeface="Courier New" panose="02070309020205020404" pitchFamily="49" charset="0"/>
              <a:buChar char="o"/>
            </a:pPr>
            <a:r>
              <a:rPr lang="tr-TR" sz="2400" dirty="0">
                <a:latin typeface="Arial" panose="020B0604020202020204" pitchFamily="34" charset="0"/>
                <a:cs typeface="Arial" panose="020B0604020202020204" pitchFamily="34" charset="0"/>
              </a:rPr>
              <a:t>Planlı Alanlar İmar Yönetmeliği </a:t>
            </a:r>
          </a:p>
          <a:p>
            <a:pPr algn="just">
              <a:buClr>
                <a:srgbClr val="160093"/>
              </a:buClr>
              <a:buFont typeface="Courier New" panose="02070309020205020404" pitchFamily="49" charset="0"/>
              <a:buChar char="o"/>
            </a:pPr>
            <a:r>
              <a:rPr lang="tr-TR" sz="2000" b="1" dirty="0" smtClean="0">
                <a:solidFill>
                  <a:srgbClr val="160093"/>
                </a:solidFill>
                <a:latin typeface="Arial" panose="020B0604020202020204" pitchFamily="34" charset="0"/>
                <a:cs typeface="Arial" panose="020B0604020202020204" pitchFamily="34" charset="0"/>
              </a:rPr>
              <a:t>Konut </a:t>
            </a:r>
            <a:r>
              <a:rPr lang="tr-TR" sz="2000" b="1" dirty="0">
                <a:solidFill>
                  <a:srgbClr val="160093"/>
                </a:solidFill>
                <a:latin typeface="Arial" panose="020B0604020202020204" pitchFamily="34" charset="0"/>
                <a:cs typeface="Arial" panose="020B0604020202020204" pitchFamily="34" charset="0"/>
              </a:rPr>
              <a:t>alanı: </a:t>
            </a:r>
            <a:r>
              <a:rPr lang="tr-TR" sz="2000" dirty="0">
                <a:latin typeface="Arial" panose="020B0604020202020204" pitchFamily="34" charset="0"/>
                <a:cs typeface="Arial" panose="020B0604020202020204" pitchFamily="34" charset="0"/>
              </a:rPr>
              <a:t>İmar planlarında konut kullanımına yönelik olarak planlanan ve ayrıca Yönetmeliğin 19’uncu maddede belirtilen fonksiyonların da yer alabildiği alanları.</a:t>
            </a:r>
          </a:p>
          <a:p>
            <a:pPr algn="just">
              <a:buClr>
                <a:srgbClr val="160093"/>
              </a:buClr>
              <a:buFont typeface="Courier New" panose="02070309020205020404" pitchFamily="49" charset="0"/>
              <a:buChar char="o"/>
            </a:pPr>
            <a:r>
              <a:rPr lang="tr-TR" sz="2000" b="1" dirty="0" smtClean="0">
                <a:solidFill>
                  <a:srgbClr val="160093"/>
                </a:solidFill>
                <a:latin typeface="Arial" panose="020B0604020202020204" pitchFamily="34" charset="0"/>
                <a:cs typeface="Arial" panose="020B0604020202020204" pitchFamily="34" charset="0"/>
              </a:rPr>
              <a:t>Yüksek </a:t>
            </a:r>
            <a:r>
              <a:rPr lang="tr-TR" sz="2000" b="1" dirty="0">
                <a:solidFill>
                  <a:srgbClr val="160093"/>
                </a:solidFill>
                <a:latin typeface="Arial" panose="020B0604020202020204" pitchFamily="34" charset="0"/>
                <a:cs typeface="Arial" panose="020B0604020202020204" pitchFamily="34" charset="0"/>
              </a:rPr>
              <a:t>nitelikli konut (rezidans): </a:t>
            </a:r>
            <a:r>
              <a:rPr lang="tr-TR" sz="2000" dirty="0">
                <a:latin typeface="Arial" panose="020B0604020202020204" pitchFamily="34" charset="0"/>
                <a:cs typeface="Arial" panose="020B0604020202020204" pitchFamily="34" charset="0"/>
              </a:rPr>
              <a:t>En az konut şartlarını sağlayan; resepsiyon, güvenlik ve günlük temizlik servisi mekânlarının bulunduğu, sağlık hizmetleri, kuru temizleme, çamaşırhane, taşıma, yemek ve alışveriş servisi hizmetleri ile spor salonu ve yüzme havuzu gibi hizmetlerinin verilebildiği birden fazla bağımsız bölümü ihtiva eden Yönetmeliğin 19’uncu maddede belirtilen yerlerde yapılabilen konut binalarını.</a:t>
            </a:r>
            <a:endParaRPr lang="tr-TR"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172281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Konut - Toplu Konut - Rezidans</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pic>
        <p:nvPicPr>
          <p:cNvPr id="11" name="Picture 2" descr="C:\Users\tk34321\Desktop\Bahçekent-Genel.jpg"/>
          <p:cNvPicPr>
            <a:picLocks noChangeAspect="1" noChangeArrowheads="1"/>
          </p:cNvPicPr>
          <p:nvPr/>
        </p:nvPicPr>
        <p:blipFill>
          <a:blip r:embed="rId3" cstate="print"/>
          <a:srcRect/>
          <a:stretch>
            <a:fillRect/>
          </a:stretch>
        </p:blipFill>
        <p:spPr bwMode="auto">
          <a:xfrm>
            <a:off x="1395246" y="1752526"/>
            <a:ext cx="5886654" cy="3494462"/>
          </a:xfrm>
          <a:prstGeom prst="rect">
            <a:avLst/>
          </a:prstGeom>
          <a:noFill/>
        </p:spPr>
      </p:pic>
    </p:spTree>
    <p:extLst>
      <p:ext uri="{BB962C8B-B14F-4D97-AF65-F5344CB8AC3E}">
        <p14:creationId xmlns:p14="http://schemas.microsoft.com/office/powerpoint/2010/main" val="2229650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smtClean="0">
                <a:solidFill>
                  <a:schemeClr val="tx1"/>
                </a:solidFill>
              </a:rPr>
              <a:t>Kaynaklar</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spcBef>
                <a:spcPct val="0"/>
              </a:spcBef>
              <a:buClr>
                <a:srgbClr val="160093"/>
              </a:buClr>
              <a:buNone/>
            </a:pPr>
            <a:r>
              <a:rPr lang="tr-TR" altLang="tr-TR" sz="1600" dirty="0"/>
              <a:t>Finans Matematiği, Z. Başkaya ve </a:t>
            </a:r>
            <a:r>
              <a:rPr lang="tr-TR" altLang="tr-TR" sz="1600" dirty="0" err="1"/>
              <a:t>D.Alper</a:t>
            </a:r>
            <a:r>
              <a:rPr lang="tr-TR" altLang="tr-TR" sz="1600" dirty="0"/>
              <a:t>, 2. Baskı, Ekin Kitabevi, Bursa, 2003.</a:t>
            </a:r>
          </a:p>
          <a:p>
            <a:pPr marL="0" indent="0" algn="just">
              <a:spcBef>
                <a:spcPct val="0"/>
              </a:spcBef>
              <a:buClr>
                <a:srgbClr val="160093"/>
              </a:buClr>
              <a:buNone/>
            </a:pPr>
            <a:r>
              <a:rPr lang="tr-TR" altLang="tr-TR" sz="1600" dirty="0"/>
              <a:t>İpotek Karşılığı Menkulleştirilmiş Krediler (İKMEK-MORTGACE), K. Yalçıner, Ankara, 2006.</a:t>
            </a:r>
          </a:p>
          <a:p>
            <a:pPr marL="0" indent="0" algn="just">
              <a:spcBef>
                <a:spcPct val="0"/>
              </a:spcBef>
              <a:buClr>
                <a:srgbClr val="160093"/>
              </a:buClr>
              <a:buNone/>
            </a:pPr>
            <a:r>
              <a:rPr lang="tr-TR" altLang="tr-TR" sz="1600" dirty="0"/>
              <a:t>Kadastro Bilgisi, T. </a:t>
            </a:r>
            <a:r>
              <a:rPr lang="tr-TR" altLang="tr-TR" sz="1600" dirty="0" err="1"/>
              <a:t>Tüdeş</a:t>
            </a:r>
            <a:r>
              <a:rPr lang="tr-TR" altLang="tr-TR" sz="1600" dirty="0"/>
              <a:t> ve C. Bıyık, 3. Baskı, Karadeniz Teknik Üniversitesi Mühendislik-Mimarlık Fakültesi Yayınları, Genel Yayın No:174, Fakülte Yayın No:50, KTÜ Matbaası, Trabzon, 2001.</a:t>
            </a:r>
          </a:p>
          <a:p>
            <a:pPr marL="0" indent="0" algn="just">
              <a:spcBef>
                <a:spcPct val="0"/>
              </a:spcBef>
              <a:buClr>
                <a:srgbClr val="160093"/>
              </a:buClr>
              <a:buNone/>
            </a:pPr>
            <a:r>
              <a:rPr lang="tr-TR" altLang="tr-TR" sz="1600" dirty="0"/>
              <a:t>Konut Alanlarının İyileştirilmesinde Toplumsal Bağlam Rolü, Hürriyet </a:t>
            </a:r>
            <a:r>
              <a:rPr lang="tr-TR" altLang="tr-TR" sz="1600" dirty="0" err="1"/>
              <a:t>Öğdül</a:t>
            </a:r>
            <a:r>
              <a:rPr lang="tr-TR" altLang="tr-TR" sz="1600" dirty="0"/>
              <a:t>, Mimar Sinan Üniversitesi, İstanbul, 1999.</a:t>
            </a:r>
          </a:p>
          <a:p>
            <a:pPr marL="0" indent="0" algn="just">
              <a:spcBef>
                <a:spcPct val="0"/>
              </a:spcBef>
              <a:buClr>
                <a:srgbClr val="160093"/>
              </a:buClr>
              <a:buNone/>
            </a:pPr>
            <a:r>
              <a:rPr lang="tr-TR" altLang="tr-TR" sz="1600" dirty="0"/>
              <a:t>Land </a:t>
            </a:r>
            <a:r>
              <a:rPr lang="tr-TR" altLang="tr-TR" sz="1600" dirty="0" err="1"/>
              <a:t>and</a:t>
            </a:r>
            <a:r>
              <a:rPr lang="tr-TR" altLang="tr-TR" sz="1600" dirty="0"/>
              <a:t> </a:t>
            </a:r>
            <a:r>
              <a:rPr lang="tr-TR" altLang="tr-TR" sz="1600" dirty="0" err="1"/>
              <a:t>Estate</a:t>
            </a:r>
            <a:r>
              <a:rPr lang="tr-TR" altLang="tr-TR" sz="1600" dirty="0"/>
              <a:t> Management, J. </a:t>
            </a:r>
            <a:r>
              <a:rPr lang="tr-TR" altLang="tr-TR" sz="1600" dirty="0" err="1"/>
              <a:t>Nix</a:t>
            </a:r>
            <a:r>
              <a:rPr lang="tr-TR" altLang="tr-TR" sz="1600" dirty="0"/>
              <a:t>, P. </a:t>
            </a:r>
            <a:r>
              <a:rPr lang="tr-TR" altLang="tr-TR" sz="1600" dirty="0" err="1"/>
              <a:t>Hill</a:t>
            </a:r>
            <a:r>
              <a:rPr lang="tr-TR" altLang="tr-TR" sz="1600" dirty="0"/>
              <a:t>, N. Williams </a:t>
            </a:r>
            <a:r>
              <a:rPr lang="tr-TR" altLang="tr-TR" sz="1600" dirty="0" err="1"/>
              <a:t>and</a:t>
            </a:r>
            <a:r>
              <a:rPr lang="tr-TR" altLang="tr-TR" sz="1600" dirty="0"/>
              <a:t> J. </a:t>
            </a:r>
            <a:r>
              <a:rPr lang="tr-TR" altLang="tr-TR" sz="1600" dirty="0" err="1"/>
              <a:t>Bough</a:t>
            </a:r>
            <a:r>
              <a:rPr lang="tr-TR" altLang="tr-TR" sz="1600" dirty="0"/>
              <a:t>, Packard Publishing Limited, Third Edition, </a:t>
            </a:r>
            <a:r>
              <a:rPr lang="tr-TR" altLang="tr-TR" sz="1600" dirty="0" err="1"/>
              <a:t>Chichester</a:t>
            </a:r>
            <a:r>
              <a:rPr lang="tr-TR" altLang="tr-TR" sz="1600" dirty="0"/>
              <a:t>, UK, 1999.</a:t>
            </a:r>
          </a:p>
          <a:p>
            <a:pPr marL="0" indent="0" algn="just">
              <a:spcBef>
                <a:spcPct val="0"/>
              </a:spcBef>
              <a:buClr>
                <a:srgbClr val="160093"/>
              </a:buClr>
              <a:buNone/>
            </a:pPr>
            <a:r>
              <a:rPr lang="tr-TR" altLang="tr-TR" sz="1600" dirty="0"/>
              <a:t>Mekanın Politikası, G. </a:t>
            </a:r>
            <a:r>
              <a:rPr lang="tr-TR" altLang="tr-TR" sz="1600" dirty="0" err="1"/>
              <a:t>Bachelard</a:t>
            </a:r>
            <a:r>
              <a:rPr lang="tr-TR" altLang="tr-TR" sz="1600" dirty="0"/>
              <a:t>, Kesit Yayınları, İstanbul, 1996.</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Investment</a:t>
            </a:r>
            <a:r>
              <a:rPr lang="tr-TR" altLang="tr-TR" sz="1600" dirty="0"/>
              <a:t> </a:t>
            </a:r>
            <a:r>
              <a:rPr lang="tr-TR" altLang="tr-TR" sz="1600" dirty="0" err="1"/>
              <a:t>Trusts</a:t>
            </a:r>
            <a:r>
              <a:rPr lang="tr-TR" altLang="tr-TR" sz="1600" dirty="0"/>
              <a:t> </a:t>
            </a:r>
            <a:r>
              <a:rPr lang="tr-TR" altLang="tr-TR" sz="1600" dirty="0" err="1"/>
              <a:t>Handbook</a:t>
            </a:r>
            <a:r>
              <a:rPr lang="tr-TR" altLang="tr-TR" sz="1600" dirty="0"/>
              <a:t>, W.K. </a:t>
            </a:r>
            <a:r>
              <a:rPr lang="tr-TR" altLang="tr-TR" sz="1600" dirty="0" err="1"/>
              <a:t>Kelly</a:t>
            </a:r>
            <a:r>
              <a:rPr lang="tr-TR" altLang="tr-TR" sz="1600" dirty="0"/>
              <a:t>, </a:t>
            </a:r>
            <a:r>
              <a:rPr lang="tr-TR" altLang="tr-TR" sz="1600" dirty="0" err="1"/>
              <a:t>American</a:t>
            </a:r>
            <a:r>
              <a:rPr lang="tr-TR" altLang="tr-TR" sz="1600" dirty="0"/>
              <a:t> </a:t>
            </a:r>
            <a:r>
              <a:rPr lang="tr-TR" altLang="tr-TR" sz="1600" dirty="0" err="1"/>
              <a:t>Law</a:t>
            </a:r>
            <a:r>
              <a:rPr lang="tr-TR" altLang="tr-TR" sz="1600" dirty="0"/>
              <a:t> </a:t>
            </a:r>
            <a:r>
              <a:rPr lang="tr-TR" altLang="tr-TR" sz="1600" dirty="0" err="1"/>
              <a:t>Institute</a:t>
            </a:r>
            <a:r>
              <a:rPr lang="tr-TR" altLang="tr-TR" sz="1600" dirty="0"/>
              <a:t>, USA, 1989.</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Principles</a:t>
            </a:r>
            <a:r>
              <a:rPr lang="tr-TR" altLang="tr-TR" sz="1600" dirty="0"/>
              <a:t> </a:t>
            </a:r>
            <a:r>
              <a:rPr lang="tr-TR" altLang="tr-TR" sz="1600" dirty="0" err="1"/>
              <a:t>and</a:t>
            </a:r>
            <a:r>
              <a:rPr lang="tr-TR" altLang="tr-TR" sz="1600" dirty="0"/>
              <a:t> </a:t>
            </a:r>
            <a:r>
              <a:rPr lang="tr-TR" altLang="tr-TR" sz="1600" dirty="0" err="1"/>
              <a:t>Practices</a:t>
            </a:r>
            <a:r>
              <a:rPr lang="tr-TR" altLang="tr-TR" sz="1600" dirty="0"/>
              <a:t>, G. </a:t>
            </a:r>
            <a:r>
              <a:rPr lang="tr-TR" altLang="tr-TR" sz="1600" dirty="0" err="1"/>
              <a:t>Karvel</a:t>
            </a:r>
            <a:r>
              <a:rPr lang="tr-TR" altLang="tr-TR" sz="1600" dirty="0"/>
              <a:t> ve M.A. </a:t>
            </a:r>
            <a:r>
              <a:rPr lang="tr-TR" altLang="tr-TR" sz="1600" dirty="0" err="1"/>
              <a:t>Unger</a:t>
            </a:r>
            <a:r>
              <a:rPr lang="tr-TR" altLang="tr-TR" sz="1600" dirty="0"/>
              <a:t>, 9. Edition, South-western Publishing </a:t>
            </a:r>
            <a:r>
              <a:rPr lang="tr-TR" altLang="tr-TR" sz="1600" dirty="0" err="1"/>
              <a:t>Co</a:t>
            </a:r>
            <a:r>
              <a:rPr lang="tr-TR" altLang="tr-TR" sz="1600" dirty="0"/>
              <a:t>., Ohio, USA, 1991.</a:t>
            </a:r>
          </a:p>
          <a:p>
            <a:pPr marL="0" indent="0" algn="just">
              <a:spcBef>
                <a:spcPct val="0"/>
              </a:spcBef>
              <a:buClr>
                <a:srgbClr val="160093"/>
              </a:buClr>
              <a:buNone/>
            </a:pPr>
            <a:r>
              <a:rPr lang="tr-TR" altLang="tr-TR" sz="1600" dirty="0"/>
              <a:t>Yatırım Projelerinin Düzenlenmesi Değerlendirilmesi ve İzlenmesi, O. </a:t>
            </a:r>
            <a:r>
              <a:rPr lang="tr-TR" altLang="tr-TR" sz="1600" dirty="0" err="1"/>
              <a:t>Güvemli</a:t>
            </a:r>
            <a:r>
              <a:rPr lang="tr-TR" altLang="tr-TR" sz="1600" dirty="0"/>
              <a:t>, Atlas Yayın Dağıtım Yayın No:7, İstanbul, 2001.</a:t>
            </a:r>
            <a:endParaRPr lang="tr-TR" sz="140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754460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12440</TotalTime>
  <Words>767</Words>
  <Application>Microsoft Office PowerPoint</Application>
  <PresentationFormat>Ekran Gösterisi (4:3)</PresentationFormat>
  <Paragraphs>55</Paragraphs>
  <Slides>9</Slides>
  <Notes>9</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9</vt:i4>
      </vt:variant>
    </vt:vector>
  </HeadingPairs>
  <TitlesOfParts>
    <vt:vector size="19" baseType="lpstr">
      <vt:lpstr>ＭＳ Ｐゴシック</vt:lpstr>
      <vt:lpstr>Arial</vt:lpstr>
      <vt:lpstr>Calibri</vt:lpstr>
      <vt:lpstr>Century Gothic</vt:lpstr>
      <vt:lpstr>Courier New</vt:lpstr>
      <vt:lpstr>Times New Roman</vt:lpstr>
      <vt:lpstr>Wingdings</vt:lpstr>
      <vt:lpstr>ekonomi</vt:lpstr>
      <vt:lpstr>1_Rics</vt:lpstr>
      <vt:lpstr>h.t.</vt:lpstr>
      <vt:lpstr>PowerPoint Sunusu</vt:lpstr>
      <vt:lpstr>Kentsel Arazi Kullanımı </vt:lpstr>
      <vt:lpstr>Kentsel Arazi Kullanımı </vt:lpstr>
      <vt:lpstr>Konut Piyasası</vt:lpstr>
      <vt:lpstr>Konut Piyasası</vt:lpstr>
      <vt:lpstr>Konut Piyasası</vt:lpstr>
      <vt:lpstr>Konut Piyasası</vt:lpstr>
      <vt:lpstr>Konut - Toplu Konut - Rezidans</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810</cp:revision>
  <cp:lastPrinted>2016-10-24T07:53:35Z</cp:lastPrinted>
  <dcterms:created xsi:type="dcterms:W3CDTF">2016-09-18T09:35:24Z</dcterms:created>
  <dcterms:modified xsi:type="dcterms:W3CDTF">2020-02-21T09:23:46Z</dcterms:modified>
</cp:coreProperties>
</file>