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7" r:id="rId3"/>
    <p:sldId id="258" r:id="rId4"/>
    <p:sldId id="259" r:id="rId5"/>
    <p:sldId id="262" r:id="rId6"/>
    <p:sldId id="260" r:id="rId7"/>
    <p:sldId id="261" r:id="rId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06" d="100"/>
          <a:sy n="106" d="100"/>
        </p:scale>
        <p:origin x="-168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D93768A4-B4F6-46E0-B234-F666736F1C49}" type="datetimeFigureOut">
              <a:rPr lang="tr-TR" smtClean="0"/>
              <a:pPr/>
              <a:t>11.05.2020</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A48BE3CC-9B51-44E4-9F03-4D2D3BC931BB}"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3768A4-B4F6-46E0-B234-F666736F1C49}" type="datetimeFigureOut">
              <a:rPr lang="tr-TR" smtClean="0"/>
              <a:pPr/>
              <a:t>11.05.2020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48BE3CC-9B51-44E4-9F03-4D2D3BC931BB}"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3768A4-B4F6-46E0-B234-F666736F1C49}" type="datetimeFigureOut">
              <a:rPr lang="tr-TR" smtClean="0"/>
              <a:pPr/>
              <a:t>11.05.2020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48BE3CC-9B51-44E4-9F03-4D2D3BC931BB}"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3768A4-B4F6-46E0-B234-F666736F1C49}" type="datetimeFigureOut">
              <a:rPr lang="tr-TR" smtClean="0"/>
              <a:pPr/>
              <a:t>11.05.2020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48BE3CC-9B51-44E4-9F03-4D2D3BC931BB}"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D93768A4-B4F6-46E0-B234-F666736F1C49}" type="datetimeFigureOut">
              <a:rPr lang="tr-TR" smtClean="0"/>
              <a:pPr/>
              <a:t>11.05.2020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48BE3CC-9B51-44E4-9F03-4D2D3BC931BB}"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93768A4-B4F6-46E0-B234-F666736F1C49}" type="datetimeFigureOut">
              <a:rPr lang="tr-TR" smtClean="0"/>
              <a:pPr/>
              <a:t>11.05.2020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48BE3CC-9B51-44E4-9F03-4D2D3BC931BB}"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D93768A4-B4F6-46E0-B234-F666736F1C49}" type="datetimeFigureOut">
              <a:rPr lang="tr-TR" smtClean="0"/>
              <a:pPr/>
              <a:t>11.05.2020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A48BE3CC-9B51-44E4-9F03-4D2D3BC931BB}"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3768A4-B4F6-46E0-B234-F666736F1C49}" type="datetimeFigureOut">
              <a:rPr lang="tr-TR" smtClean="0"/>
              <a:pPr/>
              <a:t>11.05.2020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A48BE3CC-9B51-44E4-9F03-4D2D3BC931BB}"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3768A4-B4F6-46E0-B234-F666736F1C49}" type="datetimeFigureOut">
              <a:rPr lang="tr-TR" smtClean="0"/>
              <a:pPr/>
              <a:t>11.05.2020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A48BE3CC-9B51-44E4-9F03-4D2D3BC931BB}"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93768A4-B4F6-46E0-B234-F666736F1C49}" type="datetimeFigureOut">
              <a:rPr lang="tr-TR" smtClean="0"/>
              <a:pPr/>
              <a:t>11.05.2020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48BE3CC-9B51-44E4-9F03-4D2D3BC931BB}"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3768A4-B4F6-46E0-B234-F666736F1C49}" type="datetimeFigureOut">
              <a:rPr lang="tr-TR" smtClean="0"/>
              <a:pPr/>
              <a:t>11.05.2020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A48BE3CC-9B51-44E4-9F03-4D2D3BC931BB}" type="slidenum">
              <a:rPr lang="tr-TR" smtClean="0"/>
              <a:pPr/>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93768A4-B4F6-46E0-B234-F666736F1C49}" type="datetimeFigureOut">
              <a:rPr lang="tr-TR" smtClean="0"/>
              <a:pPr/>
              <a:t>11.05.2020</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A48BE3CC-9B51-44E4-9F03-4D2D3BC931BB}" type="slidenum">
              <a:rPr lang="tr-TR" smtClean="0"/>
              <a:pPr/>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571472" y="1214422"/>
            <a:ext cx="7929618" cy="2509213"/>
          </a:xfrm>
        </p:spPr>
        <p:txBody>
          <a:bodyPr>
            <a:normAutofit/>
          </a:bodyPr>
          <a:lstStyle/>
          <a:p>
            <a:r>
              <a:rPr lang="tr-TR" sz="5200" b="1" dirty="0" err="1" smtClean="0">
                <a:solidFill>
                  <a:schemeClr val="tx1"/>
                </a:solidFill>
                <a:latin typeface="Comic Sans MS" pitchFamily="66" charset="0"/>
              </a:rPr>
              <a:t>About</a:t>
            </a:r>
            <a:r>
              <a:rPr lang="tr-TR" sz="5200" b="1" dirty="0" smtClean="0">
                <a:solidFill>
                  <a:schemeClr val="tx1"/>
                </a:solidFill>
                <a:latin typeface="Comic Sans MS" pitchFamily="66" charset="0"/>
              </a:rPr>
              <a:t> </a:t>
            </a:r>
            <a:r>
              <a:rPr lang="tr-TR" sz="5200" b="1" dirty="0" err="1" smtClean="0">
                <a:solidFill>
                  <a:schemeClr val="tx1"/>
                </a:solidFill>
                <a:latin typeface="Comic Sans MS" pitchFamily="66" charset="0"/>
              </a:rPr>
              <a:t>Your</a:t>
            </a:r>
            <a:r>
              <a:rPr lang="tr-TR" sz="5200" b="1" dirty="0" smtClean="0">
                <a:solidFill>
                  <a:schemeClr val="tx1"/>
                </a:solidFill>
                <a:latin typeface="Comic Sans MS" pitchFamily="66" charset="0"/>
              </a:rPr>
              <a:t> </a:t>
            </a:r>
            <a:r>
              <a:rPr lang="tr-TR" sz="5200" b="1" dirty="0" err="1" smtClean="0">
                <a:solidFill>
                  <a:schemeClr val="tx1"/>
                </a:solidFill>
                <a:latin typeface="Comic Sans MS" pitchFamily="66" charset="0"/>
              </a:rPr>
              <a:t>Company</a:t>
            </a:r>
            <a:endParaRPr lang="tr-TR" sz="5200" b="1" dirty="0">
              <a:solidFill>
                <a:schemeClr val="tx1"/>
              </a:solidFill>
              <a:latin typeface="Comic Sans MS" pitchFamily="66"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en-US" sz="3600" b="1" cap="none" dirty="0" smtClean="0">
                <a:latin typeface="Comic Sans MS" panose="030F0702030302020204" pitchFamily="66" charset="0"/>
              </a:rPr>
              <a:t>Giving The History </a:t>
            </a:r>
            <a:r>
              <a:rPr lang="tr-TR" sz="3600" b="1" cap="none" dirty="0" smtClean="0">
                <a:latin typeface="Comic Sans MS" panose="030F0702030302020204" pitchFamily="66" charset="0"/>
              </a:rPr>
              <a:t>o</a:t>
            </a:r>
            <a:r>
              <a:rPr lang="en-US" sz="3600" b="1" cap="none" dirty="0" smtClean="0">
                <a:latin typeface="Comic Sans MS" panose="030F0702030302020204" pitchFamily="66" charset="0"/>
              </a:rPr>
              <a:t>f Your Company</a:t>
            </a:r>
            <a:endParaRPr lang="tr-TR" sz="3600" cap="none" dirty="0">
              <a:latin typeface="Comic Sans MS" panose="030F0702030302020204" pitchFamily="66" charset="0"/>
            </a:endParaRPr>
          </a:p>
        </p:txBody>
      </p:sp>
      <p:sp>
        <p:nvSpPr>
          <p:cNvPr id="3" name="İçerik Yer Tutucusu 2"/>
          <p:cNvSpPr>
            <a:spLocks noGrp="1"/>
          </p:cNvSpPr>
          <p:nvPr>
            <p:ph idx="1"/>
          </p:nvPr>
        </p:nvSpPr>
        <p:spPr>
          <a:xfrm>
            <a:off x="514350" y="2194561"/>
            <a:ext cx="8115300" cy="4024125"/>
          </a:xfrm>
          <a:prstGeom prst="rect">
            <a:avLst/>
          </a:prstGeom>
        </p:spPr>
        <p:txBody>
          <a:bodyPr>
            <a:normAutofit fontScale="85000" lnSpcReduction="20000"/>
          </a:bodyPr>
          <a:lstStyle/>
          <a:p>
            <a:pPr marL="0" indent="0" fontAlgn="base">
              <a:lnSpc>
                <a:spcPct val="140000"/>
              </a:lnSpc>
              <a:buNone/>
            </a:pPr>
            <a:r>
              <a:rPr lang="en-US" sz="2300" dirty="0">
                <a:latin typeface="Comic Sans MS" panose="030F0702030302020204" pitchFamily="66" charset="0"/>
              </a:rPr>
              <a:t>You may need to present your company to visitors, potential investors or partners, or new suppliers and clients. Here is some useful English vocabulary to learn that will help you talk clearly, concisely and positively about what your company does.</a:t>
            </a:r>
            <a:endParaRPr lang="tr-TR" sz="2300" dirty="0">
              <a:latin typeface="Comic Sans MS" panose="030F0702030302020204" pitchFamily="66" charset="0"/>
            </a:endParaRPr>
          </a:p>
          <a:p>
            <a:pPr lvl="1" fontAlgn="base">
              <a:lnSpc>
                <a:spcPct val="120000"/>
              </a:lnSpc>
            </a:pPr>
            <a:r>
              <a:rPr lang="en-US" dirty="0" smtClean="0">
                <a:latin typeface="Comic Sans MS" panose="030F0702030302020204" pitchFamily="66" charset="0"/>
              </a:rPr>
              <a:t>We </a:t>
            </a:r>
            <a:r>
              <a:rPr lang="en-US" dirty="0">
                <a:latin typeface="Comic Sans MS" panose="030F0702030302020204" pitchFamily="66" charset="0"/>
              </a:rPr>
              <a:t>were </a:t>
            </a:r>
            <a:r>
              <a:rPr lang="en-US" b="1" dirty="0">
                <a:latin typeface="Comic Sans MS" panose="030F0702030302020204" pitchFamily="66" charset="0"/>
              </a:rPr>
              <a:t>founded</a:t>
            </a:r>
            <a:r>
              <a:rPr lang="en-US" dirty="0">
                <a:latin typeface="Comic Sans MS" panose="030F0702030302020204" pitchFamily="66" charset="0"/>
              </a:rPr>
              <a:t> / </a:t>
            </a:r>
            <a:r>
              <a:rPr lang="en-US" b="1" dirty="0">
                <a:latin typeface="Comic Sans MS" panose="030F0702030302020204" pitchFamily="66" charset="0"/>
              </a:rPr>
              <a:t>set up</a:t>
            </a:r>
            <a:r>
              <a:rPr lang="en-US" dirty="0">
                <a:latin typeface="Comic Sans MS" panose="030F0702030302020204" pitchFamily="66" charset="0"/>
              </a:rPr>
              <a:t> / </a:t>
            </a:r>
            <a:r>
              <a:rPr lang="en-US" b="1" dirty="0">
                <a:latin typeface="Comic Sans MS" panose="030F0702030302020204" pitchFamily="66" charset="0"/>
              </a:rPr>
              <a:t>established</a:t>
            </a:r>
            <a:r>
              <a:rPr lang="en-US" dirty="0">
                <a:latin typeface="Comic Sans MS" panose="030F0702030302020204" pitchFamily="66" charset="0"/>
              </a:rPr>
              <a:t> in 1981.</a:t>
            </a:r>
          </a:p>
          <a:p>
            <a:pPr lvl="1" fontAlgn="base">
              <a:lnSpc>
                <a:spcPct val="120000"/>
              </a:lnSpc>
            </a:pPr>
            <a:r>
              <a:rPr lang="en-US" dirty="0">
                <a:latin typeface="Comic Sans MS" panose="030F0702030302020204" pitchFamily="66" charset="0"/>
              </a:rPr>
              <a:t>We </a:t>
            </a:r>
            <a:r>
              <a:rPr lang="en-US" b="1" dirty="0">
                <a:latin typeface="Comic Sans MS" panose="030F0702030302020204" pitchFamily="66" charset="0"/>
              </a:rPr>
              <a:t>merged</a:t>
            </a:r>
            <a:r>
              <a:rPr lang="en-US" dirty="0">
                <a:latin typeface="Comic Sans MS" panose="030F0702030302020204" pitchFamily="66" charset="0"/>
              </a:rPr>
              <a:t> with X company in 1990.</a:t>
            </a:r>
          </a:p>
          <a:p>
            <a:pPr lvl="1" fontAlgn="base">
              <a:lnSpc>
                <a:spcPct val="120000"/>
              </a:lnSpc>
            </a:pPr>
            <a:r>
              <a:rPr lang="en-US" dirty="0">
                <a:latin typeface="Comic Sans MS" panose="030F0702030302020204" pitchFamily="66" charset="0"/>
              </a:rPr>
              <a:t>We </a:t>
            </a:r>
            <a:r>
              <a:rPr lang="en-US" b="1" dirty="0">
                <a:latin typeface="Comic Sans MS" panose="030F0702030302020204" pitchFamily="66" charset="0"/>
              </a:rPr>
              <a:t>set up</a:t>
            </a:r>
            <a:r>
              <a:rPr lang="en-US" dirty="0">
                <a:latin typeface="Comic Sans MS" panose="030F0702030302020204" pitchFamily="66" charset="0"/>
              </a:rPr>
              <a:t> a subsidiary in the UK.</a:t>
            </a:r>
          </a:p>
          <a:p>
            <a:pPr lvl="1" fontAlgn="base">
              <a:lnSpc>
                <a:spcPct val="120000"/>
              </a:lnSpc>
            </a:pPr>
            <a:r>
              <a:rPr lang="en-US" dirty="0">
                <a:latin typeface="Comic Sans MS" panose="030F0702030302020204" pitchFamily="66" charset="0"/>
              </a:rPr>
              <a:t>The subsidiary was </a:t>
            </a:r>
            <a:r>
              <a:rPr lang="en-US" b="1" dirty="0">
                <a:latin typeface="Comic Sans MS" panose="030F0702030302020204" pitchFamily="66" charset="0"/>
              </a:rPr>
              <a:t>sold off</a:t>
            </a:r>
            <a:r>
              <a:rPr lang="en-US" dirty="0">
                <a:latin typeface="Comic Sans MS" panose="030F0702030302020204" pitchFamily="66" charset="0"/>
              </a:rPr>
              <a:t> two years after and the remaining company was </a:t>
            </a:r>
            <a:r>
              <a:rPr lang="en-US" b="1" dirty="0">
                <a:latin typeface="Comic Sans MS" panose="030F0702030302020204" pitchFamily="66" charset="0"/>
              </a:rPr>
              <a:t>split into</a:t>
            </a:r>
            <a:r>
              <a:rPr lang="en-US" dirty="0">
                <a:latin typeface="Comic Sans MS" panose="030F0702030302020204" pitchFamily="66" charset="0"/>
              </a:rPr>
              <a:t> five different </a:t>
            </a:r>
            <a:r>
              <a:rPr lang="en-US" b="1" dirty="0">
                <a:latin typeface="Comic Sans MS" panose="030F0702030302020204" pitchFamily="66" charset="0"/>
              </a:rPr>
              <a:t>divisions</a:t>
            </a:r>
            <a:r>
              <a:rPr lang="en-US" dirty="0">
                <a:latin typeface="Comic Sans MS" panose="030F0702030302020204" pitchFamily="66" charset="0"/>
              </a:rPr>
              <a:t>.</a:t>
            </a:r>
          </a:p>
          <a:p>
            <a:pPr lvl="1" fontAlgn="base">
              <a:lnSpc>
                <a:spcPct val="120000"/>
              </a:lnSpc>
            </a:pPr>
            <a:r>
              <a:rPr lang="en-US" dirty="0">
                <a:latin typeface="Comic Sans MS" panose="030F0702030302020204" pitchFamily="66" charset="0"/>
              </a:rPr>
              <a:t>We </a:t>
            </a:r>
            <a:r>
              <a:rPr lang="en-US" b="1" dirty="0">
                <a:latin typeface="Comic Sans MS" panose="030F0702030302020204" pitchFamily="66" charset="0"/>
              </a:rPr>
              <a:t>floated</a:t>
            </a:r>
            <a:r>
              <a:rPr lang="en-US" dirty="0">
                <a:latin typeface="Comic Sans MS" panose="030F0702030302020204" pitchFamily="66" charset="0"/>
              </a:rPr>
              <a:t> on the stock exchange last year, and we are now </a:t>
            </a:r>
            <a:r>
              <a:rPr lang="en-US" b="1" dirty="0">
                <a:latin typeface="Comic Sans MS" panose="030F0702030302020204" pitchFamily="66" charset="0"/>
              </a:rPr>
              <a:t>listed</a:t>
            </a:r>
            <a:r>
              <a:rPr lang="en-US" dirty="0">
                <a:latin typeface="Comic Sans MS" panose="030F0702030302020204" pitchFamily="66" charset="0"/>
              </a:rPr>
              <a:t> on the London Stock Exchange.</a:t>
            </a:r>
          </a:p>
          <a:p>
            <a:pPr>
              <a:lnSpc>
                <a:spcPct val="120000"/>
              </a:lnSpc>
            </a:pPr>
            <a:endParaRPr lang="tr-TR" dirty="0">
              <a:latin typeface="Comic Sans MS" panose="030F0702030302020204" pitchFamily="66" charset="0"/>
            </a:endParaRPr>
          </a:p>
        </p:txBody>
      </p:sp>
    </p:spTree>
    <p:extLst>
      <p:ext uri="{BB962C8B-B14F-4D97-AF65-F5344CB8AC3E}">
        <p14:creationId xmlns="" xmlns:p14="http://schemas.microsoft.com/office/powerpoint/2010/main" val="39077695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71472" y="764373"/>
            <a:ext cx="8429683" cy="1293028"/>
          </a:xfrm>
        </p:spPr>
        <p:txBody>
          <a:bodyPr>
            <a:noAutofit/>
          </a:bodyPr>
          <a:lstStyle/>
          <a:p>
            <a:r>
              <a:rPr lang="en-US" sz="3000" b="1" dirty="0">
                <a:latin typeface="Comic Sans MS" panose="030F0702030302020204" pitchFamily="66" charset="0"/>
              </a:rPr>
              <a:t>What should your company history include?</a:t>
            </a:r>
            <a:br>
              <a:rPr lang="en-US" sz="3000" b="1" dirty="0">
                <a:latin typeface="Comic Sans MS" panose="030F0702030302020204" pitchFamily="66" charset="0"/>
              </a:rPr>
            </a:br>
            <a:endParaRPr lang="tr-TR" sz="3000" b="1" dirty="0">
              <a:latin typeface="Comic Sans MS" panose="030F0702030302020204" pitchFamily="66" charset="0"/>
            </a:endParaRPr>
          </a:p>
        </p:txBody>
      </p:sp>
      <p:sp>
        <p:nvSpPr>
          <p:cNvPr id="3" name="İçerik Yer Tutucusu 2"/>
          <p:cNvSpPr>
            <a:spLocks noGrp="1"/>
          </p:cNvSpPr>
          <p:nvPr>
            <p:ph idx="1"/>
          </p:nvPr>
        </p:nvSpPr>
        <p:spPr>
          <a:xfrm>
            <a:off x="514350" y="2194561"/>
            <a:ext cx="8115300" cy="4024125"/>
          </a:xfrm>
          <a:prstGeom prst="rect">
            <a:avLst/>
          </a:prstGeom>
        </p:spPr>
        <p:txBody>
          <a:bodyPr/>
          <a:lstStyle/>
          <a:p>
            <a:pPr>
              <a:lnSpc>
                <a:spcPct val="120000"/>
              </a:lnSpc>
            </a:pPr>
            <a:r>
              <a:rPr lang="en-US" dirty="0" smtClean="0">
                <a:latin typeface="Comic Sans MS" panose="030F0702030302020204" pitchFamily="66" charset="0"/>
              </a:rPr>
              <a:t>Why </a:t>
            </a:r>
            <a:r>
              <a:rPr lang="en-US" dirty="0">
                <a:latin typeface="Comic Sans MS" panose="030F0702030302020204" pitchFamily="66" charset="0"/>
              </a:rPr>
              <a:t>your company was started.</a:t>
            </a:r>
          </a:p>
          <a:p>
            <a:pPr>
              <a:lnSpc>
                <a:spcPct val="120000"/>
              </a:lnSpc>
            </a:pPr>
            <a:r>
              <a:rPr lang="en-US" dirty="0">
                <a:latin typeface="Comic Sans MS" panose="030F0702030302020204" pitchFamily="66" charset="0"/>
              </a:rPr>
              <a:t>A brief profile of the founders.</a:t>
            </a:r>
          </a:p>
          <a:p>
            <a:pPr>
              <a:lnSpc>
                <a:spcPct val="120000"/>
              </a:lnSpc>
            </a:pPr>
            <a:r>
              <a:rPr lang="en-US" dirty="0">
                <a:latin typeface="Comic Sans MS" panose="030F0702030302020204" pitchFamily="66" charset="0"/>
              </a:rPr>
              <a:t>Major turning points in your company’s life.</a:t>
            </a:r>
          </a:p>
          <a:p>
            <a:pPr>
              <a:lnSpc>
                <a:spcPct val="120000"/>
              </a:lnSpc>
            </a:pPr>
            <a:r>
              <a:rPr lang="en-US" dirty="0">
                <a:latin typeface="Comic Sans MS" panose="030F0702030302020204" pitchFamily="66" charset="0"/>
              </a:rPr>
              <a:t>Amusing and inspirational events that have occurred along the way.</a:t>
            </a:r>
          </a:p>
        </p:txBody>
      </p:sp>
    </p:spTree>
    <p:extLst>
      <p:ext uri="{BB962C8B-B14F-4D97-AF65-F5344CB8AC3E}">
        <p14:creationId xmlns="" xmlns:p14="http://schemas.microsoft.com/office/powerpoint/2010/main" val="38037499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28596" y="1142984"/>
            <a:ext cx="7911193" cy="986050"/>
          </a:xfrm>
        </p:spPr>
        <p:txBody>
          <a:bodyPr>
            <a:normAutofit/>
          </a:bodyPr>
          <a:lstStyle/>
          <a:p>
            <a:r>
              <a:rPr lang="en-US" sz="3000" b="1" dirty="0">
                <a:latin typeface="Comic Sans MS" panose="030F0702030302020204" pitchFamily="66" charset="0"/>
              </a:rPr>
              <a:t>Talking about your products and </a:t>
            </a:r>
            <a:r>
              <a:rPr lang="en-US" sz="3000" b="1" dirty="0" smtClean="0">
                <a:latin typeface="Comic Sans MS" panose="030F0702030302020204" pitchFamily="66" charset="0"/>
              </a:rPr>
              <a:t>services</a:t>
            </a:r>
            <a:endParaRPr lang="tr-TR" sz="3000" dirty="0">
              <a:latin typeface="Comic Sans MS" panose="030F0702030302020204" pitchFamily="66" charset="0"/>
            </a:endParaRPr>
          </a:p>
        </p:txBody>
      </p:sp>
      <p:sp>
        <p:nvSpPr>
          <p:cNvPr id="3" name="İçerik Yer Tutucusu 2"/>
          <p:cNvSpPr>
            <a:spLocks noGrp="1"/>
          </p:cNvSpPr>
          <p:nvPr>
            <p:ph idx="1"/>
          </p:nvPr>
        </p:nvSpPr>
        <p:spPr>
          <a:xfrm>
            <a:off x="571472" y="2285992"/>
            <a:ext cx="8115300" cy="3107336"/>
          </a:xfrm>
          <a:prstGeom prst="rect">
            <a:avLst/>
          </a:prstGeom>
        </p:spPr>
        <p:txBody>
          <a:bodyPr>
            <a:normAutofit/>
          </a:bodyPr>
          <a:lstStyle/>
          <a:p>
            <a:pPr fontAlgn="base">
              <a:lnSpc>
                <a:spcPct val="120000"/>
              </a:lnSpc>
              <a:buClrTx/>
              <a:buFont typeface="Wingdings" pitchFamily="2" charset="2"/>
              <a:buChar char="q"/>
            </a:pPr>
            <a:r>
              <a:rPr lang="en-US" dirty="0" smtClean="0">
                <a:latin typeface="Comic Sans MS" panose="030F0702030302020204" pitchFamily="66" charset="0"/>
              </a:rPr>
              <a:t>We</a:t>
            </a:r>
            <a:r>
              <a:rPr lang="en-US" dirty="0">
                <a:latin typeface="Comic Sans MS" panose="030F0702030302020204" pitchFamily="66" charset="0"/>
              </a:rPr>
              <a:t> </a:t>
            </a:r>
            <a:r>
              <a:rPr lang="en-US" b="1" dirty="0">
                <a:latin typeface="Comic Sans MS" panose="030F0702030302020204" pitchFamily="66" charset="0"/>
              </a:rPr>
              <a:t>make</a:t>
            </a:r>
            <a:r>
              <a:rPr lang="en-US" dirty="0">
                <a:latin typeface="Comic Sans MS" panose="030F0702030302020204" pitchFamily="66" charset="0"/>
              </a:rPr>
              <a:t> / </a:t>
            </a:r>
            <a:r>
              <a:rPr lang="en-US" b="1" dirty="0">
                <a:latin typeface="Comic Sans MS" panose="030F0702030302020204" pitchFamily="66" charset="0"/>
              </a:rPr>
              <a:t>produce</a:t>
            </a:r>
            <a:r>
              <a:rPr lang="en-US" dirty="0">
                <a:latin typeface="Comic Sans MS" panose="030F0702030302020204" pitchFamily="66" charset="0"/>
              </a:rPr>
              <a:t> packaging material.</a:t>
            </a:r>
          </a:p>
          <a:p>
            <a:pPr fontAlgn="base">
              <a:lnSpc>
                <a:spcPct val="120000"/>
              </a:lnSpc>
              <a:buClrTx/>
              <a:buFont typeface="Wingdings" pitchFamily="2" charset="2"/>
              <a:buChar char="q"/>
            </a:pPr>
            <a:r>
              <a:rPr lang="en-US" dirty="0">
                <a:latin typeface="Comic Sans MS" panose="030F0702030302020204" pitchFamily="66" charset="0"/>
              </a:rPr>
              <a:t>We </a:t>
            </a:r>
            <a:r>
              <a:rPr lang="en-US" b="1" dirty="0">
                <a:latin typeface="Comic Sans MS" panose="030F0702030302020204" pitchFamily="66" charset="0"/>
              </a:rPr>
              <a:t>manufacture</a:t>
            </a:r>
            <a:r>
              <a:rPr lang="en-US" dirty="0">
                <a:latin typeface="Comic Sans MS" panose="030F0702030302020204" pitchFamily="66" charset="0"/>
              </a:rPr>
              <a:t> car engines.</a:t>
            </a:r>
          </a:p>
          <a:p>
            <a:pPr fontAlgn="base">
              <a:lnSpc>
                <a:spcPct val="120000"/>
              </a:lnSpc>
              <a:buClrTx/>
              <a:buFont typeface="Wingdings" pitchFamily="2" charset="2"/>
              <a:buChar char="q"/>
            </a:pPr>
            <a:r>
              <a:rPr lang="en-US" dirty="0">
                <a:latin typeface="Comic Sans MS" panose="030F0702030302020204" pitchFamily="66" charset="0"/>
              </a:rPr>
              <a:t>We </a:t>
            </a:r>
            <a:r>
              <a:rPr lang="en-US" b="1" dirty="0">
                <a:latin typeface="Comic Sans MS" panose="030F0702030302020204" pitchFamily="66" charset="0"/>
              </a:rPr>
              <a:t>supply</a:t>
            </a:r>
            <a:r>
              <a:rPr lang="en-US" dirty="0">
                <a:latin typeface="Comic Sans MS" panose="030F0702030302020204" pitchFamily="66" charset="0"/>
              </a:rPr>
              <a:t> paper products.</a:t>
            </a:r>
          </a:p>
          <a:p>
            <a:pPr fontAlgn="base">
              <a:lnSpc>
                <a:spcPct val="120000"/>
              </a:lnSpc>
              <a:buClrTx/>
              <a:buFont typeface="Wingdings" pitchFamily="2" charset="2"/>
              <a:buChar char="q"/>
            </a:pPr>
            <a:r>
              <a:rPr lang="en-US" dirty="0">
                <a:latin typeface="Comic Sans MS" panose="030F0702030302020204" pitchFamily="66" charset="0"/>
              </a:rPr>
              <a:t>We </a:t>
            </a:r>
            <a:r>
              <a:rPr lang="en-US" b="1" dirty="0">
                <a:latin typeface="Comic Sans MS" panose="030F0702030302020204" pitchFamily="66" charset="0"/>
              </a:rPr>
              <a:t>launched</a:t>
            </a:r>
            <a:r>
              <a:rPr lang="en-US" dirty="0">
                <a:latin typeface="Comic Sans MS" panose="030F0702030302020204" pitchFamily="66" charset="0"/>
              </a:rPr>
              <a:t> a new washing powder last month. </a:t>
            </a:r>
            <a:endParaRPr lang="tr-TR" dirty="0" smtClean="0">
              <a:latin typeface="Comic Sans MS" panose="030F0702030302020204" pitchFamily="66" charset="0"/>
            </a:endParaRPr>
          </a:p>
          <a:p>
            <a:pPr fontAlgn="base">
              <a:lnSpc>
                <a:spcPct val="120000"/>
              </a:lnSpc>
              <a:buClrTx/>
              <a:buFont typeface="Wingdings" pitchFamily="2" charset="2"/>
              <a:buChar char="q"/>
            </a:pPr>
            <a:r>
              <a:rPr lang="en-US" dirty="0" smtClean="0">
                <a:latin typeface="Comic Sans MS" panose="030F0702030302020204" pitchFamily="66" charset="0"/>
              </a:rPr>
              <a:t>It</a:t>
            </a:r>
            <a:r>
              <a:rPr lang="tr-TR" dirty="0" smtClean="0">
                <a:latin typeface="Comic Sans MS" panose="030F0702030302020204" pitchFamily="66" charset="0"/>
              </a:rPr>
              <a:t> </a:t>
            </a:r>
            <a:r>
              <a:rPr lang="en-US" dirty="0" smtClean="0">
                <a:latin typeface="Comic Sans MS" panose="030F0702030302020204" pitchFamily="66" charset="0"/>
              </a:rPr>
              <a:t>has</a:t>
            </a:r>
            <a:r>
              <a:rPr lang="en-US" dirty="0">
                <a:latin typeface="Comic Sans MS" panose="030F0702030302020204" pitchFamily="66" charset="0"/>
              </a:rPr>
              <a:t> </a:t>
            </a:r>
            <a:r>
              <a:rPr lang="en-US" b="1" dirty="0" err="1">
                <a:latin typeface="Comic Sans MS" panose="030F0702030302020204" pitchFamily="66" charset="0"/>
              </a:rPr>
              <a:t>revolutionised</a:t>
            </a:r>
            <a:r>
              <a:rPr lang="en-US" dirty="0">
                <a:latin typeface="Comic Sans MS" panose="030F0702030302020204" pitchFamily="66" charset="0"/>
              </a:rPr>
              <a:t> the washing process. </a:t>
            </a:r>
            <a:endParaRPr lang="tr-TR" dirty="0" smtClean="0">
              <a:latin typeface="Comic Sans MS" panose="030F0702030302020204" pitchFamily="66" charset="0"/>
            </a:endParaRPr>
          </a:p>
          <a:p>
            <a:pPr>
              <a:lnSpc>
                <a:spcPct val="120000"/>
              </a:lnSpc>
              <a:buClrTx/>
              <a:buNone/>
            </a:pPr>
            <a:endParaRPr lang="tr-TR" sz="2000" dirty="0">
              <a:latin typeface="Comic Sans MS" panose="030F0702030302020204" pitchFamily="66" charset="0"/>
            </a:endParaRPr>
          </a:p>
        </p:txBody>
      </p:sp>
    </p:spTree>
    <p:extLst>
      <p:ext uri="{BB962C8B-B14F-4D97-AF65-F5344CB8AC3E}">
        <p14:creationId xmlns="" xmlns:p14="http://schemas.microsoft.com/office/powerpoint/2010/main" val="37759669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71472" y="500042"/>
            <a:ext cx="7911193" cy="986050"/>
          </a:xfrm>
        </p:spPr>
        <p:txBody>
          <a:bodyPr>
            <a:normAutofit/>
          </a:bodyPr>
          <a:lstStyle/>
          <a:p>
            <a:r>
              <a:rPr lang="en-US" sz="3000" b="1" dirty="0">
                <a:latin typeface="Comic Sans MS" panose="030F0702030302020204" pitchFamily="66" charset="0"/>
              </a:rPr>
              <a:t>Talking about your products and </a:t>
            </a:r>
            <a:r>
              <a:rPr lang="en-US" sz="3000" b="1" dirty="0" smtClean="0">
                <a:latin typeface="Comic Sans MS" panose="030F0702030302020204" pitchFamily="66" charset="0"/>
              </a:rPr>
              <a:t>services</a:t>
            </a:r>
            <a:endParaRPr lang="tr-TR" sz="3000" dirty="0">
              <a:latin typeface="Comic Sans MS" panose="030F0702030302020204" pitchFamily="66" charset="0"/>
            </a:endParaRPr>
          </a:p>
        </p:txBody>
      </p:sp>
      <p:sp>
        <p:nvSpPr>
          <p:cNvPr id="3" name="İçerik Yer Tutucusu 2"/>
          <p:cNvSpPr>
            <a:spLocks noGrp="1"/>
          </p:cNvSpPr>
          <p:nvPr>
            <p:ph idx="1"/>
          </p:nvPr>
        </p:nvSpPr>
        <p:spPr>
          <a:xfrm>
            <a:off x="514350" y="1750424"/>
            <a:ext cx="8115300" cy="4468262"/>
          </a:xfrm>
          <a:prstGeom prst="rect">
            <a:avLst/>
          </a:prstGeom>
        </p:spPr>
        <p:txBody>
          <a:bodyPr>
            <a:normAutofit/>
          </a:bodyPr>
          <a:lstStyle/>
          <a:p>
            <a:pPr fontAlgn="base">
              <a:lnSpc>
                <a:spcPct val="120000"/>
              </a:lnSpc>
              <a:buClrTx/>
              <a:buFont typeface="Wingdings" pitchFamily="2" charset="2"/>
              <a:buChar char="q"/>
            </a:pPr>
            <a:r>
              <a:rPr lang="en-US" sz="2000" dirty="0" smtClean="0">
                <a:latin typeface="Comic Sans MS" panose="030F0702030302020204" pitchFamily="66" charset="0"/>
              </a:rPr>
              <a:t>We </a:t>
            </a:r>
            <a:r>
              <a:rPr lang="en-US" sz="2000" dirty="0">
                <a:latin typeface="Comic Sans MS" panose="030F0702030302020204" pitchFamily="66" charset="0"/>
              </a:rPr>
              <a:t>have </a:t>
            </a:r>
            <a:r>
              <a:rPr lang="en-US" sz="2000" b="1" dirty="0">
                <a:latin typeface="Comic Sans MS" panose="030F0702030302020204" pitchFamily="66" charset="0"/>
              </a:rPr>
              <a:t>pioneered</a:t>
            </a:r>
            <a:r>
              <a:rPr lang="en-US" sz="2000" dirty="0">
                <a:latin typeface="Comic Sans MS" panose="030F0702030302020204" pitchFamily="66" charset="0"/>
              </a:rPr>
              <a:t> new ways of reducing energy costs in domestic appliances.</a:t>
            </a:r>
          </a:p>
          <a:p>
            <a:pPr fontAlgn="base">
              <a:lnSpc>
                <a:spcPct val="120000"/>
              </a:lnSpc>
              <a:buClrTx/>
              <a:buFont typeface="Wingdings" pitchFamily="2" charset="2"/>
              <a:buChar char="q"/>
            </a:pPr>
            <a:r>
              <a:rPr lang="en-US" sz="2000" dirty="0">
                <a:latin typeface="Comic Sans MS" panose="030F0702030302020204" pitchFamily="66" charset="0"/>
              </a:rPr>
              <a:t>We are </a:t>
            </a:r>
            <a:r>
              <a:rPr lang="en-US" sz="2000" b="1" dirty="0">
                <a:latin typeface="Comic Sans MS" panose="030F0702030302020204" pitchFamily="66" charset="0"/>
              </a:rPr>
              <a:t>researching</a:t>
            </a:r>
            <a:r>
              <a:rPr lang="en-US" sz="2000" dirty="0">
                <a:latin typeface="Comic Sans MS" panose="030F0702030302020204" pitchFamily="66" charset="0"/>
              </a:rPr>
              <a:t> new products for the home entertainment industry. </a:t>
            </a:r>
            <a:endParaRPr lang="tr-TR" sz="2000" dirty="0" smtClean="0">
              <a:latin typeface="Comic Sans MS" panose="030F0702030302020204" pitchFamily="66" charset="0"/>
            </a:endParaRPr>
          </a:p>
          <a:p>
            <a:pPr fontAlgn="base">
              <a:lnSpc>
                <a:spcPct val="120000"/>
              </a:lnSpc>
              <a:buClrTx/>
              <a:buFont typeface="Wingdings" pitchFamily="2" charset="2"/>
              <a:buChar char="q"/>
            </a:pPr>
            <a:r>
              <a:rPr lang="en-US" sz="2000" dirty="0" smtClean="0">
                <a:latin typeface="Comic Sans MS" panose="030F0702030302020204" pitchFamily="66" charset="0"/>
              </a:rPr>
              <a:t>We </a:t>
            </a:r>
            <a:r>
              <a:rPr lang="en-US" sz="2000" dirty="0">
                <a:latin typeface="Comic Sans MS" panose="030F0702030302020204" pitchFamily="66" charset="0"/>
              </a:rPr>
              <a:t>hope to </a:t>
            </a:r>
            <a:r>
              <a:rPr lang="en-US" sz="2000" b="1" dirty="0">
                <a:latin typeface="Comic Sans MS" panose="030F0702030302020204" pitchFamily="66" charset="0"/>
              </a:rPr>
              <a:t>roll them out</a:t>
            </a:r>
            <a:r>
              <a:rPr lang="en-US" sz="2000" dirty="0">
                <a:latin typeface="Comic Sans MS" panose="030F0702030302020204" pitchFamily="66" charset="0"/>
              </a:rPr>
              <a:t> early next year.</a:t>
            </a:r>
          </a:p>
          <a:p>
            <a:pPr fontAlgn="base">
              <a:lnSpc>
                <a:spcPct val="120000"/>
              </a:lnSpc>
              <a:buClrTx/>
              <a:buFont typeface="Wingdings" pitchFamily="2" charset="2"/>
              <a:buChar char="q"/>
            </a:pPr>
            <a:r>
              <a:rPr lang="en-US" sz="2000" dirty="0">
                <a:latin typeface="Comic Sans MS" panose="030F0702030302020204" pitchFamily="66" charset="0"/>
              </a:rPr>
              <a:t>We are </a:t>
            </a:r>
            <a:r>
              <a:rPr lang="en-US" sz="2000" b="1" dirty="0">
                <a:latin typeface="Comic Sans MS" panose="030F0702030302020204" pitchFamily="66" charset="0"/>
              </a:rPr>
              <a:t>developing</a:t>
            </a:r>
            <a:r>
              <a:rPr lang="en-US" sz="2000" dirty="0">
                <a:latin typeface="Comic Sans MS" panose="030F0702030302020204" pitchFamily="66" charset="0"/>
              </a:rPr>
              <a:t> new software for the internet. </a:t>
            </a:r>
            <a:endParaRPr lang="tr-TR" sz="2000" dirty="0" smtClean="0">
              <a:latin typeface="Comic Sans MS" panose="030F0702030302020204" pitchFamily="66" charset="0"/>
            </a:endParaRPr>
          </a:p>
          <a:p>
            <a:pPr fontAlgn="base">
              <a:lnSpc>
                <a:spcPct val="120000"/>
              </a:lnSpc>
              <a:buClrTx/>
              <a:buFont typeface="Wingdings" pitchFamily="2" charset="2"/>
              <a:buChar char="q"/>
            </a:pPr>
            <a:r>
              <a:rPr lang="en-US" sz="2000" dirty="0" smtClean="0">
                <a:latin typeface="Comic Sans MS" panose="030F0702030302020204" pitchFamily="66" charset="0"/>
              </a:rPr>
              <a:t>Our </a:t>
            </a:r>
            <a:r>
              <a:rPr lang="en-US" sz="2000" dirty="0">
                <a:latin typeface="Comic Sans MS" panose="030F0702030302020204" pitchFamily="66" charset="0"/>
              </a:rPr>
              <a:t>R&amp;D department is working closely with our </a:t>
            </a:r>
            <a:r>
              <a:rPr lang="en-US" sz="2000" b="1" dirty="0">
                <a:latin typeface="Comic Sans MS" panose="030F0702030302020204" pitchFamily="66" charset="0"/>
              </a:rPr>
              <a:t>international partners.</a:t>
            </a:r>
            <a:endParaRPr lang="en-US" sz="2000" dirty="0">
              <a:latin typeface="Comic Sans MS" panose="030F0702030302020204" pitchFamily="66" charset="0"/>
            </a:endParaRPr>
          </a:p>
          <a:p>
            <a:pPr>
              <a:lnSpc>
                <a:spcPct val="120000"/>
              </a:lnSpc>
              <a:buClrTx/>
              <a:buFont typeface="Wingdings" pitchFamily="2" charset="2"/>
              <a:buChar char="q"/>
            </a:pPr>
            <a:endParaRPr lang="tr-TR" sz="2000" dirty="0">
              <a:latin typeface="Comic Sans MS" panose="030F0702030302020204" pitchFamily="66" charset="0"/>
            </a:endParaRPr>
          </a:p>
        </p:txBody>
      </p:sp>
    </p:spTree>
    <p:extLst>
      <p:ext uri="{BB962C8B-B14F-4D97-AF65-F5344CB8AC3E}">
        <p14:creationId xmlns="" xmlns:p14="http://schemas.microsoft.com/office/powerpoint/2010/main" val="37759669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a:xfrm>
            <a:off x="571472" y="928670"/>
            <a:ext cx="8229600" cy="1143000"/>
          </a:xfrm>
        </p:spPr>
        <p:txBody>
          <a:bodyPr>
            <a:normAutofit/>
          </a:bodyPr>
          <a:lstStyle/>
          <a:p>
            <a:r>
              <a:rPr lang="en-US" b="1" dirty="0">
                <a:latin typeface="Comic Sans MS" panose="030F0702030302020204" pitchFamily="66" charset="0"/>
              </a:rPr>
              <a:t>Company </a:t>
            </a:r>
            <a:r>
              <a:rPr lang="en-US" b="1" dirty="0" smtClean="0">
                <a:latin typeface="Comic Sans MS" panose="030F0702030302020204" pitchFamily="66" charset="0"/>
              </a:rPr>
              <a:t>performance</a:t>
            </a:r>
            <a:endParaRPr lang="tr-TR" dirty="0"/>
          </a:p>
        </p:txBody>
      </p:sp>
      <p:sp>
        <p:nvSpPr>
          <p:cNvPr id="6" name="İçerik Yer Tutucusu 5"/>
          <p:cNvSpPr>
            <a:spLocks noGrp="1"/>
          </p:cNvSpPr>
          <p:nvPr>
            <p:ph idx="1"/>
          </p:nvPr>
        </p:nvSpPr>
        <p:spPr>
          <a:xfrm>
            <a:off x="852055" y="2194561"/>
            <a:ext cx="7777595" cy="4024125"/>
          </a:xfrm>
          <a:prstGeom prst="rect">
            <a:avLst/>
          </a:prstGeom>
        </p:spPr>
        <p:txBody>
          <a:bodyPr>
            <a:normAutofit/>
          </a:bodyPr>
          <a:lstStyle/>
          <a:p>
            <a:pPr fontAlgn="base">
              <a:lnSpc>
                <a:spcPct val="120000"/>
              </a:lnSpc>
            </a:pPr>
            <a:r>
              <a:rPr lang="en-US" sz="2400" dirty="0" smtClean="0">
                <a:latin typeface="Comic Sans MS" panose="030F0702030302020204" pitchFamily="66" charset="0"/>
              </a:rPr>
              <a:t>We </a:t>
            </a:r>
            <a:r>
              <a:rPr lang="en-US" sz="2400" dirty="0">
                <a:latin typeface="Comic Sans MS" panose="030F0702030302020204" pitchFamily="66" charset="0"/>
              </a:rPr>
              <a:t>are the </a:t>
            </a:r>
            <a:r>
              <a:rPr lang="en-US" sz="2400" b="1" dirty="0">
                <a:latin typeface="Comic Sans MS" panose="030F0702030302020204" pitchFamily="66" charset="0"/>
              </a:rPr>
              <a:t>market leaders</a:t>
            </a:r>
            <a:r>
              <a:rPr lang="en-US" sz="2400" dirty="0">
                <a:latin typeface="Comic Sans MS" panose="030F0702030302020204" pitchFamily="66" charset="0"/>
              </a:rPr>
              <a:t> in three countries.</a:t>
            </a:r>
          </a:p>
          <a:p>
            <a:pPr fontAlgn="base">
              <a:lnSpc>
                <a:spcPct val="120000"/>
              </a:lnSpc>
            </a:pPr>
            <a:r>
              <a:rPr lang="en-US" sz="2400" dirty="0">
                <a:latin typeface="Comic Sans MS" panose="030F0702030302020204" pitchFamily="66" charset="0"/>
              </a:rPr>
              <a:t>We have </a:t>
            </a:r>
            <a:r>
              <a:rPr lang="en-US" sz="2400" b="1" dirty="0">
                <a:latin typeface="Comic Sans MS" panose="030F0702030302020204" pitchFamily="66" charset="0"/>
              </a:rPr>
              <a:t>expanded</a:t>
            </a:r>
            <a:r>
              <a:rPr lang="en-US" sz="2400" dirty="0">
                <a:latin typeface="Comic Sans MS" panose="030F0702030302020204" pitchFamily="66" charset="0"/>
              </a:rPr>
              <a:t> our operations.</a:t>
            </a:r>
          </a:p>
          <a:p>
            <a:pPr fontAlgn="base">
              <a:lnSpc>
                <a:spcPct val="120000"/>
              </a:lnSpc>
            </a:pPr>
            <a:r>
              <a:rPr lang="en-US" sz="2400" dirty="0">
                <a:latin typeface="Comic Sans MS" panose="030F0702030302020204" pitchFamily="66" charset="0"/>
              </a:rPr>
              <a:t>Our company has </a:t>
            </a:r>
            <a:r>
              <a:rPr lang="en-US" sz="2400" b="1" dirty="0">
                <a:latin typeface="Comic Sans MS" panose="030F0702030302020204" pitchFamily="66" charset="0"/>
              </a:rPr>
              <a:t>grown by</a:t>
            </a:r>
            <a:r>
              <a:rPr lang="en-US" sz="2400" dirty="0">
                <a:latin typeface="Comic Sans MS" panose="030F0702030302020204" pitchFamily="66" charset="0"/>
              </a:rPr>
              <a:t> one-third.</a:t>
            </a:r>
          </a:p>
          <a:p>
            <a:pPr fontAlgn="base">
              <a:lnSpc>
                <a:spcPct val="120000"/>
              </a:lnSpc>
            </a:pPr>
            <a:r>
              <a:rPr lang="en-US" sz="2400" dirty="0">
                <a:latin typeface="Comic Sans MS" panose="030F0702030302020204" pitchFamily="66" charset="0"/>
              </a:rPr>
              <a:t>We make </a:t>
            </a:r>
            <a:r>
              <a:rPr lang="en-US" sz="2400" b="1" dirty="0">
                <a:latin typeface="Comic Sans MS" panose="030F0702030302020204" pitchFamily="66" charset="0"/>
              </a:rPr>
              <a:t>annual profits</a:t>
            </a:r>
            <a:r>
              <a:rPr lang="en-US" sz="2400" dirty="0">
                <a:latin typeface="Comic Sans MS" panose="030F0702030302020204" pitchFamily="66" charset="0"/>
              </a:rPr>
              <a:t> of $1 million.</a:t>
            </a:r>
          </a:p>
          <a:p>
            <a:pPr fontAlgn="base">
              <a:lnSpc>
                <a:spcPct val="120000"/>
              </a:lnSpc>
            </a:pPr>
            <a:r>
              <a:rPr lang="en-US" sz="2400" dirty="0">
                <a:latin typeface="Comic Sans MS" panose="030F0702030302020204" pitchFamily="66" charset="0"/>
              </a:rPr>
              <a:t>Our </a:t>
            </a:r>
            <a:r>
              <a:rPr lang="en-US" sz="2400" b="1" dirty="0">
                <a:latin typeface="Comic Sans MS" panose="030F0702030302020204" pitchFamily="66" charset="0"/>
              </a:rPr>
              <a:t>turnover</a:t>
            </a:r>
            <a:r>
              <a:rPr lang="en-US" sz="2400" dirty="0">
                <a:latin typeface="Comic Sans MS" panose="030F0702030302020204" pitchFamily="66" charset="0"/>
              </a:rPr>
              <a:t> is </a:t>
            </a:r>
            <a:r>
              <a:rPr lang="en-US" sz="2400" b="1" dirty="0">
                <a:latin typeface="Comic Sans MS" panose="030F0702030302020204" pitchFamily="66" charset="0"/>
              </a:rPr>
              <a:t>in excess of</a:t>
            </a:r>
            <a:r>
              <a:rPr lang="en-US" sz="2400" dirty="0">
                <a:latin typeface="Comic Sans MS" panose="030F0702030302020204" pitchFamily="66" charset="0"/>
              </a:rPr>
              <a:t> $2 million.</a:t>
            </a:r>
          </a:p>
          <a:p>
            <a:pPr>
              <a:lnSpc>
                <a:spcPct val="120000"/>
              </a:lnSpc>
            </a:pPr>
            <a:endParaRPr lang="tr-TR" sz="2400" dirty="0">
              <a:latin typeface="Comic Sans MS" panose="030F0702030302020204" pitchFamily="66" charset="0"/>
            </a:endParaRPr>
          </a:p>
        </p:txBody>
      </p:sp>
    </p:spTree>
    <p:extLst>
      <p:ext uri="{BB962C8B-B14F-4D97-AF65-F5344CB8AC3E}">
        <p14:creationId xmlns="" xmlns:p14="http://schemas.microsoft.com/office/powerpoint/2010/main" val="2634771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en-US" b="1" dirty="0">
                <a:latin typeface="Comic Sans MS" panose="030F0702030302020204" pitchFamily="66" charset="0"/>
              </a:rPr>
              <a:t>Company </a:t>
            </a:r>
            <a:r>
              <a:rPr lang="en-US" b="1" dirty="0" smtClean="0">
                <a:latin typeface="Comic Sans MS" panose="030F0702030302020204" pitchFamily="66" charset="0"/>
              </a:rPr>
              <a:t>structure</a:t>
            </a:r>
            <a:endParaRPr lang="tr-TR" dirty="0"/>
          </a:p>
        </p:txBody>
      </p:sp>
      <p:sp>
        <p:nvSpPr>
          <p:cNvPr id="8" name="İçerik Yer Tutucusu 7"/>
          <p:cNvSpPr>
            <a:spLocks noGrp="1"/>
          </p:cNvSpPr>
          <p:nvPr>
            <p:ph idx="1"/>
          </p:nvPr>
        </p:nvSpPr>
        <p:spPr>
          <a:xfrm>
            <a:off x="500034" y="1928802"/>
            <a:ext cx="8115300" cy="4024125"/>
          </a:xfrm>
          <a:prstGeom prst="rect">
            <a:avLst/>
          </a:prstGeom>
        </p:spPr>
        <p:txBody>
          <a:bodyPr>
            <a:normAutofit fontScale="92500" lnSpcReduction="20000"/>
          </a:bodyPr>
          <a:lstStyle/>
          <a:p>
            <a:pPr fontAlgn="base">
              <a:lnSpc>
                <a:spcPct val="120000"/>
              </a:lnSpc>
              <a:buClrTx/>
              <a:buFont typeface="Wingdings" pitchFamily="2" charset="2"/>
              <a:buChar char="q"/>
            </a:pPr>
            <a:r>
              <a:rPr lang="en-US" dirty="0" smtClean="0">
                <a:latin typeface="Comic Sans MS" panose="030F0702030302020204" pitchFamily="66" charset="0"/>
              </a:rPr>
              <a:t>At the head is the </a:t>
            </a:r>
            <a:r>
              <a:rPr lang="en-US" b="1" dirty="0" smtClean="0">
                <a:latin typeface="Comic Sans MS" panose="030F0702030302020204" pitchFamily="66" charset="0"/>
              </a:rPr>
              <a:t>president</a:t>
            </a:r>
            <a:r>
              <a:rPr lang="en-US" dirty="0" smtClean="0">
                <a:latin typeface="Comic Sans MS" panose="030F0702030302020204" pitchFamily="66" charset="0"/>
              </a:rPr>
              <a:t>, or </a:t>
            </a:r>
            <a:r>
              <a:rPr lang="en-US" b="1" dirty="0" smtClean="0">
                <a:latin typeface="Comic Sans MS" panose="030F0702030302020204" pitchFamily="66" charset="0"/>
              </a:rPr>
              <a:t>CEO</a:t>
            </a:r>
            <a:r>
              <a:rPr lang="en-US" dirty="0" smtClean="0">
                <a:latin typeface="Comic Sans MS" panose="030F0702030302020204" pitchFamily="66" charset="0"/>
              </a:rPr>
              <a:t>.</a:t>
            </a:r>
          </a:p>
          <a:p>
            <a:pPr fontAlgn="base">
              <a:lnSpc>
                <a:spcPct val="120000"/>
              </a:lnSpc>
              <a:buClrTx/>
              <a:buFont typeface="Wingdings" pitchFamily="2" charset="2"/>
              <a:buChar char="q"/>
            </a:pPr>
            <a:r>
              <a:rPr lang="en-US" dirty="0" smtClean="0">
                <a:latin typeface="Comic Sans MS" panose="030F0702030302020204" pitchFamily="66" charset="0"/>
              </a:rPr>
              <a:t>Below the president is the </a:t>
            </a:r>
            <a:r>
              <a:rPr lang="en-US" b="1" dirty="0" smtClean="0">
                <a:latin typeface="Comic Sans MS" panose="030F0702030302020204" pitchFamily="66" charset="0"/>
              </a:rPr>
              <a:t>managing director</a:t>
            </a:r>
            <a:r>
              <a:rPr lang="en-US" dirty="0" smtClean="0">
                <a:latin typeface="Comic Sans MS" panose="030F0702030302020204" pitchFamily="66" charset="0"/>
              </a:rPr>
              <a:t>, who has </a:t>
            </a:r>
            <a:r>
              <a:rPr lang="en-US" b="1" dirty="0" smtClean="0">
                <a:latin typeface="Comic Sans MS" panose="030F0702030302020204" pitchFamily="66" charset="0"/>
              </a:rPr>
              <a:t>overall responsibility</a:t>
            </a:r>
            <a:r>
              <a:rPr lang="en-US" dirty="0" smtClean="0">
                <a:latin typeface="Comic Sans MS" panose="030F0702030302020204" pitchFamily="66" charset="0"/>
              </a:rPr>
              <a:t> for the </a:t>
            </a:r>
            <a:r>
              <a:rPr lang="en-US" b="1" dirty="0" smtClean="0">
                <a:latin typeface="Comic Sans MS" panose="030F0702030302020204" pitchFamily="66" charset="0"/>
              </a:rPr>
              <a:t>day-to-day running</a:t>
            </a:r>
            <a:r>
              <a:rPr lang="en-US" dirty="0" smtClean="0">
                <a:latin typeface="Comic Sans MS" panose="030F0702030302020204" pitchFamily="66" charset="0"/>
              </a:rPr>
              <a:t> of the company.</a:t>
            </a:r>
          </a:p>
          <a:p>
            <a:pPr fontAlgn="base">
              <a:lnSpc>
                <a:spcPct val="120000"/>
              </a:lnSpc>
              <a:buClrTx/>
              <a:buFont typeface="Wingdings" pitchFamily="2" charset="2"/>
              <a:buChar char="q"/>
            </a:pPr>
            <a:r>
              <a:rPr lang="en-US" dirty="0" smtClean="0">
                <a:latin typeface="Comic Sans MS" panose="030F0702030302020204" pitchFamily="66" charset="0"/>
              </a:rPr>
              <a:t>The company is </a:t>
            </a:r>
            <a:r>
              <a:rPr lang="en-US" b="1" dirty="0" smtClean="0">
                <a:latin typeface="Comic Sans MS" panose="030F0702030302020204" pitchFamily="66" charset="0"/>
              </a:rPr>
              <a:t>divided into</a:t>
            </a:r>
            <a:r>
              <a:rPr lang="en-US" dirty="0" smtClean="0">
                <a:latin typeface="Comic Sans MS" panose="030F0702030302020204" pitchFamily="66" charset="0"/>
              </a:rPr>
              <a:t> different </a:t>
            </a:r>
            <a:r>
              <a:rPr lang="en-US" b="1" dirty="0" smtClean="0">
                <a:latin typeface="Comic Sans MS" panose="030F0702030302020204" pitchFamily="66" charset="0"/>
              </a:rPr>
              <a:t>departments</a:t>
            </a:r>
            <a:r>
              <a:rPr lang="en-US" dirty="0" smtClean="0">
                <a:latin typeface="Comic Sans MS" panose="030F0702030302020204" pitchFamily="66" charset="0"/>
              </a:rPr>
              <a:t>, each with its own director. The marketing and sales department </a:t>
            </a:r>
            <a:r>
              <a:rPr lang="en-US" b="1" dirty="0" smtClean="0">
                <a:latin typeface="Comic Sans MS" panose="030F0702030302020204" pitchFamily="66" charset="0"/>
              </a:rPr>
              <a:t>consists of</a:t>
            </a:r>
            <a:r>
              <a:rPr lang="en-US" dirty="0" smtClean="0">
                <a:latin typeface="Comic Sans MS" panose="030F0702030302020204" pitchFamily="66" charset="0"/>
              </a:rPr>
              <a:t> the sales team, and customer services. The administration department also </a:t>
            </a:r>
            <a:r>
              <a:rPr lang="en-US" b="1" dirty="0" smtClean="0">
                <a:latin typeface="Comic Sans MS" panose="030F0702030302020204" pitchFamily="66" charset="0"/>
              </a:rPr>
              <a:t>includes</a:t>
            </a:r>
            <a:r>
              <a:rPr lang="en-US" dirty="0" smtClean="0">
                <a:latin typeface="Comic Sans MS" panose="030F0702030302020204" pitchFamily="66" charset="0"/>
              </a:rPr>
              <a:t> human resources.</a:t>
            </a:r>
          </a:p>
          <a:p>
            <a:pPr fontAlgn="base">
              <a:lnSpc>
                <a:spcPct val="120000"/>
              </a:lnSpc>
              <a:buClrTx/>
              <a:buFont typeface="Wingdings" pitchFamily="2" charset="2"/>
              <a:buChar char="q"/>
            </a:pPr>
            <a:r>
              <a:rPr lang="en-US" dirty="0" smtClean="0">
                <a:latin typeface="Comic Sans MS" panose="030F0702030302020204" pitchFamily="66" charset="0"/>
              </a:rPr>
              <a:t>We </a:t>
            </a:r>
            <a:r>
              <a:rPr lang="en-US" b="1" dirty="0" smtClean="0">
                <a:latin typeface="Comic Sans MS" panose="030F0702030302020204" pitchFamily="66" charset="0"/>
              </a:rPr>
              <a:t>employ</a:t>
            </a:r>
            <a:r>
              <a:rPr lang="en-US" dirty="0" smtClean="0">
                <a:latin typeface="Comic Sans MS" panose="030F0702030302020204" pitchFamily="66" charset="0"/>
              </a:rPr>
              <a:t> more than 2000 people worldwide.</a:t>
            </a:r>
          </a:p>
          <a:p>
            <a:pPr>
              <a:lnSpc>
                <a:spcPct val="120000"/>
              </a:lnSpc>
              <a:buClrTx/>
              <a:buFont typeface="Wingdings" pitchFamily="2" charset="2"/>
              <a:buChar char="q"/>
            </a:pPr>
            <a:endParaRPr lang="tr-TR" dirty="0">
              <a:latin typeface="Comic Sans MS" panose="030F0702030302020204" pitchFamily="66" charset="0"/>
            </a:endParaRPr>
          </a:p>
        </p:txBody>
      </p:sp>
    </p:spTree>
    <p:extLst>
      <p:ext uri="{BB962C8B-B14F-4D97-AF65-F5344CB8AC3E}">
        <p14:creationId xmlns="" xmlns:p14="http://schemas.microsoft.com/office/powerpoint/2010/main" val="208905277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TotalTime>
  <Words>123</Words>
  <Application>Microsoft Office PowerPoint</Application>
  <PresentationFormat>Ekran Gösterisi (4:3)</PresentationFormat>
  <Paragraphs>36</Paragraphs>
  <Slides>7</Slides>
  <Notes>0</Notes>
  <HiddenSlides>0</HiddenSlides>
  <MMClips>0</MMClips>
  <ScaleCrop>false</ScaleCrop>
  <HeadingPairs>
    <vt:vector size="4" baseType="variant">
      <vt:variant>
        <vt:lpstr>Tema</vt:lpstr>
      </vt:variant>
      <vt:variant>
        <vt:i4>1</vt:i4>
      </vt:variant>
      <vt:variant>
        <vt:lpstr>Slayt Başlıkları</vt:lpstr>
      </vt:variant>
      <vt:variant>
        <vt:i4>7</vt:i4>
      </vt:variant>
    </vt:vector>
  </HeadingPairs>
  <TitlesOfParts>
    <vt:vector size="8" baseType="lpstr">
      <vt:lpstr>Akış</vt:lpstr>
      <vt:lpstr>About Your Company</vt:lpstr>
      <vt:lpstr>Giving The History of Your Company</vt:lpstr>
      <vt:lpstr>What should your company history include? </vt:lpstr>
      <vt:lpstr>Talking about your products and services</vt:lpstr>
      <vt:lpstr>Talking about your products and services</vt:lpstr>
      <vt:lpstr>Company performance</vt:lpstr>
      <vt:lpstr>Company structure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About Your Company</dc:title>
  <dc:creator>User</dc:creator>
  <cp:lastModifiedBy>User</cp:lastModifiedBy>
  <cp:revision>2</cp:revision>
  <dcterms:created xsi:type="dcterms:W3CDTF">2020-05-10T23:11:59Z</dcterms:created>
  <dcterms:modified xsi:type="dcterms:W3CDTF">2020-05-10T23:26:40Z</dcterms:modified>
</cp:coreProperties>
</file>