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57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0FCC-A475-4260-9B0A-6172624FCAE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1D39-A25C-4C54-8C66-3ACA8EF51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813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0FCC-A475-4260-9B0A-6172624FCAE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1D39-A25C-4C54-8C66-3ACA8EF51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650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0FCC-A475-4260-9B0A-6172624FCAE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1D39-A25C-4C54-8C66-3ACA8EF51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582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0FCC-A475-4260-9B0A-6172624FCAE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1D39-A25C-4C54-8C66-3ACA8EF51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8902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0FCC-A475-4260-9B0A-6172624FCAE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1D39-A25C-4C54-8C66-3ACA8EF51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595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0FCC-A475-4260-9B0A-6172624FCAE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1D39-A25C-4C54-8C66-3ACA8EF51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715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0FCC-A475-4260-9B0A-6172624FCAE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1D39-A25C-4C54-8C66-3ACA8EF51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5132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0FCC-A475-4260-9B0A-6172624FCAE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1D39-A25C-4C54-8C66-3ACA8EF51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54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0FCC-A475-4260-9B0A-6172624FCAE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1D39-A25C-4C54-8C66-3ACA8EF51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4086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0FCC-A475-4260-9B0A-6172624FCAE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1D39-A25C-4C54-8C66-3ACA8EF51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4299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0FCC-A475-4260-9B0A-6172624FCAE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1D39-A25C-4C54-8C66-3ACA8EF51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2931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8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B0FCC-A475-4260-9B0A-6172624FCAE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21D39-A25C-4C54-8C66-3ACA8EF510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814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8835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-7-</a:t>
            </a:r>
            <a:br>
              <a:rPr lang="tr-TR" b="1" dirty="0" smtClean="0"/>
            </a:b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Gerçekçi Meta-Etik Teoriler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4320" y="1690688"/>
            <a:ext cx="11460480" cy="50606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 smtClean="0"/>
              <a:t>1.)  </a:t>
            </a:r>
            <a:r>
              <a:rPr lang="tr-TR" b="1" i="1" u="sng" dirty="0"/>
              <a:t>Ahlâkî </a:t>
            </a:r>
            <a:r>
              <a:rPr lang="tr-TR" b="1" i="1" u="sng" dirty="0" err="1"/>
              <a:t>Tabiatçılık</a:t>
            </a:r>
            <a:r>
              <a:rPr lang="tr-TR" b="1" i="1" u="sng" dirty="0"/>
              <a:t> (</a:t>
            </a:r>
            <a:r>
              <a:rPr lang="tr-TR" b="1" i="1" u="sng" dirty="0" err="1"/>
              <a:t>Bili</a:t>
            </a:r>
            <a:r>
              <a:rPr lang="tr-TR" i="1" u="sng" dirty="0" err="1"/>
              <a:t>s</a:t>
            </a:r>
            <a:r>
              <a:rPr lang="tr-TR" b="1" i="1" u="sng" dirty="0" err="1"/>
              <a:t>selci</a:t>
            </a:r>
            <a:r>
              <a:rPr lang="tr-TR" b="1" i="1" u="sng" dirty="0"/>
              <a:t>-indirgemeci-Tanımlayıcı Teori)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Naturalizme</a:t>
            </a:r>
            <a:r>
              <a:rPr lang="tr-TR" dirty="0" smtClean="0"/>
              <a:t> göre, bütün olgular, bizim duyularımız sayesinde kendileri ile etkileşime geçebileceğimiz doğal alana ait olgulardan ibarettir. Böylece </a:t>
            </a:r>
            <a:r>
              <a:rPr lang="tr-TR" dirty="0" err="1" smtClean="0"/>
              <a:t>naturalizm</a:t>
            </a:r>
            <a:r>
              <a:rPr lang="tr-TR" dirty="0" smtClean="0"/>
              <a:t> doğaüstü (</a:t>
            </a:r>
            <a:r>
              <a:rPr lang="tr-TR" dirty="0" err="1" smtClean="0"/>
              <a:t>supernaturel</a:t>
            </a:r>
            <a:r>
              <a:rPr lang="tr-TR" dirty="0" smtClean="0"/>
              <a:t>) olan her </a:t>
            </a:r>
            <a:r>
              <a:rPr lang="tr-TR" dirty="0" err="1" smtClean="0"/>
              <a:t>seyi</a:t>
            </a:r>
            <a:r>
              <a:rPr lang="tr-TR" dirty="0" smtClean="0"/>
              <a:t>, metafizik özleri reddeder.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Ahlâkî natüralizm objektif ahlâkî niteliklerin var olduğunu kabul eder, fakat onların psikoloji, sosyoloji gibi bilimlerin inceleyebileceği bir takım doğal nitelik ve olgulara indirgenebilir olduğunu savunur;  ahlâkî kavramları doğal niteliklerle tanımlar; ahlâkî olguların deneysel gözlemle bilinebileceğini savunur. Ahlâkî niteliklerin kendi basına bir tür olduğunu reddedip onları doğal niteliklere indirgediği için “</a:t>
            </a:r>
            <a:r>
              <a:rPr lang="tr-TR" u="sng" dirty="0" smtClean="0"/>
              <a:t>indirgemeci</a:t>
            </a:r>
            <a:r>
              <a:rPr lang="tr-TR" dirty="0" smtClean="0"/>
              <a:t>”; değer yargılarının olgusal yargılar aracılığıyla tanımlanabileceğini savunduğundan “</a:t>
            </a:r>
            <a:r>
              <a:rPr lang="tr-TR" u="sng" dirty="0" smtClean="0"/>
              <a:t>tanımlayıcı</a:t>
            </a:r>
            <a:r>
              <a:rPr lang="tr-TR" dirty="0" smtClean="0"/>
              <a:t>” bir teoridir.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8213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6720" y="1478280"/>
            <a:ext cx="11170920" cy="469868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/>
              <a:t>Ahlâkî niteliklerin ve değerlerin doğal niteliklere indirgenebilir olduğu iddiasının bir sonucu olarak, </a:t>
            </a:r>
            <a:r>
              <a:rPr lang="tr-TR" dirty="0" err="1" smtClean="0"/>
              <a:t>naturalistler</a:t>
            </a:r>
            <a:r>
              <a:rPr lang="tr-TR" dirty="0" smtClean="0"/>
              <a:t>, ahlâkî yargıların deneysel olarak temellendirilebilir olduğunu da savunurlar.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err="1" smtClean="0"/>
              <a:t>Naturalizmin</a:t>
            </a:r>
            <a:r>
              <a:rPr lang="tr-TR" dirty="0" smtClean="0"/>
              <a:t> karşılaştığı en ciddi sorun doğal niteliğin ne demek olduğunu açıklığa kavuşturma hususunda ortaya çıkmaktadır.</a:t>
            </a:r>
            <a:endParaRPr lang="tr-TR" b="1" i="1" u="sng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3882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467042"/>
            <a:ext cx="9144000" cy="127317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43840" y="762000"/>
            <a:ext cx="11567160" cy="5928360"/>
          </a:xfrm>
        </p:spPr>
        <p:txBody>
          <a:bodyPr/>
          <a:lstStyle/>
          <a:p>
            <a:pPr algn="l"/>
            <a:r>
              <a:rPr lang="tr-TR" b="1" i="1" dirty="0" smtClean="0"/>
              <a:t>2.)  </a:t>
            </a:r>
            <a:r>
              <a:rPr lang="tr-TR" b="1" i="1" u="sng" dirty="0"/>
              <a:t>Ahlâkî Sezgicilik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/>
              <a:t>Realist bir ahlâk anlayışını savunan, ahlâkî sezgicilik, ahlâkî niteliklerin objektif olduğunu ve onların başka niteliklere indirgenemez olduğunu savunur.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err="1" smtClean="0"/>
              <a:t>Sezgiciler</a:t>
            </a:r>
            <a:r>
              <a:rPr lang="tr-TR" dirty="0" smtClean="0"/>
              <a:t> insanların inançlarından bağımsız bir şekilde var olan ahlâkî olgu ve doğruların varlığını kabul etmekle realist bir anlayışı benimser. </a:t>
            </a:r>
            <a:r>
              <a:rPr lang="tr-TR" dirty="0" err="1" smtClean="0"/>
              <a:t>Sezgicilere</a:t>
            </a:r>
            <a:r>
              <a:rPr lang="tr-TR" dirty="0" smtClean="0"/>
              <a:t> göre, bazı ahlâkî doğrular sezgisel olarak bilinebilir.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/>
              <a:t>Realist anlayışı benimseyen </a:t>
            </a:r>
            <a:r>
              <a:rPr lang="tr-TR" dirty="0" err="1"/>
              <a:t>naturalistler</a:t>
            </a:r>
            <a:r>
              <a:rPr lang="tr-TR" dirty="0"/>
              <a:t> ve </a:t>
            </a:r>
            <a:r>
              <a:rPr lang="tr-TR" dirty="0" err="1"/>
              <a:t>sezgiciler</a:t>
            </a:r>
            <a:r>
              <a:rPr lang="tr-TR" dirty="0"/>
              <a:t> iki noktada ayrılırlar: a) Ontolojik açıdan </a:t>
            </a:r>
            <a:r>
              <a:rPr lang="tr-TR" dirty="0" err="1"/>
              <a:t>degersel</a:t>
            </a:r>
            <a:r>
              <a:rPr lang="tr-TR" dirty="0"/>
              <a:t> niteliklerin indirgenebilir olup olmadığı konusunda; b) Epistemolojik açıdan ahlâkî bilginin deneysel olup olmadığı konusunda. Değerin indirgenemez bir nitelik olduğunu savunan </a:t>
            </a:r>
            <a:r>
              <a:rPr lang="tr-TR" dirty="0" err="1"/>
              <a:t>sezgiciler</a:t>
            </a:r>
            <a:r>
              <a:rPr lang="tr-TR" dirty="0"/>
              <a:t>, bu niteliğin bilgisi için sezgiye başvururlar; değerin </a:t>
            </a:r>
            <a:r>
              <a:rPr lang="tr-TR" dirty="0" err="1"/>
              <a:t>naturel</a:t>
            </a:r>
            <a:r>
              <a:rPr lang="tr-TR" dirty="0"/>
              <a:t> niteliklere indirgenebileceğini düşünenler ise ahlâkî bilgiyi her zaman deneye başvurarak açıklar.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406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9235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3840" y="944880"/>
            <a:ext cx="11109960" cy="523208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 err="1" smtClean="0"/>
              <a:t>Sezgici</a:t>
            </a:r>
            <a:r>
              <a:rPr lang="tr-TR" dirty="0" smtClean="0"/>
              <a:t> meta-etik teori aşağıdaki tezleri kabul eder: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1. Değer yargıları doğru veya yanlış olması mümkün olan önermeleri ifade ederler.(</a:t>
            </a:r>
            <a:r>
              <a:rPr lang="tr-TR" u="sng" dirty="0" err="1" smtClean="0"/>
              <a:t>Bilisselci</a:t>
            </a:r>
            <a:r>
              <a:rPr lang="tr-TR" u="sng" dirty="0" smtClean="0"/>
              <a:t> Olmayan Teorilerin Reddi</a:t>
            </a:r>
            <a:r>
              <a:rPr lang="tr-TR" dirty="0" smtClean="0"/>
              <a:t>)</a:t>
            </a:r>
          </a:p>
          <a:p>
            <a:pPr marL="0" indent="0" algn="just">
              <a:buNone/>
            </a:pPr>
            <a:r>
              <a:rPr lang="tr-TR" dirty="0" smtClean="0"/>
              <a:t>2. Ahlâkî yargılar her zaman yanlış değildir. (</a:t>
            </a:r>
            <a:r>
              <a:rPr lang="tr-TR" u="sng" dirty="0" smtClean="0"/>
              <a:t>Nihilizmin Reddi</a:t>
            </a:r>
            <a:r>
              <a:rPr lang="tr-TR" dirty="0" smtClean="0"/>
              <a:t>)</a:t>
            </a:r>
          </a:p>
          <a:p>
            <a:pPr marL="0" indent="0" algn="just">
              <a:buNone/>
            </a:pPr>
            <a:r>
              <a:rPr lang="tr-TR" dirty="0" smtClean="0"/>
              <a:t>3. </a:t>
            </a:r>
            <a:r>
              <a:rPr lang="tr-TR" dirty="0" err="1" smtClean="0"/>
              <a:t>Değersel</a:t>
            </a:r>
            <a:r>
              <a:rPr lang="tr-TR" dirty="0" smtClean="0"/>
              <a:t> bir yargının doğruluğu veya yanlışlığı sübjektif veya rölatif değildir.(</a:t>
            </a:r>
            <a:r>
              <a:rPr lang="tr-TR" u="sng" dirty="0" smtClean="0"/>
              <a:t>Sübjektif Teorilerin Reddi</a:t>
            </a:r>
            <a:r>
              <a:rPr lang="tr-TR" dirty="0" smtClean="0"/>
              <a:t>)</a:t>
            </a:r>
          </a:p>
          <a:p>
            <a:pPr marL="0" indent="0" algn="just">
              <a:buNone/>
            </a:pPr>
            <a:r>
              <a:rPr lang="tr-TR" dirty="0" smtClean="0"/>
              <a:t>4. </a:t>
            </a:r>
            <a:r>
              <a:rPr lang="tr-TR" dirty="0" err="1" smtClean="0"/>
              <a:t>Degersel</a:t>
            </a:r>
            <a:r>
              <a:rPr lang="tr-TR" dirty="0" smtClean="0"/>
              <a:t> olgular, </a:t>
            </a:r>
            <a:r>
              <a:rPr lang="tr-TR" dirty="0" err="1" smtClean="0"/>
              <a:t>degersel</a:t>
            </a:r>
            <a:r>
              <a:rPr lang="tr-TR" dirty="0" smtClean="0"/>
              <a:t> olmayan olgulara indirgenemez ve sadece gözlemle bilinemez. (</a:t>
            </a:r>
            <a:r>
              <a:rPr lang="tr-TR" u="sng" dirty="0" err="1" smtClean="0"/>
              <a:t>Naturalizmin</a:t>
            </a:r>
            <a:r>
              <a:rPr lang="tr-TR" u="sng" dirty="0" smtClean="0"/>
              <a:t> Reddi</a:t>
            </a:r>
            <a:r>
              <a:rPr lang="tr-TR" dirty="0" smtClean="0"/>
              <a:t>)</a:t>
            </a:r>
          </a:p>
          <a:p>
            <a:pPr marL="0" indent="0" algn="just">
              <a:buNone/>
            </a:pPr>
            <a:r>
              <a:rPr lang="tr-TR" dirty="0" smtClean="0"/>
              <a:t>5. Bazı </a:t>
            </a:r>
            <a:r>
              <a:rPr lang="tr-TR" dirty="0" err="1" smtClean="0"/>
              <a:t>deger</a:t>
            </a:r>
            <a:r>
              <a:rPr lang="tr-TR" dirty="0" smtClean="0"/>
              <a:t> yargıları objektif olarak doğrudur.</a:t>
            </a:r>
          </a:p>
          <a:p>
            <a:pPr marL="0" indent="0" algn="just">
              <a:buNone/>
            </a:pPr>
            <a:r>
              <a:rPr lang="tr-TR" dirty="0" smtClean="0"/>
              <a:t>6. Gözleme dayanarak bilinemeyecek olan indirgenemez değer olguları vardır ve bu değer olgularına karşılık gelen bazı temel ahlâkî doğrular kendiliğinden apaçıktır ve sezgi yoluyla, apriori olarak bilinebilir.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3664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383</Words>
  <Application>Microsoft Office PowerPoint</Application>
  <PresentationFormat>Geniş ekran</PresentationFormat>
  <Paragraphs>18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Office Teması</vt:lpstr>
      <vt:lpstr>-7- Gerçekçi Meta-Etik Teoriler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-7- Gerçekçi Meta-Etik Teoriler</dc:title>
  <dc:creator>Windows Kullanıcısı</dc:creator>
  <cp:lastModifiedBy>Windows Kullanıcısı</cp:lastModifiedBy>
  <cp:revision>1</cp:revision>
  <dcterms:created xsi:type="dcterms:W3CDTF">2020-05-05T18:14:13Z</dcterms:created>
  <dcterms:modified xsi:type="dcterms:W3CDTF">2020-05-05T18:21:33Z</dcterms:modified>
</cp:coreProperties>
</file>