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 id="258" r:id="rId3"/>
    <p:sldId id="259" r:id="rId4"/>
    <p:sldId id="260" r:id="rId5"/>
    <p:sldId id="261" r:id="rId6"/>
    <p:sldId id="262" r:id="rId7"/>
    <p:sldId id="263" r:id="rId8"/>
    <p:sldId id="264" r:id="rId9"/>
    <p:sldId id="265" r:id="rId10"/>
    <p:sldId id="257"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0443" autoAdjust="0"/>
  </p:normalViewPr>
  <p:slideViewPr>
    <p:cSldViewPr snapToGrid="0">
      <p:cViewPr varScale="1">
        <p:scale>
          <a:sx n="63" d="100"/>
          <a:sy n="63" d="100"/>
        </p:scale>
        <p:origin x="-588"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tr-TR"/>
              <a:t>Asıl başlık stili için tıklayın</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6299E93A-A3E0-486C-84A0-CB95E7A73F4F}" type="datetimeFigureOut">
              <a:rPr lang="tr-TR" smtClean="0"/>
              <a:pPr/>
              <a:t>16.3.2019</a:t>
            </a:fld>
            <a:endParaRPr lang="tr-TR"/>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tr-TR"/>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E4AD347A-1416-44C7-B3F5-64D7BDCA2DA3}" type="slidenum">
              <a:rPr lang="tr-TR" smtClean="0"/>
              <a:pPr/>
              <a:t>‹#›</a:t>
            </a:fld>
            <a:endParaRPr lang="tr-TR"/>
          </a:p>
        </p:txBody>
      </p:sp>
    </p:spTree>
    <p:extLst>
      <p:ext uri="{BB962C8B-B14F-4D97-AF65-F5344CB8AC3E}">
        <p14:creationId xmlns:p14="http://schemas.microsoft.com/office/powerpoint/2010/main" val="1065732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tr-TR"/>
              <a:t>Asıl başlık stili için tıklayın</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6299E93A-A3E0-486C-84A0-CB95E7A73F4F}" type="datetimeFigureOut">
              <a:rPr lang="tr-TR" smtClean="0"/>
              <a:pPr/>
              <a:t>16.3.2019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4AD347A-1416-44C7-B3F5-64D7BDCA2DA3}" type="slidenum">
              <a:rPr lang="tr-TR" smtClean="0"/>
              <a:pPr/>
              <a:t>‹#›</a:t>
            </a:fld>
            <a:endParaRPr lang="tr-TR"/>
          </a:p>
        </p:txBody>
      </p:sp>
    </p:spTree>
    <p:extLst>
      <p:ext uri="{BB962C8B-B14F-4D97-AF65-F5344CB8AC3E}">
        <p14:creationId xmlns:p14="http://schemas.microsoft.com/office/powerpoint/2010/main" val="29327316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tr-TR"/>
              <a:t>Asıl başlık stili için tıklayın</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6299E93A-A3E0-486C-84A0-CB95E7A73F4F}" type="datetimeFigureOut">
              <a:rPr lang="tr-TR" smtClean="0"/>
              <a:pPr/>
              <a:t>16.3.2019</a:t>
            </a:fld>
            <a:endParaRPr lang="tr-TR"/>
          </a:p>
        </p:txBody>
      </p:sp>
      <p:sp>
        <p:nvSpPr>
          <p:cNvPr id="5" name="Footer Placeholder 4"/>
          <p:cNvSpPr>
            <a:spLocks noGrp="1"/>
          </p:cNvSpPr>
          <p:nvPr>
            <p:ph type="ftr" sz="quarter" idx="11"/>
          </p:nvPr>
        </p:nvSpPr>
        <p:spPr>
          <a:xfrm>
            <a:off x="774923" y="5951811"/>
            <a:ext cx="7896279" cy="365125"/>
          </a:xfrm>
        </p:spPr>
        <p:txBody>
          <a:bodyPr/>
          <a:lstStyle/>
          <a:p>
            <a:endParaRPr lang="tr-TR"/>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E4AD347A-1416-44C7-B3F5-64D7BDCA2DA3}" type="slidenum">
              <a:rPr lang="tr-TR" smtClean="0"/>
              <a:pPr/>
              <a:t>‹#›</a:t>
            </a:fld>
            <a:endParaRPr lang="tr-TR"/>
          </a:p>
        </p:txBody>
      </p:sp>
    </p:spTree>
    <p:extLst>
      <p:ext uri="{BB962C8B-B14F-4D97-AF65-F5344CB8AC3E}">
        <p14:creationId xmlns:p14="http://schemas.microsoft.com/office/powerpoint/2010/main" val="10273014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tr-TR"/>
              <a:t>Asıl başlık stili için tıklayın</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6299E93A-A3E0-486C-84A0-CB95E7A73F4F}" type="datetimeFigureOut">
              <a:rPr lang="tr-TR" smtClean="0"/>
              <a:pPr/>
              <a:t>16.3.2019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a:xfrm>
            <a:off x="10558300" y="5956137"/>
            <a:ext cx="1052508" cy="365125"/>
          </a:xfrm>
        </p:spPr>
        <p:txBody>
          <a:bodyPr/>
          <a:lstStyle/>
          <a:p>
            <a:fld id="{E4AD347A-1416-44C7-B3F5-64D7BDCA2DA3}" type="slidenum">
              <a:rPr lang="tr-TR" smtClean="0"/>
              <a:pPr/>
              <a:t>‹#›</a:t>
            </a:fld>
            <a:endParaRPr lang="tr-TR"/>
          </a:p>
        </p:txBody>
      </p:sp>
    </p:spTree>
    <p:extLst>
      <p:ext uri="{BB962C8B-B14F-4D97-AF65-F5344CB8AC3E}">
        <p14:creationId xmlns:p14="http://schemas.microsoft.com/office/powerpoint/2010/main" val="2873796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tr-TR"/>
              <a:t>Asıl başlık stili için tıklayın</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6299E93A-A3E0-486C-84A0-CB95E7A73F4F}" type="datetimeFigureOut">
              <a:rPr lang="tr-TR" smtClean="0"/>
              <a:pPr/>
              <a:t>16.3.2019</a:t>
            </a:fld>
            <a:endParaRPr lang="tr-TR"/>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E4AD347A-1416-44C7-B3F5-64D7BDCA2DA3}" type="slidenum">
              <a:rPr lang="tr-TR" smtClean="0"/>
              <a:pPr/>
              <a:t>‹#›</a:t>
            </a:fld>
            <a:endParaRPr lang="tr-TR"/>
          </a:p>
        </p:txBody>
      </p:sp>
    </p:spTree>
    <p:extLst>
      <p:ext uri="{BB962C8B-B14F-4D97-AF65-F5344CB8AC3E}">
        <p14:creationId xmlns:p14="http://schemas.microsoft.com/office/powerpoint/2010/main" val="39482199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tr-TR"/>
              <a:t>Asıl başlık stili için tıklayın</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6299E93A-A3E0-486C-84A0-CB95E7A73F4F}" type="datetimeFigureOut">
              <a:rPr lang="tr-TR" smtClean="0"/>
              <a:pPr/>
              <a:t>16.3.2019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4AD347A-1416-44C7-B3F5-64D7BDCA2DA3}" type="slidenum">
              <a:rPr lang="tr-TR" smtClean="0"/>
              <a:pPr/>
              <a:t>‹#›</a:t>
            </a:fld>
            <a:endParaRPr lang="tr-TR"/>
          </a:p>
        </p:txBody>
      </p:sp>
    </p:spTree>
    <p:extLst>
      <p:ext uri="{BB962C8B-B14F-4D97-AF65-F5344CB8AC3E}">
        <p14:creationId xmlns:p14="http://schemas.microsoft.com/office/powerpoint/2010/main" val="19423469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tr-TR"/>
              <a:t>Asıl başlık stili için tıklayın</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6299E93A-A3E0-486C-84A0-CB95E7A73F4F}" type="datetimeFigureOut">
              <a:rPr lang="tr-TR" smtClean="0"/>
              <a:pPr/>
              <a:t>16.3.2019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E4AD347A-1416-44C7-B3F5-64D7BDCA2DA3}" type="slidenum">
              <a:rPr lang="tr-TR" smtClean="0"/>
              <a:pPr/>
              <a:t>‹#›</a:t>
            </a:fld>
            <a:endParaRPr lang="tr-TR"/>
          </a:p>
        </p:txBody>
      </p:sp>
    </p:spTree>
    <p:extLst>
      <p:ext uri="{BB962C8B-B14F-4D97-AF65-F5344CB8AC3E}">
        <p14:creationId xmlns:p14="http://schemas.microsoft.com/office/powerpoint/2010/main" val="14818894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tr-TR"/>
              <a:t>Asıl başlık stili için tıklayın</a:t>
            </a:r>
            <a:endParaRPr lang="en-US" dirty="0"/>
          </a:p>
        </p:txBody>
      </p:sp>
      <p:sp>
        <p:nvSpPr>
          <p:cNvPr id="3" name="Date Placeholder 2"/>
          <p:cNvSpPr>
            <a:spLocks noGrp="1"/>
          </p:cNvSpPr>
          <p:nvPr>
            <p:ph type="dt" sz="half" idx="10"/>
          </p:nvPr>
        </p:nvSpPr>
        <p:spPr/>
        <p:txBody>
          <a:bodyPr/>
          <a:lstStyle/>
          <a:p>
            <a:fld id="{6299E93A-A3E0-486C-84A0-CB95E7A73F4F}" type="datetimeFigureOut">
              <a:rPr lang="tr-TR" smtClean="0"/>
              <a:pPr/>
              <a:t>16.3.2019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E4AD347A-1416-44C7-B3F5-64D7BDCA2DA3}" type="slidenum">
              <a:rPr lang="tr-TR" smtClean="0"/>
              <a:pPr/>
              <a:t>‹#›</a:t>
            </a:fld>
            <a:endParaRPr lang="tr-TR"/>
          </a:p>
        </p:txBody>
      </p:sp>
    </p:spTree>
    <p:extLst>
      <p:ext uri="{BB962C8B-B14F-4D97-AF65-F5344CB8AC3E}">
        <p14:creationId xmlns:p14="http://schemas.microsoft.com/office/powerpoint/2010/main" val="31968421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99E93A-A3E0-486C-84A0-CB95E7A73F4F}" type="datetimeFigureOut">
              <a:rPr lang="tr-TR" smtClean="0"/>
              <a:pPr/>
              <a:t>16.3.2019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E4AD347A-1416-44C7-B3F5-64D7BDCA2DA3}" type="slidenum">
              <a:rPr lang="tr-TR" smtClean="0"/>
              <a:pPr/>
              <a:t>‹#›</a:t>
            </a:fld>
            <a:endParaRPr lang="tr-TR"/>
          </a:p>
        </p:txBody>
      </p:sp>
    </p:spTree>
    <p:extLst>
      <p:ext uri="{BB962C8B-B14F-4D97-AF65-F5344CB8AC3E}">
        <p14:creationId xmlns:p14="http://schemas.microsoft.com/office/powerpoint/2010/main" val="38801976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tr-TR"/>
              <a:t>Asıl başlık stili için tıklayın</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6299E93A-A3E0-486C-84A0-CB95E7A73F4F}" type="datetimeFigureOut">
              <a:rPr lang="tr-TR" smtClean="0"/>
              <a:pPr/>
              <a:t>16.3.2019</a:t>
            </a:fld>
            <a:endParaRPr lang="tr-TR"/>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E4AD347A-1416-44C7-B3F5-64D7BDCA2DA3}" type="slidenum">
              <a:rPr lang="tr-TR" smtClean="0"/>
              <a:pPr/>
              <a:t>‹#›</a:t>
            </a:fld>
            <a:endParaRPr lang="tr-TR"/>
          </a:p>
        </p:txBody>
      </p:sp>
    </p:spTree>
    <p:extLst>
      <p:ext uri="{BB962C8B-B14F-4D97-AF65-F5344CB8AC3E}">
        <p14:creationId xmlns:p14="http://schemas.microsoft.com/office/powerpoint/2010/main" val="6793537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tr-TR"/>
              <a:t>Asıl başlık stili için tıklayın</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299E93A-A3E0-486C-84A0-CB95E7A73F4F}" type="datetimeFigureOut">
              <a:rPr lang="tr-TR" smtClean="0"/>
              <a:pPr/>
              <a:t>16.3.2019</a:t>
            </a:fld>
            <a:endParaRPr lang="tr-T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4AD347A-1416-44C7-B3F5-64D7BDCA2DA3}" type="slidenum">
              <a:rPr lang="tr-TR" smtClean="0"/>
              <a:pPr/>
              <a:t>‹#›</a:t>
            </a:fld>
            <a:endParaRPr lang="tr-TR"/>
          </a:p>
        </p:txBody>
      </p:sp>
    </p:spTree>
    <p:extLst>
      <p:ext uri="{BB962C8B-B14F-4D97-AF65-F5344CB8AC3E}">
        <p14:creationId xmlns:p14="http://schemas.microsoft.com/office/powerpoint/2010/main" val="22379604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tr-TR"/>
              <a:t>Asıl başlık stili için tıklayın</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6299E93A-A3E0-486C-84A0-CB95E7A73F4F}" type="datetimeFigureOut">
              <a:rPr lang="tr-TR" smtClean="0"/>
              <a:pPr/>
              <a:t>16.3.2019</a:t>
            </a:fld>
            <a:endParaRPr lang="tr-TR"/>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tr-TR"/>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E4AD347A-1416-44C7-B3F5-64D7BDCA2DA3}" type="slidenum">
              <a:rPr lang="tr-TR" smtClean="0"/>
              <a:pPr/>
              <a:t>‹#›</a:t>
            </a:fld>
            <a:endParaRPr lang="tr-TR"/>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2571742167"/>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xmlns=""/>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81192" y="942977"/>
            <a:ext cx="11029616" cy="957261"/>
          </a:xfrm>
        </p:spPr>
        <p:txBody>
          <a:bodyPr>
            <a:normAutofit fontScale="90000"/>
          </a:bodyPr>
          <a:lstStyle/>
          <a:p>
            <a:pPr algn="l"/>
            <a:r>
              <a:rPr lang="tr-TR" sz="4400" b="1" i="1" dirty="0">
                <a:latin typeface="Century Gothic" panose="020B0502020202020204"/>
              </a:rPr>
              <a:t>ANİMASYON KAVRAMI, PLANLAMA VE PROJE İLKELERİ </a:t>
            </a:r>
            <a:endParaRPr lang="tr-TR" sz="4400" b="1" i="1" dirty="0"/>
          </a:p>
        </p:txBody>
      </p:sp>
      <p:sp>
        <p:nvSpPr>
          <p:cNvPr id="3" name="Alt Başlık 2"/>
          <p:cNvSpPr>
            <a:spLocks noGrp="1"/>
          </p:cNvSpPr>
          <p:nvPr>
            <p:ph idx="1"/>
          </p:nvPr>
        </p:nvSpPr>
        <p:spPr>
          <a:xfrm>
            <a:off x="581192" y="1900238"/>
            <a:ext cx="11029616" cy="4800600"/>
          </a:xfrm>
        </p:spPr>
        <p:txBody>
          <a:bodyPr>
            <a:noAutofit/>
          </a:bodyPr>
          <a:lstStyle/>
          <a:p>
            <a:pPr algn="l">
              <a:buFont typeface="Wingdings" panose="05000000000000000000" pitchFamily="2" charset="2"/>
              <a:buChar char="Ø"/>
            </a:pPr>
            <a:r>
              <a:rPr lang="tr-TR" sz="2800" b="1" dirty="0">
                <a:solidFill>
                  <a:schemeClr val="bg1"/>
                </a:solidFill>
              </a:rPr>
              <a:t>•</a:t>
            </a:r>
            <a:r>
              <a:rPr lang="tr-TR" sz="4000" b="1" dirty="0">
                <a:solidFill>
                  <a:schemeClr val="tx1"/>
                </a:solidFill>
              </a:rPr>
              <a:t>Animasyon; </a:t>
            </a:r>
            <a:r>
              <a:rPr lang="tr-TR" sz="4000" dirty="0">
                <a:solidFill>
                  <a:schemeClr val="tx1"/>
                </a:solidFill>
              </a:rPr>
              <a:t>bir tatili, zevkli bir hal aldıracak duruma getirmeye ve değişiklik yaratmayı, ilginç kılmaya yarayan her şeyi kapsamaktadır. Animasyon, bir tür eğlencedir. Sanayi toplumlarında, eğlenceler ulusların ve bireylerin yaşama biçimin etkileyen, temel faktörler arasındadır.</a:t>
            </a:r>
            <a:r>
              <a:rPr lang="tr-TR" sz="4000" b="1" dirty="0">
                <a:solidFill>
                  <a:schemeClr val="tx1"/>
                </a:solidFill>
              </a:rPr>
              <a:t> </a:t>
            </a:r>
            <a:endParaRPr lang="tr-TR" sz="4000" dirty="0">
              <a:solidFill>
                <a:schemeClr val="tx1"/>
              </a:solidFill>
            </a:endParaRPr>
          </a:p>
        </p:txBody>
      </p:sp>
    </p:spTree>
    <p:extLst>
      <p:ext uri="{BB962C8B-B14F-4D97-AF65-F5344CB8AC3E}">
        <p14:creationId xmlns:p14="http://schemas.microsoft.com/office/powerpoint/2010/main" val="12790492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48741" y="2012413"/>
            <a:ext cx="4185150" cy="4338511"/>
          </a:xfrm>
        </p:spPr>
      </p:pic>
      <p:pic>
        <p:nvPicPr>
          <p:cNvPr id="3074" name="Picture 2" descr="SPORTIF FONKSIYONLAR ile ilgili gÃ¶rsel sonucu"/>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8089" y="2012412"/>
            <a:ext cx="3276942" cy="4155631"/>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KÃLTÃREL FONKSÄ°YONLAR ile ilgili gÃ¶rsel sonucu"/>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79229" y="2012412"/>
            <a:ext cx="3491346" cy="415563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405810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p:txBody>
          <a:bodyPr/>
          <a:lstStyle/>
          <a:p>
            <a:pPr marL="0" indent="0">
              <a:buNone/>
            </a:pPr>
            <a:r>
              <a:rPr lang="tr-TR" dirty="0" smtClean="0"/>
              <a:t>Kaynakça</a:t>
            </a:r>
          </a:p>
          <a:p>
            <a:pPr marL="0" indent="0">
              <a:buNone/>
            </a:pPr>
            <a:r>
              <a:rPr lang="tr-TR" dirty="0" smtClean="0"/>
              <a:t> </a:t>
            </a:r>
            <a:r>
              <a:rPr lang="tr-TR" dirty="0" err="1" smtClean="0"/>
              <a:t>Yrd.Doç.Dr</a:t>
            </a:r>
            <a:r>
              <a:rPr lang="tr-TR" dirty="0" smtClean="0"/>
              <a:t> İlke </a:t>
            </a:r>
            <a:r>
              <a:rPr lang="tr-TR" dirty="0" err="1" smtClean="0"/>
              <a:t>Basarangil</a:t>
            </a:r>
            <a:r>
              <a:rPr lang="tr-TR" dirty="0" smtClean="0"/>
              <a:t>, ve Dr</a:t>
            </a:r>
            <a:r>
              <a:rPr lang="tr-TR" dirty="0" smtClean="0"/>
              <a:t>. Oğuz </a:t>
            </a:r>
            <a:r>
              <a:rPr lang="tr-TR" dirty="0" smtClean="0"/>
              <a:t>Türkay,  </a:t>
            </a:r>
            <a:r>
              <a:rPr lang="tr-TR" dirty="0" smtClean="0"/>
              <a:t>Rekreasyon ve </a:t>
            </a:r>
            <a:r>
              <a:rPr lang="tr-TR" dirty="0" smtClean="0"/>
              <a:t>Animasyon </a:t>
            </a:r>
            <a:r>
              <a:rPr lang="tr-TR" dirty="0" smtClean="0"/>
              <a:t>, Rekreasyon </a:t>
            </a:r>
            <a:r>
              <a:rPr lang="tr-TR" dirty="0" smtClean="0"/>
              <a:t>Yönetimi</a:t>
            </a:r>
          </a:p>
          <a:p>
            <a:pPr marL="0" indent="0">
              <a:buNone/>
            </a:pPr>
            <a:endParaRPr lang="tr-TR" dirty="0" smtClean="0"/>
          </a:p>
          <a:p>
            <a:pPr marL="0" indent="0">
              <a:buNone/>
            </a:pPr>
            <a:r>
              <a:rPr lang="en-US" dirty="0" err="1" smtClean="0"/>
              <a:t>Yrd</a:t>
            </a:r>
            <a:r>
              <a:rPr lang="en-US" dirty="0"/>
              <a:t>. </a:t>
            </a:r>
            <a:r>
              <a:rPr lang="en-US" dirty="0" err="1"/>
              <a:t>Doç</a:t>
            </a:r>
            <a:r>
              <a:rPr lang="en-US" dirty="0"/>
              <a:t>. Dr. </a:t>
            </a:r>
            <a:r>
              <a:rPr lang="en-US" dirty="0" err="1"/>
              <a:t>Atilla</a:t>
            </a:r>
            <a:r>
              <a:rPr lang="en-US" dirty="0"/>
              <a:t> HAZAR</a:t>
            </a:r>
            <a:r>
              <a:rPr lang="en-US" dirty="0" smtClean="0"/>
              <a:t>,</a:t>
            </a:r>
            <a:r>
              <a:rPr lang="tr-TR" dirty="0" smtClean="0"/>
              <a:t> Rekreasyon ve Animasyon,</a:t>
            </a:r>
            <a:r>
              <a:rPr lang="en-US" dirty="0" smtClean="0"/>
              <a:t> </a:t>
            </a:r>
            <a:r>
              <a:rPr lang="en-US" dirty="0" err="1" smtClean="0"/>
              <a:t>Detay</a:t>
            </a:r>
            <a:r>
              <a:rPr lang="tr-TR" dirty="0" smtClean="0"/>
              <a:t> Yayınevi</a:t>
            </a:r>
            <a:r>
              <a:rPr lang="tr-TR" dirty="0"/>
              <a:t>, 2009</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çerik Yer Tutucusu 6"/>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65760" y="393895"/>
            <a:ext cx="11437033" cy="6049108"/>
          </a:xfrm>
        </p:spPr>
      </p:pic>
    </p:spTree>
    <p:extLst>
      <p:ext uri="{BB962C8B-B14F-4D97-AF65-F5344CB8AC3E}">
        <p14:creationId xmlns:p14="http://schemas.microsoft.com/office/powerpoint/2010/main" val="28527309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00062" y="2152357"/>
            <a:ext cx="11218325" cy="4431324"/>
          </a:xfrm>
        </p:spPr>
        <p:txBody>
          <a:bodyPr>
            <a:normAutofit fontScale="92500"/>
          </a:bodyPr>
          <a:lstStyle/>
          <a:p>
            <a:pPr algn="just">
              <a:buFont typeface="Wingdings" panose="05000000000000000000" pitchFamily="2" charset="2"/>
              <a:buChar char="Ø"/>
            </a:pPr>
            <a:r>
              <a:rPr lang="tr-TR" sz="3600" dirty="0">
                <a:solidFill>
                  <a:schemeClr val="tx1"/>
                </a:solidFill>
              </a:rPr>
              <a:t>İnsanlar gelirlerindeki artıştan dolayı, eğlenmeleri ve hoşça vakit geçirmeleri için yüksek miktarda para ayırmaktadırlar.</a:t>
            </a:r>
          </a:p>
          <a:p>
            <a:pPr marL="0" indent="0" algn="just">
              <a:buNone/>
            </a:pPr>
            <a:endParaRPr lang="tr-TR" sz="3600" dirty="0"/>
          </a:p>
          <a:p>
            <a:pPr>
              <a:buFont typeface="Courier New" panose="02070309020205020404" pitchFamily="49" charset="0"/>
              <a:buChar char="o"/>
            </a:pPr>
            <a:r>
              <a:rPr lang="tr-TR" sz="3600" dirty="0">
                <a:solidFill>
                  <a:schemeClr val="tx1"/>
                </a:solidFill>
              </a:rPr>
              <a:t>Bunun sonucu olarak, turizm işletmeleri, eğlence faaliyetlerine büyük önem vermeye başlamışlardır. Tatil köylerinde başlayan, animasyon programları günümüzde kıyı otellerinde de uygulanmaya başlanmıştır. </a:t>
            </a:r>
          </a:p>
          <a:p>
            <a:pPr marL="0" indent="0">
              <a:buNone/>
            </a:pPr>
            <a:endParaRPr lang="tr-TR" dirty="0"/>
          </a:p>
        </p:txBody>
      </p:sp>
    </p:spTree>
    <p:extLst>
      <p:ext uri="{BB962C8B-B14F-4D97-AF65-F5344CB8AC3E}">
        <p14:creationId xmlns:p14="http://schemas.microsoft.com/office/powerpoint/2010/main" val="27047079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00063" y="562708"/>
            <a:ext cx="11215687" cy="914400"/>
          </a:xfrm>
        </p:spPr>
        <p:txBody>
          <a:bodyPr>
            <a:normAutofit/>
          </a:bodyPr>
          <a:lstStyle/>
          <a:p>
            <a:r>
              <a:rPr lang="tr-TR" sz="3600" b="1" dirty="0"/>
              <a:t>ANİMASYONUN FONKSİYONLARI</a:t>
            </a:r>
          </a:p>
        </p:txBody>
      </p:sp>
      <p:sp>
        <p:nvSpPr>
          <p:cNvPr id="3" name="İçerik Yer Tutucusu 2"/>
          <p:cNvSpPr>
            <a:spLocks noGrp="1"/>
          </p:cNvSpPr>
          <p:nvPr>
            <p:ph idx="1"/>
          </p:nvPr>
        </p:nvSpPr>
        <p:spPr>
          <a:xfrm>
            <a:off x="500063" y="1825624"/>
            <a:ext cx="11215687" cy="4875214"/>
          </a:xfrm>
        </p:spPr>
        <p:txBody>
          <a:bodyPr/>
          <a:lstStyle/>
          <a:p>
            <a:pPr>
              <a:buFont typeface="Wingdings" panose="05000000000000000000" pitchFamily="2" charset="2"/>
              <a:buChar char="Ø"/>
            </a:pPr>
            <a:r>
              <a:rPr lang="tr-TR" sz="3200" b="1" dirty="0"/>
              <a:t>1. SOSYAL FONKSİYONLAR: </a:t>
            </a:r>
          </a:p>
          <a:p>
            <a:pPr lvl="0" algn="just">
              <a:buFont typeface="Courier New" panose="02070309020205020404" pitchFamily="49" charset="0"/>
              <a:buChar char="o"/>
            </a:pPr>
            <a:r>
              <a:rPr lang="tr-TR" sz="3200" dirty="0"/>
              <a:t>Gelenekler, eski yaşantı biçimlerini, eğlence türlerini canlandırarak kültür aktarımını gerçekleştirir.</a:t>
            </a:r>
          </a:p>
          <a:p>
            <a:pPr lvl="0" algn="just">
              <a:buFont typeface="Courier New" panose="02070309020205020404" pitchFamily="49" charset="0"/>
              <a:buChar char="o"/>
            </a:pPr>
            <a:r>
              <a:rPr lang="tr-TR" sz="3200" dirty="0"/>
              <a:t>Kültür değerinin paylaşılması ile insanlar arasında sosyal dayanışma sağlanır.</a:t>
            </a:r>
          </a:p>
          <a:p>
            <a:pPr algn="just">
              <a:buFont typeface="Courier New" panose="02070309020205020404" pitchFamily="49" charset="0"/>
              <a:buChar char="o"/>
            </a:pPr>
            <a:r>
              <a:rPr lang="tr-TR" sz="3200" dirty="0"/>
              <a:t>Sağlıklı, mutlu ve hastalıksız insanlar yaratılarak, sağlığı koruma imkanı sağlanır.</a:t>
            </a:r>
          </a:p>
          <a:p>
            <a:endParaRPr lang="tr-TR" dirty="0"/>
          </a:p>
        </p:txBody>
      </p:sp>
    </p:spTree>
    <p:extLst>
      <p:ext uri="{BB962C8B-B14F-4D97-AF65-F5344CB8AC3E}">
        <p14:creationId xmlns:p14="http://schemas.microsoft.com/office/powerpoint/2010/main" val="20249544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06438" y="704095"/>
            <a:ext cx="10284654" cy="195170"/>
          </a:xfrm>
        </p:spPr>
        <p:txBody>
          <a:bodyPr>
            <a:normAutofit fontScale="90000"/>
          </a:bodyPr>
          <a:lstStyle/>
          <a:p>
            <a:r>
              <a:rPr lang="tr-TR" b="1" dirty="0"/>
              <a:t/>
            </a:r>
            <a:br>
              <a:rPr lang="tr-TR" b="1" dirty="0"/>
            </a:br>
            <a:endParaRPr lang="tr-TR" dirty="0"/>
          </a:p>
        </p:txBody>
      </p:sp>
      <p:sp>
        <p:nvSpPr>
          <p:cNvPr id="3" name="İçerik Yer Tutucusu 2"/>
          <p:cNvSpPr>
            <a:spLocks noGrp="1"/>
          </p:cNvSpPr>
          <p:nvPr>
            <p:ph idx="1"/>
          </p:nvPr>
        </p:nvSpPr>
        <p:spPr>
          <a:xfrm>
            <a:off x="191086" y="2067951"/>
            <a:ext cx="5351585" cy="4431323"/>
          </a:xfrm>
        </p:spPr>
        <p:txBody>
          <a:bodyPr>
            <a:normAutofit lnSpcReduction="10000"/>
          </a:bodyPr>
          <a:lstStyle/>
          <a:p>
            <a:pPr>
              <a:buFont typeface="Courier New" panose="02070309020205020404" pitchFamily="49" charset="0"/>
              <a:buChar char="o"/>
            </a:pPr>
            <a:r>
              <a:rPr lang="tr-TR" sz="3200" dirty="0"/>
              <a:t> Animasyon faaliyetlerinin temel hedefi; hareket ve canlılık yaratmak, müşterilerin deniz ve diğer faaliyetlerden arta kalan zamanlarını değerlendirmek ve beklentilerini karşılamak için organizasyonlar gerçekleştirmektir.</a:t>
            </a:r>
          </a:p>
          <a:p>
            <a:pPr marL="0" indent="0">
              <a:buNone/>
            </a:pPr>
            <a:endParaRPr lang="tr-TR" dirty="0"/>
          </a:p>
        </p:txBody>
      </p:sp>
      <p:pic>
        <p:nvPicPr>
          <p:cNvPr id="2050" name="Picture 2" descr="ANIMASYON VE REKREASYON ile ilgili gÃ¶rsel sonucu"/>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26601" y="2532184"/>
            <a:ext cx="5833989" cy="3502855"/>
          </a:xfrm>
          <a:prstGeom prst="rect">
            <a:avLst/>
          </a:prstGeom>
          <a:noFill/>
          <a:extLst>
            <a:ext uri="{909E8E84-426E-40DD-AFC4-6F175D3DCCD1}">
              <a14:hiddenFill xmlns:a14="http://schemas.microsoft.com/office/drawing/2010/main">
                <a:solidFill>
                  <a:srgbClr val="FFFFFF"/>
                </a:solidFill>
              </a14:hiddenFill>
            </a:ext>
          </a:extLst>
        </p:spPr>
      </p:pic>
      <p:sp>
        <p:nvSpPr>
          <p:cNvPr id="5" name="Dikdörtgen 4"/>
          <p:cNvSpPr/>
          <p:nvPr/>
        </p:nvSpPr>
        <p:spPr>
          <a:xfrm>
            <a:off x="506438" y="929610"/>
            <a:ext cx="10944664" cy="584775"/>
          </a:xfrm>
          <a:prstGeom prst="rect">
            <a:avLst/>
          </a:prstGeom>
        </p:spPr>
        <p:txBody>
          <a:bodyPr wrap="square">
            <a:spAutoFit/>
          </a:bodyPr>
          <a:lstStyle/>
          <a:p>
            <a:r>
              <a:rPr lang="tr-TR" sz="3200" b="1" dirty="0">
                <a:solidFill>
                  <a:schemeClr val="bg1"/>
                </a:solidFill>
              </a:rPr>
              <a:t> 2. BOŞ ZAMANLA İLGİLİ FONKSİYONLAR</a:t>
            </a:r>
          </a:p>
        </p:txBody>
      </p:sp>
    </p:spTree>
    <p:extLst>
      <p:ext uri="{BB962C8B-B14F-4D97-AF65-F5344CB8AC3E}">
        <p14:creationId xmlns:p14="http://schemas.microsoft.com/office/powerpoint/2010/main" val="40361562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14643" y="2247656"/>
            <a:ext cx="10515600" cy="3942129"/>
          </a:xfrm>
        </p:spPr>
        <p:txBody>
          <a:bodyPr>
            <a:normAutofit/>
          </a:bodyPr>
          <a:lstStyle/>
          <a:p>
            <a:pPr algn="just">
              <a:buFont typeface="Courier New" panose="02070309020205020404" pitchFamily="49" charset="0"/>
              <a:buChar char="o"/>
            </a:pPr>
            <a:r>
              <a:rPr lang="tr-TR" sz="3400" dirty="0"/>
              <a:t>Animasyon faaliyetleri, turistlere hoş vakit geçirtirken, aynı zamanda da eğitici özelliğe sahip olmalıdır. Turistler hoşça vakit geçirirken, ülkenin kültürü ile de kaynaştırılmalıdır. Örneğin; Türk folkloru çeşitli gösteriler yapılarak öğretilebilir. Oyun içerisinde kullanılacak basit malzemeler, onlara yaptırılarak, katılımları sağlanır. Bu sayede folklorumuz yabancılara öğretilmiş olur.</a:t>
            </a:r>
          </a:p>
          <a:p>
            <a:endParaRPr lang="tr-TR" dirty="0"/>
          </a:p>
        </p:txBody>
      </p:sp>
      <p:sp>
        <p:nvSpPr>
          <p:cNvPr id="4" name="Dikdörtgen 3"/>
          <p:cNvSpPr/>
          <p:nvPr/>
        </p:nvSpPr>
        <p:spPr>
          <a:xfrm>
            <a:off x="514644" y="1069145"/>
            <a:ext cx="9389012" cy="584775"/>
          </a:xfrm>
          <a:prstGeom prst="rect">
            <a:avLst/>
          </a:prstGeom>
        </p:spPr>
        <p:txBody>
          <a:bodyPr wrap="square">
            <a:spAutoFit/>
          </a:bodyPr>
          <a:lstStyle/>
          <a:p>
            <a:r>
              <a:rPr lang="tr-TR" sz="3200" b="1" dirty="0">
                <a:solidFill>
                  <a:schemeClr val="bg1"/>
                </a:solidFill>
              </a:rPr>
              <a:t>3. EĞİTİM AMAÇLI FONKSİYONLAR: </a:t>
            </a:r>
          </a:p>
        </p:txBody>
      </p:sp>
    </p:spTree>
    <p:extLst>
      <p:ext uri="{BB962C8B-B14F-4D97-AF65-F5344CB8AC3E}">
        <p14:creationId xmlns:p14="http://schemas.microsoft.com/office/powerpoint/2010/main" val="25701903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61180" y="1843088"/>
            <a:ext cx="10777025" cy="4857749"/>
          </a:xfrm>
        </p:spPr>
        <p:txBody>
          <a:bodyPr>
            <a:normAutofit/>
          </a:bodyPr>
          <a:lstStyle/>
          <a:p>
            <a:pPr algn="just">
              <a:buFont typeface="Courier New" panose="02070309020205020404" pitchFamily="49" charset="0"/>
              <a:buChar char="o"/>
            </a:pPr>
            <a:r>
              <a:rPr lang="tr-TR" sz="4000" dirty="0"/>
              <a:t>Geleneksel Türk spor faaliyetleri ve günümüzde ilgi duyulan spor faaliyetleri olan; basketbol, futbol, yüzme, voleybol, kano vb. spor oyunlarına turistlerin katılmaları sağlanmalıdır. Sonuçta, bu faaliyetler seyredenlerinde hoşça vakit geçirmelerini sağlayacaktır. </a:t>
            </a:r>
          </a:p>
          <a:p>
            <a:pPr marL="0" indent="0">
              <a:buNone/>
            </a:pPr>
            <a:endParaRPr lang="tr-TR" dirty="0"/>
          </a:p>
        </p:txBody>
      </p:sp>
      <p:sp>
        <p:nvSpPr>
          <p:cNvPr id="4" name="Dikdörtgen 3"/>
          <p:cNvSpPr/>
          <p:nvPr/>
        </p:nvSpPr>
        <p:spPr>
          <a:xfrm>
            <a:off x="661179" y="882939"/>
            <a:ext cx="10777025" cy="646331"/>
          </a:xfrm>
          <a:prstGeom prst="rect">
            <a:avLst/>
          </a:prstGeom>
        </p:spPr>
        <p:txBody>
          <a:bodyPr wrap="square">
            <a:spAutoFit/>
          </a:bodyPr>
          <a:lstStyle/>
          <a:p>
            <a:r>
              <a:rPr lang="tr-TR" sz="3600" b="1" dirty="0">
                <a:solidFill>
                  <a:schemeClr val="bg1"/>
                </a:solidFill>
              </a:rPr>
              <a:t>4. SPORTİF FONKSİYONLAR</a:t>
            </a:r>
            <a:endParaRPr lang="tr-TR" sz="3600" dirty="0">
              <a:solidFill>
                <a:schemeClr val="bg1"/>
              </a:solidFill>
            </a:endParaRPr>
          </a:p>
        </p:txBody>
      </p:sp>
    </p:spTree>
    <p:extLst>
      <p:ext uri="{BB962C8B-B14F-4D97-AF65-F5344CB8AC3E}">
        <p14:creationId xmlns:p14="http://schemas.microsoft.com/office/powerpoint/2010/main" val="20241028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78302" y="485775"/>
            <a:ext cx="10902461" cy="5986463"/>
          </a:xfrm>
        </p:spPr>
        <p:txBody>
          <a:bodyPr/>
          <a:lstStyle/>
          <a:p>
            <a:pPr marL="0" lvl="0" indent="0">
              <a:buNone/>
            </a:pPr>
            <a:r>
              <a:rPr lang="tr-TR" sz="4000" b="1" dirty="0">
                <a:solidFill>
                  <a:schemeClr val="bg1"/>
                </a:solidFill>
              </a:rPr>
              <a:t>4. SPORTİF FONKSİYONLAR: </a:t>
            </a:r>
          </a:p>
          <a:p>
            <a:pPr algn="just">
              <a:buFont typeface="Courier New" panose="02070309020205020404" pitchFamily="49" charset="0"/>
              <a:buChar char="o"/>
            </a:pPr>
            <a:r>
              <a:rPr lang="tr-TR" sz="4000" dirty="0"/>
              <a:t>Geleneksel Türk spor faaliyetleri ve günümüzde ilgi duyulan spor faaliyetleri olan; basketbol, futbol, yüzme, voleybol, kano vb. spor oyunlarına turistlerin katılmaları sağlanmalıdır. Sonuçta, bu faaliyetler seyredenlerinde hoşça vakit geçirmelerini sağlayacaktır. </a:t>
            </a:r>
          </a:p>
          <a:p>
            <a:endParaRPr lang="tr-TR" dirty="0"/>
          </a:p>
        </p:txBody>
      </p:sp>
    </p:spTree>
    <p:extLst>
      <p:ext uri="{BB962C8B-B14F-4D97-AF65-F5344CB8AC3E}">
        <p14:creationId xmlns:p14="http://schemas.microsoft.com/office/powerpoint/2010/main" val="35554128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4814" y="299258"/>
            <a:ext cx="11029615" cy="5841929"/>
          </a:xfrm>
        </p:spPr>
        <p:txBody>
          <a:bodyPr/>
          <a:lstStyle/>
          <a:p>
            <a:pPr marL="0" lvl="0" indent="0">
              <a:buNone/>
            </a:pPr>
            <a:r>
              <a:rPr lang="tr-TR" sz="3600" b="1" dirty="0">
                <a:solidFill>
                  <a:schemeClr val="bg1"/>
                </a:solidFill>
              </a:rPr>
              <a:t>5. KÜLTÜREL FONKSİYONLAR: </a:t>
            </a:r>
          </a:p>
          <a:p>
            <a:pPr marL="0" lvl="0" indent="0">
              <a:buNone/>
            </a:pPr>
            <a:endParaRPr lang="tr-TR" sz="3200" b="1" dirty="0">
              <a:solidFill>
                <a:schemeClr val="bg1"/>
              </a:solidFill>
            </a:endParaRPr>
          </a:p>
          <a:p>
            <a:pPr marL="0" lvl="0" indent="0">
              <a:buNone/>
            </a:pPr>
            <a:endParaRPr lang="tr-TR" sz="3600" b="1" dirty="0">
              <a:solidFill>
                <a:schemeClr val="bg1"/>
              </a:solidFill>
            </a:endParaRPr>
          </a:p>
          <a:p>
            <a:pPr algn="just">
              <a:buFont typeface="Courier New" panose="02070309020205020404" pitchFamily="49" charset="0"/>
              <a:buChar char="o"/>
            </a:pPr>
            <a:r>
              <a:rPr lang="tr-TR" sz="3600" dirty="0"/>
              <a:t>Animasyon, halk kültürünün yayılmasını sağlar. </a:t>
            </a:r>
            <a:r>
              <a:rPr lang="tr-TR" sz="3600" dirty="0" err="1"/>
              <a:t>Sosyo</a:t>
            </a:r>
            <a:r>
              <a:rPr lang="tr-TR" sz="3600" dirty="0"/>
              <a:t>-kültürel animasyonlar; turistlere, eğlenme, dinlenme, ruhsal rahatlama, kültür arttırma, vb. nedenlerle çok cazip gelen ürünlerdir. </a:t>
            </a:r>
          </a:p>
          <a:p>
            <a:pPr marL="0" indent="0">
              <a:buNone/>
            </a:pPr>
            <a:endParaRPr lang="tr-TR" dirty="0"/>
          </a:p>
        </p:txBody>
      </p:sp>
    </p:spTree>
    <p:extLst>
      <p:ext uri="{BB962C8B-B14F-4D97-AF65-F5344CB8AC3E}">
        <p14:creationId xmlns:p14="http://schemas.microsoft.com/office/powerpoint/2010/main" val="1627042308"/>
      </p:ext>
    </p:extLst>
  </p:cSld>
  <p:clrMapOvr>
    <a:masterClrMapping/>
  </p:clrMapOvr>
</p:sld>
</file>

<file path=ppt/theme/theme1.xml><?xml version="1.0" encoding="utf-8"?>
<a:theme xmlns:a="http://schemas.openxmlformats.org/drawingml/2006/main" name="Kar Payı">
  <a:themeElements>
    <a:clrScheme name="Kar Payı">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Kar Payı">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Kar Payı">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Dividend" id="{9697A71B-4AB7-4A1A-BD5B-BB2D22835B57}" vid="{C21699FF-00E4-43C8-BBCC-D7E5536C3717}"/>
    </a:ext>
  </a:extLst>
</a:theme>
</file>

<file path=docProps/app.xml><?xml version="1.0" encoding="utf-8"?>
<Properties xmlns="http://schemas.openxmlformats.org/officeDocument/2006/extended-properties" xmlns:vt="http://schemas.openxmlformats.org/officeDocument/2006/docPropsVTypes">
  <Template>TM03457464[[fn=Kar Payı]]</Template>
  <TotalTime>133</TotalTime>
  <Words>389</Words>
  <Application>Microsoft Office PowerPoint</Application>
  <PresentationFormat>Özel</PresentationFormat>
  <Paragraphs>27</Paragraphs>
  <Slides>11</Slides>
  <Notes>0</Notes>
  <HiddenSlides>0</HiddenSlides>
  <MMClips>0</MMClips>
  <ScaleCrop>false</ScaleCrop>
  <HeadingPairs>
    <vt:vector size="4" baseType="variant">
      <vt:variant>
        <vt:lpstr>Tema</vt:lpstr>
      </vt:variant>
      <vt:variant>
        <vt:i4>1</vt:i4>
      </vt:variant>
      <vt:variant>
        <vt:lpstr>Slayt Başlıkları</vt:lpstr>
      </vt:variant>
      <vt:variant>
        <vt:i4>11</vt:i4>
      </vt:variant>
    </vt:vector>
  </HeadingPairs>
  <TitlesOfParts>
    <vt:vector size="12" baseType="lpstr">
      <vt:lpstr>Kar Payı</vt:lpstr>
      <vt:lpstr>ANİMASYON KAVRAMI, PLANLAMA VE PROJE İLKELERİ </vt:lpstr>
      <vt:lpstr>PowerPoint Sunusu</vt:lpstr>
      <vt:lpstr>PowerPoint Sunusu</vt:lpstr>
      <vt:lpstr>ANİMASYONUN FONKSİYONLARI</vt:lpstr>
      <vt:lpstr> </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eceats35@gmail.com</dc:creator>
  <cp:lastModifiedBy>kumsaal</cp:lastModifiedBy>
  <cp:revision>17</cp:revision>
  <dcterms:created xsi:type="dcterms:W3CDTF">2018-12-15T18:28:01Z</dcterms:created>
  <dcterms:modified xsi:type="dcterms:W3CDTF">2019-03-16T20:18:35Z</dcterms:modified>
</cp:coreProperties>
</file>