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5"/>
  </p:notesMasterIdLst>
  <p:sldIdLst>
    <p:sldId id="256" r:id="rId2"/>
    <p:sldId id="281" r:id="rId3"/>
    <p:sldId id="283" r:id="rId4"/>
    <p:sldId id="284" r:id="rId5"/>
    <p:sldId id="285" r:id="rId6"/>
    <p:sldId id="286" r:id="rId7"/>
    <p:sldId id="287" r:id="rId8"/>
    <p:sldId id="288" r:id="rId9"/>
    <p:sldId id="289" r:id="rId10"/>
    <p:sldId id="290" r:id="rId11"/>
    <p:sldId id="291" r:id="rId12"/>
    <p:sldId id="292" r:id="rId13"/>
    <p:sldId id="293" r:id="rId14"/>
    <p:sldId id="294" r:id="rId15"/>
    <p:sldId id="295" r:id="rId16"/>
    <p:sldId id="296" r:id="rId17"/>
    <p:sldId id="297" r:id="rId18"/>
    <p:sldId id="298" r:id="rId19"/>
    <p:sldId id="299" r:id="rId20"/>
    <p:sldId id="300" r:id="rId21"/>
    <p:sldId id="301" r:id="rId22"/>
    <p:sldId id="302" r:id="rId23"/>
    <p:sldId id="303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779" autoAdjust="0"/>
    <p:restoredTop sz="94660"/>
  </p:normalViewPr>
  <p:slideViewPr>
    <p:cSldViewPr>
      <p:cViewPr varScale="1">
        <p:scale>
          <a:sx n="66" d="100"/>
          <a:sy n="66" d="100"/>
        </p:scale>
        <p:origin x="1312" y="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e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e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e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23C565-F6BB-4F42-8E95-4790F5B9E375}" type="datetimeFigureOut">
              <a:rPr lang="tr-TR" smtClean="0"/>
              <a:pPr/>
              <a:t>21.05.2020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9ED1EF-6818-4705-9CDF-60C5D763D88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79904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889683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8409491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9556886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6316655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5297143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0354082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786095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1185232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4512463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20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0939661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21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171011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5000246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22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5331790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23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1830556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0431957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2921524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0814774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2110106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0822121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3723075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780336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03CE3403-E2B5-4E8A-89D8-A2C3643C3380}" type="datetime1">
              <a:rPr lang="en-US" smtClean="0"/>
              <a:pPr/>
              <a:t>5/21/2020</a:t>
            </a:fld>
            <a:endParaRPr lang="en-US" dirty="0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FD9AE-622D-4D6E-B1FA-FF86DCF8EC81}" type="datetime1">
              <a:rPr lang="en-US" smtClean="0"/>
              <a:pPr/>
              <a:t>5/21/2020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E7825-6EB5-4069-AE4D-CD6FFECBD5A8}" type="datetime1">
              <a:rPr lang="en-US" smtClean="0"/>
              <a:pPr/>
              <a:t>5/21/2020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59553-24D1-43E6-A105-C5B7D4915F5D}" type="datetime1">
              <a:rPr lang="en-US" smtClean="0"/>
              <a:pPr/>
              <a:t>5/21/2020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EF120-8076-4A7A-B793-2274FBA28191}" type="datetime1">
              <a:rPr lang="en-US" smtClean="0"/>
              <a:pPr/>
              <a:t>5/21/2020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4B68B-BF11-44FC-994F-5C1FD159CE2B}" type="datetime1">
              <a:rPr lang="en-US" smtClean="0"/>
              <a:pPr/>
              <a:t>5/21/2020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CC4FA-4925-4400-B613-A21B29FA01B5}" type="datetime1">
              <a:rPr lang="en-US" smtClean="0"/>
              <a:pPr/>
              <a:t>5/21/2020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1596D-A42C-4123-A2C9-1AA75A8A164E}" type="datetime1">
              <a:rPr lang="en-US" smtClean="0"/>
              <a:pPr/>
              <a:t>5/21/2020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B0925-351C-415F-AE54-F89DB471B483}" type="datetime1">
              <a:rPr lang="en-US" smtClean="0"/>
              <a:pPr/>
              <a:t>5/21/2020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71209-091D-4FEB-A8CD-380AAC3CD9EC}" type="datetime1">
              <a:rPr lang="en-US" smtClean="0"/>
              <a:pPr/>
              <a:t>5/21/2020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B83C6-5B46-4D44-83C2-F3FA9C4C41C5}" type="datetime1">
              <a:rPr lang="en-US" smtClean="0"/>
              <a:pPr/>
              <a:t>5/21/2020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A77C9E0A-1FB2-4327-A4E0-FE2C9CA9BF1A}" type="datetime1">
              <a:rPr lang="en-US" smtClean="0"/>
              <a:pPr/>
              <a:t>5/21/2020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emf"/><Relationship Id="rId4" Type="http://schemas.openxmlformats.org/officeDocument/2006/relationships/oleObject" Target="../embeddings/oleObject1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3.emf"/><Relationship Id="rId4" Type="http://schemas.openxmlformats.org/officeDocument/2006/relationships/oleObject" Target="../embeddings/oleObject2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4.emf"/><Relationship Id="rId4" Type="http://schemas.openxmlformats.org/officeDocument/2006/relationships/oleObject" Target="../embeddings/oleObject3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5.emf"/><Relationship Id="rId4" Type="http://schemas.openxmlformats.org/officeDocument/2006/relationships/oleObject" Target="../embeddings/oleObject4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6.emf"/><Relationship Id="rId4" Type="http://schemas.openxmlformats.org/officeDocument/2006/relationships/oleObject" Target="../embeddings/oleObject5.bin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7.emf"/><Relationship Id="rId4" Type="http://schemas.openxmlformats.org/officeDocument/2006/relationships/oleObject" Target="../embeddings/oleObject6.bin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8.emf"/><Relationship Id="rId4" Type="http://schemas.openxmlformats.org/officeDocument/2006/relationships/oleObject" Target="../embeddings/oleObject7.bin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5" Type="http://schemas.openxmlformats.org/officeDocument/2006/relationships/image" Target="../media/image9.emf"/><Relationship Id="rId4" Type="http://schemas.openxmlformats.org/officeDocument/2006/relationships/oleObject" Target="../embeddings/oleObject8.bin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5" Type="http://schemas.openxmlformats.org/officeDocument/2006/relationships/image" Target="../media/image10.emf"/><Relationship Id="rId4" Type="http://schemas.openxmlformats.org/officeDocument/2006/relationships/oleObject" Target="../embeddings/oleObject9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8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5" Type="http://schemas.openxmlformats.org/officeDocument/2006/relationships/image" Target="../media/image11.emf"/><Relationship Id="rId4" Type="http://schemas.openxmlformats.org/officeDocument/2006/relationships/oleObject" Target="../embeddings/oleObject10.bin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9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5" Type="http://schemas.openxmlformats.org/officeDocument/2006/relationships/image" Target="../media/image12.emf"/><Relationship Id="rId4" Type="http://schemas.openxmlformats.org/officeDocument/2006/relationships/oleObject" Target="../embeddings/oleObject11.bin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0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5" Type="http://schemas.openxmlformats.org/officeDocument/2006/relationships/image" Target="../media/image13.emf"/><Relationship Id="rId4" Type="http://schemas.openxmlformats.org/officeDocument/2006/relationships/oleObject" Target="../embeddings/oleObject12.bin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5" Type="http://schemas.openxmlformats.org/officeDocument/2006/relationships/image" Target="../media/image14.emf"/><Relationship Id="rId4" Type="http://schemas.openxmlformats.org/officeDocument/2006/relationships/oleObject" Target="../embeddings/oleObject13.bin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smtClean="0"/>
              <a:t>COM120</a:t>
            </a:r>
            <a:endParaRPr lang="tr-T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522520"/>
          </a:xfrm>
        </p:spPr>
        <p:txBody>
          <a:bodyPr>
            <a:normAutofit/>
          </a:bodyPr>
          <a:lstStyle/>
          <a:p>
            <a:r>
              <a:rPr lang="en-US" dirty="0" smtClean="0"/>
              <a:t>Chapter </a:t>
            </a:r>
            <a:r>
              <a:rPr lang="tr-TR" dirty="0" smtClean="0"/>
              <a:t>23: Object-Oriented Programming: Inheritance</a:t>
            </a:r>
            <a:endParaRPr lang="en-US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5303520" y="5638800"/>
            <a:ext cx="2831592" cy="446291"/>
          </a:xfrm>
        </p:spPr>
        <p:txBody>
          <a:bodyPr>
            <a:normAutofit lnSpcReduction="10000"/>
          </a:bodyPr>
          <a:lstStyle/>
          <a:p>
            <a:r>
              <a:rPr lang="tr-TR" b="1" dirty="0" smtClean="0">
                <a:solidFill>
                  <a:schemeClr val="tx1"/>
                </a:solidFill>
              </a:rPr>
              <a:t>C How to Program</a:t>
            </a:r>
          </a:p>
          <a:p>
            <a:r>
              <a:rPr lang="tr-TR" b="1" dirty="0" smtClean="0">
                <a:solidFill>
                  <a:schemeClr val="tx1"/>
                </a:solidFill>
              </a:rPr>
              <a:t>Deitel &amp; Deitel</a:t>
            </a:r>
            <a:endParaRPr lang="en-US" dirty="0" smtClean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3531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4572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protected Members 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altLang="tr-TR" b="1" dirty="0" smtClean="0"/>
              <a:t>protected access is intermediate level of protection between public and private</a:t>
            </a:r>
          </a:p>
          <a:p>
            <a:r>
              <a:rPr lang="tr-TR" altLang="tr-TR" b="1" dirty="0" smtClean="0"/>
              <a:t>protected members are accessible to</a:t>
            </a:r>
          </a:p>
          <a:p>
            <a:pPr lvl="1"/>
            <a:r>
              <a:rPr lang="tr-TR" altLang="tr-TR" b="1" dirty="0" smtClean="0"/>
              <a:t>Base class members</a:t>
            </a:r>
          </a:p>
          <a:p>
            <a:pPr lvl="1"/>
            <a:r>
              <a:rPr lang="tr-TR" altLang="tr-TR" b="1" dirty="0" smtClean="0"/>
              <a:t>Base class friends</a:t>
            </a:r>
          </a:p>
          <a:p>
            <a:pPr lvl="1"/>
            <a:r>
              <a:rPr lang="tr-TR" altLang="tr-TR" b="1" dirty="0" smtClean="0"/>
              <a:t>Derived class members</a:t>
            </a:r>
          </a:p>
          <a:p>
            <a:pPr lvl="1"/>
            <a:r>
              <a:rPr lang="tr-TR" altLang="tr-TR" b="1" dirty="0" smtClean="0"/>
              <a:t>Derived class friends </a:t>
            </a:r>
            <a:endParaRPr lang="en-US" altLang="tr-TR" b="1" dirty="0"/>
          </a:p>
        </p:txBody>
      </p:sp>
    </p:spTree>
    <p:extLst>
      <p:ext uri="{BB962C8B-B14F-4D97-AF65-F5344CB8AC3E}">
        <p14:creationId xmlns:p14="http://schemas.microsoft.com/office/powerpoint/2010/main" val="3739460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685800"/>
            <a:ext cx="7024744" cy="685800"/>
          </a:xfrm>
        </p:spPr>
        <p:txBody>
          <a:bodyPr>
            <a:normAutofit fontScale="90000"/>
          </a:bodyPr>
          <a:lstStyle/>
          <a:p>
            <a:r>
              <a:rPr lang="tr-TR" sz="2400" b="1" dirty="0" smtClean="0"/>
              <a:t>Constructors and Destrcutors in Derived Classes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74386744"/>
              </p:ext>
            </p:extLst>
          </p:nvPr>
        </p:nvGraphicFramePr>
        <p:xfrm>
          <a:off x="1986328" y="1676400"/>
          <a:ext cx="4547400" cy="403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0358" name="Document" r:id="rId4" imgW="7078494" imgH="6274586" progId="Word.Document.8">
                  <p:embed/>
                </p:oleObj>
              </mc:Choice>
              <mc:Fallback>
                <p:oleObj name="Document" r:id="rId4" imgW="7078494" imgH="6274586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6328" y="1676400"/>
                        <a:ext cx="4547400" cy="403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31781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685800"/>
            <a:ext cx="7024744" cy="685800"/>
          </a:xfrm>
        </p:spPr>
        <p:txBody>
          <a:bodyPr>
            <a:normAutofit fontScale="90000"/>
          </a:bodyPr>
          <a:lstStyle/>
          <a:p>
            <a:r>
              <a:rPr lang="tr-TR" sz="2400" b="1" dirty="0" smtClean="0"/>
              <a:t>Constructors and Destrcutors in Derived Classes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5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6306236"/>
              </p:ext>
            </p:extLst>
          </p:nvPr>
        </p:nvGraphicFramePr>
        <p:xfrm>
          <a:off x="1122464" y="1826075"/>
          <a:ext cx="7053263" cy="4068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1382" name="Document" r:id="rId4" imgW="7056048" imgH="4069385" progId="Word.Document.8">
                  <p:embed/>
                </p:oleObj>
              </mc:Choice>
              <mc:Fallback>
                <p:oleObj name="Document" r:id="rId4" imgW="7056048" imgH="4069385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22464" y="1826075"/>
                        <a:ext cx="7053263" cy="4068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86713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685800"/>
            <a:ext cx="7024744" cy="685800"/>
          </a:xfrm>
        </p:spPr>
        <p:txBody>
          <a:bodyPr>
            <a:normAutofit fontScale="90000"/>
          </a:bodyPr>
          <a:lstStyle/>
          <a:p>
            <a:r>
              <a:rPr lang="tr-TR" sz="2400" b="1" dirty="0" smtClean="0"/>
              <a:t>Constructors and Destrcutors in Derived Classes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5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88179819"/>
              </p:ext>
            </p:extLst>
          </p:nvPr>
        </p:nvGraphicFramePr>
        <p:xfrm>
          <a:off x="1728928" y="1600200"/>
          <a:ext cx="5062200" cy="449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06" name="Document" r:id="rId4" imgW="7078494" imgH="6274586" progId="Word.Document.8">
                  <p:embed/>
                </p:oleObj>
              </mc:Choice>
              <mc:Fallback>
                <p:oleObj name="Document" r:id="rId4" imgW="7078494" imgH="6274586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28928" y="1600200"/>
                        <a:ext cx="5062200" cy="449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10630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685800"/>
            <a:ext cx="7024744" cy="685800"/>
          </a:xfrm>
        </p:spPr>
        <p:txBody>
          <a:bodyPr>
            <a:normAutofit fontScale="90000"/>
          </a:bodyPr>
          <a:lstStyle/>
          <a:p>
            <a:r>
              <a:rPr lang="tr-TR" sz="2400" b="1" dirty="0" smtClean="0"/>
              <a:t>Constructors and Destrcutors in Derived Classes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5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20699948"/>
              </p:ext>
            </p:extLst>
          </p:nvPr>
        </p:nvGraphicFramePr>
        <p:xfrm>
          <a:off x="1772470" y="1562100"/>
          <a:ext cx="4975115" cy="457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30" name="Document" r:id="rId4" imgW="7056048" imgH="6484287" progId="Word.Document.8">
                  <p:embed/>
                </p:oleObj>
              </mc:Choice>
              <mc:Fallback>
                <p:oleObj name="Document" r:id="rId4" imgW="7056048" imgH="6484287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72470" y="1562100"/>
                        <a:ext cx="4975115" cy="457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53785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685800"/>
            <a:ext cx="7024744" cy="685800"/>
          </a:xfrm>
        </p:spPr>
        <p:txBody>
          <a:bodyPr>
            <a:normAutofit fontScale="90000"/>
          </a:bodyPr>
          <a:lstStyle/>
          <a:p>
            <a:r>
              <a:rPr lang="tr-TR" sz="2400" b="1" dirty="0" smtClean="0"/>
              <a:t>Constructors and Destrcutors in Derived Classes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5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60370898"/>
              </p:ext>
            </p:extLst>
          </p:nvPr>
        </p:nvGraphicFramePr>
        <p:xfrm>
          <a:off x="1676400" y="1476022"/>
          <a:ext cx="4953000" cy="455167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453" name="Document" r:id="rId4" imgW="7056048" imgH="6484287" progId="Word.Document.8">
                  <p:embed/>
                </p:oleObj>
              </mc:Choice>
              <mc:Fallback>
                <p:oleObj name="Document" r:id="rId4" imgW="7056048" imgH="6484287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1476022"/>
                        <a:ext cx="4953000" cy="455167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68663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685800"/>
            <a:ext cx="7024744" cy="685800"/>
          </a:xfrm>
        </p:spPr>
        <p:txBody>
          <a:bodyPr>
            <a:normAutofit fontScale="90000"/>
          </a:bodyPr>
          <a:lstStyle/>
          <a:p>
            <a:r>
              <a:rPr lang="tr-TR" sz="2400" b="1" dirty="0" smtClean="0"/>
              <a:t>Constructors and Destrcutors in Derived Classes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5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67808102"/>
              </p:ext>
            </p:extLst>
          </p:nvPr>
        </p:nvGraphicFramePr>
        <p:xfrm>
          <a:off x="1040027" y="1752600"/>
          <a:ext cx="6705600" cy="386820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477" name="Document" r:id="rId4" imgW="7056048" imgH="4069385" progId="Word.Document.8">
                  <p:embed/>
                </p:oleObj>
              </mc:Choice>
              <mc:Fallback>
                <p:oleObj name="Document" r:id="rId4" imgW="7056048" imgH="4069385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0027" y="1752600"/>
                        <a:ext cx="6705600" cy="386820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94514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685800"/>
            <a:ext cx="7024744" cy="685800"/>
          </a:xfrm>
        </p:spPr>
        <p:txBody>
          <a:bodyPr>
            <a:normAutofit fontScale="90000"/>
          </a:bodyPr>
          <a:lstStyle/>
          <a:p>
            <a:r>
              <a:rPr lang="tr-TR" sz="2400" b="1" dirty="0" smtClean="0"/>
              <a:t>Constructors and Destrcutors in Derived Classes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5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89351417"/>
              </p:ext>
            </p:extLst>
          </p:nvPr>
        </p:nvGraphicFramePr>
        <p:xfrm>
          <a:off x="1702291" y="1600200"/>
          <a:ext cx="5230385" cy="449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501" name="Document" r:id="rId4" imgW="7078494" imgH="6064557" progId="Word.Document.8">
                  <p:embed/>
                </p:oleObj>
              </mc:Choice>
              <mc:Fallback>
                <p:oleObj name="Document" r:id="rId4" imgW="7078494" imgH="6064557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02291" y="1600200"/>
                        <a:ext cx="5230385" cy="449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93873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685800"/>
            <a:ext cx="7024744" cy="685800"/>
          </a:xfrm>
        </p:spPr>
        <p:txBody>
          <a:bodyPr>
            <a:normAutofit fontScale="90000"/>
          </a:bodyPr>
          <a:lstStyle/>
          <a:p>
            <a:r>
              <a:rPr lang="tr-TR" sz="2400" b="1" dirty="0" smtClean="0"/>
              <a:t>Constructors and Destrcutors in Derived Classes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5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48720361"/>
              </p:ext>
            </p:extLst>
          </p:nvPr>
        </p:nvGraphicFramePr>
        <p:xfrm>
          <a:off x="1979676" y="1598162"/>
          <a:ext cx="4953000" cy="454518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525" name="Document" r:id="rId4" imgW="7078494" imgH="6484976" progId="Word.Document.8">
                  <p:embed/>
                </p:oleObj>
              </mc:Choice>
              <mc:Fallback>
                <p:oleObj name="Document" r:id="rId4" imgW="7078494" imgH="6484976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9676" y="1598162"/>
                        <a:ext cx="4953000" cy="454518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923455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685800"/>
            <a:ext cx="7024744" cy="685800"/>
          </a:xfrm>
        </p:spPr>
        <p:txBody>
          <a:bodyPr>
            <a:normAutofit fontScale="90000"/>
          </a:bodyPr>
          <a:lstStyle/>
          <a:p>
            <a:r>
              <a:rPr lang="tr-TR" sz="2400" b="1" dirty="0" smtClean="0"/>
              <a:t>Constructors and Destrcutors in Derived Classes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19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5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09939610"/>
              </p:ext>
            </p:extLst>
          </p:nvPr>
        </p:nvGraphicFramePr>
        <p:xfrm>
          <a:off x="2035586" y="1524000"/>
          <a:ext cx="5227019" cy="464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549" name="Document" r:id="rId4" imgW="7056048" imgH="6273920" progId="Word.Document.8">
                  <p:embed/>
                </p:oleObj>
              </mc:Choice>
              <mc:Fallback>
                <p:oleObj name="Document" r:id="rId4" imgW="7056048" imgH="6273920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35586" y="1524000"/>
                        <a:ext cx="5227019" cy="464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450408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877196" y="1111886"/>
            <a:ext cx="7543800" cy="5105399"/>
          </a:xfrm>
        </p:spPr>
        <p:txBody>
          <a:bodyPr/>
          <a:lstStyle/>
          <a:p>
            <a:r>
              <a:rPr lang="tr-TR" altLang="tr-TR" sz="1900" b="1" dirty="0" smtClean="0">
                <a:solidFill>
                  <a:srgbClr val="3E3D2D"/>
                </a:solidFill>
              </a:rPr>
              <a:t>Introduction</a:t>
            </a:r>
          </a:p>
          <a:p>
            <a:r>
              <a:rPr lang="tr-TR" sz="1900" b="1" dirty="0">
                <a:solidFill>
                  <a:srgbClr val="3E3D2D"/>
                </a:solidFill>
              </a:rPr>
              <a:t>Base Classes and Derived Classes</a:t>
            </a:r>
          </a:p>
          <a:p>
            <a:r>
              <a:rPr lang="tr-TR" sz="1900" b="1" dirty="0">
                <a:solidFill>
                  <a:srgbClr val="3E3D2D"/>
                </a:solidFill>
              </a:rPr>
              <a:t>protected Members</a:t>
            </a:r>
          </a:p>
          <a:p>
            <a:r>
              <a:rPr lang="tr-TR" sz="1900" b="1" dirty="0">
                <a:solidFill>
                  <a:srgbClr val="3E3D2D"/>
                </a:solidFill>
              </a:rPr>
              <a:t>Constructors and Destrcutors in Derived Classes</a:t>
            </a:r>
          </a:p>
          <a:p>
            <a:endParaRPr lang="tr-TR" sz="2000" b="1" dirty="0" smtClean="0"/>
          </a:p>
          <a:p>
            <a:endParaRPr lang="tr-TR" altLang="tr-TR" sz="1900" b="1" dirty="0" smtClean="0">
              <a:solidFill>
                <a:srgbClr val="3E3D2D"/>
              </a:solidFill>
            </a:endParaRPr>
          </a:p>
          <a:p>
            <a:endParaRPr lang="tr-TR" altLang="tr-TR" sz="1900" b="1" dirty="0" smtClean="0">
              <a:solidFill>
                <a:srgbClr val="3E3D2D"/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4641448" y="5715000"/>
            <a:ext cx="3502152" cy="50228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7476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Outline</a:t>
            </a:r>
            <a:endParaRPr lang="en-US" sz="24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685800"/>
            <a:ext cx="7024744" cy="685800"/>
          </a:xfrm>
        </p:spPr>
        <p:txBody>
          <a:bodyPr>
            <a:normAutofit fontScale="90000"/>
          </a:bodyPr>
          <a:lstStyle/>
          <a:p>
            <a:r>
              <a:rPr lang="tr-TR" sz="2400" b="1" dirty="0" smtClean="0"/>
              <a:t>Constructors and Destrcutors in Derived Classes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20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5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84277564"/>
              </p:ext>
            </p:extLst>
          </p:nvPr>
        </p:nvGraphicFramePr>
        <p:xfrm>
          <a:off x="1122464" y="1981200"/>
          <a:ext cx="7053263" cy="4068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573" name="Document" r:id="rId4" imgW="7078494" imgH="4071258" progId="Word.Document.8">
                  <p:embed/>
                </p:oleObj>
              </mc:Choice>
              <mc:Fallback>
                <p:oleObj name="Document" r:id="rId4" imgW="7078494" imgH="4071258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22464" y="1981200"/>
                        <a:ext cx="7053263" cy="4068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45480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685800"/>
            <a:ext cx="7024744" cy="685800"/>
          </a:xfrm>
        </p:spPr>
        <p:txBody>
          <a:bodyPr>
            <a:normAutofit fontScale="90000"/>
          </a:bodyPr>
          <a:lstStyle/>
          <a:p>
            <a:r>
              <a:rPr lang="tr-TR" sz="2400" b="1" dirty="0" smtClean="0"/>
              <a:t>Constructors and Destrcutors in Derived Classes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21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5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76910925"/>
              </p:ext>
            </p:extLst>
          </p:nvPr>
        </p:nvGraphicFramePr>
        <p:xfrm>
          <a:off x="1130402" y="1562100"/>
          <a:ext cx="7037388" cy="457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597" name="Document" r:id="rId4" imgW="7074123" imgH="4584057" progId="Word.Document.8">
                  <p:embed/>
                </p:oleObj>
              </mc:Choice>
              <mc:Fallback>
                <p:oleObj name="Document" r:id="rId4" imgW="7074123" imgH="4584057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30402" y="1562100"/>
                        <a:ext cx="7037388" cy="457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64059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685800"/>
            <a:ext cx="7024744" cy="685800"/>
          </a:xfrm>
        </p:spPr>
        <p:txBody>
          <a:bodyPr>
            <a:normAutofit fontScale="90000"/>
          </a:bodyPr>
          <a:lstStyle/>
          <a:p>
            <a:r>
              <a:rPr lang="tr-TR" sz="2400" b="1" dirty="0" smtClean="0"/>
              <a:t>Constructors and Destrcutors in Derived Classes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22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73458354"/>
              </p:ext>
            </p:extLst>
          </p:nvPr>
        </p:nvGraphicFramePr>
        <p:xfrm>
          <a:off x="1752600" y="1479919"/>
          <a:ext cx="5410200" cy="4736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621" name="Document" r:id="rId4" imgW="7046703" imgH="6183505" progId="Word.Document.8">
                  <p:embed/>
                </p:oleObj>
              </mc:Choice>
              <mc:Fallback>
                <p:oleObj name="Document" r:id="rId4" imgW="7046703" imgH="6183505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1479919"/>
                        <a:ext cx="5410200" cy="47363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92744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685800"/>
            <a:ext cx="7024744" cy="685800"/>
          </a:xfrm>
        </p:spPr>
        <p:txBody>
          <a:bodyPr>
            <a:normAutofit fontScale="90000"/>
          </a:bodyPr>
          <a:lstStyle/>
          <a:p>
            <a:r>
              <a:rPr lang="tr-TR" sz="2400" b="1" dirty="0" smtClean="0"/>
              <a:t>Constructors and Destrcutors in Derived Classes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23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84079218"/>
              </p:ext>
            </p:extLst>
          </p:nvPr>
        </p:nvGraphicFramePr>
        <p:xfrm>
          <a:off x="1752600" y="1600200"/>
          <a:ext cx="5618168" cy="449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45" name="Document" r:id="rId4" imgW="7046703" imgH="5641737" progId="Word.Document.8">
                  <p:embed/>
                </p:oleObj>
              </mc:Choice>
              <mc:Fallback>
                <p:oleObj name="Document" r:id="rId4" imgW="7046703" imgH="5641737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1600200"/>
                        <a:ext cx="5618168" cy="449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68248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4572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Introduction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Inheritance is used to increase software reusability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Inheritance is creating new class from an existing class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Existing class’s data members and member functions are absorbed by new class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New class is called as derived class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Derived class represents more specialized group of objects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Additional data members or member functions can be included in derived classes</a:t>
            </a:r>
            <a:endParaRPr lang="tr-TR" b="1" dirty="0">
              <a:solidFill>
                <a:srgbClr val="3E3D2D"/>
              </a:solidFill>
            </a:endParaRPr>
          </a:p>
          <a:p>
            <a:endParaRPr lang="tr-TR" b="1" dirty="0" smtClean="0">
              <a:solidFill>
                <a:srgbClr val="3E3D2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051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4572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Introduction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Direct base class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Inherited from one level up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Indirect base class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Inherited from two or more levels up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Single inheritance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Inherited from one base class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Multiple inheritance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Inherited from multiple base classes</a:t>
            </a:r>
            <a:endParaRPr lang="tr-TR" b="1" dirty="0">
              <a:solidFill>
                <a:srgbClr val="3E3D2D"/>
              </a:solidFill>
            </a:endParaRPr>
          </a:p>
          <a:p>
            <a:endParaRPr lang="tr-TR" b="1" dirty="0" smtClean="0">
              <a:solidFill>
                <a:srgbClr val="3E3D2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8996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4572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Introduction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Three types of inheritance</a:t>
            </a:r>
          </a:p>
          <a:p>
            <a:pPr lvl="1"/>
            <a:r>
              <a:rPr lang="tr-TR" b="1" dirty="0">
                <a:solidFill>
                  <a:srgbClr val="3E3D2D"/>
                </a:solidFill>
              </a:rPr>
              <a:t>p</a:t>
            </a:r>
            <a:r>
              <a:rPr lang="tr-TR" b="1" dirty="0" smtClean="0">
                <a:solidFill>
                  <a:srgbClr val="3E3D2D"/>
                </a:solidFill>
              </a:rPr>
              <a:t>ublic</a:t>
            </a:r>
          </a:p>
          <a:p>
            <a:pPr lvl="2"/>
            <a:r>
              <a:rPr lang="tr-TR" b="1" dirty="0" smtClean="0">
                <a:solidFill>
                  <a:srgbClr val="3E3D2D"/>
                </a:solidFill>
              </a:rPr>
              <a:t>Every object of derived class is also an object of base class</a:t>
            </a:r>
          </a:p>
          <a:p>
            <a:pPr lvl="2"/>
            <a:r>
              <a:rPr lang="tr-TR" b="1" dirty="0" smtClean="0">
                <a:solidFill>
                  <a:srgbClr val="3E3D2D"/>
                </a:solidFill>
              </a:rPr>
              <a:t>Base class objects are not objects of derived classes</a:t>
            </a:r>
          </a:p>
          <a:p>
            <a:pPr lvl="2"/>
            <a:r>
              <a:rPr lang="tr-TR" b="1" dirty="0" smtClean="0">
                <a:solidFill>
                  <a:srgbClr val="3E3D2D"/>
                </a:solidFill>
              </a:rPr>
              <a:t>Derived class can access private base class members</a:t>
            </a:r>
          </a:p>
          <a:p>
            <a:pPr lvl="2"/>
            <a:r>
              <a:rPr lang="tr-TR" b="1" dirty="0" smtClean="0">
                <a:solidFill>
                  <a:srgbClr val="3E3D2D"/>
                </a:solidFill>
              </a:rPr>
              <a:t>Inherited non-private member functions must be used to access private base class members</a:t>
            </a:r>
          </a:p>
          <a:p>
            <a:pPr lvl="1"/>
            <a:r>
              <a:rPr lang="tr-TR" b="1" dirty="0">
                <a:solidFill>
                  <a:srgbClr val="3E3D2D"/>
                </a:solidFill>
              </a:rPr>
              <a:t>p</a:t>
            </a:r>
            <a:r>
              <a:rPr lang="tr-TR" b="1" dirty="0" smtClean="0">
                <a:solidFill>
                  <a:srgbClr val="3E3D2D"/>
                </a:solidFill>
              </a:rPr>
              <a:t>rivate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protected</a:t>
            </a:r>
            <a:endParaRPr lang="tr-TR" b="1" dirty="0">
              <a:solidFill>
                <a:srgbClr val="3E3D2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7279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4572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Introduction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en-US" altLang="tr-TR" b="1" dirty="0"/>
              <a:t>“is-a” vs. “has-a”</a:t>
            </a:r>
          </a:p>
          <a:p>
            <a:pPr lvl="1"/>
            <a:r>
              <a:rPr lang="en-US" altLang="tr-TR" b="1" dirty="0"/>
              <a:t>“is-a</a:t>
            </a:r>
            <a:r>
              <a:rPr lang="en-US" altLang="tr-TR" b="1" dirty="0" smtClean="0"/>
              <a:t>”</a:t>
            </a:r>
            <a:r>
              <a:rPr lang="tr-TR" altLang="tr-TR" b="1" dirty="0" smtClean="0"/>
              <a:t> is inheritance</a:t>
            </a:r>
          </a:p>
          <a:p>
            <a:pPr lvl="2"/>
            <a:r>
              <a:rPr lang="tr-TR" b="1" dirty="0" smtClean="0">
                <a:solidFill>
                  <a:srgbClr val="3E3D2D"/>
                </a:solidFill>
              </a:rPr>
              <a:t>Derived class object can be considered as base class object</a:t>
            </a:r>
          </a:p>
          <a:p>
            <a:pPr lvl="1"/>
            <a:r>
              <a:rPr lang="en-US" altLang="tr-TR" b="1" dirty="0"/>
              <a:t>“has-a</a:t>
            </a:r>
            <a:r>
              <a:rPr lang="en-US" altLang="tr-TR" b="1" dirty="0" smtClean="0"/>
              <a:t>”</a:t>
            </a:r>
            <a:r>
              <a:rPr lang="tr-TR" altLang="tr-TR" b="1" dirty="0">
                <a:solidFill>
                  <a:srgbClr val="3E3D2D"/>
                </a:solidFill>
              </a:rPr>
              <a:t> </a:t>
            </a:r>
            <a:r>
              <a:rPr lang="tr-TR" altLang="tr-TR" b="1" dirty="0" smtClean="0">
                <a:solidFill>
                  <a:srgbClr val="3E3D2D"/>
                </a:solidFill>
              </a:rPr>
              <a:t>is composition</a:t>
            </a:r>
          </a:p>
          <a:p>
            <a:pPr lvl="2"/>
            <a:r>
              <a:rPr lang="tr-TR" altLang="tr-TR" b="1" dirty="0" smtClean="0">
                <a:solidFill>
                  <a:srgbClr val="3E3D2D"/>
                </a:solidFill>
              </a:rPr>
              <a:t>A class contains one or more objects of other classes as data members.</a:t>
            </a:r>
            <a:endParaRPr lang="en-US" altLang="tr-TR" b="1" dirty="0"/>
          </a:p>
        </p:txBody>
      </p:sp>
    </p:spTree>
    <p:extLst>
      <p:ext uri="{BB962C8B-B14F-4D97-AF65-F5344CB8AC3E}">
        <p14:creationId xmlns:p14="http://schemas.microsoft.com/office/powerpoint/2010/main" val="3559510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4572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Base Classes and Derived Classes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altLang="tr-TR" b="1" dirty="0" smtClean="0"/>
              <a:t>Object of one class is an object of another class</a:t>
            </a:r>
          </a:p>
          <a:p>
            <a:r>
              <a:rPr lang="tr-TR" altLang="tr-TR" b="1" dirty="0" smtClean="0"/>
              <a:t>Base class represents larger set of objects than derived classes</a:t>
            </a:r>
          </a:p>
          <a:p>
            <a:pPr lvl="1"/>
            <a:r>
              <a:rPr lang="tr-TR" altLang="tr-TR" b="1" dirty="0" smtClean="0"/>
              <a:t>Example: </a:t>
            </a:r>
          </a:p>
          <a:p>
            <a:pPr lvl="2"/>
            <a:r>
              <a:rPr lang="tr-TR" altLang="tr-TR" b="1" dirty="0" smtClean="0"/>
              <a:t>Base class: Vehicle</a:t>
            </a:r>
          </a:p>
          <a:p>
            <a:pPr lvl="2"/>
            <a:r>
              <a:rPr lang="tr-TR" altLang="tr-TR" b="1" dirty="0" smtClean="0"/>
              <a:t>Derived class: Car</a:t>
            </a:r>
          </a:p>
          <a:p>
            <a:pPr lvl="1"/>
            <a:endParaRPr lang="tr-TR" altLang="tr-TR" b="1" dirty="0" smtClean="0"/>
          </a:p>
          <a:p>
            <a:endParaRPr lang="en-US" altLang="tr-TR" b="1" dirty="0"/>
          </a:p>
        </p:txBody>
      </p:sp>
    </p:spTree>
    <p:extLst>
      <p:ext uri="{BB962C8B-B14F-4D97-AF65-F5344CB8AC3E}">
        <p14:creationId xmlns:p14="http://schemas.microsoft.com/office/powerpoint/2010/main" val="2700387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4572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Base Classes and Derived Classes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altLang="tr-TR" b="1" dirty="0" smtClean="0"/>
              <a:t>Inheritance Hierarchy</a:t>
            </a:r>
          </a:p>
          <a:p>
            <a:pPr lvl="1"/>
            <a:r>
              <a:rPr lang="tr-TR" altLang="tr-TR" b="1" dirty="0" smtClean="0"/>
              <a:t>Inheritance relationships can be considered as a tree-like hierarchy structure.</a:t>
            </a:r>
          </a:p>
          <a:p>
            <a:pPr lvl="1"/>
            <a:r>
              <a:rPr lang="tr-TR" altLang="tr-TR" b="1" dirty="0" smtClean="0"/>
              <a:t>Each class becomes base class or derived class.</a:t>
            </a:r>
          </a:p>
          <a:p>
            <a:pPr lvl="1"/>
            <a:r>
              <a:rPr lang="tr-TR" altLang="tr-TR" b="1" dirty="0" smtClean="0"/>
              <a:t>Base classes provides data and functionality to other classes</a:t>
            </a:r>
          </a:p>
          <a:p>
            <a:pPr lvl="1"/>
            <a:r>
              <a:rPr lang="tr-TR" altLang="tr-TR" b="1" dirty="0" smtClean="0"/>
              <a:t>Derived classes inherits data and functionality from other classes</a:t>
            </a:r>
          </a:p>
          <a:p>
            <a:pPr lvl="1"/>
            <a:endParaRPr lang="tr-TR" altLang="tr-TR" b="1" dirty="0" smtClean="0"/>
          </a:p>
          <a:p>
            <a:endParaRPr lang="en-US" altLang="tr-TR" b="1" dirty="0"/>
          </a:p>
        </p:txBody>
      </p:sp>
    </p:spTree>
    <p:extLst>
      <p:ext uri="{BB962C8B-B14F-4D97-AF65-F5344CB8AC3E}">
        <p14:creationId xmlns:p14="http://schemas.microsoft.com/office/powerpoint/2010/main" val="4002199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4572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Base Classes and Derived Classes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altLang="tr-TR" b="1" dirty="0"/>
              <a:t>p</a:t>
            </a:r>
            <a:r>
              <a:rPr lang="tr-TR" altLang="tr-TR" b="1" dirty="0" smtClean="0"/>
              <a:t>ublic inheritance</a:t>
            </a:r>
          </a:p>
          <a:p>
            <a:pPr lvl="1"/>
            <a:r>
              <a:rPr lang="tr-TR" altLang="tr-TR" b="1" dirty="0" smtClean="0"/>
              <a:t>class TwoDimensionalShape : public Shape</a:t>
            </a:r>
          </a:p>
          <a:p>
            <a:pPr lvl="1"/>
            <a:r>
              <a:rPr lang="tr-TR" altLang="tr-TR" b="1" dirty="0" smtClean="0"/>
              <a:t>TwoDimensionalShape class inherits from Shape class</a:t>
            </a:r>
          </a:p>
          <a:p>
            <a:pPr lvl="1"/>
            <a:r>
              <a:rPr lang="tr-TR" altLang="tr-TR" b="1" dirty="0" smtClean="0"/>
              <a:t>Although not accessible directly, base class private members are still inherited</a:t>
            </a:r>
          </a:p>
          <a:p>
            <a:pPr lvl="1"/>
            <a:r>
              <a:rPr lang="tr-TR" altLang="tr-TR" b="1" dirty="0" smtClean="0"/>
              <a:t>They can be accessed using public member functions</a:t>
            </a:r>
          </a:p>
          <a:p>
            <a:pPr lvl="1"/>
            <a:r>
              <a:rPr lang="tr-TR" altLang="tr-TR" b="1" dirty="0"/>
              <a:t>p</a:t>
            </a:r>
            <a:r>
              <a:rPr lang="tr-TR" altLang="tr-TR" b="1" dirty="0" smtClean="0"/>
              <a:t>ublic and protected members inherited with original member access</a:t>
            </a:r>
          </a:p>
          <a:p>
            <a:pPr lvl="1"/>
            <a:r>
              <a:rPr lang="tr-TR" altLang="tr-TR" b="1" dirty="0" smtClean="0"/>
              <a:t>friend functions are not inherited  </a:t>
            </a:r>
          </a:p>
          <a:p>
            <a:endParaRPr lang="en-US" altLang="tr-TR" b="1" dirty="0"/>
          </a:p>
        </p:txBody>
      </p:sp>
    </p:spTree>
    <p:extLst>
      <p:ext uri="{BB962C8B-B14F-4D97-AF65-F5344CB8AC3E}">
        <p14:creationId xmlns:p14="http://schemas.microsoft.com/office/powerpoint/2010/main" val="1116821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11221</TotalTime>
  <Words>496</Words>
  <Application>Microsoft Office PowerPoint</Application>
  <PresentationFormat>On-screen Show (4:3)</PresentationFormat>
  <Paragraphs>125</Paragraphs>
  <Slides>23</Slides>
  <Notes>21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8" baseType="lpstr">
      <vt:lpstr>Calibri</vt:lpstr>
      <vt:lpstr>Century Gothic</vt:lpstr>
      <vt:lpstr>Wingdings 2</vt:lpstr>
      <vt:lpstr>Austin</vt:lpstr>
      <vt:lpstr>Document</vt:lpstr>
      <vt:lpstr>COM120</vt:lpstr>
      <vt:lpstr>Outline</vt:lpstr>
      <vt:lpstr>Introduction</vt:lpstr>
      <vt:lpstr>Introduction</vt:lpstr>
      <vt:lpstr>Introduction</vt:lpstr>
      <vt:lpstr>Introduction</vt:lpstr>
      <vt:lpstr>Base Classes and Derived Classes</vt:lpstr>
      <vt:lpstr>Base Classes and Derived Classes</vt:lpstr>
      <vt:lpstr>Base Classes and Derived Classes</vt:lpstr>
      <vt:lpstr>protected Members </vt:lpstr>
      <vt:lpstr>Constructors and Destrcutors in Derived Classes</vt:lpstr>
      <vt:lpstr>Constructors and Destrcutors in Derived Classes</vt:lpstr>
      <vt:lpstr>Constructors and Destrcutors in Derived Classes</vt:lpstr>
      <vt:lpstr>Constructors and Destrcutors in Derived Classes</vt:lpstr>
      <vt:lpstr>Constructors and Destrcutors in Derived Classes</vt:lpstr>
      <vt:lpstr>Constructors and Destrcutors in Derived Classes</vt:lpstr>
      <vt:lpstr>Constructors and Destrcutors in Derived Classes</vt:lpstr>
      <vt:lpstr>Constructors and Destrcutors in Derived Classes</vt:lpstr>
      <vt:lpstr>Constructors and Destrcutors in Derived Classes</vt:lpstr>
      <vt:lpstr>Constructors and Destrcutors in Derived Classes</vt:lpstr>
      <vt:lpstr>Constructors and Destrcutors in Derived Classes</vt:lpstr>
      <vt:lpstr>Constructors and Destrcutors in Derived Classes</vt:lpstr>
      <vt:lpstr>Constructors and Destrcutors in Derived Classes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COM267</dc:title>
  <dc:creator>AR</dc:creator>
  <cp:lastModifiedBy>Microsoft account</cp:lastModifiedBy>
  <cp:revision>625</cp:revision>
  <dcterms:created xsi:type="dcterms:W3CDTF">2006-08-16T00:00:00Z</dcterms:created>
  <dcterms:modified xsi:type="dcterms:W3CDTF">2020-05-21T19:21:42Z</dcterms:modified>
</cp:coreProperties>
</file>