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66" r:id="rId2"/>
    <p:sldId id="267" r:id="rId3"/>
    <p:sldId id="268" r:id="rId4"/>
    <p:sldId id="269" r:id="rId5"/>
    <p:sldId id="270" r:id="rId6"/>
    <p:sldId id="271" r:id="rId7"/>
    <p:sldId id="272" r:id="rId8"/>
    <p:sldId id="273" r:id="rId9"/>
    <p:sldId id="274" r:id="rId10"/>
    <p:sldId id="27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585"/>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D3A747-3929-B14B-B208-AEAB1EE1498F}" type="doc">
      <dgm:prSet loTypeId="urn:microsoft.com/office/officeart/2005/8/layout/pyramid1" loCatId="" qsTypeId="urn:microsoft.com/office/officeart/2005/8/quickstyle/simple1" qsCatId="simple" csTypeId="urn:microsoft.com/office/officeart/2005/8/colors/accent1_2" csCatId="accent1" phldr="1"/>
      <dgm:spPr/>
    </dgm:pt>
    <dgm:pt modelId="{526E6D37-8D14-C74F-A91C-2C38C2385B1A}">
      <dgm:prSet phldrT="[Text]" custT="1"/>
      <dgm:spPr/>
      <dgm:t>
        <a:bodyPr/>
        <a:lstStyle/>
        <a:p>
          <a:endParaRPr lang="en-US" sz="3600" dirty="0"/>
        </a:p>
        <a:p>
          <a:r>
            <a:rPr lang="en-US" sz="3600" dirty="0"/>
            <a:t>The British</a:t>
          </a:r>
        </a:p>
      </dgm:t>
    </dgm:pt>
    <dgm:pt modelId="{653D1D9E-416D-944D-BA83-F950CAB04297}" type="parTrans" cxnId="{1FFB6834-882E-E642-B09B-174537B6C992}">
      <dgm:prSet/>
      <dgm:spPr/>
      <dgm:t>
        <a:bodyPr/>
        <a:lstStyle/>
        <a:p>
          <a:endParaRPr lang="en-US"/>
        </a:p>
      </dgm:t>
    </dgm:pt>
    <dgm:pt modelId="{4D10733F-564D-0248-866F-B8CA943CCCE8}" type="sibTrans" cxnId="{1FFB6834-882E-E642-B09B-174537B6C992}">
      <dgm:prSet/>
      <dgm:spPr/>
      <dgm:t>
        <a:bodyPr/>
        <a:lstStyle/>
        <a:p>
          <a:endParaRPr lang="en-US"/>
        </a:p>
      </dgm:t>
    </dgm:pt>
    <dgm:pt modelId="{D9C81261-21E7-8046-A6FC-EDBA081085A1}">
      <dgm:prSet phldrT="[Text]" custT="1"/>
      <dgm:spPr/>
      <dgm:t>
        <a:bodyPr/>
        <a:lstStyle/>
        <a:p>
          <a:r>
            <a:rPr lang="en-US" sz="5400" dirty="0"/>
            <a:t>Aziz</a:t>
          </a:r>
        </a:p>
      </dgm:t>
    </dgm:pt>
    <dgm:pt modelId="{67C5E4EF-7D46-4E42-9527-A40BE534F34B}" type="parTrans" cxnId="{50B6CB89-E528-C241-9714-412B0021FBD1}">
      <dgm:prSet/>
      <dgm:spPr/>
      <dgm:t>
        <a:bodyPr/>
        <a:lstStyle/>
        <a:p>
          <a:endParaRPr lang="en-US"/>
        </a:p>
      </dgm:t>
    </dgm:pt>
    <dgm:pt modelId="{80018776-5D46-0448-AA31-3016C9A8BA1E}" type="sibTrans" cxnId="{50B6CB89-E528-C241-9714-412B0021FBD1}">
      <dgm:prSet/>
      <dgm:spPr/>
      <dgm:t>
        <a:bodyPr/>
        <a:lstStyle/>
        <a:p>
          <a:endParaRPr lang="en-US"/>
        </a:p>
      </dgm:t>
    </dgm:pt>
    <dgm:pt modelId="{2D27EE0C-9320-7C4A-84D2-3DB34B6645A1}">
      <dgm:prSet phldrT="[Text]" custT="1"/>
      <dgm:spPr/>
      <dgm:t>
        <a:bodyPr/>
        <a:lstStyle/>
        <a:p>
          <a:r>
            <a:rPr lang="en-US" sz="5400" dirty="0"/>
            <a:t>Hindus</a:t>
          </a:r>
        </a:p>
      </dgm:t>
    </dgm:pt>
    <dgm:pt modelId="{C3275C6B-2B8A-B344-A89A-5BC98370E8E4}" type="parTrans" cxnId="{40BCF495-2ABC-2246-9451-A7903209577F}">
      <dgm:prSet/>
      <dgm:spPr/>
      <dgm:t>
        <a:bodyPr/>
        <a:lstStyle/>
        <a:p>
          <a:endParaRPr lang="en-US"/>
        </a:p>
      </dgm:t>
    </dgm:pt>
    <dgm:pt modelId="{EEEC13DD-6698-F348-B1F5-7A78727B2C8B}" type="sibTrans" cxnId="{40BCF495-2ABC-2246-9451-A7903209577F}">
      <dgm:prSet/>
      <dgm:spPr/>
      <dgm:t>
        <a:bodyPr/>
        <a:lstStyle/>
        <a:p>
          <a:endParaRPr lang="en-US"/>
        </a:p>
      </dgm:t>
    </dgm:pt>
    <dgm:pt modelId="{54F27BA2-2B6C-F64B-9B58-41B6A905B277}" type="pres">
      <dgm:prSet presAssocID="{5AD3A747-3929-B14B-B208-AEAB1EE1498F}" presName="Name0" presStyleCnt="0">
        <dgm:presLayoutVars>
          <dgm:dir/>
          <dgm:animLvl val="lvl"/>
          <dgm:resizeHandles val="exact"/>
        </dgm:presLayoutVars>
      </dgm:prSet>
      <dgm:spPr/>
    </dgm:pt>
    <dgm:pt modelId="{07B19A97-A1D8-BD42-B44B-704249A53871}" type="pres">
      <dgm:prSet presAssocID="{526E6D37-8D14-C74F-A91C-2C38C2385B1A}" presName="Name8" presStyleCnt="0"/>
      <dgm:spPr/>
    </dgm:pt>
    <dgm:pt modelId="{09702704-791B-BB4F-BF6E-1C1F70C82BB9}" type="pres">
      <dgm:prSet presAssocID="{526E6D37-8D14-C74F-A91C-2C38C2385B1A}" presName="level" presStyleLbl="node1" presStyleIdx="0" presStyleCnt="3">
        <dgm:presLayoutVars>
          <dgm:chMax val="1"/>
          <dgm:bulletEnabled val="1"/>
        </dgm:presLayoutVars>
      </dgm:prSet>
      <dgm:spPr/>
    </dgm:pt>
    <dgm:pt modelId="{95430866-47C6-5941-8396-E1EFD5DDAD2C}" type="pres">
      <dgm:prSet presAssocID="{526E6D37-8D14-C74F-A91C-2C38C2385B1A}" presName="levelTx" presStyleLbl="revTx" presStyleIdx="0" presStyleCnt="0">
        <dgm:presLayoutVars>
          <dgm:chMax val="1"/>
          <dgm:bulletEnabled val="1"/>
        </dgm:presLayoutVars>
      </dgm:prSet>
      <dgm:spPr/>
    </dgm:pt>
    <dgm:pt modelId="{4F4C2315-5BCC-9947-8F6D-30785D05AD2B}" type="pres">
      <dgm:prSet presAssocID="{D9C81261-21E7-8046-A6FC-EDBA081085A1}" presName="Name8" presStyleCnt="0"/>
      <dgm:spPr/>
    </dgm:pt>
    <dgm:pt modelId="{7DBF1CA7-1668-6840-92A2-482F3074C773}" type="pres">
      <dgm:prSet presAssocID="{D9C81261-21E7-8046-A6FC-EDBA081085A1}" presName="level" presStyleLbl="node1" presStyleIdx="1" presStyleCnt="3">
        <dgm:presLayoutVars>
          <dgm:chMax val="1"/>
          <dgm:bulletEnabled val="1"/>
        </dgm:presLayoutVars>
      </dgm:prSet>
      <dgm:spPr/>
    </dgm:pt>
    <dgm:pt modelId="{B379EA71-0C70-6F45-8AF9-6EDE48B764E8}" type="pres">
      <dgm:prSet presAssocID="{D9C81261-21E7-8046-A6FC-EDBA081085A1}" presName="levelTx" presStyleLbl="revTx" presStyleIdx="0" presStyleCnt="0">
        <dgm:presLayoutVars>
          <dgm:chMax val="1"/>
          <dgm:bulletEnabled val="1"/>
        </dgm:presLayoutVars>
      </dgm:prSet>
      <dgm:spPr/>
    </dgm:pt>
    <dgm:pt modelId="{C6C654DD-1ECC-CD4B-BC67-BADB3F3F1318}" type="pres">
      <dgm:prSet presAssocID="{2D27EE0C-9320-7C4A-84D2-3DB34B6645A1}" presName="Name8" presStyleCnt="0"/>
      <dgm:spPr/>
    </dgm:pt>
    <dgm:pt modelId="{44ACF6B3-BB1A-D64F-97F3-CAA2E6FA3190}" type="pres">
      <dgm:prSet presAssocID="{2D27EE0C-9320-7C4A-84D2-3DB34B6645A1}" presName="level" presStyleLbl="node1" presStyleIdx="2" presStyleCnt="3">
        <dgm:presLayoutVars>
          <dgm:chMax val="1"/>
          <dgm:bulletEnabled val="1"/>
        </dgm:presLayoutVars>
      </dgm:prSet>
      <dgm:spPr/>
    </dgm:pt>
    <dgm:pt modelId="{AD825261-B756-BC48-AED3-1A01D3206DA1}" type="pres">
      <dgm:prSet presAssocID="{2D27EE0C-9320-7C4A-84D2-3DB34B6645A1}" presName="levelTx" presStyleLbl="revTx" presStyleIdx="0" presStyleCnt="0">
        <dgm:presLayoutVars>
          <dgm:chMax val="1"/>
          <dgm:bulletEnabled val="1"/>
        </dgm:presLayoutVars>
      </dgm:prSet>
      <dgm:spPr/>
    </dgm:pt>
  </dgm:ptLst>
  <dgm:cxnLst>
    <dgm:cxn modelId="{56A47A09-20F0-AE41-B0B5-35BEA74D2CC7}" type="presOf" srcId="{526E6D37-8D14-C74F-A91C-2C38C2385B1A}" destId="{09702704-791B-BB4F-BF6E-1C1F70C82BB9}" srcOrd="0" destOrd="0" presId="urn:microsoft.com/office/officeart/2005/8/layout/pyramid1"/>
    <dgm:cxn modelId="{05043615-AA9F-0B4A-B98F-D9E2891728CF}" type="presOf" srcId="{2D27EE0C-9320-7C4A-84D2-3DB34B6645A1}" destId="{AD825261-B756-BC48-AED3-1A01D3206DA1}" srcOrd="1" destOrd="0" presId="urn:microsoft.com/office/officeart/2005/8/layout/pyramid1"/>
    <dgm:cxn modelId="{6BF69715-98F4-5647-9ADF-01B1AE17D369}" type="presOf" srcId="{526E6D37-8D14-C74F-A91C-2C38C2385B1A}" destId="{95430866-47C6-5941-8396-E1EFD5DDAD2C}" srcOrd="1" destOrd="0" presId="urn:microsoft.com/office/officeart/2005/8/layout/pyramid1"/>
    <dgm:cxn modelId="{31F7161D-B3DA-8A49-B742-60480F756104}" type="presOf" srcId="{D9C81261-21E7-8046-A6FC-EDBA081085A1}" destId="{B379EA71-0C70-6F45-8AF9-6EDE48B764E8}" srcOrd="1" destOrd="0" presId="urn:microsoft.com/office/officeart/2005/8/layout/pyramid1"/>
    <dgm:cxn modelId="{1FFB6834-882E-E642-B09B-174537B6C992}" srcId="{5AD3A747-3929-B14B-B208-AEAB1EE1498F}" destId="{526E6D37-8D14-C74F-A91C-2C38C2385B1A}" srcOrd="0" destOrd="0" parTransId="{653D1D9E-416D-944D-BA83-F950CAB04297}" sibTransId="{4D10733F-564D-0248-866F-B8CA943CCCE8}"/>
    <dgm:cxn modelId="{09D4FC50-7D42-EC4E-BC7B-A30B54CCC43F}" type="presOf" srcId="{5AD3A747-3929-B14B-B208-AEAB1EE1498F}" destId="{54F27BA2-2B6C-F64B-9B58-41B6A905B277}" srcOrd="0" destOrd="0" presId="urn:microsoft.com/office/officeart/2005/8/layout/pyramid1"/>
    <dgm:cxn modelId="{5FD0305E-8403-2B43-BCF6-6872085ED503}" type="presOf" srcId="{D9C81261-21E7-8046-A6FC-EDBA081085A1}" destId="{7DBF1CA7-1668-6840-92A2-482F3074C773}" srcOrd="0" destOrd="0" presId="urn:microsoft.com/office/officeart/2005/8/layout/pyramid1"/>
    <dgm:cxn modelId="{50B6CB89-E528-C241-9714-412B0021FBD1}" srcId="{5AD3A747-3929-B14B-B208-AEAB1EE1498F}" destId="{D9C81261-21E7-8046-A6FC-EDBA081085A1}" srcOrd="1" destOrd="0" parTransId="{67C5E4EF-7D46-4E42-9527-A40BE534F34B}" sibTransId="{80018776-5D46-0448-AA31-3016C9A8BA1E}"/>
    <dgm:cxn modelId="{40BCF495-2ABC-2246-9451-A7903209577F}" srcId="{5AD3A747-3929-B14B-B208-AEAB1EE1498F}" destId="{2D27EE0C-9320-7C4A-84D2-3DB34B6645A1}" srcOrd="2" destOrd="0" parTransId="{C3275C6B-2B8A-B344-A89A-5BC98370E8E4}" sibTransId="{EEEC13DD-6698-F348-B1F5-7A78727B2C8B}"/>
    <dgm:cxn modelId="{D4285D9D-C316-F142-9F2F-3517F9D703F9}" type="presOf" srcId="{2D27EE0C-9320-7C4A-84D2-3DB34B6645A1}" destId="{44ACF6B3-BB1A-D64F-97F3-CAA2E6FA3190}" srcOrd="0" destOrd="0" presId="urn:microsoft.com/office/officeart/2005/8/layout/pyramid1"/>
    <dgm:cxn modelId="{278BEA51-D4CF-A742-9F36-34A1DD8337D4}" type="presParOf" srcId="{54F27BA2-2B6C-F64B-9B58-41B6A905B277}" destId="{07B19A97-A1D8-BD42-B44B-704249A53871}" srcOrd="0" destOrd="0" presId="urn:microsoft.com/office/officeart/2005/8/layout/pyramid1"/>
    <dgm:cxn modelId="{0896EC27-5D4B-9F42-9EED-F154E5A33EC8}" type="presParOf" srcId="{07B19A97-A1D8-BD42-B44B-704249A53871}" destId="{09702704-791B-BB4F-BF6E-1C1F70C82BB9}" srcOrd="0" destOrd="0" presId="urn:microsoft.com/office/officeart/2005/8/layout/pyramid1"/>
    <dgm:cxn modelId="{2A9DC07D-2252-D345-BE71-FDFCF374D561}" type="presParOf" srcId="{07B19A97-A1D8-BD42-B44B-704249A53871}" destId="{95430866-47C6-5941-8396-E1EFD5DDAD2C}" srcOrd="1" destOrd="0" presId="urn:microsoft.com/office/officeart/2005/8/layout/pyramid1"/>
    <dgm:cxn modelId="{8CCCFDF0-0C06-6349-B43C-41C847AF75A8}" type="presParOf" srcId="{54F27BA2-2B6C-F64B-9B58-41B6A905B277}" destId="{4F4C2315-5BCC-9947-8F6D-30785D05AD2B}" srcOrd="1" destOrd="0" presId="urn:microsoft.com/office/officeart/2005/8/layout/pyramid1"/>
    <dgm:cxn modelId="{828C9FBE-86A6-3448-B7F6-08022D1AFA34}" type="presParOf" srcId="{4F4C2315-5BCC-9947-8F6D-30785D05AD2B}" destId="{7DBF1CA7-1668-6840-92A2-482F3074C773}" srcOrd="0" destOrd="0" presId="urn:microsoft.com/office/officeart/2005/8/layout/pyramid1"/>
    <dgm:cxn modelId="{12D8BEC0-8220-1542-85C4-B37CB8654161}" type="presParOf" srcId="{4F4C2315-5BCC-9947-8F6D-30785D05AD2B}" destId="{B379EA71-0C70-6F45-8AF9-6EDE48B764E8}" srcOrd="1" destOrd="0" presId="urn:microsoft.com/office/officeart/2005/8/layout/pyramid1"/>
    <dgm:cxn modelId="{BB4FC7EE-FEC6-DC47-90BE-BCED039C17C1}" type="presParOf" srcId="{54F27BA2-2B6C-F64B-9B58-41B6A905B277}" destId="{C6C654DD-1ECC-CD4B-BC67-BADB3F3F1318}" srcOrd="2" destOrd="0" presId="urn:microsoft.com/office/officeart/2005/8/layout/pyramid1"/>
    <dgm:cxn modelId="{AA8092A6-B3B2-284D-BAE9-A487330EA176}" type="presParOf" srcId="{C6C654DD-1ECC-CD4B-BC67-BADB3F3F1318}" destId="{44ACF6B3-BB1A-D64F-97F3-CAA2E6FA3190}" srcOrd="0" destOrd="0" presId="urn:microsoft.com/office/officeart/2005/8/layout/pyramid1"/>
    <dgm:cxn modelId="{9E2F11B9-6E65-DB48-9985-E2EDC76A1FD9}" type="presParOf" srcId="{C6C654DD-1ECC-CD4B-BC67-BADB3F3F1318}" destId="{AD825261-B756-BC48-AED3-1A01D3206DA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02704-791B-BB4F-BF6E-1C1F70C82BB9}">
      <dsp:nvSpPr>
        <dsp:cNvPr id="0" name=""/>
        <dsp:cNvSpPr/>
      </dsp:nvSpPr>
      <dsp:spPr>
        <a:xfrm>
          <a:off x="3352799" y="0"/>
          <a:ext cx="3352800" cy="1310745"/>
        </a:xfrm>
        <a:prstGeom prst="trapezoid">
          <a:avLst>
            <a:gd name="adj" fmla="val 12789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dirty="0"/>
        </a:p>
        <a:p>
          <a:pPr marL="0" lvl="0" indent="0" algn="ctr" defTabSz="1600200">
            <a:lnSpc>
              <a:spcPct val="90000"/>
            </a:lnSpc>
            <a:spcBef>
              <a:spcPct val="0"/>
            </a:spcBef>
            <a:spcAft>
              <a:spcPct val="35000"/>
            </a:spcAft>
            <a:buNone/>
          </a:pPr>
          <a:r>
            <a:rPr lang="en-US" sz="3600" kern="1200" dirty="0"/>
            <a:t>The British</a:t>
          </a:r>
        </a:p>
      </dsp:txBody>
      <dsp:txXfrm>
        <a:off x="3352799" y="0"/>
        <a:ext cx="3352800" cy="1310745"/>
      </dsp:txXfrm>
    </dsp:sp>
    <dsp:sp modelId="{7DBF1CA7-1668-6840-92A2-482F3074C773}">
      <dsp:nvSpPr>
        <dsp:cNvPr id="0" name=""/>
        <dsp:cNvSpPr/>
      </dsp:nvSpPr>
      <dsp:spPr>
        <a:xfrm>
          <a:off x="1676399" y="1310745"/>
          <a:ext cx="6705600" cy="1310745"/>
        </a:xfrm>
        <a:prstGeom prst="trapezoid">
          <a:avLst>
            <a:gd name="adj" fmla="val 12789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en-US" sz="5400" kern="1200" dirty="0"/>
            <a:t>Aziz</a:t>
          </a:r>
        </a:p>
      </dsp:txBody>
      <dsp:txXfrm>
        <a:off x="2849879" y="1310745"/>
        <a:ext cx="4358640" cy="1310745"/>
      </dsp:txXfrm>
    </dsp:sp>
    <dsp:sp modelId="{44ACF6B3-BB1A-D64F-97F3-CAA2E6FA3190}">
      <dsp:nvSpPr>
        <dsp:cNvPr id="0" name=""/>
        <dsp:cNvSpPr/>
      </dsp:nvSpPr>
      <dsp:spPr>
        <a:xfrm>
          <a:off x="0" y="2621491"/>
          <a:ext cx="10058400" cy="1310745"/>
        </a:xfrm>
        <a:prstGeom prst="trapezoid">
          <a:avLst>
            <a:gd name="adj" fmla="val 12789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2400300">
            <a:lnSpc>
              <a:spcPct val="90000"/>
            </a:lnSpc>
            <a:spcBef>
              <a:spcPct val="0"/>
            </a:spcBef>
            <a:spcAft>
              <a:spcPct val="35000"/>
            </a:spcAft>
            <a:buNone/>
          </a:pPr>
          <a:r>
            <a:rPr lang="en-US" sz="5400" kern="1200" dirty="0"/>
            <a:t>Hindus</a:t>
          </a:r>
        </a:p>
      </dsp:txBody>
      <dsp:txXfrm>
        <a:off x="1760219" y="2621491"/>
        <a:ext cx="6537960" cy="131074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4/20/22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4/20/22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4/20/22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4/20/22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4/20/22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D4E60-93FA-6C4C-9A40-257F6C9B6170}"/>
              </a:ext>
            </a:extLst>
          </p:cNvPr>
          <p:cNvSpPr>
            <a:spLocks noGrp="1"/>
          </p:cNvSpPr>
          <p:nvPr>
            <p:ph type="title"/>
          </p:nvPr>
        </p:nvSpPr>
        <p:spPr/>
        <p:txBody>
          <a:bodyPr/>
          <a:lstStyle/>
          <a:p>
            <a:r>
              <a:rPr lang="en-TR" b="1" dirty="0">
                <a:solidFill>
                  <a:srgbClr val="C00000"/>
                </a:solidFill>
              </a:rPr>
              <a:t>The Bridge Party</a:t>
            </a:r>
          </a:p>
        </p:txBody>
      </p:sp>
      <p:sp>
        <p:nvSpPr>
          <p:cNvPr id="3" name="Content Placeholder 2">
            <a:extLst>
              <a:ext uri="{FF2B5EF4-FFF2-40B4-BE49-F238E27FC236}">
                <a16:creationId xmlns:a16="http://schemas.microsoft.com/office/drawing/2014/main" id="{497483E6-86DC-5445-80C1-232279616B0B}"/>
              </a:ext>
            </a:extLst>
          </p:cNvPr>
          <p:cNvSpPr>
            <a:spLocks noGrp="1"/>
          </p:cNvSpPr>
          <p:nvPr>
            <p:ph idx="1"/>
          </p:nvPr>
        </p:nvSpPr>
        <p:spPr/>
        <p:txBody>
          <a:bodyPr/>
          <a:lstStyle/>
          <a:p>
            <a:r>
              <a:rPr lang="en-TR" dirty="0"/>
              <a:t>Bridge between the East &amp; the West, the Indians &amp; the British</a:t>
            </a:r>
          </a:p>
          <a:p>
            <a:r>
              <a:rPr lang="en-TR" dirty="0"/>
              <a:t>Failure: there is no mingling; the Indians stand on the lawn, the British remain closer to the house.</a:t>
            </a:r>
          </a:p>
          <a:p>
            <a:r>
              <a:rPr lang="en-TR" b="1" dirty="0"/>
              <a:t>The British attitude:  </a:t>
            </a:r>
            <a:endParaRPr lang="en-TR" dirty="0"/>
          </a:p>
          <a:p>
            <a:pPr marL="0" indent="0">
              <a:buNone/>
            </a:pPr>
            <a:r>
              <a:rPr lang="en-TR" dirty="0"/>
              <a:t>“Do kindly tell us who these ladies are,” asked Mrs Moore.</a:t>
            </a:r>
          </a:p>
          <a:p>
            <a:pPr marL="0" indent="0">
              <a:buNone/>
            </a:pPr>
            <a:r>
              <a:rPr lang="en-TR" dirty="0"/>
              <a:t>“You’re superior to them, anyway. Don’t forget that. You’re superior to everyone in India except one or two of the ranis, and they’re on an equality.”</a:t>
            </a:r>
          </a:p>
          <a:p>
            <a:pPr marL="0" indent="0">
              <a:buNone/>
            </a:pPr>
            <a:r>
              <a:rPr lang="en-TR" dirty="0"/>
              <a:t>…</a:t>
            </a:r>
          </a:p>
          <a:p>
            <a:pPr marL="0" indent="0">
              <a:buNone/>
            </a:pPr>
            <a:r>
              <a:rPr lang="en-TR" dirty="0"/>
              <a:t>She [Mrs Turton]  had learned the lingo, but only to speak to her servants, so she knew none of the politer forms, and of the verbs only the imperative mood.</a:t>
            </a:r>
          </a:p>
        </p:txBody>
      </p:sp>
    </p:spTree>
    <p:extLst>
      <p:ext uri="{BB962C8B-B14F-4D97-AF65-F5344CB8AC3E}">
        <p14:creationId xmlns:p14="http://schemas.microsoft.com/office/powerpoint/2010/main" val="3877510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F414-4D94-1F4F-ACA6-EDE0E38409EB}"/>
              </a:ext>
            </a:extLst>
          </p:cNvPr>
          <p:cNvSpPr>
            <a:spLocks noGrp="1"/>
          </p:cNvSpPr>
          <p:nvPr>
            <p:ph type="title"/>
          </p:nvPr>
        </p:nvSpPr>
        <p:spPr/>
        <p:txBody>
          <a:bodyPr/>
          <a:lstStyle/>
          <a:p>
            <a:r>
              <a:rPr lang="en-TR" b="1" dirty="0">
                <a:solidFill>
                  <a:srgbClr val="C00000"/>
                </a:solidFill>
              </a:rPr>
              <a:t>Professor Godbole</a:t>
            </a:r>
          </a:p>
        </p:txBody>
      </p:sp>
      <p:sp>
        <p:nvSpPr>
          <p:cNvPr id="3" name="Content Placeholder 2">
            <a:extLst>
              <a:ext uri="{FF2B5EF4-FFF2-40B4-BE49-F238E27FC236}">
                <a16:creationId xmlns:a16="http://schemas.microsoft.com/office/drawing/2014/main" id="{23EAB927-1784-EF44-828D-42F3EC5BC364}"/>
              </a:ext>
            </a:extLst>
          </p:cNvPr>
          <p:cNvSpPr>
            <a:spLocks noGrp="1"/>
          </p:cNvSpPr>
          <p:nvPr>
            <p:ph idx="1"/>
          </p:nvPr>
        </p:nvSpPr>
        <p:spPr/>
        <p:txBody>
          <a:bodyPr/>
          <a:lstStyle/>
          <a:p>
            <a:r>
              <a:rPr lang="en-TR" sz="2400" dirty="0"/>
              <a:t>Fielding’s Hindu assistant</a:t>
            </a:r>
          </a:p>
          <a:p>
            <a:r>
              <a:rPr lang="en-TR" sz="2400" dirty="0"/>
              <a:t>His view of the world is very similar to Mrs Moore’s (“God is love”).</a:t>
            </a:r>
          </a:p>
          <a:p>
            <a:r>
              <a:rPr lang="en-TR" sz="2400" dirty="0"/>
              <a:t>His belief is that all living things are united in love as one. So he remains aloof from all the drama later on. It is an understanding that people need to reach on their own. It cannot be taught. What happens in the cave is a glimpse of that understanding, but Mrs Moore and Adela interpret it in their own ways. </a:t>
            </a:r>
          </a:p>
          <a:p>
            <a:endParaRPr lang="en-TR" dirty="0"/>
          </a:p>
        </p:txBody>
      </p:sp>
    </p:spTree>
    <p:extLst>
      <p:ext uri="{BB962C8B-B14F-4D97-AF65-F5344CB8AC3E}">
        <p14:creationId xmlns:p14="http://schemas.microsoft.com/office/powerpoint/2010/main" val="46988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C0808-9118-5E4A-ACAB-88B150A8866B}"/>
              </a:ext>
            </a:extLst>
          </p:cNvPr>
          <p:cNvSpPr>
            <a:spLocks noGrp="1"/>
          </p:cNvSpPr>
          <p:nvPr>
            <p:ph type="title"/>
          </p:nvPr>
        </p:nvSpPr>
        <p:spPr/>
        <p:txBody>
          <a:bodyPr/>
          <a:lstStyle/>
          <a:p>
            <a:r>
              <a:rPr lang="en-TR" b="1" dirty="0">
                <a:solidFill>
                  <a:srgbClr val="C00000"/>
                </a:solidFill>
              </a:rPr>
              <a:t>The R</a:t>
            </a:r>
            <a:r>
              <a:rPr lang="en-US" b="1" dirty="0">
                <a:solidFill>
                  <a:srgbClr val="C00000"/>
                </a:solidFill>
              </a:rPr>
              <a:t>e</a:t>
            </a:r>
            <a:r>
              <a:rPr lang="en-TR" b="1" dirty="0">
                <a:solidFill>
                  <a:srgbClr val="C00000"/>
                </a:solidFill>
              </a:rPr>
              <a:t>al Bridge: Mr Fielding</a:t>
            </a:r>
          </a:p>
        </p:txBody>
      </p:sp>
      <p:sp>
        <p:nvSpPr>
          <p:cNvPr id="3" name="Content Placeholder 2">
            <a:extLst>
              <a:ext uri="{FF2B5EF4-FFF2-40B4-BE49-F238E27FC236}">
                <a16:creationId xmlns:a16="http://schemas.microsoft.com/office/drawing/2014/main" id="{37BFC26A-9D3B-EC4C-A879-F6746161A25C}"/>
              </a:ext>
            </a:extLst>
          </p:cNvPr>
          <p:cNvSpPr>
            <a:spLocks noGrp="1"/>
          </p:cNvSpPr>
          <p:nvPr>
            <p:ph idx="1"/>
          </p:nvPr>
        </p:nvSpPr>
        <p:spPr/>
        <p:txBody>
          <a:bodyPr>
            <a:normAutofit/>
          </a:bodyPr>
          <a:lstStyle/>
          <a:p>
            <a:pPr marL="0" indent="0" algn="just">
              <a:lnSpc>
                <a:spcPct val="150000"/>
              </a:lnSpc>
              <a:buNone/>
            </a:pPr>
            <a:r>
              <a:rPr lang="en-TR" sz="2000" dirty="0"/>
              <a:t>“Amid much that was alien, he learned that the two new ladies from England had been a great success, and that their politeness in wishing to be Mrs Bhattacharya’s guests had pleased not only her but all Indians who heard of it. It pleased Mr Fielding also. He scarcely kn</a:t>
            </a:r>
            <a:r>
              <a:rPr lang="en-US" sz="2000" dirty="0"/>
              <a:t>e</a:t>
            </a:r>
            <a:r>
              <a:rPr lang="en-US" sz="2000"/>
              <a:t>w</a:t>
            </a:r>
            <a:r>
              <a:rPr lang="en-TR" sz="2000" dirty="0"/>
              <a:t> the two new ladies, still he decided to tell them what pleasure they had given by their friendliness.”</a:t>
            </a:r>
          </a:p>
        </p:txBody>
      </p:sp>
    </p:spTree>
    <p:extLst>
      <p:ext uri="{BB962C8B-B14F-4D97-AF65-F5344CB8AC3E}">
        <p14:creationId xmlns:p14="http://schemas.microsoft.com/office/powerpoint/2010/main" val="2202512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BE0D1-C393-2747-8EBF-670A4AC91C18}"/>
              </a:ext>
            </a:extLst>
          </p:cNvPr>
          <p:cNvSpPr>
            <a:spLocks noGrp="1"/>
          </p:cNvSpPr>
          <p:nvPr>
            <p:ph type="title"/>
          </p:nvPr>
        </p:nvSpPr>
        <p:spPr/>
        <p:txBody>
          <a:bodyPr/>
          <a:lstStyle/>
          <a:p>
            <a:r>
              <a:rPr lang="en-TR" b="1" dirty="0">
                <a:solidFill>
                  <a:srgbClr val="C00000"/>
                </a:solidFill>
              </a:rPr>
              <a:t>Adela’s Attitude</a:t>
            </a:r>
          </a:p>
        </p:txBody>
      </p:sp>
      <p:sp>
        <p:nvSpPr>
          <p:cNvPr id="3" name="Content Placeholder 2">
            <a:extLst>
              <a:ext uri="{FF2B5EF4-FFF2-40B4-BE49-F238E27FC236}">
                <a16:creationId xmlns:a16="http://schemas.microsoft.com/office/drawing/2014/main" id="{B5412396-E116-2446-9A15-015C308B9740}"/>
              </a:ext>
            </a:extLst>
          </p:cNvPr>
          <p:cNvSpPr>
            <a:spLocks noGrp="1"/>
          </p:cNvSpPr>
          <p:nvPr>
            <p:ph idx="1"/>
          </p:nvPr>
        </p:nvSpPr>
        <p:spPr/>
        <p:txBody>
          <a:bodyPr>
            <a:normAutofit lnSpcReduction="10000"/>
          </a:bodyPr>
          <a:lstStyle/>
          <a:p>
            <a:pPr marL="0" indent="0" algn="just">
              <a:buNone/>
            </a:pPr>
            <a:r>
              <a:rPr lang="en-TR" sz="2400" dirty="0"/>
              <a:t>“This party today makes me so </a:t>
            </a:r>
            <a:r>
              <a:rPr lang="en-TR" sz="2400" b="1" dirty="0"/>
              <a:t>angry and miserable</a:t>
            </a:r>
            <a:r>
              <a:rPr lang="en-TR" sz="2400" dirty="0"/>
              <a:t>. I think my countrymen out here must be mad. Fancy inviting guests and </a:t>
            </a:r>
            <a:r>
              <a:rPr lang="en-TR" sz="2400" b="1" dirty="0"/>
              <a:t>not treating them properly</a:t>
            </a:r>
            <a:r>
              <a:rPr lang="en-TR" sz="2400" dirty="0"/>
              <a:t>! You and Mr Turton and perhaps Mr McBryde are the only people who showed any common politeness. The rest make me feel </a:t>
            </a:r>
            <a:r>
              <a:rPr lang="en-TR" sz="2400" b="1" dirty="0"/>
              <a:t>ashamed</a:t>
            </a:r>
            <a:r>
              <a:rPr lang="en-TR" sz="2400" dirty="0"/>
              <a:t>, and it’s got worse and worse.</a:t>
            </a:r>
          </a:p>
          <a:p>
            <a:pPr marL="0" indent="0" algn="just">
              <a:buNone/>
            </a:pPr>
            <a:r>
              <a:rPr lang="en-TR" sz="2400" dirty="0"/>
              <a:t>It had. The Englishmen had intended to play up better, but had been prevented from doing so … When tennis began, </a:t>
            </a:r>
            <a:r>
              <a:rPr lang="en-TR" sz="2400" b="1" dirty="0"/>
              <a:t>the barrier grew impenetrable</a:t>
            </a:r>
            <a:r>
              <a:rPr lang="en-TR" sz="2400" dirty="0"/>
              <a:t>. It had been hoped to have some sets between East and West, but this was </a:t>
            </a:r>
            <a:r>
              <a:rPr lang="en-TR" sz="2400" b="1" dirty="0"/>
              <a:t>forgotten</a:t>
            </a:r>
            <a:r>
              <a:rPr lang="en-TR" sz="2400" dirty="0"/>
              <a:t>, and the courts were </a:t>
            </a:r>
            <a:r>
              <a:rPr lang="en-TR" sz="2400" b="1" dirty="0"/>
              <a:t>monopolized</a:t>
            </a:r>
            <a:r>
              <a:rPr lang="en-TR" sz="2400" dirty="0"/>
              <a:t> by the usual Club couples.”</a:t>
            </a:r>
          </a:p>
          <a:p>
            <a:pPr marL="0" indent="0" algn="just">
              <a:buNone/>
            </a:pPr>
            <a:endParaRPr lang="en-TR" sz="2400" dirty="0"/>
          </a:p>
        </p:txBody>
      </p:sp>
    </p:spTree>
    <p:extLst>
      <p:ext uri="{BB962C8B-B14F-4D97-AF65-F5344CB8AC3E}">
        <p14:creationId xmlns:p14="http://schemas.microsoft.com/office/powerpoint/2010/main" val="3418428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44400-C163-7448-9E45-E5AFCF2D4FCA}"/>
              </a:ext>
            </a:extLst>
          </p:cNvPr>
          <p:cNvSpPr>
            <a:spLocks noGrp="1"/>
          </p:cNvSpPr>
          <p:nvPr>
            <p:ph type="title"/>
          </p:nvPr>
        </p:nvSpPr>
        <p:spPr/>
        <p:txBody>
          <a:bodyPr/>
          <a:lstStyle/>
          <a:p>
            <a:r>
              <a:rPr lang="en-TR" b="1" dirty="0">
                <a:solidFill>
                  <a:srgbClr val="C00000"/>
                </a:solidFill>
              </a:rPr>
              <a:t>Mr Fielding</a:t>
            </a:r>
          </a:p>
        </p:txBody>
      </p:sp>
      <p:sp>
        <p:nvSpPr>
          <p:cNvPr id="3" name="Content Placeholder 2">
            <a:extLst>
              <a:ext uri="{FF2B5EF4-FFF2-40B4-BE49-F238E27FC236}">
                <a16:creationId xmlns:a16="http://schemas.microsoft.com/office/drawing/2014/main" id="{5D271D22-BADA-9147-B90D-F1780709BD19}"/>
              </a:ext>
            </a:extLst>
          </p:cNvPr>
          <p:cNvSpPr>
            <a:spLocks noGrp="1"/>
          </p:cNvSpPr>
          <p:nvPr>
            <p:ph idx="1"/>
          </p:nvPr>
        </p:nvSpPr>
        <p:spPr/>
        <p:txBody>
          <a:bodyPr>
            <a:normAutofit/>
          </a:bodyPr>
          <a:lstStyle/>
          <a:p>
            <a:pPr marL="0" indent="0">
              <a:buNone/>
            </a:pPr>
            <a:r>
              <a:rPr lang="en-TR" sz="2400" dirty="0"/>
              <a:t>“Fielding resented it too, but did not say so to the girl, for he found </a:t>
            </a:r>
            <a:r>
              <a:rPr lang="en-TR" sz="2400" b="1" dirty="0"/>
              <a:t>something theoretical in her outburst</a:t>
            </a:r>
            <a:r>
              <a:rPr lang="en-TR" sz="2400" dirty="0"/>
              <a:t>.”</a:t>
            </a:r>
          </a:p>
          <a:p>
            <a:pPr marL="0" indent="0">
              <a:buNone/>
            </a:pPr>
            <a:endParaRPr lang="en-TR" sz="2400" dirty="0"/>
          </a:p>
          <a:p>
            <a:pPr marL="0" indent="0">
              <a:buNone/>
            </a:pPr>
            <a:r>
              <a:rPr lang="en-TR" sz="2400" dirty="0"/>
              <a:t>This will be clearer when Adela’s thoughts are revealed in the cave scene. </a:t>
            </a:r>
          </a:p>
        </p:txBody>
      </p:sp>
    </p:spTree>
    <p:extLst>
      <p:ext uri="{BB962C8B-B14F-4D97-AF65-F5344CB8AC3E}">
        <p14:creationId xmlns:p14="http://schemas.microsoft.com/office/powerpoint/2010/main" val="2604310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9F1B-F49E-964E-B04F-7459657F47B7}"/>
              </a:ext>
            </a:extLst>
          </p:cNvPr>
          <p:cNvSpPr>
            <a:spLocks noGrp="1"/>
          </p:cNvSpPr>
          <p:nvPr>
            <p:ph type="title"/>
          </p:nvPr>
        </p:nvSpPr>
        <p:spPr/>
        <p:txBody>
          <a:bodyPr/>
          <a:lstStyle/>
          <a:p>
            <a:r>
              <a:rPr lang="en-TR" b="1" dirty="0">
                <a:solidFill>
                  <a:srgbClr val="C00000"/>
                </a:solidFill>
              </a:rPr>
              <a:t>The British as Gods</a:t>
            </a:r>
          </a:p>
        </p:txBody>
      </p:sp>
      <p:sp>
        <p:nvSpPr>
          <p:cNvPr id="3" name="Content Placeholder 2">
            <a:extLst>
              <a:ext uri="{FF2B5EF4-FFF2-40B4-BE49-F238E27FC236}">
                <a16:creationId xmlns:a16="http://schemas.microsoft.com/office/drawing/2014/main" id="{7A97D7AA-98C3-CD45-80A0-63FB6EA0D4AE}"/>
              </a:ext>
            </a:extLst>
          </p:cNvPr>
          <p:cNvSpPr>
            <a:spLocks noGrp="1"/>
          </p:cNvSpPr>
          <p:nvPr>
            <p:ph idx="1"/>
          </p:nvPr>
        </p:nvSpPr>
        <p:spPr/>
        <p:txBody>
          <a:bodyPr/>
          <a:lstStyle/>
          <a:p>
            <a:r>
              <a:rPr lang="en-TR" b="1" dirty="0"/>
              <a:t>The conversation between Mrs Moore and her son Ronny</a:t>
            </a:r>
          </a:p>
          <a:p>
            <a:pPr marL="0" indent="0">
              <a:buNone/>
            </a:pPr>
            <a:r>
              <a:rPr lang="en-TR" dirty="0"/>
              <a:t>Chapter V pp. 40-42 (the last 3-4 pages of the chapter)</a:t>
            </a:r>
          </a:p>
          <a:p>
            <a:r>
              <a:rPr lang="en-TR" b="1" dirty="0"/>
              <a:t>Adela thinks the Anglo-Indians did not behave pleasantly to Indians and Mrs Moore agrees with her. </a:t>
            </a:r>
          </a:p>
          <a:p>
            <a:pPr marL="0" indent="0">
              <a:buNone/>
            </a:pPr>
            <a:r>
              <a:rPr lang="en-TR" b="1" dirty="0"/>
              <a:t>Anglo-Indians: </a:t>
            </a:r>
            <a:r>
              <a:rPr lang="en-TR" dirty="0"/>
              <a:t>the British people living in India</a:t>
            </a:r>
          </a:p>
          <a:p>
            <a:r>
              <a:rPr lang="en-TR" b="1" dirty="0"/>
              <a:t>Ronny sees it as a trivial side-issue. </a:t>
            </a:r>
          </a:p>
          <a:p>
            <a:pPr marL="0" indent="0">
              <a:buNone/>
            </a:pPr>
            <a:r>
              <a:rPr lang="en-TR" dirty="0"/>
              <a:t>“We’re not out here for the purpose of behaving pleasantly!”</a:t>
            </a:r>
          </a:p>
          <a:p>
            <a:pPr marL="0" indent="0">
              <a:buNone/>
            </a:pPr>
            <a:r>
              <a:rPr lang="en-TR" dirty="0"/>
              <a:t>“We’re out here to do justice and keep the peace. Them’s my sentiments. </a:t>
            </a:r>
            <a:r>
              <a:rPr lang="en-TR" u="sng" dirty="0"/>
              <a:t>India isn’t a drawing-room.</a:t>
            </a:r>
            <a:r>
              <a:rPr lang="en-TR" dirty="0"/>
              <a:t>”</a:t>
            </a:r>
          </a:p>
          <a:p>
            <a:pPr marL="0" indent="0">
              <a:buNone/>
            </a:pPr>
            <a:r>
              <a:rPr lang="en-TR" b="1" dirty="0"/>
              <a:t>What does the underlined sentence mean?</a:t>
            </a:r>
          </a:p>
        </p:txBody>
      </p:sp>
    </p:spTree>
    <p:extLst>
      <p:ext uri="{BB962C8B-B14F-4D97-AF65-F5344CB8AC3E}">
        <p14:creationId xmlns:p14="http://schemas.microsoft.com/office/powerpoint/2010/main" val="282982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2C9552-1B07-3949-B14C-43BFA9DD4EC0}"/>
              </a:ext>
            </a:extLst>
          </p:cNvPr>
          <p:cNvSpPr txBox="1"/>
          <p:nvPr/>
        </p:nvSpPr>
        <p:spPr>
          <a:xfrm>
            <a:off x="578223" y="766482"/>
            <a:ext cx="11093824" cy="5770811"/>
          </a:xfrm>
          <a:prstGeom prst="rect">
            <a:avLst/>
          </a:prstGeom>
          <a:noFill/>
        </p:spPr>
        <p:txBody>
          <a:bodyPr wrap="square" rtlCol="0">
            <a:spAutoFit/>
          </a:bodyPr>
          <a:lstStyle/>
          <a:p>
            <a:r>
              <a:rPr lang="en-TR" b="1" dirty="0">
                <a:solidFill>
                  <a:srgbClr val="C00000"/>
                </a:solidFill>
              </a:rPr>
              <a:t>Mrs:</a:t>
            </a:r>
            <a:r>
              <a:rPr lang="en-TR" dirty="0">
                <a:solidFill>
                  <a:srgbClr val="C00000"/>
                </a:solidFill>
              </a:rPr>
              <a:t> </a:t>
            </a:r>
            <a:r>
              <a:rPr lang="en-TR" dirty="0"/>
              <a:t>Your sentiments are </a:t>
            </a:r>
            <a:r>
              <a:rPr lang="en-TR" u="sng" dirty="0"/>
              <a:t>those of a god</a:t>
            </a:r>
            <a:r>
              <a:rPr lang="en-TR" dirty="0"/>
              <a:t>.</a:t>
            </a:r>
          </a:p>
          <a:p>
            <a:endParaRPr lang="en-TR" dirty="0"/>
          </a:p>
          <a:p>
            <a:pPr>
              <a:lnSpc>
                <a:spcPct val="150000"/>
              </a:lnSpc>
            </a:pPr>
            <a:r>
              <a:rPr lang="en-TR" b="1" dirty="0">
                <a:solidFill>
                  <a:srgbClr val="C00000"/>
                </a:solidFill>
              </a:rPr>
              <a:t>Ronny: </a:t>
            </a:r>
            <a:r>
              <a:rPr lang="en-TR" dirty="0"/>
              <a:t>India likes gods. And </a:t>
            </a:r>
            <a:r>
              <a:rPr lang="en-TR" u="sng" dirty="0"/>
              <a:t>Englishmen like posing as gods</a:t>
            </a:r>
            <a:r>
              <a:rPr lang="en-TR" dirty="0"/>
              <a:t>. […] What do you  and Adela want me to do? </a:t>
            </a:r>
            <a:r>
              <a:rPr lang="en-TR" u="sng" dirty="0"/>
              <a:t>Go against my class</a:t>
            </a:r>
            <a:r>
              <a:rPr lang="en-TR" dirty="0"/>
              <a:t>, against all the people I respect and admire out here? </a:t>
            </a:r>
            <a:r>
              <a:rPr lang="en-TR" u="sng" dirty="0"/>
              <a:t>Lose such power</a:t>
            </a:r>
            <a:r>
              <a:rPr lang="en-TR" dirty="0"/>
              <a:t> as I have for doing good in this country, because my behaviour isn’t pleasant? […] I’m just a servant of the Government […] We’re not pleasant in India, and </a:t>
            </a:r>
            <a:r>
              <a:rPr lang="en-TR" u="sng" dirty="0"/>
              <a:t>we don’t intend to be pleasant</a:t>
            </a:r>
            <a:r>
              <a:rPr lang="en-TR" dirty="0"/>
              <a:t>. We’ve something more important to do.</a:t>
            </a:r>
          </a:p>
          <a:p>
            <a:endParaRPr lang="en-TR" dirty="0"/>
          </a:p>
          <a:p>
            <a:pPr>
              <a:lnSpc>
                <a:spcPct val="150000"/>
              </a:lnSpc>
            </a:pPr>
            <a:r>
              <a:rPr lang="en-TR" b="1" dirty="0">
                <a:solidFill>
                  <a:srgbClr val="C00000"/>
                </a:solidFill>
              </a:rPr>
              <a:t>Mrs:</a:t>
            </a:r>
            <a:r>
              <a:rPr lang="en-TR" dirty="0">
                <a:solidFill>
                  <a:srgbClr val="C00000"/>
                </a:solidFill>
              </a:rPr>
              <a:t> </a:t>
            </a:r>
            <a:r>
              <a:rPr lang="en-TR" dirty="0"/>
              <a:t>I’m going to argue, and indeed dictate, the English </a:t>
            </a:r>
            <a:r>
              <a:rPr lang="en-TR" i="1" dirty="0"/>
              <a:t>are </a:t>
            </a:r>
            <a:r>
              <a:rPr lang="en-TR" dirty="0"/>
              <a:t>out here to be pleasant. Because India is part of </a:t>
            </a:r>
            <a:r>
              <a:rPr lang="en-US" dirty="0" err="1"/>
              <a:t>th</a:t>
            </a:r>
            <a:r>
              <a:rPr lang="en-TR" dirty="0"/>
              <a:t>e earth. And God has put us on the earth in order to be pleasant to each other. </a:t>
            </a:r>
            <a:r>
              <a:rPr lang="en-TR" u="sng" dirty="0"/>
              <a:t>God … is … love. </a:t>
            </a:r>
            <a:r>
              <a:rPr lang="en-TR" dirty="0"/>
              <a:t>[…] God has put us on earth to love our neighbours and to show it, and </a:t>
            </a:r>
            <a:r>
              <a:rPr lang="en-TR" u="sng" dirty="0"/>
              <a:t>He is omnipresent, even in India, to see how we are succeeding</a:t>
            </a:r>
            <a:r>
              <a:rPr lang="en-TR" dirty="0"/>
              <a:t>.</a:t>
            </a:r>
          </a:p>
          <a:p>
            <a:pPr>
              <a:lnSpc>
                <a:spcPct val="150000"/>
              </a:lnSpc>
            </a:pPr>
            <a:endParaRPr lang="en-TR" dirty="0">
              <a:solidFill>
                <a:srgbClr val="C00000"/>
              </a:solidFill>
            </a:endParaRPr>
          </a:p>
          <a:p>
            <a:pPr>
              <a:lnSpc>
                <a:spcPct val="150000"/>
              </a:lnSpc>
            </a:pPr>
            <a:r>
              <a:rPr lang="en-TR" b="1" dirty="0">
                <a:solidFill>
                  <a:srgbClr val="C00000"/>
                </a:solidFill>
              </a:rPr>
              <a:t>These last words of Mrs Moore is similar to what she said to Aziz at the mosque.</a:t>
            </a:r>
          </a:p>
          <a:p>
            <a:endParaRPr lang="en-TR" dirty="0"/>
          </a:p>
        </p:txBody>
      </p:sp>
    </p:spTree>
    <p:extLst>
      <p:ext uri="{BB962C8B-B14F-4D97-AF65-F5344CB8AC3E}">
        <p14:creationId xmlns:p14="http://schemas.microsoft.com/office/powerpoint/2010/main" val="3802068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EA503-30CD-FF47-A2C2-05EC318DDBD8}"/>
              </a:ext>
            </a:extLst>
          </p:cNvPr>
          <p:cNvSpPr>
            <a:spLocks noGrp="1"/>
          </p:cNvSpPr>
          <p:nvPr>
            <p:ph type="title"/>
          </p:nvPr>
        </p:nvSpPr>
        <p:spPr/>
        <p:txBody>
          <a:bodyPr/>
          <a:lstStyle/>
          <a:p>
            <a:r>
              <a:rPr lang="en-TR" b="1" dirty="0">
                <a:solidFill>
                  <a:srgbClr val="C00000"/>
                </a:solidFill>
              </a:rPr>
              <a:t>Fielding’s T</a:t>
            </a:r>
            <a:r>
              <a:rPr lang="en-US" b="1" dirty="0">
                <a:solidFill>
                  <a:srgbClr val="C00000"/>
                </a:solidFill>
              </a:rPr>
              <a:t>e</a:t>
            </a:r>
            <a:r>
              <a:rPr lang="en-TR" b="1" dirty="0">
                <a:solidFill>
                  <a:srgbClr val="C00000"/>
                </a:solidFill>
              </a:rPr>
              <a:t>a Party</a:t>
            </a:r>
          </a:p>
        </p:txBody>
      </p:sp>
      <p:sp>
        <p:nvSpPr>
          <p:cNvPr id="3" name="Content Placeholder 2">
            <a:extLst>
              <a:ext uri="{FF2B5EF4-FFF2-40B4-BE49-F238E27FC236}">
                <a16:creationId xmlns:a16="http://schemas.microsoft.com/office/drawing/2014/main" id="{3E0E5E61-3F3F-D54F-A34F-9DF66B7B2E52}"/>
              </a:ext>
            </a:extLst>
          </p:cNvPr>
          <p:cNvSpPr>
            <a:spLocks noGrp="1"/>
          </p:cNvSpPr>
          <p:nvPr>
            <p:ph idx="1"/>
          </p:nvPr>
        </p:nvSpPr>
        <p:spPr/>
        <p:txBody>
          <a:bodyPr/>
          <a:lstStyle/>
          <a:p>
            <a:pPr marL="0" indent="0">
              <a:buNone/>
            </a:pPr>
            <a:r>
              <a:rPr lang="en-TR" b="1" dirty="0"/>
              <a:t>Aziz and the British:</a:t>
            </a:r>
          </a:p>
          <a:p>
            <a:r>
              <a:rPr lang="en-TR" dirty="0"/>
              <a:t>Aziz’s reaction to the invitation (last page of Chapter VI p. 50)</a:t>
            </a:r>
          </a:p>
          <a:p>
            <a:r>
              <a:rPr lang="en-TR" dirty="0"/>
              <a:t>His previous attitude towards Fielding  </a:t>
            </a:r>
          </a:p>
          <a:p>
            <a:pPr marL="0" indent="0">
              <a:buNone/>
            </a:pPr>
            <a:r>
              <a:rPr lang="en-TR" b="1" dirty="0"/>
              <a:t>Aziz and the Hindus:</a:t>
            </a:r>
          </a:p>
          <a:p>
            <a:r>
              <a:rPr lang="en-TR" dirty="0"/>
              <a:t>His comment on the attitude of Hindus towards Mrs Moore and Adela (Chapter VII p. 58)</a:t>
            </a:r>
          </a:p>
          <a:p>
            <a:pPr marL="0" indent="0">
              <a:buNone/>
            </a:pPr>
            <a:endParaRPr lang="en-TR" dirty="0"/>
          </a:p>
          <a:p>
            <a:pPr marL="0" indent="0">
              <a:buNone/>
            </a:pPr>
            <a:r>
              <a:rPr lang="en-TR" b="1" dirty="0"/>
              <a:t>Is he hypocritical?</a:t>
            </a:r>
          </a:p>
          <a:p>
            <a:pPr marL="0" indent="0">
              <a:buNone/>
            </a:pPr>
            <a:r>
              <a:rPr lang="en-TR" b="1" dirty="0"/>
              <a:t>Is he “a spoilt westernized” man as Ronny thinks?</a:t>
            </a:r>
          </a:p>
        </p:txBody>
      </p:sp>
    </p:spTree>
    <p:extLst>
      <p:ext uri="{BB962C8B-B14F-4D97-AF65-F5344CB8AC3E}">
        <p14:creationId xmlns:p14="http://schemas.microsoft.com/office/powerpoint/2010/main" val="4134129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DE85-2C94-5B4D-905F-599BF173EAD0}"/>
              </a:ext>
            </a:extLst>
          </p:cNvPr>
          <p:cNvSpPr>
            <a:spLocks noGrp="1"/>
          </p:cNvSpPr>
          <p:nvPr>
            <p:ph type="title"/>
          </p:nvPr>
        </p:nvSpPr>
        <p:spPr/>
        <p:txBody>
          <a:bodyPr/>
          <a:lstStyle/>
          <a:p>
            <a:r>
              <a:rPr lang="en-TR" b="1" dirty="0">
                <a:solidFill>
                  <a:srgbClr val="C00000"/>
                </a:solidFill>
              </a:rPr>
              <a:t>Aziz’s Pespective</a:t>
            </a:r>
          </a:p>
        </p:txBody>
      </p:sp>
      <p:graphicFrame>
        <p:nvGraphicFramePr>
          <p:cNvPr id="4" name="Content Placeholder 3">
            <a:extLst>
              <a:ext uri="{FF2B5EF4-FFF2-40B4-BE49-F238E27FC236}">
                <a16:creationId xmlns:a16="http://schemas.microsoft.com/office/drawing/2014/main" id="{D937E78E-BAE0-3145-BDC4-7707A59DAF19}"/>
              </a:ext>
            </a:extLst>
          </p:cNvPr>
          <p:cNvGraphicFramePr>
            <a:graphicFrameLocks noGrp="1"/>
          </p:cNvGraphicFramePr>
          <p:nvPr>
            <p:ph idx="1"/>
            <p:extLst>
              <p:ext uri="{D42A27DB-BD31-4B8C-83A1-F6EECF244321}">
                <p14:modId xmlns:p14="http://schemas.microsoft.com/office/powerpoint/2010/main" val="3283826579"/>
              </p:ext>
            </p:extLst>
          </p:nvPr>
        </p:nvGraphicFramePr>
        <p:xfrm>
          <a:off x="1066800" y="2226516"/>
          <a:ext cx="10058400" cy="3932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081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E52EC-F34E-3140-A102-362D03CDC9CB}"/>
              </a:ext>
            </a:extLst>
          </p:cNvPr>
          <p:cNvSpPr>
            <a:spLocks noGrp="1"/>
          </p:cNvSpPr>
          <p:nvPr>
            <p:ph type="title"/>
          </p:nvPr>
        </p:nvSpPr>
        <p:spPr/>
        <p:txBody>
          <a:bodyPr/>
          <a:lstStyle/>
          <a:p>
            <a:r>
              <a:rPr lang="en-TR" b="1" dirty="0">
                <a:solidFill>
                  <a:srgbClr val="C00000"/>
                </a:solidFill>
              </a:rPr>
              <a:t>The Problem with Aziz</a:t>
            </a:r>
          </a:p>
        </p:txBody>
      </p:sp>
      <p:sp>
        <p:nvSpPr>
          <p:cNvPr id="3" name="Content Placeholder 2">
            <a:extLst>
              <a:ext uri="{FF2B5EF4-FFF2-40B4-BE49-F238E27FC236}">
                <a16:creationId xmlns:a16="http://schemas.microsoft.com/office/drawing/2014/main" id="{F80F2F1E-C068-7A43-9FDF-6C4772256C70}"/>
              </a:ext>
            </a:extLst>
          </p:cNvPr>
          <p:cNvSpPr>
            <a:spLocks noGrp="1"/>
          </p:cNvSpPr>
          <p:nvPr>
            <p:ph idx="1"/>
          </p:nvPr>
        </p:nvSpPr>
        <p:spPr/>
        <p:txBody>
          <a:bodyPr/>
          <a:lstStyle/>
          <a:p>
            <a:r>
              <a:rPr lang="en-TR" sz="2400" dirty="0"/>
              <a:t>He admires the British.</a:t>
            </a:r>
          </a:p>
          <a:p>
            <a:r>
              <a:rPr lang="en-TR" sz="2400" dirty="0"/>
              <a:t>He wants to be one of them. He imitates them.</a:t>
            </a:r>
          </a:p>
          <a:p>
            <a:r>
              <a:rPr lang="en-TR" sz="2400" dirty="0"/>
              <a:t>He considers himself superior to other Indians due to his education.</a:t>
            </a:r>
          </a:p>
          <a:p>
            <a:r>
              <a:rPr lang="en-TR" sz="2400" dirty="0"/>
              <a:t>He constantly complains about the discriminating attitude of the British, yet he does the same to Indians.</a:t>
            </a:r>
          </a:p>
          <a:p>
            <a:r>
              <a:rPr lang="en-TR" sz="2400" dirty="0"/>
              <a:t>He does not want equality, he wants to belong to the superior group. </a:t>
            </a:r>
          </a:p>
          <a:p>
            <a:endParaRPr lang="en-TR" dirty="0"/>
          </a:p>
        </p:txBody>
      </p:sp>
    </p:spTree>
    <p:extLst>
      <p:ext uri="{BB962C8B-B14F-4D97-AF65-F5344CB8AC3E}">
        <p14:creationId xmlns:p14="http://schemas.microsoft.com/office/powerpoint/2010/main" val="20567421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otalTime>720</TotalTime>
  <Words>903</Words>
  <Application>Microsoft Macintosh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Century Gothic</vt:lpstr>
      <vt:lpstr>Garamond</vt:lpstr>
      <vt:lpstr>Savon</vt:lpstr>
      <vt:lpstr>The Bridge Party</vt:lpstr>
      <vt:lpstr>The Real Bridge: Mr Fielding</vt:lpstr>
      <vt:lpstr>Adela’s Attitude</vt:lpstr>
      <vt:lpstr>Mr Fielding</vt:lpstr>
      <vt:lpstr>The British as Gods</vt:lpstr>
      <vt:lpstr>PowerPoint Presentation</vt:lpstr>
      <vt:lpstr>Fielding’s Tea Party</vt:lpstr>
      <vt:lpstr>Aziz’s Pespective</vt:lpstr>
      <vt:lpstr>The Problem with Aziz</vt:lpstr>
      <vt:lpstr>Professor Godbole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passage to ındıa</dc:title>
  <dc:creator>Seda.Peksen</dc:creator>
  <cp:lastModifiedBy>Seda.Peksen</cp:lastModifiedBy>
  <cp:revision>59</cp:revision>
  <dcterms:created xsi:type="dcterms:W3CDTF">2020-10-04T09:54:29Z</dcterms:created>
  <dcterms:modified xsi:type="dcterms:W3CDTF">2022-04-20T18:05:33Z</dcterms:modified>
</cp:coreProperties>
</file>