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5" r:id="rId4"/>
    <p:sldId id="261" r:id="rId5"/>
    <p:sldId id="262" r:id="rId6"/>
    <p:sldId id="263" r:id="rId7"/>
    <p:sldId id="264" r:id="rId8"/>
    <p:sldId id="257"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1" autoAdjust="0"/>
    <p:restoredTop sz="94660"/>
  </p:normalViewPr>
  <p:slideViewPr>
    <p:cSldViewPr snapToGrid="0">
      <p:cViewPr varScale="1">
        <p:scale>
          <a:sx n="93" d="100"/>
          <a:sy n="93"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75B53A-8551-42A3-9D09-B898CF258DC7}" type="datetimeFigureOut">
              <a:rPr lang="tr-TR" smtClean="0"/>
              <a:t>14.12.2017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51ABF2-6648-4B42-94BE-80CEDAE5E4E7}" type="slidenum">
              <a:rPr lang="tr-TR" smtClean="0"/>
              <a:t>‹#›</a:t>
            </a:fld>
            <a:endParaRPr lang="tr-TR"/>
          </a:p>
        </p:txBody>
      </p:sp>
    </p:spTree>
    <p:extLst>
      <p:ext uri="{BB962C8B-B14F-4D97-AF65-F5344CB8AC3E}">
        <p14:creationId xmlns:p14="http://schemas.microsoft.com/office/powerpoint/2010/main" val="6308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75B53A-8551-42A3-9D09-B898CF258DC7}" type="datetimeFigureOut">
              <a:rPr lang="tr-TR" smtClean="0"/>
              <a:t>14.12.2017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51ABF2-6648-4B42-94BE-80CEDAE5E4E7}" type="slidenum">
              <a:rPr lang="tr-TR" smtClean="0"/>
              <a:t>‹#›</a:t>
            </a:fld>
            <a:endParaRPr lang="tr-TR"/>
          </a:p>
        </p:txBody>
      </p:sp>
    </p:spTree>
    <p:extLst>
      <p:ext uri="{BB962C8B-B14F-4D97-AF65-F5344CB8AC3E}">
        <p14:creationId xmlns:p14="http://schemas.microsoft.com/office/powerpoint/2010/main" val="1195722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75B53A-8551-42A3-9D09-B898CF258DC7}" type="datetimeFigureOut">
              <a:rPr lang="tr-TR" smtClean="0"/>
              <a:t>14.12.2017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51ABF2-6648-4B42-94BE-80CEDAE5E4E7}" type="slidenum">
              <a:rPr lang="tr-TR" smtClean="0"/>
              <a:t>‹#›</a:t>
            </a:fld>
            <a:endParaRPr lang="tr-TR"/>
          </a:p>
        </p:txBody>
      </p:sp>
    </p:spTree>
    <p:extLst>
      <p:ext uri="{BB962C8B-B14F-4D97-AF65-F5344CB8AC3E}">
        <p14:creationId xmlns:p14="http://schemas.microsoft.com/office/powerpoint/2010/main" val="827843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420978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966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12192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3" name="Content Placeholder 2"/>
          <p:cNvSpPr>
            <a:spLocks noGrp="1"/>
          </p:cNvSpPr>
          <p:nvPr>
            <p:ph idx="1"/>
          </p:nvPr>
        </p:nvSpPr>
        <p:spPr>
          <a:xfrm>
            <a:off x="609600" y="1600201"/>
            <a:ext cx="109728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4" name="Content Placeholder 2"/>
          <p:cNvSpPr>
            <a:spLocks noGrp="1"/>
          </p:cNvSpPr>
          <p:nvPr>
            <p:ph idx="10"/>
          </p:nvPr>
        </p:nvSpPr>
        <p:spPr>
          <a:xfrm>
            <a:off x="623392" y="2276872"/>
            <a:ext cx="109728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60215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75B53A-8551-42A3-9D09-B898CF258DC7}" type="datetimeFigureOut">
              <a:rPr lang="tr-TR" smtClean="0"/>
              <a:t>14.12.2017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51ABF2-6648-4B42-94BE-80CEDAE5E4E7}" type="slidenum">
              <a:rPr lang="tr-TR" smtClean="0"/>
              <a:t>‹#›</a:t>
            </a:fld>
            <a:endParaRPr lang="tr-TR"/>
          </a:p>
        </p:txBody>
      </p:sp>
    </p:spTree>
    <p:extLst>
      <p:ext uri="{BB962C8B-B14F-4D97-AF65-F5344CB8AC3E}">
        <p14:creationId xmlns:p14="http://schemas.microsoft.com/office/powerpoint/2010/main" val="200911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75B53A-8551-42A3-9D09-B898CF258DC7}" type="datetimeFigureOut">
              <a:rPr lang="tr-TR" smtClean="0"/>
              <a:t>14.12.2017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51ABF2-6648-4B42-94BE-80CEDAE5E4E7}" type="slidenum">
              <a:rPr lang="tr-TR" smtClean="0"/>
              <a:t>‹#›</a:t>
            </a:fld>
            <a:endParaRPr lang="tr-TR"/>
          </a:p>
        </p:txBody>
      </p:sp>
    </p:spTree>
    <p:extLst>
      <p:ext uri="{BB962C8B-B14F-4D97-AF65-F5344CB8AC3E}">
        <p14:creationId xmlns:p14="http://schemas.microsoft.com/office/powerpoint/2010/main" val="3113202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75B53A-8551-42A3-9D09-B898CF258DC7}" type="datetimeFigureOut">
              <a:rPr lang="tr-TR" smtClean="0"/>
              <a:t>14.12.2017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51ABF2-6648-4B42-94BE-80CEDAE5E4E7}" type="slidenum">
              <a:rPr lang="tr-TR" smtClean="0"/>
              <a:t>‹#›</a:t>
            </a:fld>
            <a:endParaRPr lang="tr-TR"/>
          </a:p>
        </p:txBody>
      </p:sp>
    </p:spTree>
    <p:extLst>
      <p:ext uri="{BB962C8B-B14F-4D97-AF65-F5344CB8AC3E}">
        <p14:creationId xmlns:p14="http://schemas.microsoft.com/office/powerpoint/2010/main" val="361464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75B53A-8551-42A3-9D09-B898CF258DC7}" type="datetimeFigureOut">
              <a:rPr lang="tr-TR" smtClean="0"/>
              <a:t>14.12.2017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E51ABF2-6648-4B42-94BE-80CEDAE5E4E7}" type="slidenum">
              <a:rPr lang="tr-TR" smtClean="0"/>
              <a:t>‹#›</a:t>
            </a:fld>
            <a:endParaRPr lang="tr-TR"/>
          </a:p>
        </p:txBody>
      </p:sp>
    </p:spTree>
    <p:extLst>
      <p:ext uri="{BB962C8B-B14F-4D97-AF65-F5344CB8AC3E}">
        <p14:creationId xmlns:p14="http://schemas.microsoft.com/office/powerpoint/2010/main" val="204701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75B53A-8551-42A3-9D09-B898CF258DC7}" type="datetimeFigureOut">
              <a:rPr lang="tr-TR" smtClean="0"/>
              <a:t>14.12.2017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E51ABF2-6648-4B42-94BE-80CEDAE5E4E7}" type="slidenum">
              <a:rPr lang="tr-TR" smtClean="0"/>
              <a:t>‹#›</a:t>
            </a:fld>
            <a:endParaRPr lang="tr-TR"/>
          </a:p>
        </p:txBody>
      </p:sp>
    </p:spTree>
    <p:extLst>
      <p:ext uri="{BB962C8B-B14F-4D97-AF65-F5344CB8AC3E}">
        <p14:creationId xmlns:p14="http://schemas.microsoft.com/office/powerpoint/2010/main" val="2994785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75B53A-8551-42A3-9D09-B898CF258DC7}" type="datetimeFigureOut">
              <a:rPr lang="tr-TR" smtClean="0"/>
              <a:t>14.12.2017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E51ABF2-6648-4B42-94BE-80CEDAE5E4E7}" type="slidenum">
              <a:rPr lang="tr-TR" smtClean="0"/>
              <a:t>‹#›</a:t>
            </a:fld>
            <a:endParaRPr lang="tr-TR"/>
          </a:p>
        </p:txBody>
      </p:sp>
    </p:spTree>
    <p:extLst>
      <p:ext uri="{BB962C8B-B14F-4D97-AF65-F5344CB8AC3E}">
        <p14:creationId xmlns:p14="http://schemas.microsoft.com/office/powerpoint/2010/main" val="237641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75B53A-8551-42A3-9D09-B898CF258DC7}" type="datetimeFigureOut">
              <a:rPr lang="tr-TR" smtClean="0"/>
              <a:t>14.12.2017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51ABF2-6648-4B42-94BE-80CEDAE5E4E7}" type="slidenum">
              <a:rPr lang="tr-TR" smtClean="0"/>
              <a:t>‹#›</a:t>
            </a:fld>
            <a:endParaRPr lang="tr-TR"/>
          </a:p>
        </p:txBody>
      </p:sp>
    </p:spTree>
    <p:extLst>
      <p:ext uri="{BB962C8B-B14F-4D97-AF65-F5344CB8AC3E}">
        <p14:creationId xmlns:p14="http://schemas.microsoft.com/office/powerpoint/2010/main" val="80223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75B53A-8551-42A3-9D09-B898CF258DC7}" type="datetimeFigureOut">
              <a:rPr lang="tr-TR" smtClean="0"/>
              <a:t>14.12.2017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51ABF2-6648-4B42-94BE-80CEDAE5E4E7}" type="slidenum">
              <a:rPr lang="tr-TR" smtClean="0"/>
              <a:t>‹#›</a:t>
            </a:fld>
            <a:endParaRPr lang="tr-TR"/>
          </a:p>
        </p:txBody>
      </p:sp>
    </p:spTree>
    <p:extLst>
      <p:ext uri="{BB962C8B-B14F-4D97-AF65-F5344CB8AC3E}">
        <p14:creationId xmlns:p14="http://schemas.microsoft.com/office/powerpoint/2010/main" val="43871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5B53A-8551-42A3-9D09-B898CF258DC7}" type="datetimeFigureOut">
              <a:rPr lang="tr-TR" smtClean="0"/>
              <a:t>14.12.2017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1ABF2-6648-4B42-94BE-80CEDAE5E4E7}" type="slidenum">
              <a:rPr lang="tr-TR" smtClean="0"/>
              <a:t>‹#›</a:t>
            </a:fld>
            <a:endParaRPr lang="tr-TR"/>
          </a:p>
        </p:txBody>
      </p:sp>
    </p:spTree>
    <p:extLst>
      <p:ext uri="{BB962C8B-B14F-4D97-AF65-F5344CB8AC3E}">
        <p14:creationId xmlns:p14="http://schemas.microsoft.com/office/powerpoint/2010/main" val="2368033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5931" y="1556793"/>
            <a:ext cx="4788024" cy="276999"/>
          </a:xfrm>
          <a:prstGeom prst="rect">
            <a:avLst/>
          </a:prstGeom>
          <a:noFill/>
        </p:spPr>
        <p:txBody>
          <a:bodyPr wrap="square">
            <a:spAutoFit/>
          </a:bodyPr>
          <a:lstStyle/>
          <a:p>
            <a:pPr>
              <a:defRPr/>
            </a:pPr>
            <a:r>
              <a:rPr lang="en-US" altLang="ko-KR" sz="1200" b="1" dirty="0">
                <a:solidFill>
                  <a:schemeClr val="tx1">
                    <a:lumMod val="75000"/>
                    <a:lumOff val="25000"/>
                  </a:schemeClr>
                </a:solidFill>
                <a:latin typeface="Arial" pitchFamily="34" charset="0"/>
                <a:cs typeface="Arial" pitchFamily="34" charset="0"/>
              </a:rPr>
              <a:t>  </a:t>
            </a:r>
          </a:p>
        </p:txBody>
      </p:sp>
      <p:sp>
        <p:nvSpPr>
          <p:cNvPr id="2" name="Dikdörtgen 1"/>
          <p:cNvSpPr/>
          <p:nvPr/>
        </p:nvSpPr>
        <p:spPr>
          <a:xfrm>
            <a:off x="2285442" y="2011488"/>
            <a:ext cx="5466742" cy="769441"/>
          </a:xfrm>
          <a:prstGeom prst="rect">
            <a:avLst/>
          </a:prstGeom>
        </p:spPr>
        <p:txBody>
          <a:bodyPr wrap="square">
            <a:spAutoFit/>
          </a:bodyPr>
          <a:lstStyle/>
          <a:p>
            <a:r>
              <a:rPr lang="tr-TR" sz="4400" b="1" i="1" dirty="0">
                <a:solidFill>
                  <a:schemeClr val="accent1">
                    <a:lumMod val="50000"/>
                  </a:schemeClr>
                </a:solidFill>
                <a:latin typeface="Book Antiqua" panose="02040602050305030304" pitchFamily="18" charset="0"/>
              </a:rPr>
              <a:t>Yazı Sistemleri</a:t>
            </a:r>
            <a:endParaRPr lang="tr-TR" sz="4400" b="1" dirty="0">
              <a:latin typeface="Book Antiqua" panose="02040602050305030304" pitchFamily="18" charset="0"/>
            </a:endParaRPr>
          </a:p>
        </p:txBody>
      </p:sp>
    </p:spTree>
    <p:extLst>
      <p:ext uri="{BB962C8B-B14F-4D97-AF65-F5344CB8AC3E}">
        <p14:creationId xmlns:p14="http://schemas.microsoft.com/office/powerpoint/2010/main" val="259167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Mısır Yazısı</a:t>
            </a:r>
            <a:endParaRPr lang="tr-TR" dirty="0"/>
          </a:p>
        </p:txBody>
      </p:sp>
      <p:sp>
        <p:nvSpPr>
          <p:cNvPr id="4" name="İçerik Yer Tutucusu 3"/>
          <p:cNvSpPr>
            <a:spLocks noGrp="1"/>
          </p:cNvSpPr>
          <p:nvPr>
            <p:ph idx="10"/>
          </p:nvPr>
        </p:nvSpPr>
        <p:spPr>
          <a:xfrm>
            <a:off x="1571946" y="1407560"/>
            <a:ext cx="8649198" cy="3924728"/>
          </a:xfrm>
        </p:spPr>
        <p:txBody>
          <a:bodyPr vert="horz" lIns="90000" tIns="45720" rIns="91440" bIns="45720" rtlCol="0" anchor="t">
            <a:normAutofit/>
          </a:bodyPr>
          <a:lstStyle/>
          <a:p>
            <a:pPr>
              <a:lnSpc>
                <a:spcPct val="200000"/>
              </a:lnSpc>
              <a:spcBef>
                <a:spcPts val="600"/>
              </a:spcBef>
              <a:spcAft>
                <a:spcPts val="600"/>
              </a:spcAft>
            </a:pPr>
            <a:r>
              <a:rPr lang="tr-TR" sz="1600" dirty="0"/>
              <a:t>Eski Mısırlılara göre, yazıyı Tanrı </a:t>
            </a:r>
            <a:r>
              <a:rPr lang="tr-TR" sz="1600" dirty="0" err="1"/>
              <a:t>Thot’un</a:t>
            </a:r>
            <a:r>
              <a:rPr lang="tr-TR" sz="1600" dirty="0"/>
              <a:t> kendisi yaratmış ve insanlara</a:t>
            </a:r>
            <a:br>
              <a:rPr lang="tr-TR" sz="1600" dirty="0"/>
            </a:br>
            <a:r>
              <a:rPr lang="tr-TR" sz="1600" dirty="0"/>
              <a:t>bağışlamıştır</a:t>
            </a:r>
            <a:r>
              <a:rPr lang="tr-TR" sz="1600" dirty="0" smtClean="0"/>
              <a:t>.</a:t>
            </a:r>
          </a:p>
          <a:p>
            <a:r>
              <a:rPr lang="tr-TR" sz="1600" dirty="0"/>
              <a:t>Mısır yazısının karakterlerini belirten «hiyeroglif» sözcüğü, aslında «tanrıların </a:t>
            </a:r>
          </a:p>
          <a:p>
            <a:r>
              <a:rPr lang="tr-TR" sz="1600" dirty="0"/>
              <a:t>yazısı» (Yunanca «kutsal» anlamına gelen </a:t>
            </a:r>
            <a:r>
              <a:rPr lang="tr-TR" sz="1600" i="1" dirty="0" err="1"/>
              <a:t>hieros</a:t>
            </a:r>
            <a:r>
              <a:rPr lang="tr-TR" sz="1600" dirty="0"/>
              <a:t> ve «kazmak» anlamına gelen </a:t>
            </a:r>
            <a:r>
              <a:rPr lang="tr-TR" sz="1600" i="1" dirty="0" err="1"/>
              <a:t>gluphein</a:t>
            </a:r>
            <a:r>
              <a:rPr lang="tr-TR" sz="1600" dirty="0"/>
              <a:t> kökünden) demektir. </a:t>
            </a:r>
          </a:p>
          <a:p>
            <a:pPr>
              <a:lnSpc>
                <a:spcPct val="200000"/>
              </a:lnSpc>
              <a:spcBef>
                <a:spcPts val="600"/>
              </a:spcBef>
              <a:spcAft>
                <a:spcPts val="600"/>
              </a:spcAft>
            </a:pPr>
            <a:endParaRPr lang="tr-TR" sz="1600" dirty="0" smtClean="0"/>
          </a:p>
          <a:p>
            <a:pPr algn="ctr">
              <a:lnSpc>
                <a:spcPct val="200000"/>
              </a:lnSpc>
              <a:spcBef>
                <a:spcPts val="600"/>
              </a:spcBef>
              <a:spcAft>
                <a:spcPts val="600"/>
              </a:spcAft>
            </a:pPr>
            <a:r>
              <a:rPr lang="tr-TR" sz="2400" dirty="0" smtClean="0"/>
              <a:t>&lt; Resim &gt;</a:t>
            </a:r>
            <a:endParaRPr lang="tr-TR" sz="2400" dirty="0"/>
          </a:p>
        </p:txBody>
      </p:sp>
    </p:spTree>
    <p:extLst>
      <p:ext uri="{BB962C8B-B14F-4D97-AF65-F5344CB8AC3E}">
        <p14:creationId xmlns:p14="http://schemas.microsoft.com/office/powerpoint/2010/main" val="140561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58841" y="620688"/>
            <a:ext cx="6563072" cy="460648"/>
          </a:xfrm>
        </p:spPr>
        <p:txBody>
          <a:bodyPr/>
          <a:lstStyle/>
          <a:p>
            <a:r>
              <a:rPr lang="tr-TR" dirty="0" smtClean="0"/>
              <a:t>Mısır’ın kültürel dönemleri</a:t>
            </a:r>
            <a:endParaRPr lang="tr-TR" dirty="0"/>
          </a:p>
        </p:txBody>
      </p:sp>
      <p:pic>
        <p:nvPicPr>
          <p:cNvPr id="5" name="İçerik Yer Tutucusu 4"/>
          <p:cNvPicPr>
            <a:picLocks noGrp="1" noChangeAspect="1"/>
          </p:cNvPicPr>
          <p:nvPr>
            <p:ph idx="10"/>
          </p:nvPr>
        </p:nvPicPr>
        <p:blipFill>
          <a:blip r:embed="rId2"/>
          <a:stretch>
            <a:fillRect/>
          </a:stretch>
        </p:blipFill>
        <p:spPr>
          <a:xfrm>
            <a:off x="3657601" y="1853713"/>
            <a:ext cx="6564313" cy="4130063"/>
          </a:xfrm>
          <a:prstGeom prst="rect">
            <a:avLst/>
          </a:prstGeom>
        </p:spPr>
      </p:pic>
    </p:spTree>
    <p:extLst>
      <p:ext uri="{BB962C8B-B14F-4D97-AF65-F5344CB8AC3E}">
        <p14:creationId xmlns:p14="http://schemas.microsoft.com/office/powerpoint/2010/main" val="201447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0"/>
          </p:nvPr>
        </p:nvSpPr>
        <p:spPr>
          <a:xfrm>
            <a:off x="2855640" y="188640"/>
            <a:ext cx="7632848" cy="6058048"/>
          </a:xfrm>
        </p:spPr>
        <p:txBody>
          <a:bodyPr>
            <a:normAutofit/>
          </a:bodyPr>
          <a:lstStyle/>
          <a:p>
            <a:r>
              <a:rPr lang="tr-TR" sz="1800" dirty="0">
                <a:latin typeface="Arial" panose="020B0604020202020204" pitchFamily="34" charset="0"/>
                <a:cs typeface="Arial" panose="020B0604020202020204" pitchFamily="34" charset="0"/>
              </a:rPr>
              <a:t>Hiyeroglif satırlar çoğunlukla sağdan sola okunur. Ve bu okumanın </a:t>
            </a:r>
          </a:p>
          <a:p>
            <a:r>
              <a:rPr lang="tr-TR" sz="1800" dirty="0">
                <a:latin typeface="Arial" panose="020B0604020202020204" pitchFamily="34" charset="0"/>
                <a:cs typeface="Arial" panose="020B0604020202020204" pitchFamily="34" charset="0"/>
              </a:rPr>
              <a:t>yönü, insan ve kuş kafalarının yönelimiyle belirlenir: Yüze ya da </a:t>
            </a:r>
          </a:p>
          <a:p>
            <a:r>
              <a:rPr lang="tr-TR" sz="1800" dirty="0">
                <a:latin typeface="Arial" panose="020B0604020202020204" pitchFamily="34" charset="0"/>
                <a:cs typeface="Arial" panose="020B0604020202020204" pitchFamily="34" charset="0"/>
              </a:rPr>
              <a:t>gagaya doğru giderek okumak gerekir. Aslında okuma her zaman bu</a:t>
            </a:r>
          </a:p>
          <a:p>
            <a:r>
              <a:rPr lang="tr-TR" sz="1800" dirty="0">
                <a:latin typeface="Arial" panose="020B0604020202020204" pitchFamily="34" charset="0"/>
                <a:cs typeface="Arial" panose="020B0604020202020204" pitchFamily="34" charset="0"/>
              </a:rPr>
              <a:t>kadar basit değildir, örneğin bir anıtın ya da tapınağın duvarlarındaki </a:t>
            </a:r>
          </a:p>
          <a:p>
            <a:r>
              <a:rPr lang="tr-TR" sz="1800" dirty="0">
                <a:latin typeface="Arial" panose="020B0604020202020204" pitchFamily="34" charset="0"/>
                <a:cs typeface="Arial" panose="020B0604020202020204" pitchFamily="34" charset="0"/>
              </a:rPr>
              <a:t>bir yazı, önemli bir tanrı (</a:t>
            </a:r>
            <a:r>
              <a:rPr lang="tr-TR" sz="1800" dirty="0" err="1">
                <a:latin typeface="Arial" panose="020B0604020202020204" pitchFamily="34" charset="0"/>
                <a:cs typeface="Arial" panose="020B0604020202020204" pitchFamily="34" charset="0"/>
              </a:rPr>
              <a:t>Osiris</a:t>
            </a:r>
            <a:r>
              <a:rPr lang="tr-TR" sz="1800" dirty="0">
                <a:latin typeface="Arial" panose="020B0604020202020204" pitchFamily="34" charset="0"/>
                <a:cs typeface="Arial" panose="020B0604020202020204" pitchFamily="34" charset="0"/>
              </a:rPr>
              <a:t> ya da </a:t>
            </a:r>
            <a:r>
              <a:rPr lang="tr-TR" sz="1800" dirty="0" err="1">
                <a:latin typeface="Arial" panose="020B0604020202020204" pitchFamily="34" charset="0"/>
                <a:cs typeface="Arial" panose="020B0604020202020204" pitchFamily="34" charset="0"/>
              </a:rPr>
              <a:t>Anubis</a:t>
            </a:r>
            <a:r>
              <a:rPr lang="tr-TR" sz="1800" dirty="0">
                <a:latin typeface="Arial" panose="020B0604020202020204" pitchFamily="34" charset="0"/>
                <a:cs typeface="Arial" panose="020B0604020202020204" pitchFamily="34" charset="0"/>
              </a:rPr>
              <a:t> gibi) ya da firavun </a:t>
            </a:r>
          </a:p>
          <a:p>
            <a:r>
              <a:rPr lang="tr-TR" sz="1800" dirty="0">
                <a:latin typeface="Arial" panose="020B0604020202020204" pitchFamily="34" charset="0"/>
                <a:cs typeface="Arial" panose="020B0604020202020204" pitchFamily="34" charset="0"/>
              </a:rPr>
              <a:t>heykelinin yakınındaysa, yazıtlardaki yüzler onlara dönüktür. Bu </a:t>
            </a:r>
          </a:p>
          <a:p>
            <a:r>
              <a:rPr lang="tr-TR" sz="1800" dirty="0">
                <a:latin typeface="Arial" panose="020B0604020202020204" pitchFamily="34" charset="0"/>
                <a:cs typeface="Arial" panose="020B0604020202020204" pitchFamily="34" charset="0"/>
              </a:rPr>
              <a:t>durum, okumanın yönünü değiştirir dolayısıyla yorum da zorlaşır. </a:t>
            </a:r>
          </a:p>
          <a:p>
            <a:r>
              <a:rPr lang="tr-TR" sz="1800" dirty="0">
                <a:latin typeface="Arial" panose="020B0604020202020204" pitchFamily="34" charset="0"/>
                <a:cs typeface="Arial" panose="020B0604020202020204" pitchFamily="34" charset="0"/>
              </a:rPr>
              <a:t>Hiyeroglifler bu nedenle, aşağıdan yukarıya ya da sırayla sağdan sola</a:t>
            </a:r>
          </a:p>
          <a:p>
            <a:r>
              <a:rPr lang="tr-TR" sz="1800" dirty="0">
                <a:latin typeface="Arial" panose="020B0604020202020204" pitchFamily="34" charset="0"/>
                <a:cs typeface="Arial" panose="020B0604020202020204" pitchFamily="34" charset="0"/>
              </a:rPr>
              <a:t>ve bir sonraki satırda da soldan sağa okunabilir. Bu durumda </a:t>
            </a:r>
          </a:p>
          <a:p>
            <a:r>
              <a:rPr lang="tr-TR" sz="1800" dirty="0">
                <a:latin typeface="Arial" panose="020B0604020202020204" pitchFamily="34" charset="0"/>
                <a:cs typeface="Arial" panose="020B0604020202020204" pitchFamily="34" charset="0"/>
              </a:rPr>
              <a:t>«</a:t>
            </a:r>
            <a:r>
              <a:rPr lang="tr-TR" sz="1800" dirty="0" err="1">
                <a:latin typeface="Arial" panose="020B0604020202020204" pitchFamily="34" charset="0"/>
                <a:cs typeface="Arial" panose="020B0604020202020204" pitchFamily="34" charset="0"/>
              </a:rPr>
              <a:t>bustrofedon</a:t>
            </a:r>
            <a:r>
              <a:rPr lang="tr-TR" sz="1800" dirty="0">
                <a:latin typeface="Arial" panose="020B0604020202020204" pitchFamily="34" charset="0"/>
                <a:cs typeface="Arial" panose="020B0604020202020204" pitchFamily="34" charset="0"/>
              </a:rPr>
              <a:t>» yazıdan söz edilir. Eski </a:t>
            </a:r>
            <a:r>
              <a:rPr lang="tr-TR" sz="1800" dirty="0" err="1">
                <a:latin typeface="Arial" panose="020B0604020202020204" pitchFamily="34" charset="0"/>
                <a:cs typeface="Arial" panose="020B0604020202020204" pitchFamily="34" charset="0"/>
              </a:rPr>
              <a:t>Yunanca’da</a:t>
            </a:r>
            <a:r>
              <a:rPr lang="tr-TR" sz="1800" dirty="0">
                <a:latin typeface="Arial" panose="020B0604020202020204" pitchFamily="34" charset="0"/>
                <a:cs typeface="Arial" panose="020B0604020202020204" pitchFamily="34" charset="0"/>
              </a:rPr>
              <a:t> </a:t>
            </a:r>
            <a:r>
              <a:rPr lang="tr-TR" sz="1800" i="1" dirty="0" err="1">
                <a:latin typeface="Arial" panose="020B0604020202020204" pitchFamily="34" charset="0"/>
                <a:cs typeface="Arial" panose="020B0604020202020204" pitchFamily="34" charset="0"/>
              </a:rPr>
              <a:t>boûs</a:t>
            </a:r>
            <a:r>
              <a:rPr lang="tr-TR"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a:t>
            </a:r>
            <a:r>
              <a:rPr lang="tr-TR" sz="1800" dirty="0">
                <a:latin typeface="Arial" panose="020B0604020202020204" pitchFamily="34" charset="0"/>
                <a:cs typeface="Arial" panose="020B0604020202020204" pitchFamily="34" charset="0"/>
              </a:rPr>
              <a:t>öküz" ve </a:t>
            </a:r>
          </a:p>
          <a:p>
            <a:r>
              <a:rPr lang="tr-TR" sz="1800" i="1" dirty="0" err="1">
                <a:latin typeface="Arial" panose="020B0604020202020204" pitchFamily="34" charset="0"/>
                <a:cs typeface="Arial" panose="020B0604020202020204" pitchFamily="34" charset="0"/>
              </a:rPr>
              <a:t>stróphos</a:t>
            </a:r>
            <a:r>
              <a:rPr lang="tr-TR"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a:t>
            </a:r>
            <a:r>
              <a:rPr lang="tr-TR" sz="1800" dirty="0">
                <a:latin typeface="Arial" panose="020B0604020202020204" pitchFamily="34" charset="0"/>
                <a:cs typeface="Arial" panose="020B0604020202020204" pitchFamily="34" charset="0"/>
              </a:rPr>
              <a:t>dönüş" sözcüklerinden türemiş olan </a:t>
            </a:r>
            <a:r>
              <a:rPr lang="tr-TR" sz="1800" dirty="0" err="1">
                <a:latin typeface="Arial" panose="020B0604020202020204" pitchFamily="34" charset="0"/>
                <a:cs typeface="Arial" panose="020B0604020202020204" pitchFamily="34" charset="0"/>
              </a:rPr>
              <a:t>boustrophēdón</a:t>
            </a:r>
            <a:r>
              <a:rPr lang="tr-TR" sz="1800" dirty="0">
                <a:latin typeface="Arial" panose="020B0604020202020204" pitchFamily="34" charset="0"/>
                <a:cs typeface="Arial" panose="020B0604020202020204" pitchFamily="34" charset="0"/>
              </a:rPr>
              <a:t> sözcüğü</a:t>
            </a:r>
          </a:p>
          <a:p>
            <a:r>
              <a:rPr lang="el-GR" sz="1800" dirty="0">
                <a:latin typeface="Arial" panose="020B0604020202020204" pitchFamily="34" charset="0"/>
                <a:cs typeface="Arial" panose="020B0604020202020204" pitchFamily="34" charset="0"/>
              </a:rPr>
              <a:t>'</a:t>
            </a:r>
            <a:r>
              <a:rPr lang="tr-TR" sz="1800" dirty="0">
                <a:latin typeface="Arial" panose="020B0604020202020204" pitchFamily="34" charset="0"/>
                <a:cs typeface="Arial" panose="020B0604020202020204" pitchFamily="34" charset="0"/>
              </a:rPr>
              <a:t>öküz dönüşü tarzında‘ demektir</a:t>
            </a:r>
            <a:r>
              <a:rPr lang="tr-TR" sz="1800" dirty="0" smtClean="0">
                <a:latin typeface="Arial" panose="020B0604020202020204" pitchFamily="34" charset="0"/>
                <a:cs typeface="Arial" panose="020B0604020202020204" pitchFamily="34" charset="0"/>
              </a:rPr>
              <a:t>.</a:t>
            </a:r>
          </a:p>
          <a:p>
            <a:endParaRPr lang="tr-TR" sz="1800" dirty="0" smtClean="0"/>
          </a:p>
          <a:p>
            <a:pPr algn="ctr"/>
            <a:r>
              <a:rPr lang="tr-TR" sz="1800" dirty="0" smtClean="0"/>
              <a:t>&lt; </a:t>
            </a:r>
            <a:r>
              <a:rPr lang="tr-TR" sz="1800" dirty="0"/>
              <a:t>Resim &gt;</a:t>
            </a:r>
          </a:p>
          <a:p>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6827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71664" y="476672"/>
            <a:ext cx="7374663" cy="2376264"/>
          </a:xfrm>
        </p:spPr>
        <p:txBody>
          <a:bodyPr/>
          <a:lstStyle/>
          <a:p>
            <a:r>
              <a:rPr lang="tr-TR" sz="1600" b="0" dirty="0" smtClean="0"/>
              <a:t/>
            </a:r>
            <a:br>
              <a:rPr lang="tr-TR" sz="1600" b="0" dirty="0" smtClean="0"/>
            </a:br>
            <a:r>
              <a:rPr lang="tr-TR" sz="1600" b="0" dirty="0"/>
              <a:t/>
            </a:r>
            <a:br>
              <a:rPr lang="tr-TR" sz="1600" b="0" dirty="0"/>
            </a:br>
            <a:r>
              <a:rPr lang="tr-TR" sz="1600" b="0" dirty="0" err="1" smtClean="0"/>
              <a:t>Papirusların</a:t>
            </a:r>
            <a:r>
              <a:rPr lang="tr-TR" sz="1600" b="0" dirty="0" smtClean="0"/>
              <a:t> </a:t>
            </a:r>
            <a:r>
              <a:rPr lang="tr-TR" sz="1600" b="0" dirty="0"/>
              <a:t>üzerine </a:t>
            </a:r>
            <a:r>
              <a:rPr lang="tr-TR" sz="1600" b="0" dirty="0" err="1"/>
              <a:t>hiyoroglif</a:t>
            </a:r>
            <a:r>
              <a:rPr lang="tr-TR" sz="1600" b="0" dirty="0"/>
              <a:t> yazmak çok fazla sabır ve titizlik </a:t>
            </a:r>
            <a:r>
              <a:rPr lang="tr-TR" sz="1600" b="0" dirty="0" err="1"/>
              <a:t>gerektirdiğindendaha</a:t>
            </a:r>
            <a:r>
              <a:rPr lang="tr-TR" sz="1600" b="0" dirty="0"/>
              <a:t> işlek (papirüs üzerinde kayan) bir yazı gelişti: </a:t>
            </a:r>
            <a:r>
              <a:rPr lang="tr-TR" sz="1600" b="0" dirty="0" err="1"/>
              <a:t>hiyeratik</a:t>
            </a:r>
            <a:r>
              <a:rPr lang="tr-TR" sz="1600" b="0" dirty="0"/>
              <a:t>. Bu yazı, hiyeroglif yazıyla aynı özellikleri taşısa da çoğu zaman </a:t>
            </a:r>
            <a:r>
              <a:rPr lang="tr-TR" sz="1600" b="0" dirty="0" err="1"/>
              <a:t>içiçe</a:t>
            </a:r>
            <a:r>
              <a:rPr lang="tr-TR" sz="1600" b="0" dirty="0"/>
              <a:t> geçen bu gösterge türleri ilkel çizimlerden yavaş yavaş uzaklaşır. Her iki yazı türü de kullanılmaktayken, daha hızlı, daha açık, göstergelerin daha yakın durduğu ve yine sağdan sola okunan </a:t>
            </a:r>
            <a:br>
              <a:rPr lang="tr-TR" sz="1600" b="0" dirty="0"/>
            </a:br>
            <a:r>
              <a:rPr lang="tr-TR" sz="1600" b="0" dirty="0"/>
              <a:t>«</a:t>
            </a:r>
            <a:r>
              <a:rPr lang="tr-TR" sz="1600" b="0" dirty="0" err="1"/>
              <a:t>demotik</a:t>
            </a:r>
            <a:r>
              <a:rPr lang="tr-TR" sz="1600" b="0" dirty="0"/>
              <a:t> yazı» ya da halk yazısı ortaya çıkar. Bu yazı, sonradan Mısır’da halen kullanılmakta olan yazıya dönüşecektir.</a:t>
            </a:r>
          </a:p>
        </p:txBody>
      </p:sp>
      <p:sp>
        <p:nvSpPr>
          <p:cNvPr id="9" name="Unvan 1"/>
          <p:cNvSpPr txBox="1">
            <a:spLocks/>
          </p:cNvSpPr>
          <p:nvPr/>
        </p:nvSpPr>
        <p:spPr>
          <a:xfrm>
            <a:off x="3071664" y="188640"/>
            <a:ext cx="5350094" cy="288032"/>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r>
              <a:rPr lang="tr-TR" sz="2000" dirty="0" err="1"/>
              <a:t>Hiyeratik</a:t>
            </a:r>
            <a:r>
              <a:rPr lang="tr-TR" sz="2000" dirty="0"/>
              <a:t> yazı ve </a:t>
            </a:r>
            <a:r>
              <a:rPr lang="tr-TR" sz="2000" dirty="0" err="1"/>
              <a:t>Demotik</a:t>
            </a:r>
            <a:r>
              <a:rPr lang="tr-TR" sz="2000" dirty="0"/>
              <a:t> yazı</a:t>
            </a:r>
          </a:p>
        </p:txBody>
      </p:sp>
      <p:sp>
        <p:nvSpPr>
          <p:cNvPr id="3" name="İçerik Yer Tutucusu 2"/>
          <p:cNvSpPr>
            <a:spLocks noGrp="1"/>
          </p:cNvSpPr>
          <p:nvPr>
            <p:ph idx="10"/>
          </p:nvPr>
        </p:nvSpPr>
        <p:spPr>
          <a:xfrm>
            <a:off x="3071664" y="3140968"/>
            <a:ext cx="8524528" cy="2851722"/>
          </a:xfrm>
        </p:spPr>
        <p:txBody>
          <a:bodyPr/>
          <a:lstStyle/>
          <a:p>
            <a:endParaRPr lang="tr-TR" dirty="0" smtClean="0"/>
          </a:p>
          <a:p>
            <a:endParaRPr lang="tr-TR" dirty="0"/>
          </a:p>
          <a:p>
            <a:endParaRPr lang="tr-TR" dirty="0" smtClean="0"/>
          </a:p>
          <a:p>
            <a:endParaRPr lang="tr-TR" dirty="0"/>
          </a:p>
          <a:p>
            <a:endParaRPr lang="tr-TR" dirty="0" smtClean="0"/>
          </a:p>
          <a:p>
            <a:pPr algn="ctr"/>
            <a:r>
              <a:rPr lang="tr-TR" sz="2400" dirty="0">
                <a:latin typeface="Arial" panose="020B0604020202020204" pitchFamily="34" charset="0"/>
                <a:cs typeface="Arial" panose="020B0604020202020204" pitchFamily="34" charset="0"/>
              </a:rPr>
              <a:t>&lt; Resim &gt;</a:t>
            </a:r>
          </a:p>
          <a:p>
            <a:pPr algn="ctr"/>
            <a:endParaRPr lang="tr-TR" dirty="0"/>
          </a:p>
        </p:txBody>
      </p:sp>
    </p:spTree>
    <p:extLst>
      <p:ext uri="{BB962C8B-B14F-4D97-AF65-F5344CB8AC3E}">
        <p14:creationId xmlns:p14="http://schemas.microsoft.com/office/powerpoint/2010/main" val="1665054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1664" y="404664"/>
            <a:ext cx="7416824" cy="720080"/>
          </a:xfrm>
        </p:spPr>
        <p:txBody>
          <a:bodyPr>
            <a:normAutofit lnSpcReduction="10000"/>
          </a:bodyPr>
          <a:lstStyle/>
          <a:p>
            <a:r>
              <a:rPr lang="tr-TR" b="1" dirty="0" err="1" smtClean="0"/>
              <a:t>Piktogram</a:t>
            </a:r>
            <a:r>
              <a:rPr lang="tr-TR" b="1" dirty="0" smtClean="0"/>
              <a:t> Çiviyazısı Hiyeroglif </a:t>
            </a:r>
            <a:r>
              <a:rPr lang="tr-TR" b="1" dirty="0" err="1" smtClean="0"/>
              <a:t>Hiyeratik</a:t>
            </a:r>
            <a:r>
              <a:rPr lang="tr-TR" b="1" dirty="0" smtClean="0"/>
              <a:t> ve </a:t>
            </a:r>
            <a:r>
              <a:rPr lang="tr-TR" b="1" dirty="0" err="1" smtClean="0"/>
              <a:t>Demotik</a:t>
            </a:r>
            <a:r>
              <a:rPr lang="tr-TR" b="1" dirty="0" smtClean="0"/>
              <a:t> Yazı </a:t>
            </a:r>
          </a:p>
          <a:p>
            <a:r>
              <a:rPr lang="tr-TR" b="1" dirty="0" smtClean="0"/>
              <a:t>Örnekleri</a:t>
            </a:r>
            <a:endParaRPr lang="tr-TR" b="1" dirty="0"/>
          </a:p>
        </p:txBody>
      </p:sp>
      <p:sp>
        <p:nvSpPr>
          <p:cNvPr id="2" name="İçerik Yer Tutucusu 1"/>
          <p:cNvSpPr>
            <a:spLocks noGrp="1"/>
          </p:cNvSpPr>
          <p:nvPr>
            <p:ph idx="10"/>
          </p:nvPr>
        </p:nvSpPr>
        <p:spPr/>
        <p:txBody>
          <a:bodyPr>
            <a:normAutofit/>
          </a:bodyPr>
          <a:lstStyle/>
          <a:p>
            <a:pPr algn="ctr"/>
            <a:r>
              <a:rPr lang="tr-TR" sz="2400" dirty="0">
                <a:latin typeface="Arial" panose="020B0604020202020204" pitchFamily="34" charset="0"/>
                <a:cs typeface="Arial" panose="020B0604020202020204" pitchFamily="34" charset="0"/>
              </a:rPr>
              <a:t>&lt; Resim &gt;</a:t>
            </a:r>
          </a:p>
          <a:p>
            <a:pPr algn="ct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754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71664" y="116632"/>
            <a:ext cx="3384376" cy="836712"/>
          </a:xfrm>
        </p:spPr>
        <p:txBody>
          <a:bodyPr/>
          <a:lstStyle/>
          <a:p>
            <a:r>
              <a:rPr lang="tr-TR" sz="2000" dirty="0" err="1"/>
              <a:t>Faistos</a:t>
            </a:r>
            <a:r>
              <a:rPr lang="tr-TR" sz="2000" dirty="0"/>
              <a:t> Tekeri</a:t>
            </a:r>
          </a:p>
        </p:txBody>
      </p:sp>
      <p:sp>
        <p:nvSpPr>
          <p:cNvPr id="3" name="İçerik Yer Tutucusu 2"/>
          <p:cNvSpPr>
            <a:spLocks noGrp="1"/>
          </p:cNvSpPr>
          <p:nvPr>
            <p:ph idx="1"/>
          </p:nvPr>
        </p:nvSpPr>
        <p:spPr>
          <a:xfrm>
            <a:off x="3071664" y="592088"/>
            <a:ext cx="7416824" cy="1036712"/>
          </a:xfrm>
        </p:spPr>
        <p:txBody>
          <a:bodyPr/>
          <a:lstStyle/>
          <a:p>
            <a:r>
              <a:rPr lang="tr-TR" sz="1600" dirty="0"/>
              <a:t>1906 yılında İtalyan arkeologlar, Girit’te bir yüzünde 45 sarmal gösterge </a:t>
            </a:r>
          </a:p>
          <a:p>
            <a:r>
              <a:rPr lang="tr-TR" sz="1600" dirty="0"/>
              <a:t>bulmuşlardır ve bugüne kadar bu yazıyı çözebilen çıkmamıştır.</a:t>
            </a:r>
          </a:p>
        </p:txBody>
      </p:sp>
      <p:sp>
        <p:nvSpPr>
          <p:cNvPr id="6" name="Dikdörtgen 5"/>
          <p:cNvSpPr/>
          <p:nvPr/>
        </p:nvSpPr>
        <p:spPr>
          <a:xfrm>
            <a:off x="3044010" y="3825616"/>
            <a:ext cx="7444478" cy="1569660"/>
          </a:xfrm>
          <a:prstGeom prst="rect">
            <a:avLst/>
          </a:prstGeom>
        </p:spPr>
        <p:txBody>
          <a:bodyPr wrap="square">
            <a:spAutoFit/>
          </a:bodyPr>
          <a:lstStyle/>
          <a:p>
            <a:r>
              <a:rPr lang="tr-TR" sz="1600" dirty="0">
                <a:latin typeface="Arial" panose="020B0604020202020204" pitchFamily="34" charset="0"/>
                <a:cs typeface="Arial" panose="020B0604020202020204" pitchFamily="34" charset="0"/>
              </a:rPr>
              <a:t>Ege Bölgesi yazıları olarak sınıflandırılan yazılar, hem resim yazılarını (M.Ö. </a:t>
            </a:r>
          </a:p>
          <a:p>
            <a:r>
              <a:rPr lang="tr-TR" sz="1600" dirty="0">
                <a:latin typeface="Arial" panose="020B0604020202020204" pitchFamily="34" charset="0"/>
                <a:cs typeface="Arial" panose="020B0604020202020204" pitchFamily="34" charset="0"/>
              </a:rPr>
              <a:t>2800) hem de </a:t>
            </a:r>
            <a:r>
              <a:rPr lang="tr-TR" sz="1600" dirty="0" err="1">
                <a:latin typeface="Arial" panose="020B0604020202020204" pitchFamily="34" charset="0"/>
                <a:cs typeface="Arial" panose="020B0604020202020204" pitchFamily="34" charset="0"/>
              </a:rPr>
              <a:t>Linear</a:t>
            </a:r>
            <a:r>
              <a:rPr lang="tr-TR" sz="1600" dirty="0">
                <a:latin typeface="Arial" panose="020B0604020202020204" pitchFamily="34" charset="0"/>
                <a:cs typeface="Arial" panose="020B0604020202020204" pitchFamily="34" charset="0"/>
              </a:rPr>
              <a:t> A (M.Ö. 17.yy) ve </a:t>
            </a:r>
            <a:r>
              <a:rPr lang="tr-TR" sz="1600" dirty="0" err="1">
                <a:latin typeface="Arial" panose="020B0604020202020204" pitchFamily="34" charset="0"/>
                <a:cs typeface="Arial" panose="020B0604020202020204" pitchFamily="34" charset="0"/>
              </a:rPr>
              <a:t>Linear</a:t>
            </a:r>
            <a:r>
              <a:rPr lang="tr-TR" sz="1600" dirty="0">
                <a:latin typeface="Arial" panose="020B0604020202020204" pitchFamily="34" charset="0"/>
                <a:cs typeface="Arial" panose="020B0604020202020204" pitchFamily="34" charset="0"/>
              </a:rPr>
              <a:t> B olarak adlandırılan seslem </a:t>
            </a:r>
          </a:p>
          <a:p>
            <a:r>
              <a:rPr lang="tr-TR" sz="1600" dirty="0">
                <a:latin typeface="Arial" panose="020B0604020202020204" pitchFamily="34" charset="0"/>
                <a:cs typeface="Arial" panose="020B0604020202020204" pitchFamily="34" charset="0"/>
              </a:rPr>
              <a:t>yazısı dizgelerini içerir.</a:t>
            </a:r>
          </a:p>
          <a:p>
            <a:r>
              <a:rPr lang="tr-TR" sz="1600" dirty="0">
                <a:latin typeface="Arial" panose="020B0604020202020204" pitchFamily="34" charset="0"/>
                <a:cs typeface="Arial" panose="020B0604020202020204" pitchFamily="34" charset="0"/>
              </a:rPr>
              <a:t>M.Ö. 2000-1500 arasında Kıbrıs’ta kullanılan seslem yazıları ve M.Ö. 1750-1600 arasında Girit’te kullanılan resim yazıları ve hiyeroglifler de Ege Bölgesi yazıları arasındadır. </a:t>
            </a:r>
          </a:p>
        </p:txBody>
      </p:sp>
      <p:sp>
        <p:nvSpPr>
          <p:cNvPr id="7" name="Dikdörtgen 6"/>
          <p:cNvSpPr/>
          <p:nvPr/>
        </p:nvSpPr>
        <p:spPr>
          <a:xfrm>
            <a:off x="5662393" y="2081750"/>
            <a:ext cx="1587294" cy="830997"/>
          </a:xfrm>
          <a:prstGeom prst="rect">
            <a:avLst/>
          </a:prstGeom>
        </p:spPr>
        <p:txBody>
          <a:bodyPr wrap="none">
            <a:spAutoFit/>
          </a:bodyPr>
          <a:lstStyle/>
          <a:p>
            <a:pPr algn="ctr">
              <a:lnSpc>
                <a:spcPct val="200000"/>
              </a:lnSpc>
              <a:spcBef>
                <a:spcPts val="600"/>
              </a:spcBef>
              <a:spcAft>
                <a:spcPts val="600"/>
              </a:spcAft>
            </a:pPr>
            <a:r>
              <a:rPr lang="tr-TR" sz="2400" dirty="0">
                <a:latin typeface="Arial" panose="020B0604020202020204" pitchFamily="34" charset="0"/>
                <a:cs typeface="Arial" panose="020B0604020202020204" pitchFamily="34" charset="0"/>
              </a:rPr>
              <a:t>&lt; Resim &gt;</a:t>
            </a:r>
          </a:p>
        </p:txBody>
      </p:sp>
    </p:spTree>
    <p:extLst>
      <p:ext uri="{BB962C8B-B14F-4D97-AF65-F5344CB8AC3E}">
        <p14:creationId xmlns:p14="http://schemas.microsoft.com/office/powerpoint/2010/main" val="612965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58957" y="332656"/>
            <a:ext cx="7249678" cy="460648"/>
          </a:xfrm>
        </p:spPr>
        <p:txBody>
          <a:bodyPr/>
          <a:lstStyle/>
          <a:p>
            <a:r>
              <a:rPr lang="tr-TR" b="1" dirty="0" err="1" smtClean="0"/>
              <a:t>Rosetta</a:t>
            </a:r>
            <a:r>
              <a:rPr lang="tr-TR" b="1" dirty="0" smtClean="0"/>
              <a:t> Taşı</a:t>
            </a:r>
            <a:endParaRPr lang="tr-TR" b="1" dirty="0"/>
          </a:p>
        </p:txBody>
      </p:sp>
      <p:sp>
        <p:nvSpPr>
          <p:cNvPr id="2" name="İçerik Yer Tutucusu 1"/>
          <p:cNvSpPr>
            <a:spLocks noGrp="1"/>
          </p:cNvSpPr>
          <p:nvPr>
            <p:ph idx="10"/>
          </p:nvPr>
        </p:nvSpPr>
        <p:spPr>
          <a:xfrm>
            <a:off x="2589089" y="1047965"/>
            <a:ext cx="9007104" cy="4944726"/>
          </a:xfrm>
        </p:spPr>
        <p:txBody>
          <a:bodyPr>
            <a:normAutofit fontScale="92500" lnSpcReduction="10000"/>
          </a:bodyPr>
          <a:lstStyle/>
          <a:p>
            <a:r>
              <a:rPr lang="tr-TR" sz="2400" dirty="0" err="1" smtClean="0">
                <a:latin typeface="Arial" panose="020B0604020202020204" pitchFamily="34" charset="0"/>
                <a:cs typeface="Arial" panose="020B0604020202020204" pitchFamily="34" charset="0"/>
              </a:rPr>
              <a:t>Rozetta</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Taşı Mısır’da bir kale yapımı sırasında Fransız askeri tarafından rastlantı sonucu bulunmuştur. Taş belli başlı üç </a:t>
            </a:r>
            <a:r>
              <a:rPr lang="tr-TR" sz="2400" dirty="0" smtClean="0">
                <a:latin typeface="Arial" panose="020B0604020202020204" pitchFamily="34" charset="0"/>
                <a:cs typeface="Arial" panose="020B0604020202020204" pitchFamily="34" charset="0"/>
              </a:rPr>
              <a:t>Mısır </a:t>
            </a:r>
            <a:r>
              <a:rPr lang="tr-TR" sz="2400" dirty="0">
                <a:latin typeface="Arial" panose="020B0604020202020204" pitchFamily="34" charset="0"/>
                <a:cs typeface="Arial" panose="020B0604020202020204" pitchFamily="34" charset="0"/>
              </a:rPr>
              <a:t>tapınağına gönderilmek üzere üç farklı dilde yazılmıştır. Bu diller </a:t>
            </a:r>
            <a:r>
              <a:rPr lang="tr-TR" sz="2400" dirty="0" err="1">
                <a:latin typeface="Arial" panose="020B0604020202020204" pitchFamily="34" charset="0"/>
                <a:cs typeface="Arial" panose="020B0604020202020204" pitchFamily="34" charset="0"/>
              </a:rPr>
              <a:t>Demotik</a:t>
            </a:r>
            <a:r>
              <a:rPr lang="tr-TR" sz="2400" dirty="0">
                <a:latin typeface="Arial" panose="020B0604020202020204" pitchFamily="34" charset="0"/>
                <a:cs typeface="Arial" panose="020B0604020202020204" pitchFamily="34" charset="0"/>
              </a:rPr>
              <a:t> (mısır halkının kullandığı dil), hiyeroglif ve </a:t>
            </a:r>
            <a:r>
              <a:rPr lang="tr-TR" sz="2400" dirty="0" smtClean="0">
                <a:latin typeface="Arial" panose="020B0604020202020204" pitchFamily="34" charset="0"/>
                <a:cs typeface="Arial" panose="020B0604020202020204" pitchFamily="34" charset="0"/>
              </a:rPr>
              <a:t>Antik </a:t>
            </a:r>
            <a:r>
              <a:rPr lang="tr-TR" sz="2400" dirty="0">
                <a:latin typeface="Arial" panose="020B0604020202020204" pitchFamily="34" charset="0"/>
                <a:cs typeface="Arial" panose="020B0604020202020204" pitchFamily="34" charset="0"/>
              </a:rPr>
              <a:t>Yunancadır. </a:t>
            </a:r>
            <a:endParaRPr lang="tr-TR" sz="2400" dirty="0" smtClean="0">
              <a:latin typeface="Arial" panose="020B0604020202020204" pitchFamily="34" charset="0"/>
              <a:cs typeface="Arial" panose="020B0604020202020204" pitchFamily="34" charset="0"/>
            </a:endParaRPr>
          </a:p>
          <a:p>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Taşın </a:t>
            </a:r>
            <a:r>
              <a:rPr lang="tr-TR" sz="2400" dirty="0">
                <a:latin typeface="Arial" panose="020B0604020202020204" pitchFamily="34" charset="0"/>
                <a:cs typeface="Arial" panose="020B0604020202020204" pitchFamily="34" charset="0"/>
              </a:rPr>
              <a:t>üç farklı dilde yazılması hiyeroglif yazısının esrarının </a:t>
            </a:r>
            <a:r>
              <a:rPr lang="tr-TR" sz="2400" dirty="0" smtClean="0">
                <a:latin typeface="Arial" panose="020B0604020202020204" pitchFamily="34" charset="0"/>
                <a:cs typeface="Arial" panose="020B0604020202020204" pitchFamily="34" charset="0"/>
              </a:rPr>
              <a:t>çözülmesini sağlamış </a:t>
            </a:r>
            <a:r>
              <a:rPr lang="tr-TR" sz="2400" dirty="0">
                <a:latin typeface="Arial" panose="020B0604020202020204" pitchFamily="34" charset="0"/>
                <a:cs typeface="Arial" panose="020B0604020202020204" pitchFamily="34" charset="0"/>
              </a:rPr>
              <a:t>ve </a:t>
            </a:r>
            <a:r>
              <a:rPr lang="tr-TR" sz="2400" dirty="0" err="1">
                <a:latin typeface="Arial" panose="020B0604020202020204" pitchFamily="34" charset="0"/>
                <a:cs typeface="Arial" panose="020B0604020202020204" pitchFamily="34" charset="0"/>
              </a:rPr>
              <a:t>Rosetta</a:t>
            </a:r>
            <a:r>
              <a:rPr lang="tr-TR" sz="2400" dirty="0">
                <a:latin typeface="Arial" panose="020B0604020202020204" pitchFamily="34" charset="0"/>
                <a:cs typeface="Arial" panose="020B0604020202020204" pitchFamily="34" charset="0"/>
              </a:rPr>
              <a:t> taşı </a:t>
            </a:r>
            <a:r>
              <a:rPr lang="tr-TR" sz="2400" dirty="0" smtClean="0">
                <a:latin typeface="Arial" panose="020B0604020202020204" pitchFamily="34" charset="0"/>
                <a:cs typeface="Arial" panose="020B0604020202020204" pitchFamily="34" charset="0"/>
              </a:rPr>
              <a:t>hiyeroglif </a:t>
            </a:r>
            <a:r>
              <a:rPr lang="tr-TR" sz="2400" dirty="0">
                <a:latin typeface="Arial" panose="020B0604020202020204" pitchFamily="34" charset="0"/>
                <a:cs typeface="Arial" panose="020B0604020202020204" pitchFamily="34" charset="0"/>
              </a:rPr>
              <a:t>yazısının esrarını çözen taş olarak tarihe geçmiştir.</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Yapılan incelemelerde bu taşın yapım tarihi MÖ. 200’lü yıllara dayandırılmıştır. Yazıtın üç farklı dilde yazılmasının </a:t>
            </a:r>
            <a:r>
              <a:rPr lang="tr-TR" sz="2400" dirty="0" smtClean="0">
                <a:latin typeface="Arial" panose="020B0604020202020204" pitchFamily="34" charset="0"/>
                <a:cs typeface="Arial" panose="020B0604020202020204" pitchFamily="34" charset="0"/>
              </a:rPr>
              <a:t>nedeni Mısır </a:t>
            </a:r>
            <a:r>
              <a:rPr lang="tr-TR" sz="2400" dirty="0">
                <a:latin typeface="Arial" panose="020B0604020202020204" pitchFamily="34" charset="0"/>
                <a:cs typeface="Arial" panose="020B0604020202020204" pitchFamily="34" charset="0"/>
              </a:rPr>
              <a:t>halkının, Mısır asillerinin ve Yunanların bu antlaşmayı </a:t>
            </a:r>
            <a:r>
              <a:rPr lang="tr-TR" sz="2400" dirty="0" smtClean="0">
                <a:latin typeface="Arial" panose="020B0604020202020204" pitchFamily="34" charset="0"/>
                <a:cs typeface="Arial" panose="020B0604020202020204" pitchFamily="34" charset="0"/>
              </a:rPr>
              <a:t>kolaylıkla </a:t>
            </a:r>
            <a:r>
              <a:rPr lang="tr-TR" sz="2400" dirty="0">
                <a:latin typeface="Arial" panose="020B0604020202020204" pitchFamily="34" charset="0"/>
                <a:cs typeface="Arial" panose="020B0604020202020204" pitchFamily="34" charset="0"/>
              </a:rPr>
              <a:t>okuyabilmeleridir. </a:t>
            </a:r>
            <a:endParaRPr lang="tr-TR" sz="2400" dirty="0" smtClean="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algn="ctr"/>
            <a:r>
              <a:rPr lang="tr-TR" sz="2600" dirty="0" smtClean="0">
                <a:latin typeface="Arial" panose="020B0604020202020204" pitchFamily="34" charset="0"/>
                <a:cs typeface="Arial" panose="020B0604020202020204" pitchFamily="34" charset="0"/>
              </a:rPr>
              <a:t>&lt; Resim</a:t>
            </a:r>
            <a:r>
              <a:rPr lang="tr-TR" sz="2400" dirty="0" smtClean="0">
                <a:latin typeface="Arial" panose="020B0604020202020204" pitchFamily="34" charset="0"/>
                <a:cs typeface="Arial" panose="020B0604020202020204" pitchFamily="34" charset="0"/>
              </a:rPr>
              <a:t> </a:t>
            </a:r>
            <a:r>
              <a:rPr lang="tr-TR" sz="2600" dirty="0" smtClean="0">
                <a:latin typeface="Arial" panose="020B0604020202020204" pitchFamily="34" charset="0"/>
                <a:cs typeface="Arial" panose="020B0604020202020204" pitchFamily="34" charset="0"/>
              </a:rPr>
              <a:t>&gt;</a:t>
            </a:r>
            <a:endParaRPr lang="tr-TR" sz="2600" dirty="0"/>
          </a:p>
        </p:txBody>
      </p:sp>
    </p:spTree>
    <p:extLst>
      <p:ext uri="{BB962C8B-B14F-4D97-AF65-F5344CB8AC3E}">
        <p14:creationId xmlns:p14="http://schemas.microsoft.com/office/powerpoint/2010/main" val="3958277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355</Words>
  <Application>Microsoft Office PowerPoint</Application>
  <PresentationFormat>Geniş ekran</PresentationFormat>
  <Paragraphs>50</Paragraphs>
  <Slides>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vt:i4>
      </vt:variant>
    </vt:vector>
  </HeadingPairs>
  <TitlesOfParts>
    <vt:vector size="14" baseType="lpstr">
      <vt:lpstr>맑은 고딕</vt:lpstr>
      <vt:lpstr>Arial</vt:lpstr>
      <vt:lpstr>Book Antiqua</vt:lpstr>
      <vt:lpstr>Calibri</vt:lpstr>
      <vt:lpstr>Calibri Light</vt:lpstr>
      <vt:lpstr>Office Teması</vt:lpstr>
      <vt:lpstr>PowerPoint Sunusu</vt:lpstr>
      <vt:lpstr> Mısır Yazısı</vt:lpstr>
      <vt:lpstr>PowerPoint Sunusu</vt:lpstr>
      <vt:lpstr>PowerPoint Sunusu</vt:lpstr>
      <vt:lpstr>  Papirusların üzerine hiyoroglif yazmak çok fazla sabır ve titizlik gerektirdiğindendaha işlek (papirüs üzerinde kayan) bir yazı gelişti: hiyeratik. Bu yazı, hiyeroglif yazıyla aynı özellikleri taşısa da çoğu zaman içiçe geçen bu gösterge türleri ilkel çizimlerden yavaş yavaş uzaklaşır. Her iki yazı türü de kullanılmaktayken, daha hızlı, daha açık, göstergelerin daha yakın durduğu ve yine sağdan sola okunan  «demotik yazı» ya da halk yazısı ortaya çıkar. Bu yazı, sonradan Mısır’da halen kullanılmakta olan yazıya dönüşecektir.</vt:lpstr>
      <vt:lpstr>PowerPoint Sunusu</vt:lpstr>
      <vt:lpstr>Faistos Tekeri</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Sıla Ay</dc:creator>
  <cp:lastModifiedBy>Sıla Ay</cp:lastModifiedBy>
  <cp:revision>5</cp:revision>
  <dcterms:created xsi:type="dcterms:W3CDTF">2017-12-11T14:08:24Z</dcterms:created>
  <dcterms:modified xsi:type="dcterms:W3CDTF">2017-12-14T09:10:49Z</dcterms:modified>
</cp:coreProperties>
</file>