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256" r:id="rId2"/>
    <p:sldId id="258" r:id="rId3"/>
    <p:sldId id="276" r:id="rId4"/>
    <p:sldId id="259" r:id="rId5"/>
    <p:sldId id="260" r:id="rId6"/>
    <p:sldId id="261" r:id="rId7"/>
    <p:sldId id="262" r:id="rId8"/>
    <p:sldId id="263" r:id="rId9"/>
    <p:sldId id="265" r:id="rId10"/>
    <p:sldId id="311" r:id="rId11"/>
    <p:sldId id="312" r:id="rId12"/>
    <p:sldId id="313" r:id="rId13"/>
    <p:sldId id="314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5" r:id="rId23"/>
    <p:sldId id="326" r:id="rId24"/>
    <p:sldId id="327" r:id="rId25"/>
    <p:sldId id="328" r:id="rId26"/>
    <p:sldId id="292" r:id="rId27"/>
    <p:sldId id="293" r:id="rId28"/>
    <p:sldId id="294" r:id="rId29"/>
    <p:sldId id="295" r:id="rId30"/>
    <p:sldId id="297" r:id="rId31"/>
    <p:sldId id="298" r:id="rId32"/>
    <p:sldId id="299" r:id="rId33"/>
    <p:sldId id="300" r:id="rId34"/>
    <p:sldId id="269" r:id="rId35"/>
    <p:sldId id="270" r:id="rId3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37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73B30-A404-4D6B-8DD0-D2EE131FADCE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AF017-1D77-4585-B782-72362DA32F1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7665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AF017-1D77-4585-B782-72362DA32F16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214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AF017-1D77-4585-B782-72362DA32F16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210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94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75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9046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428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715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4382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980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35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83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6982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96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92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34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102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630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7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00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dirty="0" smtClean="0">
                <a:latin typeface="Comic Sans MS" panose="030F0702030302020204" pitchFamily="66" charset="0"/>
              </a:rPr>
              <a:t>ENDÜSTRİ ve ÖRGÜT</a:t>
            </a:r>
            <a:r>
              <a:rPr lang="tr-TR" sz="4000" dirty="0" smtClean="0">
                <a:latin typeface="Comic Sans MS" panose="030F0702030302020204" pitchFamily="66" charset="0"/>
              </a:rPr>
              <a:t/>
            </a:r>
            <a:br>
              <a:rPr lang="tr-TR" sz="4000" dirty="0" smtClean="0">
                <a:latin typeface="Comic Sans MS" panose="030F0702030302020204" pitchFamily="66" charset="0"/>
              </a:rPr>
            </a:br>
            <a:r>
              <a:rPr lang="tr-TR" sz="4000" dirty="0" smtClean="0">
                <a:latin typeface="Comic Sans MS" panose="030F0702030302020204" pitchFamily="66" charset="0"/>
              </a:rPr>
              <a:t>PSİKOLOJİSİ</a:t>
            </a:r>
            <a:endParaRPr lang="tr-TR" sz="40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07704" y="2852936"/>
            <a:ext cx="6589199" cy="2232248"/>
          </a:xfrm>
        </p:spPr>
        <p:txBody>
          <a:bodyPr>
            <a:normAutofit/>
          </a:bodyPr>
          <a:lstStyle/>
          <a:p>
            <a:pPr algn="ctr"/>
            <a:r>
              <a:rPr lang="tr-TR" sz="3600" b="1" spc="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ENDÜSTRİ-ÖRGÜT PSİKOLOJİSİ</a:t>
            </a:r>
            <a:br>
              <a:rPr lang="tr-TR" sz="3600" b="1" spc="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tr-TR" sz="3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ALT ALANLARI</a:t>
            </a:r>
            <a:endParaRPr lang="tr-TR" sz="36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İçerik Yer Tutucusu"/>
          <p:cNvSpPr>
            <a:spLocks noGrp="1"/>
          </p:cNvSpPr>
          <p:nvPr>
            <p:ph idx="1"/>
          </p:nvPr>
        </p:nvSpPr>
        <p:spPr>
          <a:xfrm>
            <a:off x="755576" y="1268760"/>
            <a:ext cx="8229600" cy="4896544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Klasik olarak endüstri psikolojisi olarak adlandırılan bu alanın adı 1973’ten itibaren "endüstri ve örgüt </a:t>
            </a:r>
            <a:r>
              <a:rPr lang="tr-TR" sz="2400" dirty="0" err="1" smtClean="0">
                <a:latin typeface="Comic Sans MS" panose="030F0702030302020204" pitchFamily="66" charset="0"/>
              </a:rPr>
              <a:t>psikolojisi"ne</a:t>
            </a:r>
            <a:r>
              <a:rPr lang="tr-TR" sz="2400" dirty="0" smtClean="0">
                <a:latin typeface="Comic Sans MS" panose="030F0702030302020204" pitchFamily="66" charset="0"/>
              </a:rPr>
              <a:t> dönüşmüştür</a:t>
            </a:r>
            <a:r>
              <a:rPr lang="tr-TR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 smtClean="0">
                <a:latin typeface="Comic Sans MS" panose="030F0702030302020204" pitchFamily="66" charset="0"/>
              </a:rPr>
              <a:t>Yani, "endüstri psikolojisi" yeni bir alan değildir. Fakat, endüstri ve örgüt psikolojisi kapsamındaki gelişmeler, yeni çalışma alanlarının doğmasına yol açmıştır. Bunlar:</a:t>
            </a:r>
            <a:endParaRPr lang="tr-TR" sz="2400" dirty="0" smtClean="0">
              <a:latin typeface="Comic Sans MS" panose="030F0702030302020204" pitchFamily="66" charset="0"/>
              <a:ea typeface="Batang" pitchFamily="18" charset="-127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1-</a:t>
            </a:r>
            <a:r>
              <a:rPr lang="tr-TR" b="1" spc="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Personel Psikolojisi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Personel psikolojisi, uygulama açısından gerekli bireysel ayrılıkların ölçülmesiyle ilgili çalışmalar yapar. 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spc="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2-Örgütsel Davranış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Bütün işler örgüt ortamında yapılmaktadır. Bu ortam bireylerin tutum ve davranışlarını etkiler.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3-Mühendislik Psikolojisi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Bu alan, insan-makine sistemleri çerçevesinde insan davranışlarını inceler.</a:t>
            </a: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spc="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4-Mesleki Danışmanlık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İnsanların işyerlerindeki problemleriyle ilgili danışmanlık hizmetleri ile uğraşılır. </a:t>
            </a: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spc="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5-Örgüt Geliştirme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Bu alanda çalışan e/ö psikologları, örgütleri daha etkili hale getirmek için değiştirmek ya da "geliştirmek" ile uğraşırlar. </a:t>
            </a:r>
          </a:p>
          <a:p>
            <a:endParaRPr lang="tr-TR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spc="0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anose="030F0702030302020204" pitchFamily="66" charset="0"/>
              </a:rPr>
              <a:t>6-Endüstri İlişkileri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259633" y="2133600"/>
            <a:ext cx="7274768" cy="3777622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Bu alandaki çalışmalar daha çok çalışanlarla işverenler arasındaki problemler üzerinde odaklanmıştır.</a:t>
            </a: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ENDÜSTRİ/ÖRGÜT PSİKOLOĞUNUN GÖREVLERİ VE ÇALIŞMA  ALANLARI</a:t>
            </a:r>
            <a:endParaRPr lang="tr-TR" sz="36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403649" y="1268760"/>
            <a:ext cx="7130752" cy="5040560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İş yaşamını iyileştirme ve üretimi arttırma amacıyla psikolojik ilkeleri iş yaşamına uygularlar. 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Bu </a:t>
            </a:r>
            <a:r>
              <a:rPr lang="tr-TR" sz="2400" dirty="0" smtClean="0">
                <a:latin typeface="Comic Sans MS" panose="030F0702030302020204" pitchFamily="66" charset="0"/>
              </a:rPr>
              <a:t>psikologların çoğu insan kaynakları uzmanı olarak görev yaparlar. 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Plan </a:t>
            </a:r>
            <a:r>
              <a:rPr lang="tr-TR" sz="2400" dirty="0" smtClean="0">
                <a:latin typeface="Comic Sans MS" panose="030F0702030302020204" pitchFamily="66" charset="0"/>
              </a:rPr>
              <a:t>yapma, kaliteli yönetim, örgütsel değişim gibi alanlarda eleman örgütlenmesi ve eğitimi konularında çeşitli örgütlere yardımcı olurlar</a:t>
            </a:r>
            <a:r>
              <a:rPr lang="tr-TR" sz="2400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 smtClean="0">
                <a:latin typeface="Comic Sans MS" panose="030F0702030302020204" pitchFamily="66" charset="0"/>
              </a:rPr>
              <a:t>İlgileri arasında, örgütsel yapı, iş verimi, iş doyumu, tüketici davranışı, personel seçimi ve personelin geliştirilmesi gibi konular  yer almaktadır.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omic Sans MS" panose="030F0702030302020204" pitchFamily="66" charset="0"/>
              </a:rPr>
              <a:t>Endüstri </a:t>
            </a:r>
            <a:r>
              <a:rPr lang="tr-TR" dirty="0" err="1" smtClean="0">
                <a:latin typeface="Comic Sans MS" panose="030F0702030302020204" pitchFamily="66" charset="0"/>
              </a:rPr>
              <a:t>Psikoloğu</a:t>
            </a:r>
            <a:r>
              <a:rPr lang="tr-TR" dirty="0" smtClean="0">
                <a:latin typeface="Comic Sans MS" panose="030F0702030302020204" pitchFamily="66" charset="0"/>
              </a:rPr>
              <a:t> Ne Yapar?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12" name="11 İçerik Yer Tutucusu"/>
          <p:cNvSpPr>
            <a:spLocks noGrp="1"/>
          </p:cNvSpPr>
          <p:nvPr>
            <p:ph sz="half" idx="2"/>
          </p:nvPr>
        </p:nvSpPr>
        <p:spPr>
          <a:xfrm>
            <a:off x="1475657" y="2136706"/>
            <a:ext cx="7058744" cy="376739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2400" dirty="0" smtClean="0">
                <a:latin typeface="Comic Sans MS" panose="030F0702030302020204" pitchFamily="66" charset="0"/>
              </a:rPr>
              <a:t>Patronların işçilere adil davranmasına yardımcı olur.</a:t>
            </a:r>
          </a:p>
          <a:p>
            <a:pPr>
              <a:buFont typeface="Wingdings" pitchFamily="2" charset="2"/>
              <a:buChar char="v"/>
            </a:pPr>
            <a:r>
              <a:rPr lang="tr-TR" sz="2400" dirty="0" smtClean="0">
                <a:latin typeface="Comic Sans MS" panose="030F0702030302020204" pitchFamily="66" charset="0"/>
              </a:rPr>
              <a:t>Yapılacak işin çalışanlar için daha ilgi çekici olmasını sağlar.</a:t>
            </a:r>
          </a:p>
          <a:p>
            <a:pPr>
              <a:buFont typeface="Wingdings" pitchFamily="2" charset="2"/>
              <a:buChar char="v"/>
            </a:pPr>
            <a:r>
              <a:rPr lang="tr-TR" sz="2400" dirty="0" smtClean="0">
                <a:latin typeface="Comic Sans MS" panose="030F0702030302020204" pitchFamily="66" charset="0"/>
              </a:rPr>
              <a:t>Çalışanların üretkenliğini arttırır.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187625" y="1484784"/>
            <a:ext cx="7346776" cy="4968552"/>
          </a:xfrm>
        </p:spPr>
        <p:txBody>
          <a:bodyPr>
            <a:normAutofit/>
          </a:bodyPr>
          <a:lstStyle/>
          <a:p>
            <a:r>
              <a:rPr lang="tr-TR" sz="2600" dirty="0" smtClean="0">
                <a:latin typeface="Comic Sans MS" panose="030F0702030302020204" pitchFamily="66" charset="0"/>
              </a:rPr>
              <a:t>Endüstri psikologlarının sorumlulukları arasında araştırma yapmak, araştırma sonuçlarını kullanılır kılmak ve problem çözücü olarak işlev görmek de </a:t>
            </a:r>
            <a:r>
              <a:rPr lang="tr-TR" sz="2600" dirty="0" smtClean="0">
                <a:latin typeface="Comic Sans MS" panose="030F0702030302020204" pitchFamily="66" charset="0"/>
              </a:rPr>
              <a:t>vardır.</a:t>
            </a:r>
          </a:p>
          <a:p>
            <a:pPr marL="0" indent="0">
              <a:buNone/>
            </a:pPr>
            <a:endParaRPr lang="tr-TR" sz="2600" dirty="0" smtClean="0">
              <a:latin typeface="Comic Sans MS" panose="030F0702030302020204" pitchFamily="66" charset="0"/>
            </a:endParaRPr>
          </a:p>
          <a:p>
            <a:r>
              <a:rPr lang="tr-TR" sz="2600" dirty="0">
                <a:latin typeface="Comic Sans MS" panose="030F0702030302020204" pitchFamily="66" charset="0"/>
              </a:rPr>
              <a:t>Endüstri/örgüt psikologları, ticarette, endüstride, kamu kurumlarında ve üniversitelerde çalışabilirler ve firmalara danışmanlık </a:t>
            </a:r>
            <a:r>
              <a:rPr lang="tr-TR" sz="2600" dirty="0" smtClean="0">
                <a:latin typeface="Comic Sans MS" panose="030F0702030302020204" pitchFamily="66" charset="0"/>
              </a:rPr>
              <a:t>yapabilirler.</a:t>
            </a:r>
            <a:endParaRPr lang="tr-TR" sz="2600" dirty="0" smtClean="0">
              <a:latin typeface="Comic Sans MS" panose="030F0702030302020204" pitchFamily="66" charset="0"/>
            </a:endParaRPr>
          </a:p>
          <a:p>
            <a:pPr>
              <a:buNone/>
            </a:pPr>
            <a:r>
              <a:rPr lang="tr-TR" sz="2600" dirty="0" smtClean="0">
                <a:latin typeface="Comic Sans MS" panose="030F0702030302020204" pitchFamily="66" charset="0"/>
              </a:rPr>
              <a:t>	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331640" y="980728"/>
            <a:ext cx="7560839" cy="554461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600" dirty="0" smtClean="0">
                <a:latin typeface="Comic Sans MS" panose="030F0702030302020204" pitchFamily="66" charset="0"/>
              </a:rPr>
              <a:t>Endüstri Psikologu eleman alımında,işgücünü geliştirmede ve işyeri çevresiyle ilgili konularda kurumlara artı değer kazandırır:		</a:t>
            </a:r>
          </a:p>
          <a:p>
            <a:pPr marL="514350" indent="-514350"/>
            <a:r>
              <a:rPr lang="tr-TR" sz="2600" dirty="0" smtClean="0">
                <a:latin typeface="Comic Sans MS" panose="030F0702030302020204" pitchFamily="66" charset="0"/>
              </a:rPr>
              <a:t>Kuruma en iyi uyan elemanların seçilmesi</a:t>
            </a:r>
          </a:p>
          <a:p>
            <a:pPr marL="514350" indent="-514350"/>
            <a:r>
              <a:rPr lang="tr-TR" sz="2600" dirty="0" smtClean="0">
                <a:latin typeface="Comic Sans MS" panose="030F0702030302020204" pitchFamily="66" charset="0"/>
              </a:rPr>
              <a:t>Adil, yasal </a:t>
            </a:r>
            <a:r>
              <a:rPr lang="tr-TR" sz="2600" dirty="0" smtClean="0">
                <a:latin typeface="Comic Sans MS" panose="030F0702030302020204" pitchFamily="66" charset="0"/>
              </a:rPr>
              <a:t>ve verimli işe alma politikalarının uygulanması</a:t>
            </a:r>
          </a:p>
          <a:p>
            <a:pPr marL="514350" indent="-514350"/>
            <a:r>
              <a:rPr lang="tr-TR" sz="2600" dirty="0" smtClean="0">
                <a:latin typeface="Comic Sans MS" panose="030F0702030302020204" pitchFamily="66" charset="0"/>
              </a:rPr>
              <a:t>Yüksek performans gösterenlerin muhafaza edilmesi </a:t>
            </a:r>
          </a:p>
          <a:p>
            <a:pPr marL="514350" indent="-514350"/>
            <a:r>
              <a:rPr lang="tr-TR" sz="2600" dirty="0" smtClean="0">
                <a:latin typeface="Comic Sans MS" panose="030F0702030302020204" pitchFamily="66" charset="0"/>
              </a:rPr>
              <a:t>Mevcut işgücü becerilerinin </a:t>
            </a:r>
            <a:r>
              <a:rPr lang="tr-TR" sz="2600" dirty="0" smtClean="0">
                <a:latin typeface="Comic Sans MS" panose="030F0702030302020204" pitchFamily="66" charset="0"/>
              </a:rPr>
              <a:t>geliştirilmesi</a:t>
            </a:r>
            <a:endParaRPr lang="tr-TR" sz="2600" dirty="0" smtClean="0">
              <a:latin typeface="Comic Sans MS" panose="030F0702030302020204" pitchFamily="66" charset="0"/>
            </a:endParaRPr>
          </a:p>
          <a:p>
            <a:pPr marL="514350" indent="-514350"/>
            <a:r>
              <a:rPr lang="tr-TR" sz="2600" dirty="0" smtClean="0">
                <a:latin typeface="Comic Sans MS" panose="030F0702030302020204" pitchFamily="66" charset="0"/>
              </a:rPr>
              <a:t>Nitelikli </a:t>
            </a:r>
            <a:r>
              <a:rPr lang="tr-TR" sz="2600" dirty="0" smtClean="0">
                <a:latin typeface="Comic Sans MS" panose="030F0702030302020204" pitchFamily="66" charset="0"/>
              </a:rPr>
              <a:t>işgücünün </a:t>
            </a:r>
            <a:r>
              <a:rPr lang="tr-TR" sz="2600" dirty="0" smtClean="0">
                <a:latin typeface="Comic Sans MS" panose="030F0702030302020204" pitchFamily="66" charset="0"/>
              </a:rPr>
              <a:t>oluşturulması</a:t>
            </a:r>
          </a:p>
          <a:p>
            <a:pPr lvl="0">
              <a:buClr>
                <a:srgbClr val="A53010"/>
              </a:buClr>
            </a:pPr>
            <a:r>
              <a:rPr lang="tr-TR" sz="2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 Performans </a:t>
            </a:r>
            <a:r>
              <a:rPr lang="tr-TR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yönetimi sistemi </a:t>
            </a:r>
            <a:r>
              <a:rPr lang="tr-TR" sz="2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geliştirilmesi</a:t>
            </a:r>
            <a:endParaRPr lang="tr-TR" sz="2600" dirty="0">
              <a:solidFill>
                <a:prstClr val="black">
                  <a:lumMod val="75000"/>
                  <a:lumOff val="25000"/>
                </a:prstClr>
              </a:solidFill>
              <a:latin typeface="Comic Sans MS" panose="030F0702030302020204" pitchFamily="66" charset="0"/>
            </a:endParaRPr>
          </a:p>
          <a:p>
            <a:pPr lvl="0">
              <a:buClr>
                <a:srgbClr val="A53010"/>
              </a:buClr>
            </a:pPr>
            <a:r>
              <a:rPr lang="tr-TR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 İşte devamsızlığın </a:t>
            </a:r>
            <a:r>
              <a:rPr lang="tr-TR" sz="2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azaltılması </a:t>
            </a:r>
            <a:endParaRPr lang="tr-TR" sz="2600" dirty="0">
              <a:solidFill>
                <a:prstClr val="black">
                  <a:lumMod val="75000"/>
                  <a:lumOff val="25000"/>
                </a:prstClr>
              </a:solidFill>
              <a:latin typeface="Comic Sans MS" panose="030F0702030302020204" pitchFamily="66" charset="0"/>
            </a:endParaRPr>
          </a:p>
          <a:p>
            <a:pPr lvl="0">
              <a:buClr>
                <a:srgbClr val="A53010"/>
              </a:buClr>
            </a:pPr>
            <a:r>
              <a:rPr lang="tr-TR" sz="2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 Takım </a:t>
            </a:r>
            <a:r>
              <a:rPr lang="tr-TR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çalışmasının </a:t>
            </a:r>
            <a:r>
              <a:rPr lang="tr-TR" sz="2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desteklenmesi </a:t>
            </a:r>
            <a:endParaRPr lang="tr-TR" sz="2600" dirty="0">
              <a:solidFill>
                <a:prstClr val="black">
                  <a:lumMod val="75000"/>
                  <a:lumOff val="25000"/>
                </a:prstClr>
              </a:solidFill>
              <a:latin typeface="Comic Sans MS" panose="030F0702030302020204" pitchFamily="66" charset="0"/>
            </a:endParaRPr>
          </a:p>
          <a:p>
            <a:pPr lvl="0">
              <a:buClr>
                <a:srgbClr val="A53010"/>
              </a:buClr>
            </a:pPr>
            <a:r>
              <a:rPr lang="tr-TR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 Motivasyonun ve iş doyumunun yükseltilmesi</a:t>
            </a:r>
          </a:p>
          <a:p>
            <a:pPr marL="514350" indent="-514350"/>
            <a:endParaRPr lang="tr-TR" sz="2400" dirty="0" smtClean="0">
              <a:latin typeface="Comic Sans MS" panose="030F0702030302020204" pitchFamily="66" charset="0"/>
            </a:endParaRPr>
          </a:p>
          <a:p>
            <a:pPr marL="514350" indent="-514350"/>
            <a:endParaRPr lang="tr-TR" sz="2400" dirty="0" smtClean="0">
              <a:latin typeface="Comic Sans MS" panose="030F0702030302020204" pitchFamily="66" charset="0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331640" y="1268760"/>
            <a:ext cx="7560839" cy="5184576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Her kurumun temeli performansa </a:t>
            </a:r>
            <a:r>
              <a:rPr lang="tr-TR" sz="2400" dirty="0" smtClean="0">
                <a:latin typeface="Comic Sans MS" panose="030F0702030302020204" pitchFamily="66" charset="0"/>
              </a:rPr>
              <a:t>dayanır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Endüstri/örgüt psikoloğu, </a:t>
            </a:r>
            <a:r>
              <a:rPr lang="tr-TR" sz="2400" dirty="0" smtClean="0">
                <a:latin typeface="Comic Sans MS" panose="030F0702030302020204" pitchFamily="66" charset="0"/>
              </a:rPr>
              <a:t>işyerinde çalışanların performansını ve esenliğini arttırarak, kurumun başarısına katkıda bulunur. 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Çalışan </a:t>
            </a:r>
            <a:r>
              <a:rPr lang="tr-TR" sz="2400" dirty="0" smtClean="0">
                <a:latin typeface="Comic Sans MS" panose="030F0702030302020204" pitchFamily="66" charset="0"/>
              </a:rPr>
              <a:t>davranış ve tutumlarının işe alım, eğitim programları ve geribildirim sistemleri yoluyla</a:t>
            </a:r>
            <a:r>
              <a:rPr lang="tr-TR" sz="2400" dirty="0" smtClean="0">
                <a:latin typeface="Comic Sans MS" panose="030F0702030302020204" pitchFamily="66" charset="0"/>
              </a:rPr>
              <a:t>, istenen </a:t>
            </a:r>
            <a:r>
              <a:rPr lang="tr-TR" sz="2400" dirty="0" smtClean="0">
                <a:latin typeface="Comic Sans MS" panose="030F0702030302020204" pitchFamily="66" charset="0"/>
              </a:rPr>
              <a:t>yönde nasıl geliştirilebileceğini araştırır,tespit eder ve uygulamaya koyar. </a:t>
            </a:r>
            <a:endParaRPr lang="tr-TR" sz="2400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331640" y="836712"/>
            <a:ext cx="7560839" cy="5074510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Clr>
                <a:srgbClr val="A53010"/>
              </a:buClr>
              <a:buNone/>
            </a:pPr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Endüstri </a:t>
            </a:r>
            <a:r>
              <a:rPr lang="tr-TR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Psikologlarının kurumlarda çalıştıkları alanlar </a:t>
            </a:r>
            <a:endParaRPr lang="tr-TR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tr-TR" sz="2400" b="1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tr-TR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Test</a:t>
            </a:r>
            <a:r>
              <a:rPr lang="tr-TR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: </a:t>
            </a:r>
            <a:r>
              <a:rPr lang="tr-TR" sz="2400" dirty="0">
                <a:latin typeface="Comic Sans MS" panose="030F0702030302020204" pitchFamily="66" charset="0"/>
              </a:rPr>
              <a:t>T</a:t>
            </a:r>
            <a:r>
              <a:rPr lang="tr-TR" sz="2400" dirty="0" smtClean="0">
                <a:latin typeface="Comic Sans MS" panose="030F0702030302020204" pitchFamily="66" charset="0"/>
              </a:rPr>
              <a:t>estlerin </a:t>
            </a:r>
            <a:r>
              <a:rPr lang="tr-TR" sz="2400" dirty="0" smtClean="0">
                <a:latin typeface="Comic Sans MS" panose="030F0702030302020204" pitchFamily="66" charset="0"/>
              </a:rPr>
              <a:t>geliştirilmesi. İş bilgisi testleri</a:t>
            </a:r>
            <a:r>
              <a:rPr lang="tr-TR" sz="2400" dirty="0" smtClean="0">
                <a:latin typeface="Comic Sans MS" panose="030F0702030302020204" pitchFamily="66" charset="0"/>
              </a:rPr>
              <a:t>, beceri </a:t>
            </a:r>
            <a:r>
              <a:rPr lang="tr-TR" sz="2400" dirty="0" smtClean="0">
                <a:latin typeface="Comic Sans MS" panose="030F0702030302020204" pitchFamily="66" charset="0"/>
              </a:rPr>
              <a:t>testleri</a:t>
            </a:r>
            <a:r>
              <a:rPr lang="tr-TR" sz="2400" dirty="0" smtClean="0">
                <a:latin typeface="Comic Sans MS" panose="030F0702030302020204" pitchFamily="66" charset="0"/>
              </a:rPr>
              <a:t>, mantıksal </a:t>
            </a:r>
            <a:r>
              <a:rPr lang="tr-TR" sz="2400" dirty="0" smtClean="0">
                <a:latin typeface="Comic Sans MS" panose="030F0702030302020204" pitchFamily="66" charset="0"/>
              </a:rPr>
              <a:t>akıl yürütme testleri</a:t>
            </a:r>
            <a:r>
              <a:rPr lang="tr-TR" sz="2400" dirty="0" smtClean="0">
                <a:latin typeface="Comic Sans MS" panose="030F0702030302020204" pitchFamily="66" charset="0"/>
              </a:rPr>
              <a:t>, kişilik </a:t>
            </a:r>
            <a:r>
              <a:rPr lang="tr-TR" sz="2400" dirty="0" smtClean="0">
                <a:latin typeface="Comic Sans MS" panose="030F0702030302020204" pitchFamily="66" charset="0"/>
              </a:rPr>
              <a:t>testleri</a:t>
            </a:r>
            <a:r>
              <a:rPr lang="tr-TR" sz="2400" dirty="0" smtClean="0">
                <a:latin typeface="Comic Sans MS" panose="030F0702030302020204" pitchFamily="66" charset="0"/>
              </a:rPr>
              <a:t>, fiziksel </a:t>
            </a:r>
            <a:r>
              <a:rPr lang="tr-TR" sz="2400" dirty="0" smtClean="0">
                <a:latin typeface="Comic Sans MS" panose="030F0702030302020204" pitchFamily="66" charset="0"/>
              </a:rPr>
              <a:t>yetenek testleri. Test sonuçlarının yorumlanması,testin adil bir şekilde uygulanması. </a:t>
            </a:r>
          </a:p>
          <a:p>
            <a:r>
              <a:rPr lang="tr-TR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Personel Seçimi: </a:t>
            </a:r>
            <a:r>
              <a:rPr lang="tr-TR" sz="2400" dirty="0">
                <a:latin typeface="Comic Sans MS" panose="030F0702030302020204" pitchFamily="66" charset="0"/>
              </a:rPr>
              <a:t>B</a:t>
            </a:r>
            <a:r>
              <a:rPr lang="tr-TR" sz="2400" dirty="0" smtClean="0">
                <a:latin typeface="Comic Sans MS" panose="030F0702030302020204" pitchFamily="66" charset="0"/>
              </a:rPr>
              <a:t>aşvuru </a:t>
            </a:r>
            <a:r>
              <a:rPr lang="tr-TR" sz="2400" dirty="0" smtClean="0">
                <a:latin typeface="Comic Sans MS" panose="030F0702030302020204" pitchFamily="66" charset="0"/>
              </a:rPr>
              <a:t>sağlama</a:t>
            </a:r>
            <a:r>
              <a:rPr lang="tr-TR" sz="2400" dirty="0" smtClean="0">
                <a:latin typeface="Comic Sans MS" panose="030F0702030302020204" pitchFamily="66" charset="0"/>
              </a:rPr>
              <a:t>, ön </a:t>
            </a:r>
            <a:r>
              <a:rPr lang="tr-TR" sz="2400" dirty="0" smtClean="0">
                <a:latin typeface="Comic Sans MS" panose="030F0702030302020204" pitchFamily="66" charset="0"/>
              </a:rPr>
              <a:t>eleme</a:t>
            </a:r>
            <a:r>
              <a:rPr lang="tr-TR" sz="2400" dirty="0" smtClean="0">
                <a:latin typeface="Comic Sans MS" panose="030F0702030302020204" pitchFamily="66" charset="0"/>
              </a:rPr>
              <a:t>, yapılandırılmış </a:t>
            </a:r>
            <a:r>
              <a:rPr lang="tr-TR" sz="2400" dirty="0" smtClean="0">
                <a:latin typeface="Comic Sans MS" panose="030F0702030302020204" pitchFamily="66" charset="0"/>
              </a:rPr>
              <a:t>iş </a:t>
            </a:r>
            <a:r>
              <a:rPr lang="tr-TR" sz="2400" dirty="0" smtClean="0">
                <a:latin typeface="Comic Sans MS" panose="030F0702030302020204" pitchFamily="66" charset="0"/>
              </a:rPr>
              <a:t>görüşmeleri, </a:t>
            </a:r>
            <a:r>
              <a:rPr lang="tr-TR" sz="2400" dirty="0" smtClean="0">
                <a:latin typeface="Comic Sans MS" panose="030F0702030302020204" pitchFamily="66" charset="0"/>
              </a:rPr>
              <a:t>kişilik değerlendirilmesi. </a:t>
            </a:r>
          </a:p>
          <a:p>
            <a:r>
              <a:rPr lang="tr-TR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İş Analizi: </a:t>
            </a:r>
            <a:r>
              <a:rPr lang="tr-TR" sz="2400" dirty="0">
                <a:latin typeface="Comic Sans MS" panose="030F0702030302020204" pitchFamily="66" charset="0"/>
              </a:rPr>
              <a:t>İ</a:t>
            </a:r>
            <a:r>
              <a:rPr lang="tr-TR" sz="2400" dirty="0" smtClean="0">
                <a:latin typeface="Comic Sans MS" panose="030F0702030302020204" pitchFamily="66" charset="0"/>
              </a:rPr>
              <a:t>şin </a:t>
            </a:r>
            <a:r>
              <a:rPr lang="tr-TR" sz="2400" dirty="0" smtClean="0">
                <a:latin typeface="Comic Sans MS" panose="030F0702030302020204" pitchFamily="66" charset="0"/>
              </a:rPr>
              <a:t>temel öğeleri</a:t>
            </a:r>
            <a:r>
              <a:rPr lang="tr-TR" sz="2400" dirty="0" smtClean="0">
                <a:latin typeface="Comic Sans MS" panose="030F0702030302020204" pitchFamily="66" charset="0"/>
              </a:rPr>
              <a:t>, iş </a:t>
            </a:r>
            <a:r>
              <a:rPr lang="tr-TR" sz="2400" dirty="0" smtClean="0">
                <a:latin typeface="Comic Sans MS" panose="030F0702030302020204" pitchFamily="66" charset="0"/>
              </a:rPr>
              <a:t>için gerekli bilgi</a:t>
            </a:r>
            <a:r>
              <a:rPr lang="tr-TR" sz="2400" dirty="0" smtClean="0">
                <a:latin typeface="Comic Sans MS" panose="030F0702030302020204" pitchFamily="66" charset="0"/>
              </a:rPr>
              <a:t>, beceri, yetenek </a:t>
            </a:r>
            <a:r>
              <a:rPr lang="tr-TR" sz="2400" dirty="0" smtClean="0">
                <a:latin typeface="Comic Sans MS" panose="030F0702030302020204" pitchFamily="66" charset="0"/>
              </a:rPr>
              <a:t>ve kişilik özellikleri</a:t>
            </a:r>
            <a:r>
              <a:rPr lang="tr-TR" sz="2400" dirty="0" smtClean="0">
                <a:latin typeface="Comic Sans MS" panose="030F0702030302020204" pitchFamily="66" charset="0"/>
              </a:rPr>
              <a:t>, görev </a:t>
            </a:r>
            <a:r>
              <a:rPr lang="tr-TR" sz="2400" dirty="0" smtClean="0">
                <a:latin typeface="Comic Sans MS" panose="030F0702030302020204" pitchFamily="66" charset="0"/>
              </a:rPr>
              <a:t>tanımları</a:t>
            </a:r>
            <a:r>
              <a:rPr lang="tr-TR" sz="2400" dirty="0" smtClean="0">
                <a:latin typeface="Comic Sans MS" panose="030F0702030302020204" pitchFamily="66" charset="0"/>
              </a:rPr>
              <a:t>, iş </a:t>
            </a:r>
            <a:r>
              <a:rPr lang="tr-TR" sz="2400" dirty="0" smtClean="0">
                <a:latin typeface="Comic Sans MS" panose="030F0702030302020204" pitchFamily="66" charset="0"/>
              </a:rPr>
              <a:t>standartları</a:t>
            </a:r>
            <a:r>
              <a:rPr lang="tr-TR" sz="2400" dirty="0" smtClean="0">
                <a:latin typeface="Comic Sans MS" panose="030F0702030302020204" pitchFamily="66" charset="0"/>
              </a:rPr>
              <a:t>, işin </a:t>
            </a:r>
            <a:r>
              <a:rPr lang="tr-TR" sz="2400" dirty="0" smtClean="0">
                <a:latin typeface="Comic Sans MS" panose="030F0702030302020204" pitchFamily="66" charset="0"/>
              </a:rPr>
              <a:t>değeri.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043608" y="1412776"/>
            <a:ext cx="7848872" cy="5040560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Performans Yönetimi ve Değerlendirilmesi: 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Performans değerlendirme sisteminin oluşturulması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performans 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ölçütlerinin belirlenmesi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adil 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değerlendirme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yüksek 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performans gösteren çalışanların ödüllendirilmesi. </a:t>
            </a:r>
          </a:p>
          <a:p>
            <a:r>
              <a:rPr lang="tr-TR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Eğitim ve Geliştirme: 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Eğitim ihtiyaçlarının belirlenmesi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yetişkin 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eğitimi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takımların 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oluşturulması ve eğitimi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verilen </a:t>
            </a:r>
            <a:r>
              <a:rPr lang="tr-TR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eğitimlerin verimliliğinin değerlendirilmesi.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259633" y="692696"/>
            <a:ext cx="7274768" cy="5218526"/>
          </a:xfrm>
        </p:spPr>
        <p:txBody>
          <a:bodyPr>
            <a:normAutofit lnSpcReduction="10000"/>
          </a:bodyPr>
          <a:lstStyle/>
          <a:p>
            <a:r>
              <a:rPr lang="tr-TR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Çalışan Tutumları ve İş Doyumu: </a:t>
            </a:r>
            <a:r>
              <a:rPr lang="tr-TR" sz="2400" b="1" dirty="0">
                <a:latin typeface="Comic Sans MS" panose="030F0702030302020204" pitchFamily="66" charset="0"/>
              </a:rPr>
              <a:t>Ö</a:t>
            </a:r>
            <a:r>
              <a:rPr lang="tr-TR" sz="2400" b="1" dirty="0" smtClean="0">
                <a:latin typeface="Comic Sans MS" panose="030F0702030302020204" pitchFamily="66" charset="0"/>
              </a:rPr>
              <a:t>rgütsel </a:t>
            </a:r>
            <a:r>
              <a:rPr lang="tr-TR" sz="2400" b="1" dirty="0" smtClean="0">
                <a:latin typeface="Comic Sans MS" panose="030F0702030302020204" pitchFamily="66" charset="0"/>
              </a:rPr>
              <a:t>özdeşim</a:t>
            </a:r>
            <a:r>
              <a:rPr lang="tr-TR" sz="2400" b="1" dirty="0" smtClean="0">
                <a:latin typeface="Comic Sans MS" panose="030F0702030302020204" pitchFamily="66" charset="0"/>
              </a:rPr>
              <a:t>, yetki </a:t>
            </a:r>
            <a:r>
              <a:rPr lang="tr-TR" sz="2400" b="1" dirty="0" smtClean="0">
                <a:latin typeface="Comic Sans MS" panose="030F0702030302020204" pitchFamily="66" charset="0"/>
              </a:rPr>
              <a:t>artırımı</a:t>
            </a:r>
            <a:r>
              <a:rPr lang="tr-TR" sz="2400" b="1" dirty="0" smtClean="0">
                <a:latin typeface="Comic Sans MS" panose="030F0702030302020204" pitchFamily="66" charset="0"/>
              </a:rPr>
              <a:t>, tükenmişlik, çatışma </a:t>
            </a:r>
            <a:r>
              <a:rPr lang="tr-TR" sz="2400" b="1" dirty="0" smtClean="0">
                <a:latin typeface="Comic Sans MS" panose="030F0702030302020204" pitchFamily="66" charset="0"/>
              </a:rPr>
              <a:t>çözümleme</a:t>
            </a:r>
            <a:r>
              <a:rPr lang="tr-TR" sz="2400" b="1" dirty="0" smtClean="0">
                <a:latin typeface="Comic Sans MS" panose="030F0702030302020204" pitchFamily="66" charset="0"/>
              </a:rPr>
              <a:t>, stres yönetimi, yaşlanma </a:t>
            </a:r>
            <a:r>
              <a:rPr lang="tr-TR" sz="2400" b="1" dirty="0" smtClean="0">
                <a:latin typeface="Comic Sans MS" panose="030F0702030302020204" pitchFamily="66" charset="0"/>
              </a:rPr>
              <a:t>ve emeklilik</a:t>
            </a:r>
            <a:r>
              <a:rPr lang="tr-TR" sz="2400" b="1" dirty="0" smtClean="0">
                <a:latin typeface="Comic Sans MS" panose="030F0702030302020204" pitchFamily="66" charset="0"/>
              </a:rPr>
              <a:t>, istifalar</a:t>
            </a:r>
            <a:r>
              <a:rPr lang="tr-TR" sz="2400" b="1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tr-TR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Çalışan </a:t>
            </a:r>
            <a:r>
              <a:rPr lang="tr-TR" sz="24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Motivasyonu: </a:t>
            </a:r>
            <a:r>
              <a:rPr lang="tr-TR" sz="2400" b="1" dirty="0">
                <a:latin typeface="Comic Sans MS" panose="030F0702030302020204" pitchFamily="66" charset="0"/>
              </a:rPr>
              <a:t>Ç</a:t>
            </a:r>
            <a:r>
              <a:rPr lang="tr-TR" sz="2400" b="1" dirty="0" smtClean="0">
                <a:latin typeface="Comic Sans MS" panose="030F0702030302020204" pitchFamily="66" charset="0"/>
              </a:rPr>
              <a:t>alışanların </a:t>
            </a:r>
            <a:r>
              <a:rPr lang="tr-TR" sz="2400" b="1" dirty="0" smtClean="0">
                <a:latin typeface="Comic Sans MS" panose="030F0702030302020204" pitchFamily="66" charset="0"/>
              </a:rPr>
              <a:t>yüksek performans göstermeye sevk eden faktörler</a:t>
            </a:r>
            <a:r>
              <a:rPr lang="tr-TR" sz="2400" b="1" dirty="0" smtClean="0">
                <a:latin typeface="Comic Sans MS" panose="030F0702030302020204" pitchFamily="66" charset="0"/>
              </a:rPr>
              <a:t>.</a:t>
            </a:r>
          </a:p>
          <a:p>
            <a:pPr lvl="0">
              <a:buClr>
                <a:srgbClr val="A53010"/>
              </a:buClr>
            </a:pPr>
            <a:r>
              <a:rPr lang="tr-TR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Kurumsal gelişim: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K</a:t>
            </a:r>
            <a:r>
              <a:rPr lang="tr-TR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urum 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kültürü</a:t>
            </a:r>
            <a:r>
              <a:rPr lang="tr-TR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, kurumsal 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yapılanma</a:t>
            </a:r>
            <a:r>
              <a:rPr lang="tr-TR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, işgücü 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planlaması (küçülme - büyüme</a:t>
            </a:r>
            <a:r>
              <a:rPr lang="tr-TR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), stratejik 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hedefler</a:t>
            </a:r>
            <a:r>
              <a:rPr lang="tr-TR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, müşteri 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hizmetleri sorunları. </a:t>
            </a:r>
          </a:p>
          <a:p>
            <a:pPr lvl="0">
              <a:buClr>
                <a:srgbClr val="A53010"/>
              </a:buClr>
            </a:pPr>
            <a:r>
              <a:rPr lang="tr-TR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İşyeri sağlığı: </a:t>
            </a:r>
            <a:r>
              <a:rPr lang="tr-TR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İşyeri 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ergonomisi</a:t>
            </a:r>
            <a:r>
              <a:rPr lang="tr-TR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, insan 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faktörü, iş güvenliği</a:t>
            </a:r>
            <a:r>
              <a:rPr lang="tr-TR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, stresle 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başa çıkma</a:t>
            </a:r>
            <a:r>
              <a:rPr lang="tr-TR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, işyerinde 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omic Sans MS" panose="030F0702030302020204" pitchFamily="66" charset="0"/>
              </a:rPr>
              <a:t>saldırganlık.</a:t>
            </a:r>
            <a:endParaRPr lang="tr-TR" sz="2400" dirty="0">
              <a:solidFill>
                <a:prstClr val="black">
                  <a:lumMod val="75000"/>
                  <a:lumOff val="25000"/>
                </a:prstClr>
              </a:solidFill>
              <a:latin typeface="Comic Sans MS" panose="030F0702030302020204" pitchFamily="66" charset="0"/>
            </a:endParaRPr>
          </a:p>
          <a:p>
            <a:pPr lvl="0">
              <a:buClr>
                <a:srgbClr val="A53010"/>
              </a:buClr>
            </a:pPr>
            <a:endParaRPr lang="tr-TR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tr-TR" sz="2400" dirty="0" smtClean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>
                <a:latin typeface="Comic Sans MS" panose="030F0702030302020204" pitchFamily="66" charset="0"/>
              </a:rPr>
              <a:t>ABD`DE VE AVRUPA`DA ENDÜSTRİ PSİKOLOJİSİ</a:t>
            </a:r>
            <a:endParaRPr lang="tr-TR" sz="4000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Comic Sans MS" panose="030F0702030302020204" pitchFamily="66" charset="0"/>
              </a:rPr>
              <a:t>ABD`de Durum</a:t>
            </a:r>
            <a:endParaRPr lang="tr-TR" b="1" dirty="0"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043609" y="1772816"/>
            <a:ext cx="7490792" cy="4608512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1.Dünya savaşı sırasında orduya personel alımı sırasında bir buçuk milyon insan testten geçirildi.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Personelin sınıflandırılması ve değerlendirilmesi işlemleri </a:t>
            </a:r>
            <a:r>
              <a:rPr lang="tr-TR" sz="2400" u="sng" dirty="0" err="1" smtClean="0">
                <a:latin typeface="Comic Sans MS" panose="030F0702030302020204" pitchFamily="66" charset="0"/>
              </a:rPr>
              <a:t>Walter</a:t>
            </a:r>
            <a:r>
              <a:rPr lang="tr-TR" sz="2400" u="sng" dirty="0" smtClean="0">
                <a:latin typeface="Comic Sans MS" panose="030F0702030302020204" pitchFamily="66" charset="0"/>
              </a:rPr>
              <a:t> </a:t>
            </a:r>
            <a:r>
              <a:rPr lang="tr-TR" sz="2400" u="sng" dirty="0" err="1" smtClean="0">
                <a:latin typeface="Comic Sans MS" panose="030F0702030302020204" pitchFamily="66" charset="0"/>
              </a:rPr>
              <a:t>Dill</a:t>
            </a:r>
            <a:r>
              <a:rPr lang="tr-TR" sz="2400" u="sng" dirty="0" smtClean="0">
                <a:latin typeface="Comic Sans MS" panose="030F0702030302020204" pitchFamily="66" charset="0"/>
              </a:rPr>
              <a:t> SCOTT</a:t>
            </a:r>
            <a:r>
              <a:rPr lang="tr-TR" sz="2400" dirty="0" smtClean="0">
                <a:latin typeface="Comic Sans MS" panose="030F0702030302020204" pitchFamily="66" charset="0"/>
              </a:rPr>
              <a:t> tarafından geliştirildi.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Böylece orduya psikoloji girmiş oldu.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Savaş sonrasında üniversitelerde yüksek lisans programları yaygınlaşamaya başlamıştır.</a:t>
            </a: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>
                <a:latin typeface="Comic Sans MS" panose="030F0702030302020204" pitchFamily="66" charset="0"/>
              </a:rPr>
              <a:t>Endüstri ve Örgüt Psikolojisi Birliği (SIOP)</a:t>
            </a:r>
            <a:endParaRPr lang="tr-TR" sz="3200" dirty="0"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115617" y="1988840"/>
            <a:ext cx="7418784" cy="4497702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1946 yılında Amerikan Psikoloji Derneği`nin (APA) 14</a:t>
            </a:r>
            <a:r>
              <a:rPr lang="tr-TR" sz="2400" dirty="0" smtClean="0">
                <a:latin typeface="Comic Sans MS" panose="030F0702030302020204" pitchFamily="66" charset="0"/>
              </a:rPr>
              <a:t>. birimi </a:t>
            </a:r>
            <a:r>
              <a:rPr lang="tr-TR" sz="2400" dirty="0" smtClean="0">
                <a:latin typeface="Comic Sans MS" panose="030F0702030302020204" pitchFamily="66" charset="0"/>
              </a:rPr>
              <a:t>olarak Endüstri ve İşletme Birliği adı altında kurulmuştur</a:t>
            </a:r>
            <a:r>
              <a:rPr lang="tr-TR" sz="2400" dirty="0" smtClean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1982 yılında Endüstri ve Örgüt Psikolojisi Birliği adını almıştır</a:t>
            </a:r>
            <a:r>
              <a:rPr lang="tr-TR" sz="2400" dirty="0" smtClean="0">
                <a:latin typeface="Comic Sans MS" panose="030F0702030302020204" pitchFamily="66" charset="0"/>
              </a:rPr>
              <a:t>.</a:t>
            </a:r>
            <a:endParaRPr lang="tr-TR" sz="2400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403649" y="2133600"/>
            <a:ext cx="7130752" cy="3777622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Amerika`da E/Ö psikologları tüm psikoloji alanları içinde en yüksek maaşla çalışan gruptadır.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Amerika`da </a:t>
            </a:r>
            <a:r>
              <a:rPr lang="tr-TR" sz="2400" dirty="0" smtClean="0">
                <a:latin typeface="Comic Sans MS" panose="030F0702030302020204" pitchFamily="66" charset="0"/>
              </a:rPr>
              <a:t>100 üniversitede E/Ö Psikolojisi alanında yüksek lisans ve doktora eğitimi verilmektedir. 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ABD’de tüm E/Ö Psikologlarının 1/3’ü akademisyendir.</a:t>
            </a: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07669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latin typeface="Comic Sans MS" panose="030F0702030302020204" pitchFamily="66" charset="0"/>
              </a:rPr>
              <a:t>Eğitimi Açısından Endüstri </a:t>
            </a:r>
            <a:r>
              <a:rPr lang="tr-TR" dirty="0" err="1" smtClean="0">
                <a:latin typeface="Comic Sans MS" panose="030F0702030302020204" pitchFamily="66" charset="0"/>
              </a:rPr>
              <a:t>Psikoloğu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187624" y="1772816"/>
            <a:ext cx="7776863" cy="4896544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Endüstri </a:t>
            </a:r>
            <a:r>
              <a:rPr lang="tr-TR" sz="2400" dirty="0" err="1" smtClean="0">
                <a:latin typeface="Comic Sans MS" panose="030F0702030302020204" pitchFamily="66" charset="0"/>
              </a:rPr>
              <a:t>psikoloğunun</a:t>
            </a:r>
            <a:r>
              <a:rPr lang="tr-TR" sz="2400" dirty="0" smtClean="0">
                <a:latin typeface="Comic Sans MS" panose="030F0702030302020204" pitchFamily="66" charset="0"/>
              </a:rPr>
              <a:t> çalışma alanı işletme örgütleridir. Psikolojinin yöntem ve tekniklerini bu laboratuvarda uygulamaktadırlar. 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Bu </a:t>
            </a:r>
            <a:r>
              <a:rPr lang="tr-TR" sz="2400" dirty="0" smtClean="0">
                <a:latin typeface="Comic Sans MS" panose="030F0702030302020204" pitchFamily="66" charset="0"/>
              </a:rPr>
              <a:t>uygulamalarını başarı ile sürdürebilmeleri için, işletmelerin örgüt yapıları, yönetim tarzları, üretim biçimleri, çevreleri ile olan ilişkileri gibi bazı faktörleri de tanımaları gerekmektedir. 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İşletmenin </a:t>
            </a:r>
            <a:r>
              <a:rPr lang="tr-TR" sz="2400" dirty="0" smtClean="0">
                <a:latin typeface="Comic Sans MS" panose="030F0702030302020204" pitchFamily="66" charset="0"/>
              </a:rPr>
              <a:t>işleyişi ile ilgili bu faktörler ise, ancak iyi bir işletmecilik eğitimi sonucu öğrenilebilmektedir. Bu nedenlerden ötürü, endüstri psikologlarının hem psikoloji hem de </a:t>
            </a:r>
            <a:r>
              <a:rPr lang="tr-TR" sz="2400" dirty="0" smtClean="0">
                <a:latin typeface="Comic Sans MS" panose="030F0702030302020204" pitchFamily="66" charset="0"/>
              </a:rPr>
              <a:t>işletme </a:t>
            </a:r>
            <a:r>
              <a:rPr lang="tr-TR" sz="2400" dirty="0" smtClean="0">
                <a:latin typeface="Comic Sans MS" panose="030F0702030302020204" pitchFamily="66" charset="0"/>
              </a:rPr>
              <a:t>alanında eğitim almış olması uygun görülmektedir.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60674"/>
          </a:xfrm>
        </p:spPr>
        <p:txBody>
          <a:bodyPr>
            <a:noAutofit/>
          </a:bodyPr>
          <a:lstStyle/>
          <a:p>
            <a:pPr algn="ctr"/>
            <a:r>
              <a:rPr lang="tr-TR" sz="2800" dirty="0" smtClean="0">
                <a:latin typeface="Comic Sans MS" panose="030F0702030302020204" pitchFamily="66" charset="0"/>
              </a:rPr>
              <a:t>Endüstri Psikolojisinin Avrupa`</a:t>
            </a:r>
            <a:r>
              <a:rPr lang="tr-TR" sz="2800" dirty="0" err="1" smtClean="0">
                <a:latin typeface="Comic Sans MS" panose="030F0702030302020204" pitchFamily="66" charset="0"/>
              </a:rPr>
              <a:t>daki</a:t>
            </a:r>
            <a:r>
              <a:rPr lang="tr-TR" sz="2800" dirty="0" smtClean="0">
                <a:latin typeface="Comic Sans MS" panose="030F0702030302020204" pitchFamily="66" charset="0"/>
              </a:rPr>
              <a:t> Durumu</a:t>
            </a: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971600" y="1772816"/>
            <a:ext cx="7920879" cy="4320480"/>
          </a:xfrm>
        </p:spPr>
        <p:txBody>
          <a:bodyPr>
            <a:noAutofit/>
          </a:bodyPr>
          <a:lstStyle/>
          <a:p>
            <a:r>
              <a:rPr lang="tr-TR" sz="2000" dirty="0" smtClean="0">
                <a:latin typeface="Comic Sans MS" panose="030F0702030302020204" pitchFamily="66" charset="0"/>
              </a:rPr>
              <a:t>Avrupa`da bu dal daha ziyade İş/Örgüt Psikolojisi olarak anılır.</a:t>
            </a:r>
          </a:p>
          <a:p>
            <a:r>
              <a:rPr lang="tr-TR" sz="2000" dirty="0" smtClean="0">
                <a:latin typeface="Comic Sans MS" panose="030F0702030302020204" pitchFamily="66" charset="0"/>
              </a:rPr>
              <a:t>İngiltere`deki geçmişi 1920`</a:t>
            </a:r>
            <a:r>
              <a:rPr lang="tr-TR" sz="2000" dirty="0" err="1" smtClean="0">
                <a:latin typeface="Comic Sans MS" panose="030F0702030302020204" pitchFamily="66" charset="0"/>
              </a:rPr>
              <a:t>lere</a:t>
            </a:r>
            <a:r>
              <a:rPr lang="tr-TR" sz="2000" dirty="0" smtClean="0">
                <a:latin typeface="Comic Sans MS" panose="030F0702030302020204" pitchFamily="66" charset="0"/>
              </a:rPr>
              <a:t> uzanır. </a:t>
            </a:r>
            <a:r>
              <a:rPr lang="tr-TR" sz="2000" dirty="0" err="1" smtClean="0">
                <a:latin typeface="Comic Sans MS" panose="030F0702030302020204" pitchFamily="66" charset="0"/>
              </a:rPr>
              <a:t>National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Institue</a:t>
            </a:r>
            <a:r>
              <a:rPr lang="tr-TR" sz="2000" dirty="0" smtClean="0">
                <a:latin typeface="Comic Sans MS" panose="030F0702030302020204" pitchFamily="66" charset="0"/>
              </a:rPr>
              <a:t> of </a:t>
            </a:r>
            <a:r>
              <a:rPr lang="tr-TR" sz="2000" dirty="0" err="1" smtClean="0">
                <a:latin typeface="Comic Sans MS" panose="030F0702030302020204" pitchFamily="66" charset="0"/>
              </a:rPr>
              <a:t>Industrial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  <a:r>
              <a:rPr lang="tr-TR" sz="2000" dirty="0" err="1" smtClean="0">
                <a:latin typeface="Comic Sans MS" panose="030F0702030302020204" pitchFamily="66" charset="0"/>
              </a:rPr>
              <a:t>Psychology</a:t>
            </a:r>
            <a:r>
              <a:rPr lang="tr-TR" sz="2000" dirty="0" smtClean="0">
                <a:latin typeface="Comic Sans MS" panose="030F0702030302020204" pitchFamily="66" charset="0"/>
              </a:rPr>
              <a:t> adlı bir enstitü </a:t>
            </a:r>
            <a:r>
              <a:rPr lang="tr-TR" sz="2000" dirty="0" smtClean="0">
                <a:latin typeface="Comic Sans MS" panose="030F0702030302020204" pitchFamily="66" charset="0"/>
              </a:rPr>
              <a:t>kurulmuş </a:t>
            </a:r>
            <a:r>
              <a:rPr lang="tr-TR" sz="2000" dirty="0" smtClean="0">
                <a:latin typeface="Comic Sans MS" panose="030F0702030302020204" pitchFamily="66" charset="0"/>
              </a:rPr>
              <a:t>ve 2</a:t>
            </a:r>
            <a:r>
              <a:rPr lang="tr-TR" sz="2000" dirty="0" smtClean="0">
                <a:latin typeface="Comic Sans MS" panose="030F0702030302020204" pitchFamily="66" charset="0"/>
              </a:rPr>
              <a:t>. Dünya </a:t>
            </a:r>
            <a:r>
              <a:rPr lang="tr-TR" sz="2000" dirty="0" smtClean="0">
                <a:latin typeface="Comic Sans MS" panose="030F0702030302020204" pitchFamily="66" charset="0"/>
              </a:rPr>
              <a:t>Savaşı`na kadar enstitünün faaliyetleri devam </a:t>
            </a:r>
            <a:r>
              <a:rPr lang="tr-TR" sz="2000" dirty="0" smtClean="0">
                <a:latin typeface="Comic Sans MS" panose="030F0702030302020204" pitchFamily="66" charset="0"/>
              </a:rPr>
              <a:t>etmiştir</a:t>
            </a:r>
          </a:p>
          <a:p>
            <a:r>
              <a:rPr lang="tr-TR" sz="2000" dirty="0" smtClean="0">
                <a:latin typeface="Comic Sans MS" panose="030F0702030302020204" pitchFamily="66" charset="0"/>
              </a:rPr>
              <a:t>Almanya`da </a:t>
            </a:r>
            <a:r>
              <a:rPr lang="tr-TR" sz="2000" dirty="0" smtClean="0">
                <a:latin typeface="Comic Sans MS" panose="030F0702030302020204" pitchFamily="66" charset="0"/>
              </a:rPr>
              <a:t>savaştan önce kabul görmüş bir bilim dalıdır. Psikoloji </a:t>
            </a:r>
            <a:r>
              <a:rPr lang="tr-TR" sz="2000" dirty="0" err="1" smtClean="0">
                <a:latin typeface="Comic Sans MS" panose="030F0702030302020204" pitchFamily="66" charset="0"/>
              </a:rPr>
              <a:t>laboratuvarları</a:t>
            </a:r>
            <a:r>
              <a:rPr lang="tr-TR" sz="2000" dirty="0" smtClean="0">
                <a:latin typeface="Comic Sans MS" panose="030F0702030302020204" pitchFamily="66" charset="0"/>
              </a:rPr>
              <a:t> kurularak çalışmalar yapılmıştır. Ancak Hitler zamanında bütün psikoloji birimleri dağıtılmıştır.1950`</a:t>
            </a:r>
            <a:r>
              <a:rPr lang="tr-TR" sz="2000" dirty="0" err="1" smtClean="0">
                <a:latin typeface="Comic Sans MS" panose="030F0702030302020204" pitchFamily="66" charset="0"/>
              </a:rPr>
              <a:t>lerden</a:t>
            </a:r>
            <a:r>
              <a:rPr lang="tr-TR" sz="2000" dirty="0" smtClean="0">
                <a:latin typeface="Comic Sans MS" panose="030F0702030302020204" pitchFamily="66" charset="0"/>
              </a:rPr>
              <a:t> sonra tekrar gündeme gelmiştir ancak üniversitenin bu alana karşı ilgisi sınırlıdır ve eğitim çoğunlukla yüksek okullarda yürütülmektedir.</a:t>
            </a:r>
          </a:p>
          <a:p>
            <a:endParaRPr lang="tr-TR" sz="20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>
                <a:latin typeface="Comic Sans MS" panose="030F0702030302020204" pitchFamily="66" charset="0"/>
              </a:rPr>
              <a:t>Avrupa İş ve Örgüt Psikolojisi Derneği (EAWOP)</a:t>
            </a:r>
            <a:endParaRPr lang="tr-TR" sz="3200" dirty="0"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403649" y="2133600"/>
            <a:ext cx="7130752" cy="4247728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Bir örgüt olarak EAWOP ilk 1983 yılında Hollanda`da, düzenlenen İş ve Örgüt Psikolojisi Avrupa Kongresi`</a:t>
            </a:r>
            <a:r>
              <a:rPr lang="tr-TR" sz="2400" dirty="0" err="1" smtClean="0">
                <a:latin typeface="Comic Sans MS" panose="030F0702030302020204" pitchFamily="66" charset="0"/>
              </a:rPr>
              <a:t>nde</a:t>
            </a:r>
            <a:r>
              <a:rPr lang="tr-TR" sz="2400" dirty="0" smtClean="0">
                <a:latin typeface="Comic Sans MS" panose="030F0702030302020204" pitchFamily="66" charset="0"/>
              </a:rPr>
              <a:t> ortaya çıktı.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Avrupa`da İş ve Örgüt Psikolojisini teşvik etmek, desteklemek, geliştirmek, uygulamak ve Avrupa`da bu alanda çalışan bilim adamları ve uygulayıcılar arasındaki bağlantıları kolaylaştırmak amacıyla kurulmuştur.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331640" y="1556792"/>
            <a:ext cx="7240057" cy="4786478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Kongreler ve yaz okulları düzenlemektedirler.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Yaz okulunun amacı araştırmayı teşvik etmek ve bu alanda umut verici araştırmacıların gelişimini desteklemektir</a:t>
            </a:r>
            <a:r>
              <a:rPr lang="tr-TR" sz="2400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 smtClean="0">
                <a:latin typeface="Comic Sans MS" panose="030F0702030302020204" pitchFamily="66" charset="0"/>
              </a:rPr>
              <a:t>Yaz okulu genç araştırmacıların, diğer araştırmacılar ve tanınmış profesörler ile tanışmak ve bir araştırmacı olma yönleri </a:t>
            </a:r>
            <a:r>
              <a:rPr lang="tr-TR" sz="2400" dirty="0" err="1" smtClean="0">
                <a:latin typeface="Comic Sans MS" panose="030F0702030302020204" pitchFamily="66" charset="0"/>
              </a:rPr>
              <a:t>yanısıra</a:t>
            </a:r>
            <a:r>
              <a:rPr lang="tr-TR" sz="2400" dirty="0" smtClean="0">
                <a:latin typeface="Comic Sans MS" panose="030F0702030302020204" pitchFamily="66" charset="0"/>
              </a:rPr>
              <a:t> kendi çalışmalarını görüşme için eşsiz bir fırsat sunar.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Yaz okullarına genç bilim </a:t>
            </a:r>
            <a:r>
              <a:rPr lang="tr-TR" sz="2400" dirty="0" smtClean="0">
                <a:latin typeface="Comic Sans MS" panose="030F0702030302020204" pitchFamily="66" charset="0"/>
              </a:rPr>
              <a:t>adamları (</a:t>
            </a:r>
            <a:r>
              <a:rPr lang="tr-TR" sz="2400" dirty="0" smtClean="0">
                <a:latin typeface="Comic Sans MS" panose="030F0702030302020204" pitchFamily="66" charset="0"/>
              </a:rPr>
              <a:t>son 5 yıl içinde diploma almış olan), son sınıfında olan doktora öğrencileri katılabilmektedir.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259633" y="2133600"/>
            <a:ext cx="7274768" cy="4247728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Endüstri psikolojisi alanında ağırlıklı olarak ABD`de üretilen bilimsel bulgular dünyanın diğer ülkelerinde giderek daha fazla kabul görmektir. 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Diğer </a:t>
            </a:r>
            <a:r>
              <a:rPr lang="tr-TR" sz="2400" dirty="0" smtClean="0">
                <a:latin typeface="Comic Sans MS" panose="030F0702030302020204" pitchFamily="66" charset="0"/>
              </a:rPr>
              <a:t>hiçbir alanda Amerika`daki işe alma ve personel seçimi bulguları kadar uluslararası genel geçerlilik kazanmaya doğru giden bir eğilim bulunmamaktadır.</a:t>
            </a:r>
          </a:p>
          <a:p>
            <a:pPr marL="0" indent="0">
              <a:buNone/>
            </a:pPr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dirty="0" smtClean="0">
                <a:latin typeface="Comic Sans MS" panose="030F0702030302020204" pitchFamily="66" charset="0"/>
              </a:rPr>
              <a:t>Türkiye’de Endüstri  </a:t>
            </a:r>
            <a:r>
              <a:rPr lang="tr-TR" sz="3100" dirty="0" smtClean="0">
                <a:latin typeface="Comic Sans MS" panose="030F0702030302020204" pitchFamily="66" charset="0"/>
              </a:rPr>
              <a:t>ve Örgüt Psikolojisi Yüksek Lisans Programının </a:t>
            </a:r>
            <a:r>
              <a:rPr lang="tr-TR" sz="3100" dirty="0" smtClean="0">
                <a:latin typeface="Comic Sans MS" panose="030F0702030302020204" pitchFamily="66" charset="0"/>
              </a:rPr>
              <a:t>Bulunduğu Üniversiteler</a:t>
            </a:r>
            <a:r>
              <a:rPr lang="tr-TR" sz="3600" dirty="0" smtClean="0">
                <a:latin typeface="Comic Sans MS" panose="030F0702030302020204" pitchFamily="66" charset="0"/>
              </a:rPr>
              <a:t/>
            </a:r>
            <a:br>
              <a:rPr lang="tr-TR" sz="3600" dirty="0" smtClean="0">
                <a:latin typeface="Comic Sans MS" panose="030F0702030302020204" pitchFamily="66" charset="0"/>
              </a:rPr>
            </a:br>
            <a:r>
              <a:rPr lang="tr-TR" dirty="0"/>
              <a:t/>
            </a:r>
            <a:br>
              <a:rPr lang="tr-TR" dirty="0"/>
            </a:br>
            <a:endParaRPr lang="tr-TR" sz="3600" dirty="0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tr-TR" sz="2400" dirty="0" smtClean="0">
                <a:latin typeface="Comic Sans MS" panose="030F0702030302020204" pitchFamily="66" charset="0"/>
              </a:rPr>
              <a:t>Hacettepe  Üniversitesi</a:t>
            </a:r>
          </a:p>
          <a:p>
            <a:pPr marL="514350" indent="-514350"/>
            <a:r>
              <a:rPr lang="tr-TR" sz="2400" dirty="0" smtClean="0">
                <a:latin typeface="Comic Sans MS" panose="030F0702030302020204" pitchFamily="66" charset="0"/>
              </a:rPr>
              <a:t>İstanbul  Üniversitesi</a:t>
            </a:r>
          </a:p>
          <a:p>
            <a:pPr marL="514350" indent="-514350"/>
            <a:r>
              <a:rPr lang="tr-TR" sz="2400" dirty="0" smtClean="0">
                <a:latin typeface="Comic Sans MS" panose="030F0702030302020204" pitchFamily="66" charset="0"/>
              </a:rPr>
              <a:t>ODTÜ</a:t>
            </a:r>
          </a:p>
          <a:p>
            <a:pPr marL="514350" indent="-514350"/>
            <a:r>
              <a:rPr lang="tr-TR" sz="2400" dirty="0" smtClean="0">
                <a:latin typeface="Comic Sans MS" panose="030F0702030302020204" pitchFamily="66" charset="0"/>
              </a:rPr>
              <a:t>İstanbul  Kültür  Üniversitesi</a:t>
            </a:r>
          </a:p>
          <a:p>
            <a:pPr marL="514350" indent="-514350"/>
            <a:r>
              <a:rPr lang="tr-TR" sz="2400" dirty="0" smtClean="0">
                <a:latin typeface="Comic Sans MS" panose="030F0702030302020204" pitchFamily="66" charset="0"/>
              </a:rPr>
              <a:t>İstanbul  Bilgi Üniversitesi</a:t>
            </a:r>
          </a:p>
          <a:p>
            <a:pPr marL="514350" indent="-514350"/>
            <a:r>
              <a:rPr lang="tr-TR" sz="2400" dirty="0" smtClean="0">
                <a:latin typeface="Comic Sans MS" panose="030F0702030302020204" pitchFamily="66" charset="0"/>
              </a:rPr>
              <a:t>Koç  </a:t>
            </a:r>
            <a:r>
              <a:rPr lang="tr-TR" sz="2400" dirty="0" smtClean="0">
                <a:latin typeface="Comic Sans MS" panose="030F0702030302020204" pitchFamily="66" charset="0"/>
              </a:rPr>
              <a:t>Üniversitesi</a:t>
            </a:r>
            <a:endParaRPr lang="tr-TR" sz="2400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79862" y="620688"/>
            <a:ext cx="6589199" cy="1280890"/>
          </a:xfrm>
        </p:spPr>
        <p:txBody>
          <a:bodyPr/>
          <a:lstStyle/>
          <a:p>
            <a:r>
              <a:rPr lang="tr-TR" dirty="0" smtClean="0">
                <a:latin typeface="Comic Sans MS" panose="030F0702030302020204" pitchFamily="66" charset="0"/>
              </a:rPr>
              <a:t>Bölümde  Verilen  Dersler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600 Özel Konular</a:t>
            </a:r>
            <a:endParaRPr lang="tr-TR" dirty="0" smtClean="0">
              <a:latin typeface="Comic Sans MS" panose="030F0702030302020204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607 Araştırma Teknikleri</a:t>
            </a:r>
            <a:endParaRPr lang="tr-TR" dirty="0" smtClean="0">
              <a:latin typeface="Comic Sans MS" panose="030F0702030302020204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613 İşe Güdülenme Kuramları</a:t>
            </a:r>
            <a:endParaRPr lang="tr-TR" dirty="0" smtClean="0">
              <a:latin typeface="Comic Sans MS" panose="030F0702030302020204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614 Personel Eğitimi</a:t>
            </a:r>
            <a:endParaRPr lang="tr-TR" dirty="0" smtClean="0">
              <a:latin typeface="Comic Sans MS" panose="030F0702030302020204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615 İleri Endüstri ve Örgüt Psikolojisi I</a:t>
            </a:r>
            <a:endParaRPr lang="tr-TR" dirty="0" smtClean="0">
              <a:latin typeface="Comic Sans MS" panose="030F0702030302020204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616 İleri Endüstri ve Örgüt Psikolojisi II</a:t>
            </a:r>
            <a:endParaRPr lang="tr-TR" dirty="0" smtClean="0">
              <a:latin typeface="Comic Sans MS" panose="030F0702030302020204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617 İş Analizi ve Performans Değerlendirmesi</a:t>
            </a:r>
            <a:endParaRPr lang="tr-TR" dirty="0" smtClean="0">
              <a:latin typeface="Comic Sans MS" panose="030F0702030302020204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634 Deney Düzenlemenin İstatistiksel İlkeleri</a:t>
            </a:r>
            <a:endParaRPr lang="tr-TR" dirty="0" smtClean="0">
              <a:latin typeface="Comic Sans MS" panose="030F0702030302020204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638 Test ve Ölçek Geliştirme</a:t>
            </a:r>
            <a:endParaRPr lang="tr-TR" dirty="0" smtClean="0">
              <a:latin typeface="Comic Sans MS" panose="030F0702030302020204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691 Uzmanlık Dalında Uygulama I</a:t>
            </a:r>
            <a:endParaRPr lang="tr-TR" dirty="0" smtClean="0">
              <a:latin typeface="Comic Sans MS" panose="030F0702030302020204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692 Uzmanlık Dalında Uygulama II</a:t>
            </a:r>
            <a:endParaRPr lang="tr-TR" dirty="0" smtClean="0">
              <a:latin typeface="Comic Sans MS" panose="030F0702030302020204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tr-TR" b="1" dirty="0" smtClean="0">
                <a:latin typeface="Comic Sans MS" panose="030F0702030302020204" pitchFamily="66" charset="0"/>
              </a:rPr>
              <a:t>PSİ 699 Psikoloji Semineri</a:t>
            </a:r>
            <a:endParaRPr lang="tr-TR" dirty="0" smtClean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dirty="0" smtClean="0">
                <a:latin typeface="Comic Sans MS" panose="030F0702030302020204" pitchFamily="66" charset="0"/>
              </a:rPr>
              <a:t>ENDÜSTRİ PSİKOLOJİSİNİN TARİHİ</a:t>
            </a:r>
            <a:endParaRPr lang="tr-TR" sz="40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I. </a:t>
            </a:r>
            <a:r>
              <a:rPr lang="tr-TR" b="1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ve II. Dünya Savaşlarının Etkisi</a:t>
            </a:r>
            <a:endParaRPr lang="tr-TR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043609" y="2133600"/>
            <a:ext cx="7490792" cy="4319736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I. Dünya Savaşı </a:t>
            </a:r>
            <a:r>
              <a:rPr lang="tr-TR" sz="2400" dirty="0" smtClean="0">
                <a:latin typeface="Comic Sans MS" panose="030F0702030302020204" pitchFamily="66" charset="0"/>
              </a:rPr>
              <a:t>endüstri/örgütsel </a:t>
            </a:r>
            <a:r>
              <a:rPr lang="tr-TR" sz="2400" dirty="0" smtClean="0">
                <a:latin typeface="Comic Sans MS" panose="030F0702030302020204" pitchFamily="66" charset="0"/>
              </a:rPr>
              <a:t>psikolojinin gelişiminde ve önem kazanmasında bir dönüm noktasıdır. 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err="1" smtClean="0">
                <a:latin typeface="Comic Sans MS" panose="030F0702030302020204" pitchFamily="66" charset="0"/>
              </a:rPr>
              <a:t>Scott</a:t>
            </a:r>
            <a:r>
              <a:rPr lang="tr-TR" sz="2400" dirty="0" smtClean="0">
                <a:latin typeface="Comic Sans MS" panose="030F0702030302020204" pitchFamily="66" charset="0"/>
              </a:rPr>
              <a:t>, </a:t>
            </a:r>
            <a:r>
              <a:rPr lang="tr-TR" sz="2400" dirty="0" smtClean="0">
                <a:latin typeface="Comic Sans MS" panose="030F0702030302020204" pitchFamily="66" charset="0"/>
              </a:rPr>
              <a:t>ABD </a:t>
            </a:r>
            <a:r>
              <a:rPr lang="tr-TR" sz="2400" dirty="0" smtClean="0">
                <a:latin typeface="Comic Sans MS" panose="030F0702030302020204" pitchFamily="66" charset="0"/>
              </a:rPr>
              <a:t>ordusundaki personelin </a:t>
            </a:r>
            <a:r>
              <a:rPr lang="tr-TR" sz="2400" dirty="0" smtClean="0">
                <a:latin typeface="Comic Sans MS" panose="030F0702030302020204" pitchFamily="66" charset="0"/>
              </a:rPr>
              <a:t>seçimi için bir ölçek </a:t>
            </a:r>
            <a:r>
              <a:rPr lang="tr-TR" sz="2400" dirty="0" smtClean="0">
                <a:latin typeface="Comic Sans MS" panose="030F0702030302020204" pitchFamily="66" charset="0"/>
              </a:rPr>
              <a:t>geliştirdi.</a:t>
            </a:r>
          </a:p>
          <a:p>
            <a:r>
              <a:rPr lang="tr-TR" sz="2400" dirty="0" err="1" smtClean="0">
                <a:latin typeface="Comic Sans MS" panose="030F0702030302020204" pitchFamily="66" charset="0"/>
              </a:rPr>
              <a:t>Scott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 smtClean="0">
                <a:latin typeface="Comic Sans MS" panose="030F0702030302020204" pitchFamily="66" charset="0"/>
              </a:rPr>
              <a:t>savaşın sonunda 3 milyon askerin iş niteliklerini değerlendirdi ve çalışması psikolojinin pratik değerinin oldukça tanınmış bir başka örneğini oluşturdu.</a:t>
            </a:r>
          </a:p>
          <a:p>
            <a:pPr>
              <a:buNone/>
            </a:pPr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187624" y="980728"/>
            <a:ext cx="7528089" cy="54006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Savaştan sonra ticaret ve sanayi dünyası ile </a:t>
            </a:r>
            <a:r>
              <a:rPr lang="tr-TR" sz="2400" dirty="0" smtClean="0">
                <a:latin typeface="Comic Sans MS" panose="030F0702030302020204" pitchFamily="66" charset="0"/>
              </a:rPr>
              <a:t>hükümet, </a:t>
            </a:r>
            <a:r>
              <a:rPr lang="tr-TR" sz="2400" dirty="0" smtClean="0">
                <a:latin typeface="Comic Sans MS" panose="030F0702030302020204" pitchFamily="66" charset="0"/>
              </a:rPr>
              <a:t>endüstri psikologlarından kendi personel işleyişlerinin yeniden organize edilmesi ve çalışanların seçimi için psikolojik testler oluşturması amacıyla hizmet beklediler.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II. Dünya Savaşı pek çok psikologu savaşın içine sokmuştu. Görevleri tıpkı I. Dünya Savaşında olduğu gibi erleri test etme, eleme ve sınıflama idi. 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1940larda </a:t>
            </a:r>
            <a:r>
              <a:rPr lang="tr-TR" sz="2400" dirty="0" smtClean="0">
                <a:latin typeface="Comic Sans MS" panose="030F0702030302020204" pitchFamily="66" charset="0"/>
              </a:rPr>
              <a:t>bu amaçlara yönelik çok karmaşık testler oluşturulmuştu.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45201" y="548680"/>
            <a:ext cx="6589199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b="1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Hawthorne</a:t>
            </a:r>
            <a:r>
              <a:rPr lang="tr-TR" sz="3200" b="1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Araştırmaları ve Endüstriyel Faktörler</a:t>
            </a:r>
            <a:endParaRPr lang="tr-TR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187624" y="1628800"/>
            <a:ext cx="7562800" cy="4967808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1920′li yıllar boyunca endüstri psikolojisinin odaklandığı temel nokta iş adaylarının seçimi ve </a:t>
            </a:r>
            <a:r>
              <a:rPr lang="tr-TR" sz="2400" dirty="0" smtClean="0">
                <a:latin typeface="Comic Sans MS" panose="030F0702030302020204" pitchFamily="66" charset="0"/>
              </a:rPr>
              <a:t>yerleştirilmeleri</a:t>
            </a:r>
            <a:r>
              <a:rPr lang="en-US" sz="2400" dirty="0" smtClean="0">
                <a:latin typeface="Comic Sans MS" panose="030F0702030302020204" pitchFamily="66" charset="0"/>
              </a:rPr>
              <a:t>.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Alanın </a:t>
            </a:r>
            <a:r>
              <a:rPr lang="tr-TR" sz="2400" dirty="0" smtClean="0">
                <a:latin typeface="Comic Sans MS" panose="030F0702030302020204" pitchFamily="66" charset="0"/>
              </a:rPr>
              <a:t>konusu 1927 yılında Western Elektrik Şirketi tarafından </a:t>
            </a:r>
            <a:r>
              <a:rPr lang="tr-TR" sz="2400" dirty="0" err="1" smtClean="0">
                <a:latin typeface="Comic Sans MS" panose="030F0702030302020204" pitchFamily="66" charset="0"/>
              </a:rPr>
              <a:t>Hawthorne</a:t>
            </a:r>
            <a:r>
              <a:rPr lang="tr-TR" sz="2400" dirty="0" smtClean="0">
                <a:latin typeface="Comic Sans MS" panose="030F0702030302020204" pitchFamily="66" charset="0"/>
              </a:rPr>
              <a:t> fabrikasında yapılan yenilikçi bir araştırma ile genişlemiştir</a:t>
            </a:r>
            <a:r>
              <a:rPr lang="en-US" sz="2400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tr-TR" sz="2400" dirty="0" smtClean="0">
                <a:latin typeface="Comic Sans MS" panose="030F0702030302020204" pitchFamily="66" charset="0"/>
              </a:rPr>
              <a:t>1950′lerden bu yana iş dünyası liderleri motivasyonun, liderliğin ve diğer psikolojik faktörlerin iş etkinliği üzerindeki etkilerini kabul etmiştir. </a:t>
            </a: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Çalışma </a:t>
            </a:r>
            <a:r>
              <a:rPr lang="tr-TR" sz="2400" dirty="0" smtClean="0">
                <a:latin typeface="Comic Sans MS" panose="030F0702030302020204" pitchFamily="66" charset="0"/>
              </a:rPr>
              <a:t>ortamının bu yönleri, çalışmanın yapıldığı ortamın sosyal ve psikolojik iklimini oluşturduğu için çok önemsendi.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187625" y="908720"/>
            <a:ext cx="7346776" cy="5544616"/>
          </a:xfrm>
        </p:spPr>
        <p:txBody>
          <a:bodyPr/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Psikologlar günümüzde çok çeşitli örgütlerde, bu örgütlerin iletişim tiplerinde ve ortaya koydukları resmi ve gayri resmi sosyal yapılarda görev yapmaktalar</a:t>
            </a:r>
            <a:r>
              <a:rPr lang="tr-TR" sz="2400" dirty="0" smtClean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tr-TR" sz="2400" dirty="0" smtClean="0">
              <a:latin typeface="Comic Sans MS" panose="030F0702030302020204" pitchFamily="66" charset="0"/>
            </a:endParaRPr>
          </a:p>
          <a:p>
            <a:r>
              <a:rPr lang="tr-TR" sz="2400" dirty="0" smtClean="0">
                <a:latin typeface="Comic Sans MS" panose="030F0702030302020204" pitchFamily="66" charset="0"/>
              </a:rPr>
              <a:t>Örgütsel değişkenler üzerindeki bu vurgunun tanınmasıyla </a:t>
            </a:r>
            <a:r>
              <a:rPr lang="tr-TR" sz="2400" dirty="0" err="1" smtClean="0">
                <a:latin typeface="Comic Sans MS" panose="030F0702030302020204" pitchFamily="66" charset="0"/>
              </a:rPr>
              <a:t>APA’nın</a:t>
            </a:r>
            <a:r>
              <a:rPr lang="tr-TR" sz="2400" dirty="0" smtClean="0">
                <a:latin typeface="Comic Sans MS" panose="030F0702030302020204" pitchFamily="66" charset="0"/>
              </a:rPr>
              <a:t> Örgütsel </a:t>
            </a:r>
            <a:r>
              <a:rPr lang="tr-TR" sz="2400" dirty="0" smtClean="0">
                <a:latin typeface="Comic Sans MS" panose="030F0702030302020204" pitchFamily="66" charset="0"/>
              </a:rPr>
              <a:t>Psikoloji Bölümü’nün adı Endüstriyel ve Örgütsel Psikoloji Topluluğu olarak değiştirilmiştir.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4103712"/>
          </a:xfrm>
        </p:spPr>
        <p:txBody>
          <a:bodyPr>
            <a:norm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E/Ö psikolojinin bir uzmanlık alanı olarak daha çok kadınlara açık olduğu da dikkat çekicidir</a:t>
            </a:r>
            <a:r>
              <a:rPr lang="en-US" sz="2400" dirty="0" smtClean="0">
                <a:latin typeface="Comic Sans MS" panose="030F0702030302020204" pitchFamily="66" charset="0"/>
              </a:rPr>
              <a:t>.</a:t>
            </a:r>
            <a:r>
              <a:rPr lang="tr-TR" sz="2400" dirty="0" smtClean="0">
                <a:latin typeface="Comic Sans MS" panose="030F0702030302020204" pitchFamily="66" charset="0"/>
              </a:rPr>
              <a:t> E/Ö psikoloji, psikolojinin diğer uzmanlık alanlarına oranla kadınlara daha fazla doktora derecesi vermiş olmakla göze çarpmaktadır</a:t>
            </a:r>
            <a:r>
              <a:rPr lang="en-US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193</TotalTime>
  <Words>1353</Words>
  <Application>Microsoft Office PowerPoint</Application>
  <PresentationFormat>Ekran Gösterisi (4:3)</PresentationFormat>
  <Paragraphs>125</Paragraphs>
  <Slides>35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44" baseType="lpstr">
      <vt:lpstr>Arial</vt:lpstr>
      <vt:lpstr>Batang</vt:lpstr>
      <vt:lpstr>Calibri</vt:lpstr>
      <vt:lpstr>Century Gothic</vt:lpstr>
      <vt:lpstr>Comic Sans MS</vt:lpstr>
      <vt:lpstr>Courier New</vt:lpstr>
      <vt:lpstr>Wingdings</vt:lpstr>
      <vt:lpstr>Wingdings 3</vt:lpstr>
      <vt:lpstr>Duman</vt:lpstr>
      <vt:lpstr>ENDÜSTRİ ve ÖRGÜT PSİKOLOJİSİ</vt:lpstr>
      <vt:lpstr>Endüstri Psikoloğu Ne Yapar?</vt:lpstr>
      <vt:lpstr>Eğitimi Açısından Endüstri Psikoloğu</vt:lpstr>
      <vt:lpstr>ENDÜSTRİ PSİKOLOJİSİNİN TARİHİ</vt:lpstr>
      <vt:lpstr>I. ve II. Dünya Savaşlarının Etkisi</vt:lpstr>
      <vt:lpstr>PowerPoint Sunusu</vt:lpstr>
      <vt:lpstr>Hawthorne Araştırmaları ve Endüstriyel Faktörler</vt:lpstr>
      <vt:lpstr>PowerPoint Sunusu</vt:lpstr>
      <vt:lpstr>PowerPoint Sunusu</vt:lpstr>
      <vt:lpstr>ENDÜSTRİ-ÖRGÜT PSİKOLOJİSİ ALT ALANLARI</vt:lpstr>
      <vt:lpstr>PowerPoint Sunusu</vt:lpstr>
      <vt:lpstr>1-Personel Psikolojisi</vt:lpstr>
      <vt:lpstr>2-Örgütsel Davranış</vt:lpstr>
      <vt:lpstr>3-Mühendislik Psikolojisi</vt:lpstr>
      <vt:lpstr>4-Mesleki Danışmanlık</vt:lpstr>
      <vt:lpstr>5-Örgüt Geliştirme</vt:lpstr>
      <vt:lpstr>6-Endüstri İlişkileri</vt:lpstr>
      <vt:lpstr>ENDÜSTRİ/ÖRGÜT PSİKOLOĞUNUN GÖREVLERİ VE ÇALIŞMA  ALANLARI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ABD`DE VE AVRUPA`DA ENDÜSTRİ PSİKOLOJİSİ</vt:lpstr>
      <vt:lpstr>ABD`de Durum</vt:lpstr>
      <vt:lpstr>Endüstri ve Örgüt Psikolojisi Birliği (SIOP)</vt:lpstr>
      <vt:lpstr>PowerPoint Sunusu</vt:lpstr>
      <vt:lpstr>Endüstri Psikolojisinin Avrupa`daki Durumu</vt:lpstr>
      <vt:lpstr>Avrupa İş ve Örgüt Psikolojisi Derneği (EAWOP)</vt:lpstr>
      <vt:lpstr>PowerPoint Sunusu</vt:lpstr>
      <vt:lpstr>PowerPoint Sunusu</vt:lpstr>
      <vt:lpstr>Türkiye’de Endüstri  ve Örgüt Psikolojisi Yüksek Lisans Programının Bulunduğu Üniversiteler  </vt:lpstr>
      <vt:lpstr>Bölümde  Verilen  Dersler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ENDÜSTRİ&amp;ÖRGÜT PSİKOLOJİSİ</dc:title>
  <dc:creator>Numan</dc:creator>
  <cp:lastModifiedBy>Ayşegül</cp:lastModifiedBy>
  <cp:revision>26</cp:revision>
  <dcterms:created xsi:type="dcterms:W3CDTF">2013-11-18T10:09:58Z</dcterms:created>
  <dcterms:modified xsi:type="dcterms:W3CDTF">2016-11-18T08:07:56Z</dcterms:modified>
</cp:coreProperties>
</file>