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70" r:id="rId14"/>
    <p:sldId id="271" r:id="rId15"/>
    <p:sldId id="272" r:id="rId16"/>
    <p:sldId id="273" r:id="rId17"/>
    <p:sldId id="274" r:id="rId18"/>
    <p:sldId id="275" r:id="rId19"/>
    <p:sldId id="276" r:id="rId20"/>
    <p:sldId id="267" r:id="rId21"/>
    <p:sldId id="277" r:id="rId22"/>
    <p:sldId id="278" r:id="rId23"/>
    <p:sldId id="279" r:id="rId24"/>
    <p:sldId id="268" r:id="rId25"/>
    <p:sldId id="280" r:id="rId26"/>
    <p:sldId id="281" r:id="rId27"/>
    <p:sldId id="282" r:id="rId28"/>
    <p:sldId id="283" r:id="rId29"/>
    <p:sldId id="284" r:id="rId30"/>
    <p:sldId id="285" r:id="rId31"/>
    <p:sldId id="288" r:id="rId32"/>
    <p:sldId id="289" r:id="rId33"/>
    <p:sldId id="290" r:id="rId34"/>
    <p:sldId id="291" r:id="rId35"/>
    <p:sldId id="292" r:id="rId36"/>
    <p:sldId id="293" r:id="rId37"/>
    <p:sldId id="294" r:id="rId38"/>
    <p:sldId id="295" r:id="rId39"/>
    <p:sldId id="286" r:id="rId40"/>
    <p:sldId id="287" r:id="rId41"/>
    <p:sldId id="297" r:id="rId4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E7E63F7-FBDC-8846-9A8A-C6508162470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B16B0F15-59A9-7443-B26C-C762F23CA4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F56B8B5F-04DC-5244-9368-09FDBAEB75D2}"/>
              </a:ext>
            </a:extLst>
          </p:cNvPr>
          <p:cNvSpPr>
            <a:spLocks noGrp="1"/>
          </p:cNvSpPr>
          <p:nvPr>
            <p:ph type="dt" sz="half" idx="10"/>
          </p:nvPr>
        </p:nvSpPr>
        <p:spPr/>
        <p:txBody>
          <a:bodyPr/>
          <a:lstStyle/>
          <a:p>
            <a:fld id="{8C02EDB3-445A-974D-BD98-42B81187299A}" type="datetimeFigureOut">
              <a:rPr lang="tr-TR" smtClean="0"/>
              <a:t>19.3.2020</a:t>
            </a:fld>
            <a:endParaRPr lang="tr-TR"/>
          </a:p>
        </p:txBody>
      </p:sp>
      <p:sp>
        <p:nvSpPr>
          <p:cNvPr id="5" name="Alt Bilgi Yer Tutucusu 4">
            <a:extLst>
              <a:ext uri="{FF2B5EF4-FFF2-40B4-BE49-F238E27FC236}">
                <a16:creationId xmlns:a16="http://schemas.microsoft.com/office/drawing/2014/main" xmlns="" id="{5A5B0941-30F0-8542-BCDD-83B801B287D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948DAB53-E543-5F48-A432-0C860042CEA7}"/>
              </a:ext>
            </a:extLst>
          </p:cNvPr>
          <p:cNvSpPr>
            <a:spLocks noGrp="1"/>
          </p:cNvSpPr>
          <p:nvPr>
            <p:ph type="sldNum" sz="quarter" idx="12"/>
          </p:nvPr>
        </p:nvSpPr>
        <p:spPr/>
        <p:txBody>
          <a:bodyPr/>
          <a:lstStyle/>
          <a:p>
            <a:fld id="{9DABB6CB-B3E7-4C4F-B874-B824A9071690}" type="slidenum">
              <a:rPr lang="tr-TR" smtClean="0"/>
              <a:t>‹#›</a:t>
            </a:fld>
            <a:endParaRPr lang="tr-TR"/>
          </a:p>
        </p:txBody>
      </p:sp>
    </p:spTree>
    <p:extLst>
      <p:ext uri="{BB962C8B-B14F-4D97-AF65-F5344CB8AC3E}">
        <p14:creationId xmlns:p14="http://schemas.microsoft.com/office/powerpoint/2010/main" val="65732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153A6D9-8BD2-C749-AC06-A064035D4E3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72AC8C22-0C20-8D47-BE83-2988F4D67FD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82D2D7E2-6C7B-6541-B3A9-1725C6E69060}"/>
              </a:ext>
            </a:extLst>
          </p:cNvPr>
          <p:cNvSpPr>
            <a:spLocks noGrp="1"/>
          </p:cNvSpPr>
          <p:nvPr>
            <p:ph type="dt" sz="half" idx="10"/>
          </p:nvPr>
        </p:nvSpPr>
        <p:spPr/>
        <p:txBody>
          <a:bodyPr/>
          <a:lstStyle/>
          <a:p>
            <a:fld id="{8C02EDB3-445A-974D-BD98-42B81187299A}" type="datetimeFigureOut">
              <a:rPr lang="tr-TR" smtClean="0"/>
              <a:t>19.3.2020</a:t>
            </a:fld>
            <a:endParaRPr lang="tr-TR"/>
          </a:p>
        </p:txBody>
      </p:sp>
      <p:sp>
        <p:nvSpPr>
          <p:cNvPr id="5" name="Alt Bilgi Yer Tutucusu 4">
            <a:extLst>
              <a:ext uri="{FF2B5EF4-FFF2-40B4-BE49-F238E27FC236}">
                <a16:creationId xmlns:a16="http://schemas.microsoft.com/office/drawing/2014/main" xmlns="" id="{588987B3-D6B7-1448-8C81-BE19C7F7030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A88F1CDE-4BAA-4E42-997A-BDD37F2CC1BE}"/>
              </a:ext>
            </a:extLst>
          </p:cNvPr>
          <p:cNvSpPr>
            <a:spLocks noGrp="1"/>
          </p:cNvSpPr>
          <p:nvPr>
            <p:ph type="sldNum" sz="quarter" idx="12"/>
          </p:nvPr>
        </p:nvSpPr>
        <p:spPr/>
        <p:txBody>
          <a:bodyPr/>
          <a:lstStyle/>
          <a:p>
            <a:fld id="{9DABB6CB-B3E7-4C4F-B874-B824A9071690}" type="slidenum">
              <a:rPr lang="tr-TR" smtClean="0"/>
              <a:t>‹#›</a:t>
            </a:fld>
            <a:endParaRPr lang="tr-TR"/>
          </a:p>
        </p:txBody>
      </p:sp>
    </p:spTree>
    <p:extLst>
      <p:ext uri="{BB962C8B-B14F-4D97-AF65-F5344CB8AC3E}">
        <p14:creationId xmlns:p14="http://schemas.microsoft.com/office/powerpoint/2010/main" val="3839388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B8B4F9A0-6D94-BC43-9879-99223FBD9D7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7932D549-C274-0640-AAD2-A73C20FC851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EECC1E61-E660-7B40-8F1A-948E1809534E}"/>
              </a:ext>
            </a:extLst>
          </p:cNvPr>
          <p:cNvSpPr>
            <a:spLocks noGrp="1"/>
          </p:cNvSpPr>
          <p:nvPr>
            <p:ph type="dt" sz="half" idx="10"/>
          </p:nvPr>
        </p:nvSpPr>
        <p:spPr/>
        <p:txBody>
          <a:bodyPr/>
          <a:lstStyle/>
          <a:p>
            <a:fld id="{8C02EDB3-445A-974D-BD98-42B81187299A}" type="datetimeFigureOut">
              <a:rPr lang="tr-TR" smtClean="0"/>
              <a:t>19.3.2020</a:t>
            </a:fld>
            <a:endParaRPr lang="tr-TR"/>
          </a:p>
        </p:txBody>
      </p:sp>
      <p:sp>
        <p:nvSpPr>
          <p:cNvPr id="5" name="Alt Bilgi Yer Tutucusu 4">
            <a:extLst>
              <a:ext uri="{FF2B5EF4-FFF2-40B4-BE49-F238E27FC236}">
                <a16:creationId xmlns:a16="http://schemas.microsoft.com/office/drawing/2014/main" xmlns="" id="{17684F4D-C8C1-914C-A456-F086A4DC722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60FB7176-F932-C44F-89FB-784DE383210C}"/>
              </a:ext>
            </a:extLst>
          </p:cNvPr>
          <p:cNvSpPr>
            <a:spLocks noGrp="1"/>
          </p:cNvSpPr>
          <p:nvPr>
            <p:ph type="sldNum" sz="quarter" idx="12"/>
          </p:nvPr>
        </p:nvSpPr>
        <p:spPr/>
        <p:txBody>
          <a:bodyPr/>
          <a:lstStyle/>
          <a:p>
            <a:fld id="{9DABB6CB-B3E7-4C4F-B874-B824A9071690}" type="slidenum">
              <a:rPr lang="tr-TR" smtClean="0"/>
              <a:t>‹#›</a:t>
            </a:fld>
            <a:endParaRPr lang="tr-TR"/>
          </a:p>
        </p:txBody>
      </p:sp>
    </p:spTree>
    <p:extLst>
      <p:ext uri="{BB962C8B-B14F-4D97-AF65-F5344CB8AC3E}">
        <p14:creationId xmlns:p14="http://schemas.microsoft.com/office/powerpoint/2010/main" val="2544501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F2BD62D-2DB4-D64D-8555-6A21D18B05A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1B3A2F9B-9AA5-D040-9CB3-327160A18E0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7803B89E-5E1B-CF46-A971-EC093CA904AB}"/>
              </a:ext>
            </a:extLst>
          </p:cNvPr>
          <p:cNvSpPr>
            <a:spLocks noGrp="1"/>
          </p:cNvSpPr>
          <p:nvPr>
            <p:ph type="dt" sz="half" idx="10"/>
          </p:nvPr>
        </p:nvSpPr>
        <p:spPr/>
        <p:txBody>
          <a:bodyPr/>
          <a:lstStyle/>
          <a:p>
            <a:fld id="{8C02EDB3-445A-974D-BD98-42B81187299A}" type="datetimeFigureOut">
              <a:rPr lang="tr-TR" smtClean="0"/>
              <a:t>19.3.2020</a:t>
            </a:fld>
            <a:endParaRPr lang="tr-TR"/>
          </a:p>
        </p:txBody>
      </p:sp>
      <p:sp>
        <p:nvSpPr>
          <p:cNvPr id="5" name="Alt Bilgi Yer Tutucusu 4">
            <a:extLst>
              <a:ext uri="{FF2B5EF4-FFF2-40B4-BE49-F238E27FC236}">
                <a16:creationId xmlns:a16="http://schemas.microsoft.com/office/drawing/2014/main" xmlns="" id="{5B7751D2-5E92-D94E-A40D-5598BAD1C64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16D9327B-AD08-AF49-90EA-FA34E0D1A5CB}"/>
              </a:ext>
            </a:extLst>
          </p:cNvPr>
          <p:cNvSpPr>
            <a:spLocks noGrp="1"/>
          </p:cNvSpPr>
          <p:nvPr>
            <p:ph type="sldNum" sz="quarter" idx="12"/>
          </p:nvPr>
        </p:nvSpPr>
        <p:spPr/>
        <p:txBody>
          <a:bodyPr/>
          <a:lstStyle/>
          <a:p>
            <a:fld id="{9DABB6CB-B3E7-4C4F-B874-B824A9071690}" type="slidenum">
              <a:rPr lang="tr-TR" smtClean="0"/>
              <a:t>‹#›</a:t>
            </a:fld>
            <a:endParaRPr lang="tr-TR"/>
          </a:p>
        </p:txBody>
      </p:sp>
    </p:spTree>
    <p:extLst>
      <p:ext uri="{BB962C8B-B14F-4D97-AF65-F5344CB8AC3E}">
        <p14:creationId xmlns:p14="http://schemas.microsoft.com/office/powerpoint/2010/main" val="1774959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74FFD8E-F2B8-2E40-BD79-D4D8648E22C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76272E4E-A528-6A4C-8BD6-4A4AB7AE57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xmlns="" id="{03D4E3DC-99FA-EF4B-8DD4-D385903F4AD8}"/>
              </a:ext>
            </a:extLst>
          </p:cNvPr>
          <p:cNvSpPr>
            <a:spLocks noGrp="1"/>
          </p:cNvSpPr>
          <p:nvPr>
            <p:ph type="dt" sz="half" idx="10"/>
          </p:nvPr>
        </p:nvSpPr>
        <p:spPr/>
        <p:txBody>
          <a:bodyPr/>
          <a:lstStyle/>
          <a:p>
            <a:fld id="{8C02EDB3-445A-974D-BD98-42B81187299A}" type="datetimeFigureOut">
              <a:rPr lang="tr-TR" smtClean="0"/>
              <a:t>19.3.2020</a:t>
            </a:fld>
            <a:endParaRPr lang="tr-TR"/>
          </a:p>
        </p:txBody>
      </p:sp>
      <p:sp>
        <p:nvSpPr>
          <p:cNvPr id="5" name="Alt Bilgi Yer Tutucusu 4">
            <a:extLst>
              <a:ext uri="{FF2B5EF4-FFF2-40B4-BE49-F238E27FC236}">
                <a16:creationId xmlns:a16="http://schemas.microsoft.com/office/drawing/2014/main" xmlns="" id="{2DE737C6-6AA9-0246-B612-EADCEE7A8C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89AFBB6E-6E22-7141-B275-4734F1A87605}"/>
              </a:ext>
            </a:extLst>
          </p:cNvPr>
          <p:cNvSpPr>
            <a:spLocks noGrp="1"/>
          </p:cNvSpPr>
          <p:nvPr>
            <p:ph type="sldNum" sz="quarter" idx="12"/>
          </p:nvPr>
        </p:nvSpPr>
        <p:spPr/>
        <p:txBody>
          <a:bodyPr/>
          <a:lstStyle/>
          <a:p>
            <a:fld id="{9DABB6CB-B3E7-4C4F-B874-B824A9071690}" type="slidenum">
              <a:rPr lang="tr-TR" smtClean="0"/>
              <a:t>‹#›</a:t>
            </a:fld>
            <a:endParaRPr lang="tr-TR"/>
          </a:p>
        </p:txBody>
      </p:sp>
    </p:spTree>
    <p:extLst>
      <p:ext uri="{BB962C8B-B14F-4D97-AF65-F5344CB8AC3E}">
        <p14:creationId xmlns:p14="http://schemas.microsoft.com/office/powerpoint/2010/main" val="1839517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05BE07C-8C84-5548-BFE8-31442746036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E77B97EE-7C1A-BC43-9C91-D1D0BE56FA2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xmlns="" id="{2F59D8A6-EF36-0B46-89E1-3F9F34A7EABB}"/>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xmlns="" id="{DEC38175-B1A9-044D-9B78-E9B5F5547937}"/>
              </a:ext>
            </a:extLst>
          </p:cNvPr>
          <p:cNvSpPr>
            <a:spLocks noGrp="1"/>
          </p:cNvSpPr>
          <p:nvPr>
            <p:ph type="dt" sz="half" idx="10"/>
          </p:nvPr>
        </p:nvSpPr>
        <p:spPr/>
        <p:txBody>
          <a:bodyPr/>
          <a:lstStyle/>
          <a:p>
            <a:fld id="{8C02EDB3-445A-974D-BD98-42B81187299A}" type="datetimeFigureOut">
              <a:rPr lang="tr-TR" smtClean="0"/>
              <a:t>19.3.2020</a:t>
            </a:fld>
            <a:endParaRPr lang="tr-TR"/>
          </a:p>
        </p:txBody>
      </p:sp>
      <p:sp>
        <p:nvSpPr>
          <p:cNvPr id="6" name="Alt Bilgi Yer Tutucusu 5">
            <a:extLst>
              <a:ext uri="{FF2B5EF4-FFF2-40B4-BE49-F238E27FC236}">
                <a16:creationId xmlns:a16="http://schemas.microsoft.com/office/drawing/2014/main" xmlns="" id="{AF289FD9-713C-AB4F-B6A1-B5DB74FFF54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F03EA12A-B034-F449-A704-5EB35798CB9E}"/>
              </a:ext>
            </a:extLst>
          </p:cNvPr>
          <p:cNvSpPr>
            <a:spLocks noGrp="1"/>
          </p:cNvSpPr>
          <p:nvPr>
            <p:ph type="sldNum" sz="quarter" idx="12"/>
          </p:nvPr>
        </p:nvSpPr>
        <p:spPr/>
        <p:txBody>
          <a:bodyPr/>
          <a:lstStyle/>
          <a:p>
            <a:fld id="{9DABB6CB-B3E7-4C4F-B874-B824A9071690}" type="slidenum">
              <a:rPr lang="tr-TR" smtClean="0"/>
              <a:t>‹#›</a:t>
            </a:fld>
            <a:endParaRPr lang="tr-TR"/>
          </a:p>
        </p:txBody>
      </p:sp>
    </p:spTree>
    <p:extLst>
      <p:ext uri="{BB962C8B-B14F-4D97-AF65-F5344CB8AC3E}">
        <p14:creationId xmlns:p14="http://schemas.microsoft.com/office/powerpoint/2010/main" val="434293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62EC04C-CC2E-C240-A8F0-A1EA7D20AFA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52BEFF41-0248-1F44-98C1-F9ABA7E38A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xmlns="" id="{C587EB27-319B-7242-B896-CF63085FD70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xmlns="" id="{1849B397-A01D-4B41-87CD-B11CB6A450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xmlns="" id="{0848F361-A96D-954E-A7F9-FBB6A9DEE10B}"/>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xmlns="" id="{7542A915-4B35-D041-A454-1695D4C14C61}"/>
              </a:ext>
            </a:extLst>
          </p:cNvPr>
          <p:cNvSpPr>
            <a:spLocks noGrp="1"/>
          </p:cNvSpPr>
          <p:nvPr>
            <p:ph type="dt" sz="half" idx="10"/>
          </p:nvPr>
        </p:nvSpPr>
        <p:spPr/>
        <p:txBody>
          <a:bodyPr/>
          <a:lstStyle/>
          <a:p>
            <a:fld id="{8C02EDB3-445A-974D-BD98-42B81187299A}" type="datetimeFigureOut">
              <a:rPr lang="tr-TR" smtClean="0"/>
              <a:t>19.3.2020</a:t>
            </a:fld>
            <a:endParaRPr lang="tr-TR"/>
          </a:p>
        </p:txBody>
      </p:sp>
      <p:sp>
        <p:nvSpPr>
          <p:cNvPr id="8" name="Alt Bilgi Yer Tutucusu 7">
            <a:extLst>
              <a:ext uri="{FF2B5EF4-FFF2-40B4-BE49-F238E27FC236}">
                <a16:creationId xmlns:a16="http://schemas.microsoft.com/office/drawing/2014/main" xmlns="" id="{DC3DA9DB-A520-494B-980E-AEA87E87BFE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66F8D521-5A47-CA41-80C3-6D3A968D8766}"/>
              </a:ext>
            </a:extLst>
          </p:cNvPr>
          <p:cNvSpPr>
            <a:spLocks noGrp="1"/>
          </p:cNvSpPr>
          <p:nvPr>
            <p:ph type="sldNum" sz="quarter" idx="12"/>
          </p:nvPr>
        </p:nvSpPr>
        <p:spPr/>
        <p:txBody>
          <a:bodyPr/>
          <a:lstStyle/>
          <a:p>
            <a:fld id="{9DABB6CB-B3E7-4C4F-B874-B824A9071690}" type="slidenum">
              <a:rPr lang="tr-TR" smtClean="0"/>
              <a:t>‹#›</a:t>
            </a:fld>
            <a:endParaRPr lang="tr-TR"/>
          </a:p>
        </p:txBody>
      </p:sp>
    </p:spTree>
    <p:extLst>
      <p:ext uri="{BB962C8B-B14F-4D97-AF65-F5344CB8AC3E}">
        <p14:creationId xmlns:p14="http://schemas.microsoft.com/office/powerpoint/2010/main" val="2923688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308A5D4-49A5-F44D-9374-9E44EBFE6A9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19C6260B-0076-FC4B-845D-34181E86D6C1}"/>
              </a:ext>
            </a:extLst>
          </p:cNvPr>
          <p:cNvSpPr>
            <a:spLocks noGrp="1"/>
          </p:cNvSpPr>
          <p:nvPr>
            <p:ph type="dt" sz="half" idx="10"/>
          </p:nvPr>
        </p:nvSpPr>
        <p:spPr/>
        <p:txBody>
          <a:bodyPr/>
          <a:lstStyle/>
          <a:p>
            <a:fld id="{8C02EDB3-445A-974D-BD98-42B81187299A}" type="datetimeFigureOut">
              <a:rPr lang="tr-TR" smtClean="0"/>
              <a:t>19.3.2020</a:t>
            </a:fld>
            <a:endParaRPr lang="tr-TR"/>
          </a:p>
        </p:txBody>
      </p:sp>
      <p:sp>
        <p:nvSpPr>
          <p:cNvPr id="4" name="Alt Bilgi Yer Tutucusu 3">
            <a:extLst>
              <a:ext uri="{FF2B5EF4-FFF2-40B4-BE49-F238E27FC236}">
                <a16:creationId xmlns:a16="http://schemas.microsoft.com/office/drawing/2014/main" xmlns="" id="{286D088C-5343-CC48-BB11-5AC03E8B48A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4A10EABA-DB1E-2443-85EB-650DAEC96901}"/>
              </a:ext>
            </a:extLst>
          </p:cNvPr>
          <p:cNvSpPr>
            <a:spLocks noGrp="1"/>
          </p:cNvSpPr>
          <p:nvPr>
            <p:ph type="sldNum" sz="quarter" idx="12"/>
          </p:nvPr>
        </p:nvSpPr>
        <p:spPr/>
        <p:txBody>
          <a:bodyPr/>
          <a:lstStyle/>
          <a:p>
            <a:fld id="{9DABB6CB-B3E7-4C4F-B874-B824A9071690}" type="slidenum">
              <a:rPr lang="tr-TR" smtClean="0"/>
              <a:t>‹#›</a:t>
            </a:fld>
            <a:endParaRPr lang="tr-TR"/>
          </a:p>
        </p:txBody>
      </p:sp>
    </p:spTree>
    <p:extLst>
      <p:ext uri="{BB962C8B-B14F-4D97-AF65-F5344CB8AC3E}">
        <p14:creationId xmlns:p14="http://schemas.microsoft.com/office/powerpoint/2010/main" val="818230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DE1401F3-3755-D549-9BAA-4FD4591FBC01}"/>
              </a:ext>
            </a:extLst>
          </p:cNvPr>
          <p:cNvSpPr>
            <a:spLocks noGrp="1"/>
          </p:cNvSpPr>
          <p:nvPr>
            <p:ph type="dt" sz="half" idx="10"/>
          </p:nvPr>
        </p:nvSpPr>
        <p:spPr/>
        <p:txBody>
          <a:bodyPr/>
          <a:lstStyle/>
          <a:p>
            <a:fld id="{8C02EDB3-445A-974D-BD98-42B81187299A}" type="datetimeFigureOut">
              <a:rPr lang="tr-TR" smtClean="0"/>
              <a:t>19.3.2020</a:t>
            </a:fld>
            <a:endParaRPr lang="tr-TR"/>
          </a:p>
        </p:txBody>
      </p:sp>
      <p:sp>
        <p:nvSpPr>
          <p:cNvPr id="3" name="Alt Bilgi Yer Tutucusu 2">
            <a:extLst>
              <a:ext uri="{FF2B5EF4-FFF2-40B4-BE49-F238E27FC236}">
                <a16:creationId xmlns:a16="http://schemas.microsoft.com/office/drawing/2014/main" xmlns="" id="{CB0FF472-D97F-6B42-B79D-0A59FA94472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BEBB67E9-2378-914F-8E98-359E19847E6B}"/>
              </a:ext>
            </a:extLst>
          </p:cNvPr>
          <p:cNvSpPr>
            <a:spLocks noGrp="1"/>
          </p:cNvSpPr>
          <p:nvPr>
            <p:ph type="sldNum" sz="quarter" idx="12"/>
          </p:nvPr>
        </p:nvSpPr>
        <p:spPr/>
        <p:txBody>
          <a:bodyPr/>
          <a:lstStyle/>
          <a:p>
            <a:fld id="{9DABB6CB-B3E7-4C4F-B874-B824A9071690}" type="slidenum">
              <a:rPr lang="tr-TR" smtClean="0"/>
              <a:t>‹#›</a:t>
            </a:fld>
            <a:endParaRPr lang="tr-TR"/>
          </a:p>
        </p:txBody>
      </p:sp>
    </p:spTree>
    <p:extLst>
      <p:ext uri="{BB962C8B-B14F-4D97-AF65-F5344CB8AC3E}">
        <p14:creationId xmlns:p14="http://schemas.microsoft.com/office/powerpoint/2010/main" val="653851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52962AD-0219-1947-BBD6-FEB045A128B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D9DD1910-5FA8-C147-BC42-79F2630FCF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xmlns="" id="{8E8CC025-B1FA-D942-BFAD-50F16EE9AD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14DA3343-51CF-C04D-BE9A-8DB6019A99F4}"/>
              </a:ext>
            </a:extLst>
          </p:cNvPr>
          <p:cNvSpPr>
            <a:spLocks noGrp="1"/>
          </p:cNvSpPr>
          <p:nvPr>
            <p:ph type="dt" sz="half" idx="10"/>
          </p:nvPr>
        </p:nvSpPr>
        <p:spPr/>
        <p:txBody>
          <a:bodyPr/>
          <a:lstStyle/>
          <a:p>
            <a:fld id="{8C02EDB3-445A-974D-BD98-42B81187299A}" type="datetimeFigureOut">
              <a:rPr lang="tr-TR" smtClean="0"/>
              <a:t>19.3.2020</a:t>
            </a:fld>
            <a:endParaRPr lang="tr-TR"/>
          </a:p>
        </p:txBody>
      </p:sp>
      <p:sp>
        <p:nvSpPr>
          <p:cNvPr id="6" name="Alt Bilgi Yer Tutucusu 5">
            <a:extLst>
              <a:ext uri="{FF2B5EF4-FFF2-40B4-BE49-F238E27FC236}">
                <a16:creationId xmlns:a16="http://schemas.microsoft.com/office/drawing/2014/main" xmlns="" id="{A9D7E3D0-6FE6-164A-8CCD-C9545CA1222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72F4FE10-79FB-A642-BEDE-C28629691D57}"/>
              </a:ext>
            </a:extLst>
          </p:cNvPr>
          <p:cNvSpPr>
            <a:spLocks noGrp="1"/>
          </p:cNvSpPr>
          <p:nvPr>
            <p:ph type="sldNum" sz="quarter" idx="12"/>
          </p:nvPr>
        </p:nvSpPr>
        <p:spPr/>
        <p:txBody>
          <a:bodyPr/>
          <a:lstStyle/>
          <a:p>
            <a:fld id="{9DABB6CB-B3E7-4C4F-B874-B824A9071690}" type="slidenum">
              <a:rPr lang="tr-TR" smtClean="0"/>
              <a:t>‹#›</a:t>
            </a:fld>
            <a:endParaRPr lang="tr-TR"/>
          </a:p>
        </p:txBody>
      </p:sp>
    </p:spTree>
    <p:extLst>
      <p:ext uri="{BB962C8B-B14F-4D97-AF65-F5344CB8AC3E}">
        <p14:creationId xmlns:p14="http://schemas.microsoft.com/office/powerpoint/2010/main" val="3010121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87FF5BF-5B47-5A43-8193-3CEA808703F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DC61FA9F-9FD3-9342-860C-95C2961031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DFFC4FBB-02CC-0346-9D49-3445427238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66EC2194-4843-ED41-89F5-8DE0AA6F4631}"/>
              </a:ext>
            </a:extLst>
          </p:cNvPr>
          <p:cNvSpPr>
            <a:spLocks noGrp="1"/>
          </p:cNvSpPr>
          <p:nvPr>
            <p:ph type="dt" sz="half" idx="10"/>
          </p:nvPr>
        </p:nvSpPr>
        <p:spPr/>
        <p:txBody>
          <a:bodyPr/>
          <a:lstStyle/>
          <a:p>
            <a:fld id="{8C02EDB3-445A-974D-BD98-42B81187299A}" type="datetimeFigureOut">
              <a:rPr lang="tr-TR" smtClean="0"/>
              <a:t>19.3.2020</a:t>
            </a:fld>
            <a:endParaRPr lang="tr-TR"/>
          </a:p>
        </p:txBody>
      </p:sp>
      <p:sp>
        <p:nvSpPr>
          <p:cNvPr id="6" name="Alt Bilgi Yer Tutucusu 5">
            <a:extLst>
              <a:ext uri="{FF2B5EF4-FFF2-40B4-BE49-F238E27FC236}">
                <a16:creationId xmlns:a16="http://schemas.microsoft.com/office/drawing/2014/main" xmlns="" id="{91A39F3D-A8AC-844A-A0B9-14AABAD4E71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4AF22D26-776F-8A4C-889E-0ACDC932FBED}"/>
              </a:ext>
            </a:extLst>
          </p:cNvPr>
          <p:cNvSpPr>
            <a:spLocks noGrp="1"/>
          </p:cNvSpPr>
          <p:nvPr>
            <p:ph type="sldNum" sz="quarter" idx="12"/>
          </p:nvPr>
        </p:nvSpPr>
        <p:spPr/>
        <p:txBody>
          <a:bodyPr/>
          <a:lstStyle/>
          <a:p>
            <a:fld id="{9DABB6CB-B3E7-4C4F-B874-B824A9071690}" type="slidenum">
              <a:rPr lang="tr-TR" smtClean="0"/>
              <a:t>‹#›</a:t>
            </a:fld>
            <a:endParaRPr lang="tr-TR"/>
          </a:p>
        </p:txBody>
      </p:sp>
    </p:spTree>
    <p:extLst>
      <p:ext uri="{BB962C8B-B14F-4D97-AF65-F5344CB8AC3E}">
        <p14:creationId xmlns:p14="http://schemas.microsoft.com/office/powerpoint/2010/main" val="2830280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393EF5A0-69CB-964C-A0E8-61FE2064A4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E167BFB8-8DB8-9246-8892-623CB79CE8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11CB0817-17D2-AD4C-9811-595AB2F570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02EDB3-445A-974D-BD98-42B81187299A}" type="datetimeFigureOut">
              <a:rPr lang="tr-TR" smtClean="0"/>
              <a:t>19.3.2020</a:t>
            </a:fld>
            <a:endParaRPr lang="tr-TR"/>
          </a:p>
        </p:txBody>
      </p:sp>
      <p:sp>
        <p:nvSpPr>
          <p:cNvPr id="5" name="Alt Bilgi Yer Tutucusu 4">
            <a:extLst>
              <a:ext uri="{FF2B5EF4-FFF2-40B4-BE49-F238E27FC236}">
                <a16:creationId xmlns:a16="http://schemas.microsoft.com/office/drawing/2014/main" xmlns="" id="{716C87EB-912E-5F44-A1CE-04B5007DBB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64A7D4C0-86C0-F74C-9F3A-01E0353B8C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BB6CB-B3E7-4C4F-B874-B824A9071690}" type="slidenum">
              <a:rPr lang="tr-TR" smtClean="0"/>
              <a:t>‹#›</a:t>
            </a:fld>
            <a:endParaRPr lang="tr-TR"/>
          </a:p>
        </p:txBody>
      </p:sp>
    </p:spTree>
    <p:extLst>
      <p:ext uri="{BB962C8B-B14F-4D97-AF65-F5344CB8AC3E}">
        <p14:creationId xmlns:p14="http://schemas.microsoft.com/office/powerpoint/2010/main" val="1808219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www.tabletwise.com" TargetMode="External"/><Relationship Id="rId2" Type="http://schemas.openxmlformats.org/officeDocument/2006/relationships/hyperlink" Target="https://www.ilacabak.com" TargetMode="External"/><Relationship Id="rId1" Type="http://schemas.openxmlformats.org/officeDocument/2006/relationships/slideLayout" Target="../slideLayouts/slideLayout2.xml"/><Relationship Id="rId5" Type="http://schemas.openxmlformats.org/officeDocument/2006/relationships/hyperlink" Target="https://www.abdiibrahim.com" TargetMode="External"/><Relationship Id="rId4" Type="http://schemas.openxmlformats.org/officeDocument/2006/relationships/hyperlink" Target="https://www.turkcerrahi.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652D9B86-F78A-9245-B5B8-3EAD1DFE480A}"/>
              </a:ext>
            </a:extLst>
          </p:cNvPr>
          <p:cNvSpPr>
            <a:spLocks noGrp="1"/>
          </p:cNvSpPr>
          <p:nvPr>
            <p:ph type="ctrTitle"/>
          </p:nvPr>
        </p:nvSpPr>
        <p:spPr>
          <a:xfrm>
            <a:off x="3461971" y="203880"/>
            <a:ext cx="7121769" cy="994071"/>
          </a:xfrm>
        </p:spPr>
        <p:txBody>
          <a:bodyPr>
            <a:normAutofit/>
          </a:bodyPr>
          <a:lstStyle/>
          <a:p>
            <a:pPr algn="l"/>
            <a:r>
              <a:rPr lang="tr-TR" sz="2400" b="1">
                <a:solidFill>
                  <a:srgbClr val="C00000"/>
                </a:solidFill>
              </a:rPr>
              <a:t>FARMAKOKİNETİK PRENSİPLER </a:t>
            </a:r>
          </a:p>
        </p:txBody>
      </p:sp>
      <p:sp>
        <p:nvSpPr>
          <p:cNvPr id="3" name="Alt Başlık 2">
            <a:extLst>
              <a:ext uri="{FF2B5EF4-FFF2-40B4-BE49-F238E27FC236}">
                <a16:creationId xmlns:a16="http://schemas.microsoft.com/office/drawing/2014/main" xmlns="" id="{6FCB886D-DF6E-0248-9D56-8B8D53923287}"/>
              </a:ext>
            </a:extLst>
          </p:cNvPr>
          <p:cNvSpPr>
            <a:spLocks noGrp="1"/>
          </p:cNvSpPr>
          <p:nvPr>
            <p:ph type="subTitle" idx="1"/>
          </p:nvPr>
        </p:nvSpPr>
        <p:spPr>
          <a:xfrm>
            <a:off x="1604596" y="1758462"/>
            <a:ext cx="9056077" cy="4506056"/>
          </a:xfrm>
        </p:spPr>
        <p:txBody>
          <a:bodyPr>
            <a:normAutofit/>
          </a:bodyPr>
          <a:lstStyle/>
          <a:p>
            <a:pPr algn="l"/>
            <a:r>
              <a:rPr lang="tr-TR" sz="1600" dirty="0"/>
              <a:t>Kullanımda </a:t>
            </a:r>
            <a:r>
              <a:rPr lang="tr-TR" sz="1600" dirty="0" err="1"/>
              <a:t>terapötiklerden</a:t>
            </a:r>
            <a:r>
              <a:rPr lang="tr-TR" sz="1600" dirty="0"/>
              <a:t> bir ilaç, uygun bir şekilde uygulandıktan sonra etkinin istendiği yere ulaşabilme yeteneğinden olmalıdır.</a:t>
            </a:r>
          </a:p>
          <a:p>
            <a:pPr algn="l"/>
            <a:r>
              <a:rPr lang="tr-TR" sz="1600" dirty="0"/>
              <a:t>Çoğu durumda aktif ilaç molekülü yeterince yağda çözünür ve verildiği durumda stabil kalır ancak bazı durumlarda aktif olmayan ancak rahatlıkla </a:t>
            </a:r>
            <a:r>
              <a:rPr lang="tr-TR" sz="1600" dirty="0" err="1"/>
              <a:t>absorbe</a:t>
            </a:r>
            <a:r>
              <a:rPr lang="tr-TR" sz="1600" dirty="0"/>
              <a:t> olabilen ve dağılabilen bir </a:t>
            </a:r>
            <a:r>
              <a:rPr lang="tr-TR" sz="1600" dirty="0" err="1"/>
              <a:t>prekürsor</a:t>
            </a:r>
            <a:r>
              <a:rPr lang="tr-TR" sz="1600" dirty="0"/>
              <a:t> kimyasal maddenin uygulanması gerekir. </a:t>
            </a:r>
          </a:p>
          <a:p>
            <a:pPr algn="l"/>
            <a:r>
              <a:rPr lang="tr-TR" sz="1600" dirty="0"/>
              <a:t>Takip edilen vücuttaki biyolojik süreçte aktif ilaç haline dönüşür. Bu tip </a:t>
            </a:r>
            <a:r>
              <a:rPr lang="tr-TR" sz="1600" dirty="0" err="1"/>
              <a:t>prekürsor</a:t>
            </a:r>
            <a:r>
              <a:rPr lang="tr-TR" sz="1600" dirty="0"/>
              <a:t> kimyasal maddelere ön-ilaç adı verilir. </a:t>
            </a:r>
          </a:p>
          <a:p>
            <a:pPr algn="l"/>
            <a:r>
              <a:rPr lang="tr-TR" sz="1600" dirty="0"/>
              <a:t>Bir ilacı ancak az sayıdaki olguda doğrudan onun hedef dokusuna, mesela bir anti-</a:t>
            </a:r>
            <a:r>
              <a:rPr lang="tr-TR" sz="1600" dirty="0" err="1"/>
              <a:t>inflamatuar</a:t>
            </a:r>
            <a:r>
              <a:rPr lang="tr-TR" sz="1600" dirty="0"/>
              <a:t> ajansın </a:t>
            </a:r>
            <a:r>
              <a:rPr lang="tr-TR" sz="1600" dirty="0" err="1"/>
              <a:t>topikal</a:t>
            </a:r>
            <a:r>
              <a:rPr lang="tr-TR" sz="1600" dirty="0"/>
              <a:t> olarak </a:t>
            </a:r>
            <a:r>
              <a:rPr lang="tr-TR" sz="1600" dirty="0" err="1"/>
              <a:t>inflamasyon</a:t>
            </a:r>
            <a:r>
              <a:rPr lang="tr-TR" sz="1600" dirty="0"/>
              <a:t> olan deriye ya da mukoza </a:t>
            </a:r>
            <a:r>
              <a:rPr lang="tr-TR" sz="1600" dirty="0" err="1"/>
              <a:t>membranlara</a:t>
            </a:r>
            <a:r>
              <a:rPr lang="tr-TR" sz="1600" dirty="0"/>
              <a:t> uygulanması gibi uygulamak mümkündür. </a:t>
            </a:r>
          </a:p>
          <a:p>
            <a:pPr algn="l"/>
            <a:r>
              <a:rPr lang="tr-TR" sz="1600" dirty="0"/>
              <a:t>Çok daha sık olarak, bir ilaç sindirim kanalı gibi bir vücut </a:t>
            </a:r>
            <a:r>
              <a:rPr lang="tr-TR" sz="1600" dirty="0" err="1"/>
              <a:t>kompartmanı</a:t>
            </a:r>
            <a:r>
              <a:rPr lang="tr-TR" sz="1600" dirty="0"/>
              <a:t> içine uygulanır ve mesela beyin gibi bir başka </a:t>
            </a:r>
            <a:r>
              <a:rPr lang="tr-TR" sz="1600" dirty="0" err="1"/>
              <a:t>kompartman</a:t>
            </a:r>
            <a:r>
              <a:rPr lang="tr-TR" sz="1600" dirty="0"/>
              <a:t> içinde bulunan etki yerine ulaşması gerekir. </a:t>
            </a:r>
          </a:p>
          <a:p>
            <a:pPr algn="l"/>
            <a:r>
              <a:rPr lang="tr-TR" sz="1600" dirty="0"/>
              <a:t>Bu ilacın söz konusu </a:t>
            </a:r>
            <a:r>
              <a:rPr lang="tr-TR" sz="1600" dirty="0" err="1"/>
              <a:t>kompartman</a:t>
            </a:r>
            <a:r>
              <a:rPr lang="tr-TR" sz="1600" dirty="0"/>
              <a:t> arı ayıran çeşitli bariyerleri geçerek uygulama yerinden kan içine emilmesini ve etki yerine dağılmasını gerektirir. </a:t>
            </a:r>
          </a:p>
          <a:p>
            <a:pPr algn="l"/>
            <a:endParaRPr lang="tr-TR" sz="1600" dirty="0"/>
          </a:p>
          <a:p>
            <a:pPr algn="l"/>
            <a:endParaRPr lang="tr-TR" sz="1600" dirty="0"/>
          </a:p>
          <a:p>
            <a:pPr algn="l"/>
            <a:endParaRPr lang="tr-TR" sz="1600" dirty="0"/>
          </a:p>
          <a:p>
            <a:pPr algn="l"/>
            <a:endParaRPr lang="tr-TR" sz="1600" dirty="0"/>
          </a:p>
          <a:p>
            <a:pPr algn="l"/>
            <a:endParaRPr lang="tr-TR" sz="1600" dirty="0"/>
          </a:p>
          <a:p>
            <a:pPr algn="l"/>
            <a:endParaRPr lang="tr-TR" sz="1600" dirty="0"/>
          </a:p>
        </p:txBody>
      </p:sp>
    </p:spTree>
    <p:extLst>
      <p:ext uri="{BB962C8B-B14F-4D97-AF65-F5344CB8AC3E}">
        <p14:creationId xmlns:p14="http://schemas.microsoft.com/office/powerpoint/2010/main" val="4086678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54A4C36-9A99-CD43-A340-A9E7D96F94FD}"/>
              </a:ext>
            </a:extLst>
          </p:cNvPr>
          <p:cNvSpPr>
            <a:spLocks noGrp="1"/>
          </p:cNvSpPr>
          <p:nvPr>
            <p:ph type="title"/>
          </p:nvPr>
        </p:nvSpPr>
        <p:spPr>
          <a:xfrm>
            <a:off x="3450980" y="0"/>
            <a:ext cx="10320703" cy="1690688"/>
          </a:xfrm>
        </p:spPr>
        <p:txBody>
          <a:bodyPr>
            <a:normAutofit/>
          </a:bodyPr>
          <a:lstStyle/>
          <a:p>
            <a:r>
              <a:rPr lang="tr-TR" sz="2400" b="1">
                <a:solidFill>
                  <a:srgbClr val="C00000"/>
                </a:solidFill>
              </a:rPr>
              <a:t>2: HÜCRE İÇİ MEMBRANI RESEPTÖRLERİ </a:t>
            </a:r>
          </a:p>
        </p:txBody>
      </p:sp>
      <p:sp>
        <p:nvSpPr>
          <p:cNvPr id="3" name="İçerik Yer Tutucusu 2">
            <a:extLst>
              <a:ext uri="{FF2B5EF4-FFF2-40B4-BE49-F238E27FC236}">
                <a16:creationId xmlns:a16="http://schemas.microsoft.com/office/drawing/2014/main" xmlns="" id="{9024B199-A0E7-F241-A915-BCA324C3E6B3}"/>
              </a:ext>
            </a:extLst>
          </p:cNvPr>
          <p:cNvSpPr>
            <a:spLocks noGrp="1"/>
          </p:cNvSpPr>
          <p:nvPr>
            <p:ph idx="1"/>
          </p:nvPr>
        </p:nvSpPr>
        <p:spPr/>
        <p:txBody>
          <a:bodyPr>
            <a:normAutofit/>
          </a:bodyPr>
          <a:lstStyle/>
          <a:p>
            <a:r>
              <a:rPr lang="tr-TR" sz="1600"/>
              <a:t>Hidrofilik endojen madde veya ilaçların reseptörleri hücre membranlarındadır.</a:t>
            </a:r>
          </a:p>
          <a:p>
            <a:r>
              <a:rPr lang="tr-TR" sz="1600"/>
              <a:t>Bu maddeler hücre içinde etki yapabilmek için genellikle ikinci bir haberciye gereksinim duyarlar. Reseptör uyarısı ile hücre içi konsantrasyonu değişen maddeye ikinci haberci adı verilir. </a:t>
            </a:r>
          </a:p>
          <a:p>
            <a:r>
              <a:rPr lang="tr-TR" sz="1600"/>
              <a:t>Hücre membranı reseptörleri ; </a:t>
            </a:r>
          </a:p>
          <a:p>
            <a:r>
              <a:rPr lang="tr-TR" sz="1600"/>
              <a:t>G protein kenetli olan reseptörler </a:t>
            </a:r>
          </a:p>
          <a:p>
            <a:r>
              <a:rPr lang="tr-TR" sz="1600"/>
              <a:t>Tirozin kinaz reseptörleri</a:t>
            </a:r>
          </a:p>
          <a:p>
            <a:r>
              <a:rPr lang="tr-TR" sz="1600"/>
              <a:t>Janus kinaz reseptörleri </a:t>
            </a:r>
          </a:p>
          <a:p>
            <a:r>
              <a:rPr lang="tr-TR" sz="1600"/>
              <a:t>Guanilat siklaz reseptörleri </a:t>
            </a:r>
          </a:p>
          <a:p>
            <a:r>
              <a:rPr lang="tr-TR" sz="1600"/>
              <a:t>Serin/treonin kinaz reseptörleri </a:t>
            </a:r>
          </a:p>
          <a:p>
            <a:r>
              <a:rPr lang="tr-TR" sz="1600"/>
              <a:t>Tool-like reseptörleri </a:t>
            </a:r>
          </a:p>
          <a:p>
            <a:r>
              <a:rPr lang="tr-TR" sz="1600"/>
              <a:t>İyon kanalı reseptörleri </a:t>
            </a:r>
          </a:p>
          <a:p>
            <a:endParaRPr lang="tr-TR" sz="1600"/>
          </a:p>
          <a:p>
            <a:endParaRPr lang="tr-TR" sz="1600"/>
          </a:p>
          <a:p>
            <a:endParaRPr lang="tr-TR" sz="1600"/>
          </a:p>
          <a:p>
            <a:endParaRPr lang="tr-TR" sz="1600"/>
          </a:p>
          <a:p>
            <a:endParaRPr lang="tr-TR" sz="1600"/>
          </a:p>
          <a:p>
            <a:endParaRPr lang="tr-TR" sz="1600"/>
          </a:p>
          <a:p>
            <a:endParaRPr lang="tr-TR" sz="1600"/>
          </a:p>
        </p:txBody>
      </p:sp>
    </p:spTree>
    <p:extLst>
      <p:ext uri="{BB962C8B-B14F-4D97-AF65-F5344CB8AC3E}">
        <p14:creationId xmlns:p14="http://schemas.microsoft.com/office/powerpoint/2010/main" val="3522006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11965D7-7375-2843-AC37-47E9EC649C85}"/>
              </a:ext>
            </a:extLst>
          </p:cNvPr>
          <p:cNvSpPr>
            <a:spLocks noGrp="1"/>
          </p:cNvSpPr>
          <p:nvPr>
            <p:ph type="title"/>
          </p:nvPr>
        </p:nvSpPr>
        <p:spPr>
          <a:xfrm>
            <a:off x="3527914" y="494568"/>
            <a:ext cx="8166588" cy="1404938"/>
          </a:xfrm>
        </p:spPr>
        <p:txBody>
          <a:bodyPr>
            <a:normAutofit/>
          </a:bodyPr>
          <a:lstStyle/>
          <a:p>
            <a:r>
              <a:rPr lang="tr-TR" sz="2400" b="1">
                <a:solidFill>
                  <a:srgbClr val="C00000"/>
                </a:solidFill>
              </a:rPr>
              <a:t>FARMAKODİNAMİK ETKİLEŞİMLER</a:t>
            </a:r>
            <a:r>
              <a:rPr lang="tr-TR" sz="2400" b="1">
                <a:solidFill>
                  <a:srgbClr val="FF0000"/>
                </a:solidFill>
              </a:rPr>
              <a:t> </a:t>
            </a:r>
          </a:p>
        </p:txBody>
      </p:sp>
      <p:sp>
        <p:nvSpPr>
          <p:cNvPr id="3" name="İçerik Yer Tutucusu 2">
            <a:extLst>
              <a:ext uri="{FF2B5EF4-FFF2-40B4-BE49-F238E27FC236}">
                <a16:creationId xmlns:a16="http://schemas.microsoft.com/office/drawing/2014/main" xmlns="" id="{ECE639E4-7C42-AE4F-AF51-F39D9530A386}"/>
              </a:ext>
            </a:extLst>
          </p:cNvPr>
          <p:cNvSpPr>
            <a:spLocks noGrp="1"/>
          </p:cNvSpPr>
          <p:nvPr>
            <p:ph idx="1"/>
          </p:nvPr>
        </p:nvSpPr>
        <p:spPr>
          <a:xfrm>
            <a:off x="838200" y="3077307"/>
            <a:ext cx="10635762" cy="3099655"/>
          </a:xfrm>
        </p:spPr>
        <p:txBody>
          <a:bodyPr>
            <a:normAutofit/>
          </a:bodyPr>
          <a:lstStyle/>
          <a:p>
            <a:r>
              <a:rPr lang="tr-TR" sz="1600">
                <a:solidFill>
                  <a:schemeClr val="tx1">
                    <a:lumMod val="90000"/>
                    <a:lumOff val="10000"/>
                  </a:schemeClr>
                </a:solidFill>
              </a:rPr>
              <a:t>İlaçlar birlikte kullanıldıklarında ilaçlardan biri farmakodinamik etkilemeye diğerinin etkinliğini azaltabilir veya artırabilir. .</a:t>
            </a:r>
          </a:p>
        </p:txBody>
      </p:sp>
    </p:spTree>
    <p:extLst>
      <p:ext uri="{BB962C8B-B14F-4D97-AF65-F5344CB8AC3E}">
        <p14:creationId xmlns:p14="http://schemas.microsoft.com/office/powerpoint/2010/main" val="66718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5923E820-A2C9-FC45-9DB0-7850851517FA}"/>
              </a:ext>
            </a:extLst>
          </p:cNvPr>
          <p:cNvSpPr>
            <a:spLocks noGrp="1"/>
          </p:cNvSpPr>
          <p:nvPr>
            <p:ph type="title"/>
          </p:nvPr>
        </p:nvSpPr>
        <p:spPr>
          <a:xfrm>
            <a:off x="3527912" y="596533"/>
            <a:ext cx="8518281" cy="1360976"/>
          </a:xfrm>
        </p:spPr>
        <p:txBody>
          <a:bodyPr>
            <a:normAutofit/>
          </a:bodyPr>
          <a:lstStyle/>
          <a:p>
            <a:r>
              <a:rPr lang="tr-TR" sz="2400" b="1">
                <a:solidFill>
                  <a:srgbClr val="C00000"/>
                </a:solidFill>
              </a:rPr>
              <a:t>FARMAKODİNAMİK ANTAGONİZMALAR </a:t>
            </a:r>
          </a:p>
        </p:txBody>
      </p:sp>
      <p:sp>
        <p:nvSpPr>
          <p:cNvPr id="3" name="İçerik Yer Tutucusu 2">
            <a:extLst>
              <a:ext uri="{FF2B5EF4-FFF2-40B4-BE49-F238E27FC236}">
                <a16:creationId xmlns:a16="http://schemas.microsoft.com/office/drawing/2014/main" xmlns="" id="{ED6FF19A-EC6B-7648-821B-3E8BA2D448A8}"/>
              </a:ext>
            </a:extLst>
          </p:cNvPr>
          <p:cNvSpPr>
            <a:spLocks noGrp="1"/>
          </p:cNvSpPr>
          <p:nvPr>
            <p:ph idx="1"/>
          </p:nvPr>
        </p:nvSpPr>
        <p:spPr/>
        <p:txBody>
          <a:bodyPr>
            <a:normAutofit/>
          </a:bodyPr>
          <a:lstStyle/>
          <a:p>
            <a:r>
              <a:rPr lang="tr-TR" sz="1600">
                <a:solidFill>
                  <a:schemeClr val="bg1">
                    <a:lumMod val="10000"/>
                  </a:schemeClr>
                </a:solidFill>
              </a:rPr>
              <a:t>İlaçlardan biri diğer ilacın veya endojen maddenin etkisini aynı reseptöre bağlanarak, farklı reseptör üzerinden önleyebilir.</a:t>
            </a:r>
          </a:p>
          <a:p>
            <a:r>
              <a:rPr lang="tr-TR" sz="1600">
                <a:solidFill>
                  <a:schemeClr val="bg1">
                    <a:lumMod val="10000"/>
                  </a:schemeClr>
                </a:solidFill>
              </a:rPr>
              <a:t>Genellikle antagonist ilaç, agonist ilacın plazma düzeyini değiştirmez. </a:t>
            </a:r>
          </a:p>
        </p:txBody>
      </p:sp>
    </p:spTree>
    <p:extLst>
      <p:ext uri="{BB962C8B-B14F-4D97-AF65-F5344CB8AC3E}">
        <p14:creationId xmlns:p14="http://schemas.microsoft.com/office/powerpoint/2010/main" val="1147649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6E6CDCB-5827-654C-AC5F-B6391C63F284}"/>
              </a:ext>
            </a:extLst>
          </p:cNvPr>
          <p:cNvSpPr>
            <a:spLocks noGrp="1"/>
          </p:cNvSpPr>
          <p:nvPr>
            <p:ph type="title"/>
          </p:nvPr>
        </p:nvSpPr>
        <p:spPr>
          <a:xfrm>
            <a:off x="3615836" y="343754"/>
            <a:ext cx="7551127" cy="1481871"/>
          </a:xfrm>
        </p:spPr>
        <p:txBody>
          <a:bodyPr>
            <a:normAutofit/>
          </a:bodyPr>
          <a:lstStyle/>
          <a:p>
            <a:r>
              <a:rPr lang="tr-TR" sz="2400" b="1">
                <a:solidFill>
                  <a:srgbClr val="C00000"/>
                </a:solidFill>
              </a:rPr>
              <a:t>FARMAKOLOJİ ANTAGONİZMA </a:t>
            </a:r>
          </a:p>
        </p:txBody>
      </p:sp>
      <p:sp>
        <p:nvSpPr>
          <p:cNvPr id="3" name="İçerik Yer Tutucusu 2">
            <a:extLst>
              <a:ext uri="{FF2B5EF4-FFF2-40B4-BE49-F238E27FC236}">
                <a16:creationId xmlns:a16="http://schemas.microsoft.com/office/drawing/2014/main" xmlns="" id="{E22EA28D-1FA3-FD4D-A8E6-9263AB15906B}"/>
              </a:ext>
            </a:extLst>
          </p:cNvPr>
          <p:cNvSpPr>
            <a:spLocks noGrp="1"/>
          </p:cNvSpPr>
          <p:nvPr>
            <p:ph idx="1"/>
          </p:nvPr>
        </p:nvSpPr>
        <p:spPr/>
        <p:txBody>
          <a:bodyPr>
            <a:normAutofit/>
          </a:bodyPr>
          <a:lstStyle/>
          <a:p>
            <a:r>
              <a:rPr lang="tr-TR" sz="1600"/>
              <a:t>Aynı reseptöre bağlanmak için agonist veya antagonist arasında yarışma vardır.</a:t>
            </a:r>
          </a:p>
          <a:p>
            <a:r>
              <a:rPr lang="tr-TR" sz="1600"/>
              <a:t>Antagonist, reseptöre reversibl bağlanırsa kompetetif </a:t>
            </a:r>
            <a:r>
              <a:rPr lang="tr-TR" sz="1600">
                <a:solidFill>
                  <a:srgbClr val="C00000"/>
                </a:solidFill>
              </a:rPr>
              <a:t>AGONİZMA </a:t>
            </a:r>
            <a:r>
              <a:rPr lang="tr-TR" sz="1600"/>
              <a:t>, irreversibl bağlanırsa non-kompetetif </a:t>
            </a:r>
            <a:r>
              <a:rPr lang="tr-TR" sz="1600">
                <a:solidFill>
                  <a:srgbClr val="C00000"/>
                </a:solidFill>
              </a:rPr>
              <a:t>ANTAGONİZMA</a:t>
            </a:r>
            <a:r>
              <a:rPr lang="tr-TR" sz="1600"/>
              <a:t> olarak adlandırılır. </a:t>
            </a:r>
          </a:p>
        </p:txBody>
      </p:sp>
    </p:spTree>
    <p:extLst>
      <p:ext uri="{BB962C8B-B14F-4D97-AF65-F5344CB8AC3E}">
        <p14:creationId xmlns:p14="http://schemas.microsoft.com/office/powerpoint/2010/main" val="18133065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58B12AE-3828-B74E-98FF-5A89F2C011C0}"/>
              </a:ext>
            </a:extLst>
          </p:cNvPr>
          <p:cNvSpPr>
            <a:spLocks noGrp="1"/>
          </p:cNvSpPr>
          <p:nvPr>
            <p:ph type="title"/>
          </p:nvPr>
        </p:nvSpPr>
        <p:spPr>
          <a:xfrm>
            <a:off x="3901587" y="582124"/>
            <a:ext cx="10078914" cy="1009651"/>
          </a:xfrm>
        </p:spPr>
        <p:txBody>
          <a:bodyPr>
            <a:normAutofit/>
          </a:bodyPr>
          <a:lstStyle/>
          <a:p>
            <a:r>
              <a:rPr lang="tr-TR" sz="2400" b="1">
                <a:solidFill>
                  <a:srgbClr val="C00000"/>
                </a:solidFill>
              </a:rPr>
              <a:t>KOMPETETİF ANTAGONİZMA </a:t>
            </a:r>
          </a:p>
        </p:txBody>
      </p:sp>
      <p:sp>
        <p:nvSpPr>
          <p:cNvPr id="3" name="İçerik Yer Tutucusu 2">
            <a:extLst>
              <a:ext uri="{FF2B5EF4-FFF2-40B4-BE49-F238E27FC236}">
                <a16:creationId xmlns:a16="http://schemas.microsoft.com/office/drawing/2014/main" xmlns="" id="{7157FA70-46FC-D64E-8BC8-1F958CF4A7DF}"/>
              </a:ext>
            </a:extLst>
          </p:cNvPr>
          <p:cNvSpPr>
            <a:spLocks noGrp="1"/>
          </p:cNvSpPr>
          <p:nvPr>
            <p:ph idx="1"/>
          </p:nvPr>
        </p:nvSpPr>
        <p:spPr/>
        <p:txBody>
          <a:bodyPr>
            <a:normAutofit/>
          </a:bodyPr>
          <a:lstStyle/>
          <a:p>
            <a:r>
              <a:rPr lang="tr-TR" sz="1600"/>
              <a:t>Antagonist, agonist in uyardığı reseptöre tersini bağlanır ve agonist in etkisini tamamen önler. Kompetetif antagonist genellikle tek başına etki oluşturmaz.</a:t>
            </a:r>
          </a:p>
          <a:p>
            <a:r>
              <a:rPr lang="tr-TR" sz="1600"/>
              <a:t>Agonistin kan düzeyini doğrudan etkilemez. </a:t>
            </a:r>
          </a:p>
          <a:p>
            <a:r>
              <a:rPr lang="tr-TR" sz="1600"/>
              <a:t>Agonistin dozu arttırılırsa antagonist reseptör den kovar ve aynı maksimum etkiyi oluşturur. </a:t>
            </a:r>
          </a:p>
          <a:p>
            <a:endParaRPr lang="tr-TR" sz="1600"/>
          </a:p>
        </p:txBody>
      </p:sp>
    </p:spTree>
    <p:extLst>
      <p:ext uri="{BB962C8B-B14F-4D97-AF65-F5344CB8AC3E}">
        <p14:creationId xmlns:p14="http://schemas.microsoft.com/office/powerpoint/2010/main" val="11728132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3089A31-F8D8-A740-B0CE-A67A949F7F28}"/>
              </a:ext>
            </a:extLst>
          </p:cNvPr>
          <p:cNvSpPr>
            <a:spLocks noGrp="1"/>
          </p:cNvSpPr>
          <p:nvPr>
            <p:ph type="title"/>
          </p:nvPr>
        </p:nvSpPr>
        <p:spPr>
          <a:xfrm>
            <a:off x="2615712" y="222860"/>
            <a:ext cx="7759211" cy="1602765"/>
          </a:xfrm>
        </p:spPr>
        <p:txBody>
          <a:bodyPr anchor="ctr">
            <a:normAutofit/>
          </a:bodyPr>
          <a:lstStyle/>
          <a:p>
            <a:pPr algn="ctr"/>
            <a:r>
              <a:rPr lang="tr-TR" sz="2400" b="1">
                <a:solidFill>
                  <a:srgbClr val="C00000"/>
                </a:solidFill>
              </a:rPr>
              <a:t>NON-KOMPETETİF ANTAGONİZMA </a:t>
            </a:r>
          </a:p>
        </p:txBody>
      </p:sp>
      <p:sp>
        <p:nvSpPr>
          <p:cNvPr id="3" name="İçerik Yer Tutucusu 2">
            <a:extLst>
              <a:ext uri="{FF2B5EF4-FFF2-40B4-BE49-F238E27FC236}">
                <a16:creationId xmlns:a16="http://schemas.microsoft.com/office/drawing/2014/main" xmlns="" id="{CB97690B-6F2E-FA4E-B022-03C15A40D22F}"/>
              </a:ext>
            </a:extLst>
          </p:cNvPr>
          <p:cNvSpPr>
            <a:spLocks noGrp="1"/>
          </p:cNvSpPr>
          <p:nvPr>
            <p:ph idx="1"/>
          </p:nvPr>
        </p:nvSpPr>
        <p:spPr/>
        <p:txBody>
          <a:bodyPr>
            <a:normAutofit/>
          </a:bodyPr>
          <a:lstStyle/>
          <a:p>
            <a:r>
              <a:rPr lang="tr-TR" sz="1600"/>
              <a:t>Antagonist, agonistin bağlandığı reseptöre tersinmez bağlanarak agonistin etkisini tamamen önler.</a:t>
            </a:r>
          </a:p>
          <a:p>
            <a:r>
              <a:rPr lang="tr-TR" sz="1600"/>
              <a:t>Reseptör rezervi azalır. </a:t>
            </a:r>
          </a:p>
          <a:p>
            <a:r>
              <a:rPr lang="tr-TR" sz="1600"/>
              <a:t>Antagonis agonistin kan düzeyini doğrudan etkilemez. </a:t>
            </a:r>
          </a:p>
          <a:p>
            <a:endParaRPr lang="tr-TR" sz="1600"/>
          </a:p>
        </p:txBody>
      </p:sp>
    </p:spTree>
    <p:extLst>
      <p:ext uri="{BB962C8B-B14F-4D97-AF65-F5344CB8AC3E}">
        <p14:creationId xmlns:p14="http://schemas.microsoft.com/office/powerpoint/2010/main" val="21037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DE0DA2B-5801-ED43-9178-8F8B3518EE87}"/>
              </a:ext>
            </a:extLst>
          </p:cNvPr>
          <p:cNvSpPr>
            <a:spLocks noGrp="1"/>
          </p:cNvSpPr>
          <p:nvPr>
            <p:ph type="title"/>
          </p:nvPr>
        </p:nvSpPr>
        <p:spPr>
          <a:xfrm>
            <a:off x="4099413" y="420687"/>
            <a:ext cx="7254387" cy="1404938"/>
          </a:xfrm>
        </p:spPr>
        <p:txBody>
          <a:bodyPr>
            <a:normAutofit/>
          </a:bodyPr>
          <a:lstStyle/>
          <a:p>
            <a:r>
              <a:rPr lang="tr-TR" sz="2400" b="1">
                <a:solidFill>
                  <a:srgbClr val="C00000"/>
                </a:solidFill>
              </a:rPr>
              <a:t>FİZYOLOJİK ANTAGONİZMA </a:t>
            </a:r>
          </a:p>
        </p:txBody>
      </p:sp>
      <p:sp>
        <p:nvSpPr>
          <p:cNvPr id="3" name="İçerik Yer Tutucusu 2">
            <a:extLst>
              <a:ext uri="{FF2B5EF4-FFF2-40B4-BE49-F238E27FC236}">
                <a16:creationId xmlns:a16="http://schemas.microsoft.com/office/drawing/2014/main" xmlns="" id="{A4B0C7A1-5EFE-D945-BE82-7D7BC9510930}"/>
              </a:ext>
            </a:extLst>
          </p:cNvPr>
          <p:cNvSpPr>
            <a:spLocks noGrp="1"/>
          </p:cNvSpPr>
          <p:nvPr>
            <p:ph idx="1"/>
          </p:nvPr>
        </p:nvSpPr>
        <p:spPr/>
        <p:txBody>
          <a:bodyPr>
            <a:normAutofit/>
          </a:bodyPr>
          <a:lstStyle/>
          <a:p>
            <a:pPr marL="0" indent="0">
              <a:buNone/>
            </a:pPr>
            <a:r>
              <a:rPr lang="tr-TR" sz="1600"/>
              <a:t>İlaçlar arasında farklı reseptörler üzerinden antagonizma vardır.</a:t>
            </a:r>
          </a:p>
          <a:p>
            <a:pPr marL="0" indent="0">
              <a:buNone/>
            </a:pPr>
            <a:r>
              <a:rPr lang="tr-TR" sz="1600"/>
              <a:t>İlaçlardan ikisinde agonist, ikisinde antagonist veya biri agonist diğeri antagonistdir. </a:t>
            </a:r>
          </a:p>
          <a:p>
            <a:pPr marL="0" indent="0">
              <a:buNone/>
            </a:pPr>
            <a:r>
              <a:rPr lang="tr-TR" sz="1600"/>
              <a:t>Örneğin ; propranololbeta reseptörleri bloke ederek bradikardi yapar. Atropin muskarinik reseptörleri bloke ederek kalp hızını arttırır. </a:t>
            </a:r>
          </a:p>
          <a:p>
            <a:pPr marL="0" indent="0">
              <a:buNone/>
            </a:pPr>
            <a:endParaRPr lang="tr-TR" sz="1600"/>
          </a:p>
        </p:txBody>
      </p:sp>
    </p:spTree>
    <p:extLst>
      <p:ext uri="{BB962C8B-B14F-4D97-AF65-F5344CB8AC3E}">
        <p14:creationId xmlns:p14="http://schemas.microsoft.com/office/powerpoint/2010/main" val="14070259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A93CA65-78FE-064A-9593-D8E27AEA9B59}"/>
              </a:ext>
            </a:extLst>
          </p:cNvPr>
          <p:cNvSpPr>
            <a:spLocks noGrp="1"/>
          </p:cNvSpPr>
          <p:nvPr>
            <p:ph type="title"/>
          </p:nvPr>
        </p:nvSpPr>
        <p:spPr>
          <a:xfrm>
            <a:off x="3813664" y="134937"/>
            <a:ext cx="10100895" cy="1690688"/>
          </a:xfrm>
        </p:spPr>
        <p:txBody>
          <a:bodyPr/>
          <a:lstStyle/>
          <a:p>
            <a:r>
              <a:rPr lang="tr-TR" sz="2400" b="1">
                <a:solidFill>
                  <a:srgbClr val="C00000"/>
                </a:solidFill>
              </a:rPr>
              <a:t>KİMYASAL ANTAGONİZMA</a:t>
            </a:r>
            <a:r>
              <a:rPr lang="tr-TR"/>
              <a:t> </a:t>
            </a:r>
          </a:p>
        </p:txBody>
      </p:sp>
      <p:sp>
        <p:nvSpPr>
          <p:cNvPr id="3" name="İçerik Yer Tutucusu 2">
            <a:extLst>
              <a:ext uri="{FF2B5EF4-FFF2-40B4-BE49-F238E27FC236}">
                <a16:creationId xmlns:a16="http://schemas.microsoft.com/office/drawing/2014/main" xmlns="" id="{11AFBB7B-0FB5-334B-A4D5-73135D865382}"/>
              </a:ext>
            </a:extLst>
          </p:cNvPr>
          <p:cNvSpPr>
            <a:spLocks noGrp="1"/>
          </p:cNvSpPr>
          <p:nvPr>
            <p:ph idx="1"/>
          </p:nvPr>
        </p:nvSpPr>
        <p:spPr/>
        <p:txBody>
          <a:bodyPr>
            <a:normAutofit/>
          </a:bodyPr>
          <a:lstStyle/>
          <a:p>
            <a:r>
              <a:rPr lang="tr-TR" sz="1600"/>
              <a:t>İlaçlar arasında reseptör veya reseptör sonrası olay olmadan doğrudan etkileşmeyle antagonizma olmasıdır.</a:t>
            </a:r>
          </a:p>
          <a:p>
            <a:r>
              <a:rPr lang="tr-TR" sz="1600"/>
              <a:t>Kimyasal antagonistlere antidot adı verilir. </a:t>
            </a:r>
          </a:p>
          <a:p>
            <a:r>
              <a:rPr lang="tr-TR" sz="1600"/>
              <a:t>Örneğin ; heparine bağlı kanamada protamin sülfat verilmesi. </a:t>
            </a:r>
          </a:p>
        </p:txBody>
      </p:sp>
    </p:spTree>
    <p:extLst>
      <p:ext uri="{BB962C8B-B14F-4D97-AF65-F5344CB8AC3E}">
        <p14:creationId xmlns:p14="http://schemas.microsoft.com/office/powerpoint/2010/main" val="2061701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F47963A-A4F4-5347-8CB3-2B2E19E48EE4}"/>
              </a:ext>
            </a:extLst>
          </p:cNvPr>
          <p:cNvSpPr>
            <a:spLocks noGrp="1"/>
          </p:cNvSpPr>
          <p:nvPr>
            <p:ph type="title"/>
          </p:nvPr>
        </p:nvSpPr>
        <p:spPr>
          <a:xfrm>
            <a:off x="3978521" y="527540"/>
            <a:ext cx="10067924" cy="747346"/>
          </a:xfrm>
        </p:spPr>
        <p:txBody>
          <a:bodyPr/>
          <a:lstStyle/>
          <a:p>
            <a:r>
              <a:rPr lang="tr-TR" sz="2400" b="1">
                <a:solidFill>
                  <a:srgbClr val="C00000"/>
                </a:solidFill>
              </a:rPr>
              <a:t>AGONİZMALAR</a:t>
            </a:r>
            <a:r>
              <a:rPr lang="tr-TR"/>
              <a:t> </a:t>
            </a:r>
          </a:p>
        </p:txBody>
      </p:sp>
      <p:sp>
        <p:nvSpPr>
          <p:cNvPr id="3" name="İçerik Yer Tutucusu 2">
            <a:extLst>
              <a:ext uri="{FF2B5EF4-FFF2-40B4-BE49-F238E27FC236}">
                <a16:creationId xmlns:a16="http://schemas.microsoft.com/office/drawing/2014/main" xmlns="" id="{41F0FEC2-77AB-BE45-B8AF-AB4F626EC87E}"/>
              </a:ext>
            </a:extLst>
          </p:cNvPr>
          <p:cNvSpPr>
            <a:spLocks noGrp="1"/>
          </p:cNvSpPr>
          <p:nvPr>
            <p:ph idx="1"/>
          </p:nvPr>
        </p:nvSpPr>
        <p:spPr/>
        <p:txBody>
          <a:bodyPr>
            <a:normAutofit/>
          </a:bodyPr>
          <a:lstStyle/>
          <a:p>
            <a:r>
              <a:rPr lang="tr-TR" sz="1600"/>
              <a:t>Sumasyon ( Aditif Etki)</a:t>
            </a:r>
          </a:p>
          <a:p>
            <a:r>
              <a:rPr lang="tr-TR" sz="1600"/>
              <a:t>Eşit etkin dozdaki iki ilaç birlikte verildiğinde toplam etkinin değişmemesidir. </a:t>
            </a:r>
          </a:p>
          <a:p>
            <a:r>
              <a:rPr lang="tr-TR" sz="1600"/>
              <a:t>Aspirin ile parasetamol örnek verilebilir. </a:t>
            </a:r>
          </a:p>
          <a:p>
            <a:r>
              <a:rPr lang="tr-TR" sz="1600"/>
              <a:t>Sinerjizma </a:t>
            </a:r>
          </a:p>
          <a:p>
            <a:r>
              <a:rPr lang="tr-TR" sz="1600"/>
              <a:t>Eşit etkin dozdaki iki ilaç verildiğinde toplam etkinin artmasıdır. </a:t>
            </a:r>
          </a:p>
          <a:p>
            <a:r>
              <a:rPr lang="tr-TR" sz="1600"/>
              <a:t>Potansiyalizasyon</a:t>
            </a:r>
          </a:p>
          <a:p>
            <a:r>
              <a:rPr lang="tr-TR" sz="1600"/>
              <a:t>Tek başına etkisi olmayan bir ilacın diğer ilacın etkisini arttırmasıdır. </a:t>
            </a:r>
          </a:p>
          <a:p>
            <a:r>
              <a:rPr lang="tr-TR" sz="1600"/>
              <a:t>Asetilkolinesterazi inhibe eden edrofonyum ve re-uptake inhibitörü kokan sırasıyla asetilkolin ve nöradrenalin etkinliğini arttırır. </a:t>
            </a:r>
          </a:p>
          <a:p>
            <a:endParaRPr lang="tr-TR" sz="1600"/>
          </a:p>
          <a:p>
            <a:endParaRPr lang="tr-TR" sz="1600"/>
          </a:p>
          <a:p>
            <a:endParaRPr lang="tr-TR" sz="1600"/>
          </a:p>
          <a:p>
            <a:endParaRPr lang="tr-TR" sz="1600"/>
          </a:p>
          <a:p>
            <a:endParaRPr lang="tr-TR" sz="1600"/>
          </a:p>
          <a:p>
            <a:endParaRPr lang="tr-TR" sz="1600"/>
          </a:p>
        </p:txBody>
      </p:sp>
    </p:spTree>
    <p:extLst>
      <p:ext uri="{BB962C8B-B14F-4D97-AF65-F5344CB8AC3E}">
        <p14:creationId xmlns:p14="http://schemas.microsoft.com/office/powerpoint/2010/main" val="14930014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478AAE8-C763-CC41-BD45-13F0EF2BDF59}"/>
              </a:ext>
            </a:extLst>
          </p:cNvPr>
          <p:cNvSpPr>
            <a:spLocks noGrp="1"/>
          </p:cNvSpPr>
          <p:nvPr>
            <p:ph type="title"/>
          </p:nvPr>
        </p:nvSpPr>
        <p:spPr>
          <a:xfrm>
            <a:off x="3868615" y="0"/>
            <a:ext cx="7243395" cy="1690688"/>
          </a:xfrm>
        </p:spPr>
        <p:txBody>
          <a:bodyPr>
            <a:normAutofit/>
          </a:bodyPr>
          <a:lstStyle/>
          <a:p>
            <a:r>
              <a:rPr lang="tr-TR" sz="2400" b="1">
                <a:solidFill>
                  <a:srgbClr val="C00000"/>
                </a:solidFill>
              </a:rPr>
              <a:t>İLAÇLARIN YAN ETKİLERİ </a:t>
            </a:r>
          </a:p>
        </p:txBody>
      </p:sp>
      <p:sp>
        <p:nvSpPr>
          <p:cNvPr id="3" name="İçerik Yer Tutucusu 2">
            <a:extLst>
              <a:ext uri="{FF2B5EF4-FFF2-40B4-BE49-F238E27FC236}">
                <a16:creationId xmlns:a16="http://schemas.microsoft.com/office/drawing/2014/main" xmlns="" id="{D8D06354-C469-D14C-829F-17477D79AE9F}"/>
              </a:ext>
            </a:extLst>
          </p:cNvPr>
          <p:cNvSpPr>
            <a:spLocks noGrp="1"/>
          </p:cNvSpPr>
          <p:nvPr>
            <p:ph idx="1"/>
          </p:nvPr>
        </p:nvSpPr>
        <p:spPr/>
        <p:txBody>
          <a:bodyPr>
            <a:normAutofit/>
          </a:bodyPr>
          <a:lstStyle/>
          <a:p>
            <a:r>
              <a:rPr lang="tr-TR" sz="1600"/>
              <a:t>Yalın toksik tesirler</a:t>
            </a:r>
          </a:p>
          <a:p>
            <a:r>
              <a:rPr lang="tr-TR" sz="1600"/>
              <a:t>İlaçların doza bağlı, öngörülebilir ve en sık görülen yan etkileridir. Fonksiyonel, biyokimyasal ve yapısal olmak üzere üçe ayrılırlar;</a:t>
            </a:r>
          </a:p>
          <a:p>
            <a:r>
              <a:rPr lang="tr-TR" sz="1600">
                <a:solidFill>
                  <a:srgbClr val="C00000"/>
                </a:solidFill>
              </a:rPr>
              <a:t>FONKSİYONEL:</a:t>
            </a:r>
            <a:r>
              <a:rPr lang="tr-TR" sz="1600"/>
              <a:t> En sık görülen yan etkileridir. İlacın normalde oluşturduğu ama istenmeyen etkisidir. Örn. ; bradikardisi ve A-V bloğu olan hastaya atropin verildiğinde hastanın ağzının kuruması aslında atropin in yan etkisi değil o anda istenmeyen bir etkisidir. Nitratların refleks taşikardi veya haloperidolun ekstrapiramidal yan etki yapması diğer örnekleridir. </a:t>
            </a:r>
          </a:p>
          <a:p>
            <a:r>
              <a:rPr lang="tr-TR" sz="1600">
                <a:solidFill>
                  <a:srgbClr val="C00000"/>
                </a:solidFill>
              </a:rPr>
              <a:t>BİYOKİMYASAL</a:t>
            </a:r>
            <a:r>
              <a:rPr lang="tr-TR" sz="1600"/>
              <a:t>: İlaç kullanımına bağlı birtakım biyokimyasal parametrelerin bozulmasıdır. Karaciğer transaminazlarının yükselmesi örnek verilebilir. </a:t>
            </a:r>
          </a:p>
          <a:p>
            <a:r>
              <a:rPr lang="tr-TR" sz="1600">
                <a:solidFill>
                  <a:srgbClr val="C00000"/>
                </a:solidFill>
              </a:rPr>
              <a:t>YAPISAL</a:t>
            </a:r>
            <a:r>
              <a:rPr lang="tr-TR" sz="1600"/>
              <a:t>: İlaçların karaciğer, böbrek, akciğer ve kemik iliği gibi organ veya dokularda anatamopatolojik hasar oluşturmasını. </a:t>
            </a:r>
          </a:p>
          <a:p>
            <a:endParaRPr lang="tr-TR" sz="1600"/>
          </a:p>
          <a:p>
            <a:endParaRPr lang="tr-TR" sz="1600"/>
          </a:p>
          <a:p>
            <a:endParaRPr lang="tr-TR" sz="1600"/>
          </a:p>
          <a:p>
            <a:endParaRPr lang="tr-TR" sz="1600"/>
          </a:p>
          <a:p>
            <a:endParaRPr lang="tr-TR" sz="1600"/>
          </a:p>
          <a:p>
            <a:endParaRPr lang="tr-TR" sz="1600"/>
          </a:p>
          <a:p>
            <a:endParaRPr lang="tr-TR" sz="1600"/>
          </a:p>
        </p:txBody>
      </p:sp>
    </p:spTree>
    <p:extLst>
      <p:ext uri="{BB962C8B-B14F-4D97-AF65-F5344CB8AC3E}">
        <p14:creationId xmlns:p14="http://schemas.microsoft.com/office/powerpoint/2010/main" val="1330433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A128392-FEC3-9845-BC10-323A6107CE9A}"/>
              </a:ext>
            </a:extLst>
          </p:cNvPr>
          <p:cNvSpPr>
            <a:spLocks noGrp="1"/>
          </p:cNvSpPr>
          <p:nvPr>
            <p:ph type="title"/>
          </p:nvPr>
        </p:nvSpPr>
        <p:spPr>
          <a:xfrm>
            <a:off x="3659798" y="681037"/>
            <a:ext cx="7694002" cy="725732"/>
          </a:xfrm>
        </p:spPr>
        <p:txBody>
          <a:bodyPr>
            <a:normAutofit/>
          </a:bodyPr>
          <a:lstStyle/>
          <a:p>
            <a:r>
              <a:rPr lang="tr-TR" sz="2400" b="1">
                <a:solidFill>
                  <a:srgbClr val="C00000"/>
                </a:solidFill>
              </a:rPr>
              <a:t>MEMBRANDAN GEÇİŞ </a:t>
            </a:r>
          </a:p>
        </p:txBody>
      </p:sp>
      <p:sp>
        <p:nvSpPr>
          <p:cNvPr id="3" name="İçerik Yer Tutucusu 2">
            <a:extLst>
              <a:ext uri="{FF2B5EF4-FFF2-40B4-BE49-F238E27FC236}">
                <a16:creationId xmlns:a16="http://schemas.microsoft.com/office/drawing/2014/main" xmlns="" id="{B490BA99-CA5D-B741-B31E-9B2A9DA78B2C}"/>
              </a:ext>
            </a:extLst>
          </p:cNvPr>
          <p:cNvSpPr>
            <a:spLocks noGrp="1"/>
          </p:cNvSpPr>
          <p:nvPr>
            <p:ph idx="1"/>
          </p:nvPr>
        </p:nvSpPr>
        <p:spPr>
          <a:xfrm>
            <a:off x="1099038" y="2121145"/>
            <a:ext cx="10254761" cy="4055818"/>
          </a:xfrm>
        </p:spPr>
        <p:txBody>
          <a:bodyPr anchor="t">
            <a:normAutofit/>
          </a:bodyPr>
          <a:lstStyle/>
          <a:p>
            <a:r>
              <a:rPr lang="tr-TR" sz="1600"/>
              <a:t>İlaçların membranlara geçişi çeşitli mekanizmalar sayesinde olur.</a:t>
            </a:r>
          </a:p>
          <a:p>
            <a:r>
              <a:rPr lang="tr-TR" sz="1600"/>
              <a:t>Sulu ya da lipid bir ortamdan pasif difüzyon en yaygın olanıdır. </a:t>
            </a:r>
          </a:p>
          <a:p>
            <a:r>
              <a:rPr lang="tr-TR" sz="1600"/>
              <a:t>Bunun yanı sıra özellikle kolayca difüze olmak için çok büyük moleküllerin taşınmasında, aktif süreçlerde rol oynar. </a:t>
            </a:r>
          </a:p>
          <a:p>
            <a:endParaRPr lang="tr-TR" sz="1600"/>
          </a:p>
        </p:txBody>
      </p:sp>
    </p:spTree>
    <p:extLst>
      <p:ext uri="{BB962C8B-B14F-4D97-AF65-F5344CB8AC3E}">
        <p14:creationId xmlns:p14="http://schemas.microsoft.com/office/powerpoint/2010/main" val="23780263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738DEA3-61FA-D541-AAFB-0173F101B5CA}"/>
              </a:ext>
            </a:extLst>
          </p:cNvPr>
          <p:cNvSpPr>
            <a:spLocks noGrp="1"/>
          </p:cNvSpPr>
          <p:nvPr>
            <p:ph type="title"/>
          </p:nvPr>
        </p:nvSpPr>
        <p:spPr>
          <a:xfrm>
            <a:off x="4242288" y="505558"/>
            <a:ext cx="7672021" cy="1338996"/>
          </a:xfrm>
        </p:spPr>
        <p:txBody>
          <a:bodyPr/>
          <a:lstStyle/>
          <a:p>
            <a:r>
              <a:rPr lang="tr-TR" sz="2400" b="1">
                <a:solidFill>
                  <a:srgbClr val="C00000"/>
                </a:solidFill>
              </a:rPr>
              <a:t>İLAÇ ALERJİSİ</a:t>
            </a:r>
            <a:r>
              <a:rPr lang="tr-TR"/>
              <a:t> </a:t>
            </a:r>
          </a:p>
        </p:txBody>
      </p:sp>
      <p:sp>
        <p:nvSpPr>
          <p:cNvPr id="3" name="İçerik Yer Tutucusu 2">
            <a:extLst>
              <a:ext uri="{FF2B5EF4-FFF2-40B4-BE49-F238E27FC236}">
                <a16:creationId xmlns:a16="http://schemas.microsoft.com/office/drawing/2014/main" xmlns="" id="{04A0FB75-08E8-0341-9CFB-1A438D155B20}"/>
              </a:ext>
            </a:extLst>
          </p:cNvPr>
          <p:cNvSpPr>
            <a:spLocks noGrp="1"/>
          </p:cNvSpPr>
          <p:nvPr>
            <p:ph idx="1"/>
          </p:nvPr>
        </p:nvSpPr>
        <p:spPr>
          <a:xfrm>
            <a:off x="838200" y="3034568"/>
            <a:ext cx="10515600" cy="4351338"/>
          </a:xfrm>
        </p:spPr>
        <p:txBody>
          <a:bodyPr>
            <a:normAutofit/>
          </a:bodyPr>
          <a:lstStyle/>
          <a:p>
            <a:r>
              <a:rPr lang="tr-TR" sz="1600"/>
              <a:t>Yalın toksik tesirler kıyasla daha nadir görülür. Genellikle IgE aracılığı ile olur.</a:t>
            </a:r>
          </a:p>
          <a:p>
            <a:r>
              <a:rPr lang="tr-TR" sz="1600"/>
              <a:t>İlacın dozunda göre bağlı değildir ama ilk temasta ortaya çıkmaz. </a:t>
            </a:r>
          </a:p>
          <a:p>
            <a:r>
              <a:rPr lang="tr-TR" sz="1600"/>
              <a:t>Kaşıntıdan anaflaktik şoka kadar değişik bulgulara ortaya çıkar. </a:t>
            </a:r>
          </a:p>
          <a:p>
            <a:endParaRPr lang="tr-TR" sz="1600"/>
          </a:p>
        </p:txBody>
      </p:sp>
    </p:spTree>
    <p:extLst>
      <p:ext uri="{BB962C8B-B14F-4D97-AF65-F5344CB8AC3E}">
        <p14:creationId xmlns:p14="http://schemas.microsoft.com/office/powerpoint/2010/main" val="22369059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0A6CC67-6BE2-2345-A372-3EE35F279EAF}"/>
              </a:ext>
            </a:extLst>
          </p:cNvPr>
          <p:cNvSpPr>
            <a:spLocks noGrp="1"/>
          </p:cNvSpPr>
          <p:nvPr>
            <p:ph type="title"/>
          </p:nvPr>
        </p:nvSpPr>
        <p:spPr>
          <a:xfrm>
            <a:off x="3934557" y="505191"/>
            <a:ext cx="8386396" cy="1009651"/>
          </a:xfrm>
        </p:spPr>
        <p:txBody>
          <a:bodyPr>
            <a:normAutofit/>
          </a:bodyPr>
          <a:lstStyle/>
          <a:p>
            <a:r>
              <a:rPr lang="tr-TR" sz="2400" b="1">
                <a:solidFill>
                  <a:srgbClr val="C00000"/>
                </a:solidFill>
              </a:rPr>
              <a:t>DAYANIKSIZLIK REAKSİYONLARI </a:t>
            </a:r>
          </a:p>
        </p:txBody>
      </p:sp>
      <p:sp>
        <p:nvSpPr>
          <p:cNvPr id="3" name="İçerik Yer Tutucusu 2">
            <a:extLst>
              <a:ext uri="{FF2B5EF4-FFF2-40B4-BE49-F238E27FC236}">
                <a16:creationId xmlns:a16="http://schemas.microsoft.com/office/drawing/2014/main" xmlns="" id="{A1C7B2F6-A28F-174D-8E1D-B313073EB75A}"/>
              </a:ext>
            </a:extLst>
          </p:cNvPr>
          <p:cNvSpPr>
            <a:spLocks noGrp="1"/>
          </p:cNvSpPr>
          <p:nvPr>
            <p:ph idx="1"/>
          </p:nvPr>
        </p:nvSpPr>
        <p:spPr/>
        <p:txBody>
          <a:bodyPr>
            <a:normAutofit/>
          </a:bodyPr>
          <a:lstStyle/>
          <a:p>
            <a:r>
              <a:rPr lang="tr-TR" sz="1600"/>
              <a:t>Propranololun astımlı hastada daha fazla bronkokonstriksiyon ve sempatimi etik ilaçların hipertiroidisi olan hastaların daha fazla taşikardi yapması örneklerinde olduğu gibi ilaçların hastada var olan bir hastalığa bağlı olarak yan tesir oluşturmasıdır.</a:t>
            </a:r>
          </a:p>
          <a:p>
            <a:r>
              <a:rPr lang="tr-TR" sz="1600">
                <a:solidFill>
                  <a:srgbClr val="C00000"/>
                </a:solidFill>
              </a:rPr>
              <a:t>İDİOSENKRAZİ</a:t>
            </a:r>
            <a:r>
              <a:rPr lang="tr-TR" sz="1600"/>
              <a:t>: İlaçların dozunda ve kullanım süresine bağlı olamayan « ne olmadığı bilinen ama ne olduğu bilinmeyen» yan tesirlerdir.</a:t>
            </a:r>
          </a:p>
          <a:p>
            <a:r>
              <a:rPr lang="tr-TR" sz="1600"/>
              <a:t>Valproid asitin fulminant hepatit veya kloramfenikolun aplastik anemi yapması örnek verilebir. </a:t>
            </a:r>
          </a:p>
          <a:p>
            <a:pPr marL="0" indent="0">
              <a:buNone/>
            </a:pPr>
            <a:endParaRPr lang="tr-TR" sz="1600"/>
          </a:p>
        </p:txBody>
      </p:sp>
    </p:spTree>
    <p:extLst>
      <p:ext uri="{BB962C8B-B14F-4D97-AF65-F5344CB8AC3E}">
        <p14:creationId xmlns:p14="http://schemas.microsoft.com/office/powerpoint/2010/main" val="10765264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F435DEC-CFD4-6140-9C95-C7B1561363EA}"/>
              </a:ext>
            </a:extLst>
          </p:cNvPr>
          <p:cNvSpPr>
            <a:spLocks noGrp="1"/>
          </p:cNvSpPr>
          <p:nvPr>
            <p:ph type="title"/>
          </p:nvPr>
        </p:nvSpPr>
        <p:spPr>
          <a:xfrm>
            <a:off x="2011242" y="-164857"/>
            <a:ext cx="8363682" cy="1855545"/>
          </a:xfrm>
        </p:spPr>
        <p:txBody>
          <a:bodyPr>
            <a:normAutofit/>
          </a:bodyPr>
          <a:lstStyle/>
          <a:p>
            <a:pPr algn="ctr"/>
            <a:r>
              <a:rPr lang="tr-TR" sz="2400" b="1">
                <a:solidFill>
                  <a:srgbClr val="C00000"/>
                </a:solidFill>
              </a:rPr>
              <a:t>AKILCI İLAÇ KULLANIMI NEDİR VE İLKELERİ NELERDİR? </a:t>
            </a:r>
          </a:p>
        </p:txBody>
      </p:sp>
      <p:sp>
        <p:nvSpPr>
          <p:cNvPr id="3" name="İçerik Yer Tutucusu 2">
            <a:extLst>
              <a:ext uri="{FF2B5EF4-FFF2-40B4-BE49-F238E27FC236}">
                <a16:creationId xmlns:a16="http://schemas.microsoft.com/office/drawing/2014/main" xmlns="" id="{1176B008-5155-F841-A756-4A7557A262CA}"/>
              </a:ext>
            </a:extLst>
          </p:cNvPr>
          <p:cNvSpPr>
            <a:spLocks noGrp="1"/>
          </p:cNvSpPr>
          <p:nvPr>
            <p:ph idx="1"/>
          </p:nvPr>
        </p:nvSpPr>
        <p:spPr>
          <a:xfrm>
            <a:off x="782516" y="1868366"/>
            <a:ext cx="10397637" cy="5528164"/>
          </a:xfrm>
        </p:spPr>
        <p:txBody>
          <a:bodyPr anchor="ctr">
            <a:normAutofit/>
          </a:bodyPr>
          <a:lstStyle/>
          <a:p>
            <a:pPr marL="0" indent="0">
              <a:buNone/>
            </a:pPr>
            <a:r>
              <a:rPr lang="tr-TR" sz="1600"/>
              <a:t>Akılcı ilaç kullanımı ( AİK) ilaç kullanırken doğruları uygulamak ve bilinçli olmaktır.</a:t>
            </a:r>
          </a:p>
          <a:p>
            <a:pPr marL="0" indent="0">
              <a:buNone/>
            </a:pPr>
            <a:r>
              <a:rPr lang="tr-TR" sz="1600"/>
              <a:t>Dünya sağlık örgütü (DSÖ-WHO) bu konuda somut bir duruş sergilemiş ve herkesçe kabul gören  bir tanımlamaya bulunmuştur. </a:t>
            </a:r>
          </a:p>
          <a:p>
            <a:pPr marL="0" indent="0">
              <a:buNone/>
            </a:pPr>
            <a:r>
              <a:rPr lang="tr-TR" sz="1600"/>
              <a:t>Buna göre AİK ; hastaların hastalıkları ve kendi bireysel özelliklerine uygun ilacı, uygun süre ve kullanım şekliyle, uygun maliyete almalarına yönelik kurallara uyulması şeklinde tanımlamıştır. </a:t>
            </a:r>
          </a:p>
          <a:p>
            <a:pPr marL="0" indent="0">
              <a:buNone/>
            </a:pPr>
            <a:r>
              <a:rPr lang="tr-TR" sz="1600"/>
              <a:t>Bu tanım ilacın üretiminden eczaneye ulaşmasına : reçeteye doktor tarafından yazılıp hasta tarafından kullanılmasına ; etki ve yan etkileri bakımından dikkatli olunması dan atıkların kuralına uygun imhasına kadar pek çok alt konu başlığı ile ilişkilendirilen doğruları kapsar. </a:t>
            </a:r>
          </a:p>
          <a:p>
            <a:pPr marL="0" indent="0">
              <a:buNone/>
            </a:pPr>
            <a:r>
              <a:rPr lang="tr-TR" sz="1600"/>
              <a:t>Söz konusu bu doğruların yerine getirilmesi bakımından başta hekimler olmak üzere çok sayıda kişi ve kuruma önemli sorumluluklar düşer. </a:t>
            </a:r>
          </a:p>
          <a:p>
            <a:pPr marL="0" indent="0">
              <a:buNone/>
            </a:pPr>
            <a:r>
              <a:rPr lang="tr-TR" sz="1600"/>
              <a:t>Hekimin düzenlediği tedavinin başarısında hastaların bilinçli davranılmasını önemli yeri bulunur. Hastaların tüm bu süreçler hakkında bilgi sahibi olması gerekir. </a:t>
            </a:r>
          </a:p>
          <a:p>
            <a:pPr marL="0" indent="0">
              <a:buNone/>
            </a:pPr>
            <a:r>
              <a:rPr lang="tr-TR" sz="1600"/>
              <a:t>Tedavi süresince doğru hasta – hekim ilişkisi kurulması önemlidir. Hekim AİK’te en yetkin kişidir. Hastalarına doğru teşhis koyan hekim, bunu yaparak AİK’in ilk adımını atar. </a:t>
            </a:r>
          </a:p>
          <a:p>
            <a:pPr marL="0" indent="0">
              <a:buNone/>
            </a:pPr>
            <a:endParaRPr lang="tr-TR" sz="1600"/>
          </a:p>
          <a:p>
            <a:pPr marL="0" indent="0">
              <a:buNone/>
            </a:pPr>
            <a:endParaRPr lang="tr-TR" sz="1600"/>
          </a:p>
          <a:p>
            <a:pPr marL="0" indent="0">
              <a:buNone/>
            </a:pPr>
            <a:endParaRPr lang="tr-TR" sz="1600"/>
          </a:p>
          <a:p>
            <a:pPr marL="0" indent="0">
              <a:buNone/>
            </a:pPr>
            <a:endParaRPr lang="tr-TR" sz="1600"/>
          </a:p>
          <a:p>
            <a:pPr marL="0" indent="0">
              <a:buNone/>
            </a:pPr>
            <a:endParaRPr lang="tr-TR" sz="1600"/>
          </a:p>
          <a:p>
            <a:pPr marL="0" indent="0">
              <a:buNone/>
            </a:pPr>
            <a:endParaRPr lang="tr-TR" sz="1600"/>
          </a:p>
          <a:p>
            <a:pPr marL="0" indent="0">
              <a:buNone/>
            </a:pPr>
            <a:endParaRPr lang="tr-TR" sz="1600"/>
          </a:p>
          <a:p>
            <a:pPr marL="0" indent="0">
              <a:buNone/>
            </a:pPr>
            <a:endParaRPr lang="tr-TR" sz="1600"/>
          </a:p>
        </p:txBody>
      </p:sp>
    </p:spTree>
    <p:extLst>
      <p:ext uri="{BB962C8B-B14F-4D97-AF65-F5344CB8AC3E}">
        <p14:creationId xmlns:p14="http://schemas.microsoft.com/office/powerpoint/2010/main" val="40614763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D2752C5F-1B29-224C-B963-3F292AAD0F71}"/>
              </a:ext>
            </a:extLst>
          </p:cNvPr>
          <p:cNvSpPr>
            <a:spLocks noGrp="1"/>
          </p:cNvSpPr>
          <p:nvPr>
            <p:ph idx="1"/>
          </p:nvPr>
        </p:nvSpPr>
        <p:spPr>
          <a:xfrm>
            <a:off x="1132010" y="450606"/>
            <a:ext cx="10067191" cy="5726357"/>
          </a:xfrm>
        </p:spPr>
        <p:txBody>
          <a:bodyPr>
            <a:normAutofit/>
          </a:bodyPr>
          <a:lstStyle/>
          <a:p>
            <a:r>
              <a:rPr lang="tr-TR" sz="1600"/>
              <a:t>AİK ilkeleri gereği hastaya doğru teşhisi koymasını ardından akılcı tedavi sürecinde hekim aşağıdaki yolu izler. ;</a:t>
            </a:r>
          </a:p>
          <a:p>
            <a:r>
              <a:rPr lang="tr-TR" sz="1600"/>
              <a:t>Hastalığın teşhisini hastaya ya da yakınlarına açıklar.</a:t>
            </a:r>
          </a:p>
          <a:p>
            <a:r>
              <a:rPr lang="tr-TR" sz="1600"/>
              <a:t>Tedavi amaçlarını belirler, bunu hasta veya yakınlarıyla paylaşır. </a:t>
            </a:r>
          </a:p>
          <a:p>
            <a:r>
              <a:rPr lang="tr-TR" sz="1600"/>
              <a:t>Değişik seçenekler içinden etkinliği kanıtlanmış ve güvenilir bir tedaviyi seçer. </a:t>
            </a:r>
          </a:p>
          <a:p>
            <a:r>
              <a:rPr lang="tr-TR" sz="1600"/>
              <a:t>İlaç seçiminde etkililik, güvenlik, uygunluk ve maliyet ölçülerini dikkate alır. </a:t>
            </a:r>
          </a:p>
          <a:p>
            <a:r>
              <a:rPr lang="tr-TR" sz="1600"/>
              <a:t>Hemen her hastalıkta hastaya uygun ilaç dışı tedaviler ( düşük kalorili diyet, tuzsuz diyet, sigara içmeme ve egzersiz yapmavs.) önerilir. </a:t>
            </a:r>
          </a:p>
          <a:p>
            <a:r>
              <a:rPr lang="tr-TR" sz="1600"/>
              <a:t>Gereken hastalar için uygun bir reçete yazar. </a:t>
            </a:r>
          </a:p>
          <a:p>
            <a:r>
              <a:rPr lang="tr-TR" sz="1600"/>
              <a:t>Reçeteye yazılan ilaç ile ilgili / tedavi ile ilgili anlaşılır bilgiler ve talimatlar verir. </a:t>
            </a:r>
          </a:p>
          <a:p>
            <a:r>
              <a:rPr lang="tr-TR" sz="1600"/>
              <a:t>Gerek gördüğü konularda tedavi ile ilgili talimatlar verir. </a:t>
            </a:r>
          </a:p>
          <a:p>
            <a:r>
              <a:rPr lang="tr-TR" sz="1600"/>
              <a:t>Tedavi süresini belirler. </a:t>
            </a:r>
          </a:p>
          <a:p>
            <a:r>
              <a:rPr lang="tr-TR" sz="1600"/>
              <a:t>Hastaya verdiği bilgilerin doğru anlaşıldığından emin olduktan sonra tedaviyi başlar. </a:t>
            </a:r>
          </a:p>
          <a:p>
            <a:r>
              <a:rPr lang="tr-TR" sz="1600"/>
              <a:t>Tedavi sonuçlarını izler. </a:t>
            </a:r>
          </a:p>
          <a:p>
            <a:r>
              <a:rPr lang="tr-TR" sz="1600"/>
              <a:t>Tüm bu süreç içerisinde hasta veya yakınlarıyla iyi iletişim kurarak sürecin başarılı devam etmesini takip eder. </a:t>
            </a:r>
          </a:p>
          <a:p>
            <a:r>
              <a:rPr lang="tr-TR" sz="1600"/>
              <a:t>Hekim hastasının tedavisini düzenlerken mutlaka hastasının bireysel özelliklerini dikkate alarak ilaç seçiminde bulunur. </a:t>
            </a:r>
          </a:p>
          <a:p>
            <a:endParaRPr lang="tr-TR" sz="1600"/>
          </a:p>
          <a:p>
            <a:endParaRPr lang="tr-TR" sz="1600"/>
          </a:p>
          <a:p>
            <a:endParaRPr lang="tr-TR" sz="1600"/>
          </a:p>
          <a:p>
            <a:endParaRPr lang="tr-TR" sz="1600"/>
          </a:p>
          <a:p>
            <a:endParaRPr lang="tr-TR" sz="1600"/>
          </a:p>
          <a:p>
            <a:endParaRPr lang="tr-TR" sz="1600"/>
          </a:p>
          <a:p>
            <a:endParaRPr lang="tr-TR" sz="1600"/>
          </a:p>
          <a:p>
            <a:endParaRPr lang="tr-TR" sz="1600"/>
          </a:p>
          <a:p>
            <a:endParaRPr lang="tr-TR" sz="1600"/>
          </a:p>
          <a:p>
            <a:endParaRPr lang="tr-TR" sz="1600"/>
          </a:p>
          <a:p>
            <a:pPr marL="0" indent="0">
              <a:buNone/>
            </a:pPr>
            <a:endParaRPr lang="tr-TR" sz="1600"/>
          </a:p>
        </p:txBody>
      </p:sp>
    </p:spTree>
    <p:extLst>
      <p:ext uri="{BB962C8B-B14F-4D97-AF65-F5344CB8AC3E}">
        <p14:creationId xmlns:p14="http://schemas.microsoft.com/office/powerpoint/2010/main" val="39305318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58F95BB-6253-D249-BA45-2854EBFA1E72}"/>
              </a:ext>
            </a:extLst>
          </p:cNvPr>
          <p:cNvSpPr>
            <a:spLocks noGrp="1"/>
          </p:cNvSpPr>
          <p:nvPr>
            <p:ph type="title"/>
          </p:nvPr>
        </p:nvSpPr>
        <p:spPr>
          <a:xfrm flipV="1">
            <a:off x="915133" y="-3604846"/>
            <a:ext cx="10515600" cy="2376365"/>
          </a:xfrm>
        </p:spPr>
        <p:txBody>
          <a:bodyPr/>
          <a:lstStyle/>
          <a:p>
            <a:endParaRPr lang="tr-TR"/>
          </a:p>
        </p:txBody>
      </p:sp>
      <p:sp>
        <p:nvSpPr>
          <p:cNvPr id="3" name="İçerik Yer Tutucusu 2">
            <a:extLst>
              <a:ext uri="{FF2B5EF4-FFF2-40B4-BE49-F238E27FC236}">
                <a16:creationId xmlns:a16="http://schemas.microsoft.com/office/drawing/2014/main" xmlns="" id="{874CBC8A-E45A-7E4B-AE6A-07301A023B9A}"/>
              </a:ext>
            </a:extLst>
          </p:cNvPr>
          <p:cNvSpPr>
            <a:spLocks noGrp="1"/>
          </p:cNvSpPr>
          <p:nvPr>
            <p:ph idx="1"/>
          </p:nvPr>
        </p:nvSpPr>
        <p:spPr>
          <a:xfrm>
            <a:off x="673345" y="671634"/>
            <a:ext cx="10328030" cy="6032501"/>
          </a:xfrm>
        </p:spPr>
        <p:txBody>
          <a:bodyPr>
            <a:normAutofit/>
          </a:bodyPr>
          <a:lstStyle/>
          <a:p>
            <a:r>
              <a:rPr lang="tr-TR" sz="1600"/>
              <a:t>Bu süreçte hastaya da sorumluluklar düşmektedir. Hasta kendini asla hekimin yerine koymamalıdır.</a:t>
            </a:r>
          </a:p>
          <a:p>
            <a:r>
              <a:rPr lang="tr-TR" sz="1600"/>
              <a:t>Hastalandığınızda ilaç tedavisine ihtiyacınızı olup olmadığını doktor belirler. </a:t>
            </a:r>
          </a:p>
          <a:p>
            <a:r>
              <a:rPr lang="tr-TR" sz="1600"/>
              <a:t>İlaç tedavisi gereken durumlarda kullanacağınız doğru ilaca da doktorunuz karar verir. </a:t>
            </a:r>
          </a:p>
          <a:p>
            <a:r>
              <a:rPr lang="tr-TR" sz="1600"/>
              <a:t>İlaç vücuda alındıktan sonra emilir, vücutta dağılır, süreç içerisinde yıkılır ve vücuttan atılır. </a:t>
            </a:r>
          </a:p>
          <a:p>
            <a:r>
              <a:rPr lang="tr-TR" sz="1600"/>
              <a:t>İlacınızı kullanırken doktorunuzun, eczacınızın ve diğer sağlık çalışanlarının bilgilendirme ve yönlendirmeleri e tam olarak uymanız tedavi izin başarısını arttırır. </a:t>
            </a:r>
          </a:p>
          <a:p>
            <a:r>
              <a:rPr lang="tr-TR" sz="1600"/>
              <a:t>İlacı kullanmadan öne prospektüsünü doğru bir şekilde okuyun. </a:t>
            </a:r>
          </a:p>
          <a:p>
            <a:r>
              <a:rPr lang="tr-TR" sz="1600"/>
              <a:t>Ağızdan aldığınız ilaçları su ile yutun. Su dışında herhangi bir içecek ilacın etkisini değiştirebilir. </a:t>
            </a:r>
          </a:p>
          <a:p>
            <a:r>
              <a:rPr lang="tr-TR" sz="1600"/>
              <a:t>İlaçlar doğru kullanıldığında etkilidir. Şurup gibi ilaçları kullanırken, ilaç kutusundan çıkan ölçü kaşığını kullanın, ölçü aletinin işaret yerlerine dikkat edin. </a:t>
            </a:r>
          </a:p>
          <a:p>
            <a:r>
              <a:rPr lang="tr-TR" sz="1600"/>
              <a:t>İlavınızı doktorun belirlediği zaman aralıklarında kullanın. İlacın daha kısa ya da daha uzun süre içinde kullanılması sakıncalıdır. </a:t>
            </a:r>
          </a:p>
          <a:p>
            <a:r>
              <a:rPr lang="tr-TR" sz="1600"/>
              <a:t>Yutularak alınan ilaçlar bazen tok bazen aç karnına alınır buna dikkat edilmelidir. </a:t>
            </a:r>
          </a:p>
          <a:p>
            <a:r>
              <a:rPr lang="tr-TR" sz="1600"/>
              <a:t>Doktorun  belirlediği süre içerisinde ilaç kullanılmalıdır. İlacı daha önce kullanmayı bitirmek ya da daha uzun süre kullanmak iyilrşmenize olumsuz yanıt verebilir. </a:t>
            </a:r>
          </a:p>
          <a:p>
            <a:r>
              <a:rPr lang="tr-TR" sz="1600"/>
              <a:t>Tedavi doktar tarafından belirlenir o yüzden çevrenizdekilere ilaç önermeyin. </a:t>
            </a:r>
          </a:p>
          <a:p>
            <a:r>
              <a:rPr lang="tr-TR" sz="1600"/>
              <a:t>Başkalarının önermesiyle ilaç kullanmayın. </a:t>
            </a:r>
          </a:p>
          <a:p>
            <a:endParaRPr lang="tr-TR" sz="1600"/>
          </a:p>
          <a:p>
            <a:endParaRPr lang="tr-TR" sz="1600"/>
          </a:p>
          <a:p>
            <a:endParaRPr lang="tr-TR" sz="1600"/>
          </a:p>
          <a:p>
            <a:endParaRPr lang="tr-TR" sz="1600"/>
          </a:p>
          <a:p>
            <a:endParaRPr lang="tr-TR" sz="1600"/>
          </a:p>
          <a:p>
            <a:endParaRPr lang="tr-TR" sz="1600"/>
          </a:p>
          <a:p>
            <a:endParaRPr lang="tr-TR" sz="1600"/>
          </a:p>
          <a:p>
            <a:endParaRPr lang="tr-TR" sz="1600"/>
          </a:p>
          <a:p>
            <a:endParaRPr lang="tr-TR" sz="1600"/>
          </a:p>
          <a:p>
            <a:endParaRPr lang="tr-TR" sz="1600"/>
          </a:p>
          <a:p>
            <a:endParaRPr lang="tr-TR" sz="1600"/>
          </a:p>
          <a:p>
            <a:endParaRPr lang="tr-TR" sz="1600"/>
          </a:p>
          <a:p>
            <a:endParaRPr lang="tr-TR" sz="1600"/>
          </a:p>
        </p:txBody>
      </p:sp>
    </p:spTree>
    <p:extLst>
      <p:ext uri="{BB962C8B-B14F-4D97-AF65-F5344CB8AC3E}">
        <p14:creationId xmlns:p14="http://schemas.microsoft.com/office/powerpoint/2010/main" val="24121178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D28EADF-17C2-6E4D-9F13-BFEC91144458}"/>
              </a:ext>
            </a:extLst>
          </p:cNvPr>
          <p:cNvSpPr>
            <a:spLocks noGrp="1"/>
          </p:cNvSpPr>
          <p:nvPr>
            <p:ph idx="1"/>
          </p:nvPr>
        </p:nvSpPr>
        <p:spPr>
          <a:xfrm>
            <a:off x="1152159" y="516550"/>
            <a:ext cx="9133009" cy="10376012"/>
          </a:xfrm>
        </p:spPr>
        <p:txBody>
          <a:bodyPr>
            <a:normAutofit/>
          </a:bodyPr>
          <a:lstStyle/>
          <a:p>
            <a:pPr marL="0" indent="0">
              <a:buNone/>
            </a:pPr>
            <a:r>
              <a:rPr lang="tr-TR" sz="2400" b="1">
                <a:solidFill>
                  <a:srgbClr val="C00000"/>
                </a:solidFill>
              </a:rPr>
              <a:t>                      OSTEOARTİKÜLER HASTALIKLAR VE İLAÇLARI </a:t>
            </a:r>
          </a:p>
          <a:p>
            <a:pPr marL="0" indent="0">
              <a:buNone/>
            </a:pPr>
            <a:endParaRPr lang="tr-TR" sz="2400" b="1">
              <a:solidFill>
                <a:srgbClr val="C00000"/>
              </a:solidFill>
            </a:endParaRPr>
          </a:p>
        </p:txBody>
      </p:sp>
      <p:graphicFrame>
        <p:nvGraphicFramePr>
          <p:cNvPr id="6" name="Tablo 6">
            <a:extLst>
              <a:ext uri="{FF2B5EF4-FFF2-40B4-BE49-F238E27FC236}">
                <a16:creationId xmlns:a16="http://schemas.microsoft.com/office/drawing/2014/main" xmlns="" id="{DB26E228-9611-1F42-8F20-AF32FF554C91}"/>
              </a:ext>
            </a:extLst>
          </p:cNvPr>
          <p:cNvGraphicFramePr>
            <a:graphicFrameLocks noGrp="1"/>
          </p:cNvGraphicFramePr>
          <p:nvPr>
            <p:extLst>
              <p:ext uri="{D42A27DB-BD31-4B8C-83A1-F6EECF244321}">
                <p14:modId xmlns:p14="http://schemas.microsoft.com/office/powerpoint/2010/main" val="2849299196"/>
              </p:ext>
            </p:extLst>
          </p:nvPr>
        </p:nvGraphicFramePr>
        <p:xfrm>
          <a:off x="564174" y="1461722"/>
          <a:ext cx="10308980" cy="4879728"/>
        </p:xfrm>
        <a:graphic>
          <a:graphicData uri="http://schemas.openxmlformats.org/drawingml/2006/table">
            <a:tbl>
              <a:tblPr firstRow="1" firstCol="1" bandRow="1">
                <a:tableStyleId>{5C22544A-7EE6-4342-B048-85BDC9FD1C3A}</a:tableStyleId>
              </a:tblPr>
              <a:tblGrid>
                <a:gridCol w="2061796">
                  <a:extLst>
                    <a:ext uri="{9D8B030D-6E8A-4147-A177-3AD203B41FA5}">
                      <a16:colId xmlns:a16="http://schemas.microsoft.com/office/drawing/2014/main" xmlns="" val="4216273452"/>
                    </a:ext>
                  </a:extLst>
                </a:gridCol>
                <a:gridCol w="2061796">
                  <a:extLst>
                    <a:ext uri="{9D8B030D-6E8A-4147-A177-3AD203B41FA5}">
                      <a16:colId xmlns:a16="http://schemas.microsoft.com/office/drawing/2014/main" xmlns="" val="1169658181"/>
                    </a:ext>
                  </a:extLst>
                </a:gridCol>
                <a:gridCol w="2061796">
                  <a:extLst>
                    <a:ext uri="{9D8B030D-6E8A-4147-A177-3AD203B41FA5}">
                      <a16:colId xmlns:a16="http://schemas.microsoft.com/office/drawing/2014/main" xmlns="" val="3465143981"/>
                    </a:ext>
                  </a:extLst>
                </a:gridCol>
                <a:gridCol w="2061796">
                  <a:extLst>
                    <a:ext uri="{9D8B030D-6E8A-4147-A177-3AD203B41FA5}">
                      <a16:colId xmlns:a16="http://schemas.microsoft.com/office/drawing/2014/main" xmlns="" val="1792317560"/>
                    </a:ext>
                  </a:extLst>
                </a:gridCol>
                <a:gridCol w="2061796">
                  <a:extLst>
                    <a:ext uri="{9D8B030D-6E8A-4147-A177-3AD203B41FA5}">
                      <a16:colId xmlns:a16="http://schemas.microsoft.com/office/drawing/2014/main" xmlns="" val="1774207014"/>
                    </a:ext>
                  </a:extLst>
                </a:gridCol>
              </a:tblGrid>
              <a:tr h="1612908">
                <a:tc>
                  <a:txBody>
                    <a:bodyPr/>
                    <a:lstStyle/>
                    <a:p>
                      <a:endParaRPr lang="tr-TR"/>
                    </a:p>
                    <a:p>
                      <a:endParaRPr lang="tr-TR"/>
                    </a:p>
                    <a:p>
                      <a:r>
                        <a:rPr lang="tr-TR"/>
                        <a:t>            İlaçlar </a:t>
                      </a:r>
                    </a:p>
                  </a:txBody>
                  <a:tcPr anchor="ctr"/>
                </a:tc>
                <a:tc>
                  <a:txBody>
                    <a:bodyPr/>
                    <a:lstStyle/>
                    <a:p>
                      <a:endParaRPr lang="tr-TR"/>
                    </a:p>
                    <a:p>
                      <a:endParaRPr lang="tr-TR"/>
                    </a:p>
                    <a:p>
                      <a:r>
                        <a:rPr lang="tr-TR"/>
                        <a:t>     Endikasyonları </a:t>
                      </a:r>
                    </a:p>
                  </a:txBody>
                  <a:tcPr anchor="ctr"/>
                </a:tc>
                <a:tc>
                  <a:txBody>
                    <a:bodyPr/>
                    <a:lstStyle/>
                    <a:p>
                      <a:endParaRPr lang="tr-TR"/>
                    </a:p>
                    <a:p>
                      <a:endParaRPr lang="tr-TR"/>
                    </a:p>
                    <a:p>
                      <a:r>
                        <a:rPr lang="tr-TR"/>
                        <a:t>Kontrendikasyonları </a:t>
                      </a:r>
                    </a:p>
                    <a:p>
                      <a:endParaRPr lang="tr-TR"/>
                    </a:p>
                  </a:txBody>
                  <a:tcPr anchor="ctr"/>
                </a:tc>
                <a:tc>
                  <a:txBody>
                    <a:bodyPr/>
                    <a:lstStyle/>
                    <a:p>
                      <a:endParaRPr lang="tr-TR"/>
                    </a:p>
                    <a:p>
                      <a:endParaRPr lang="tr-TR"/>
                    </a:p>
                    <a:p>
                      <a:r>
                        <a:rPr lang="tr-TR"/>
                        <a:t>        Veriliş şekli </a:t>
                      </a:r>
                    </a:p>
                  </a:txBody>
                  <a:tcPr anchor="ctr"/>
                </a:tc>
                <a:tc>
                  <a:txBody>
                    <a:bodyPr/>
                    <a:lstStyle/>
                    <a:p>
                      <a:endParaRPr lang="tr-TR"/>
                    </a:p>
                    <a:p>
                      <a:endParaRPr lang="tr-TR"/>
                    </a:p>
                    <a:p>
                      <a:r>
                        <a:rPr lang="tr-TR"/>
                        <a:t>        Yan etkileri </a:t>
                      </a:r>
                    </a:p>
                  </a:txBody>
                  <a:tcPr anchor="ctr"/>
                </a:tc>
                <a:extLst>
                  <a:ext uri="{0D108BD9-81ED-4DB2-BD59-A6C34878D82A}">
                    <a16:rowId xmlns:a16="http://schemas.microsoft.com/office/drawing/2014/main" xmlns="" val="2969077651"/>
                  </a:ext>
                </a:extLst>
              </a:tr>
              <a:tr h="2520169">
                <a:tc>
                  <a:txBody>
                    <a:bodyPr/>
                    <a:lstStyle/>
                    <a:p>
                      <a:endParaRPr lang="tr-TR"/>
                    </a:p>
                    <a:p>
                      <a:endParaRPr lang="tr-TR"/>
                    </a:p>
                    <a:p>
                      <a:r>
                        <a:rPr lang="tr-TR"/>
                        <a:t>OSTEOCARE TABLET </a:t>
                      </a:r>
                    </a:p>
                  </a:txBody>
                  <a:tcPr anchor="ctr"/>
                </a:tc>
                <a:tc>
                  <a:txBody>
                    <a:bodyPr/>
                    <a:lstStyle/>
                    <a:p>
                      <a:pPr algn="ctr"/>
                      <a:r>
                        <a:rPr lang="tr-TR"/>
                        <a:t>Vücudun günlük kalsiyum, vitamin D ve mineral ihtiyacının karşılanmasında beslenmeye destek olarak kullanılır. </a:t>
                      </a:r>
                    </a:p>
                  </a:txBody>
                  <a:tcPr anchor="ctr"/>
                </a:tc>
                <a:tc>
                  <a:txBody>
                    <a:bodyPr/>
                    <a:lstStyle/>
                    <a:p>
                      <a:pPr algn="ctr"/>
                      <a:r>
                        <a:rPr lang="tr-TR"/>
                        <a:t>Bileşimi deki maddelerden herhangi birine karşı önceden oluşmuş aşırı duyarlılık durumlarında kontrendikedir. </a:t>
                      </a:r>
                    </a:p>
                  </a:txBody>
                  <a:tcPr anchor="ctr"/>
                </a:tc>
                <a:tc>
                  <a:txBody>
                    <a:bodyPr/>
                    <a:lstStyle/>
                    <a:p>
                      <a:pPr algn="ctr"/>
                      <a:r>
                        <a:rPr lang="tr-TR"/>
                        <a:t>Yetişkinlerde yemekten önce günde 1 defa veya günde 2 defa 1 tablet alınması önerilir. Çiğnemeden tutulmalıdır. </a:t>
                      </a:r>
                    </a:p>
                  </a:txBody>
                  <a:tcPr anchor="ctr"/>
                </a:tc>
                <a:tc>
                  <a:txBody>
                    <a:bodyPr/>
                    <a:lstStyle/>
                    <a:p>
                      <a:pPr algn="ctr"/>
                      <a:r>
                        <a:rPr lang="tr-TR"/>
                        <a:t>Önerilen dozun üzerinde uzun süreli kullanımı halinde hiperkalsemiye bağlı yan etkiler görülebilir. </a:t>
                      </a:r>
                    </a:p>
                  </a:txBody>
                  <a:tcPr anchor="ctr"/>
                </a:tc>
                <a:extLst>
                  <a:ext uri="{0D108BD9-81ED-4DB2-BD59-A6C34878D82A}">
                    <a16:rowId xmlns:a16="http://schemas.microsoft.com/office/drawing/2014/main" xmlns="" val="1365333673"/>
                  </a:ext>
                </a:extLst>
              </a:tr>
              <a:tr h="746651">
                <a:tc>
                  <a:txBody>
                    <a:bodyPr/>
                    <a:lstStyle/>
                    <a:p>
                      <a:endParaRPr lang="tr-TR"/>
                    </a:p>
                  </a:txBody>
                  <a:tcPr anchor="ctr"/>
                </a:tc>
                <a:tc>
                  <a:txBody>
                    <a:bodyPr/>
                    <a:lstStyle/>
                    <a:p>
                      <a:endParaRPr lang="tr-TR"/>
                    </a:p>
                  </a:txBody>
                  <a:tcPr anchor="ctr"/>
                </a:tc>
                <a:tc>
                  <a:txBody>
                    <a:bodyPr/>
                    <a:lstStyle/>
                    <a:p>
                      <a:endParaRPr lang="tr-TR"/>
                    </a:p>
                  </a:txBody>
                  <a:tcPr anchor="ctr"/>
                </a:tc>
                <a:tc>
                  <a:txBody>
                    <a:bodyPr/>
                    <a:lstStyle/>
                    <a:p>
                      <a:endParaRPr lang="tr-TR"/>
                    </a:p>
                  </a:txBody>
                  <a:tcPr anchor="ctr"/>
                </a:tc>
                <a:tc>
                  <a:txBody>
                    <a:bodyPr/>
                    <a:lstStyle/>
                    <a:p>
                      <a:endParaRPr lang="tr-TR"/>
                    </a:p>
                  </a:txBody>
                  <a:tcPr anchor="ctr"/>
                </a:tc>
                <a:extLst>
                  <a:ext uri="{0D108BD9-81ED-4DB2-BD59-A6C34878D82A}">
                    <a16:rowId xmlns:a16="http://schemas.microsoft.com/office/drawing/2014/main" xmlns="" val="1461627933"/>
                  </a:ext>
                </a:extLst>
              </a:tr>
            </a:tbl>
          </a:graphicData>
        </a:graphic>
      </p:graphicFrame>
    </p:spTree>
    <p:extLst>
      <p:ext uri="{BB962C8B-B14F-4D97-AF65-F5344CB8AC3E}">
        <p14:creationId xmlns:p14="http://schemas.microsoft.com/office/powerpoint/2010/main" val="21175778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o 10">
            <a:extLst>
              <a:ext uri="{FF2B5EF4-FFF2-40B4-BE49-F238E27FC236}">
                <a16:creationId xmlns:a16="http://schemas.microsoft.com/office/drawing/2014/main" xmlns="" id="{5E6C85D8-6559-8045-8750-F90DA4D9CD46}"/>
              </a:ext>
            </a:extLst>
          </p:cNvPr>
          <p:cNvGraphicFramePr>
            <a:graphicFrameLocks noGrp="1"/>
          </p:cNvGraphicFramePr>
          <p:nvPr>
            <p:extLst>
              <p:ext uri="{D42A27DB-BD31-4B8C-83A1-F6EECF244321}">
                <p14:modId xmlns:p14="http://schemas.microsoft.com/office/powerpoint/2010/main" val="1843420312"/>
              </p:ext>
            </p:extLst>
          </p:nvPr>
        </p:nvGraphicFramePr>
        <p:xfrm>
          <a:off x="0" y="0"/>
          <a:ext cx="11803675" cy="6857999"/>
        </p:xfrm>
        <a:graphic>
          <a:graphicData uri="http://schemas.openxmlformats.org/drawingml/2006/table">
            <a:tbl>
              <a:tblPr firstRow="1" firstCol="1" bandRow="1">
                <a:tableStyleId>{5C22544A-7EE6-4342-B048-85BDC9FD1C3A}</a:tableStyleId>
              </a:tblPr>
              <a:tblGrid>
                <a:gridCol w="2360735">
                  <a:extLst>
                    <a:ext uri="{9D8B030D-6E8A-4147-A177-3AD203B41FA5}">
                      <a16:colId xmlns:a16="http://schemas.microsoft.com/office/drawing/2014/main" xmlns="" val="3103315118"/>
                    </a:ext>
                  </a:extLst>
                </a:gridCol>
                <a:gridCol w="2360735">
                  <a:extLst>
                    <a:ext uri="{9D8B030D-6E8A-4147-A177-3AD203B41FA5}">
                      <a16:colId xmlns:a16="http://schemas.microsoft.com/office/drawing/2014/main" xmlns="" val="3852177341"/>
                    </a:ext>
                  </a:extLst>
                </a:gridCol>
                <a:gridCol w="2360735">
                  <a:extLst>
                    <a:ext uri="{9D8B030D-6E8A-4147-A177-3AD203B41FA5}">
                      <a16:colId xmlns:a16="http://schemas.microsoft.com/office/drawing/2014/main" xmlns="" val="2172308096"/>
                    </a:ext>
                  </a:extLst>
                </a:gridCol>
                <a:gridCol w="2360735">
                  <a:extLst>
                    <a:ext uri="{9D8B030D-6E8A-4147-A177-3AD203B41FA5}">
                      <a16:colId xmlns:a16="http://schemas.microsoft.com/office/drawing/2014/main" xmlns="" val="4033052589"/>
                    </a:ext>
                  </a:extLst>
                </a:gridCol>
                <a:gridCol w="2360735">
                  <a:extLst>
                    <a:ext uri="{9D8B030D-6E8A-4147-A177-3AD203B41FA5}">
                      <a16:colId xmlns:a16="http://schemas.microsoft.com/office/drawing/2014/main" xmlns="" val="1991924444"/>
                    </a:ext>
                  </a:extLst>
                </a:gridCol>
              </a:tblGrid>
              <a:tr h="1545352">
                <a:tc>
                  <a:txBody>
                    <a:bodyPr/>
                    <a:lstStyle/>
                    <a:p>
                      <a:pPr algn="ctr"/>
                      <a:endParaRPr lang="tr-TR"/>
                    </a:p>
                    <a:p>
                      <a:pPr algn="ctr"/>
                      <a:endParaRPr lang="tr-TR"/>
                    </a:p>
                    <a:p>
                      <a:pPr algn="ctr"/>
                      <a:endParaRPr lang="tr-TR"/>
                    </a:p>
                    <a:p>
                      <a:pPr algn="ctr"/>
                      <a:r>
                        <a:rPr lang="tr-TR"/>
                        <a:t>İLAÇLAR</a:t>
                      </a:r>
                    </a:p>
                  </a:txBody>
                  <a:tcPr anchor="ctr"/>
                </a:tc>
                <a:tc>
                  <a:txBody>
                    <a:bodyPr/>
                    <a:lstStyle/>
                    <a:p>
                      <a:pPr algn="ctr"/>
                      <a:endParaRPr lang="tr-TR"/>
                    </a:p>
                    <a:p>
                      <a:pPr algn="ctr"/>
                      <a:endParaRPr lang="tr-TR"/>
                    </a:p>
                    <a:p>
                      <a:pPr algn="ctr"/>
                      <a:endParaRPr lang="tr-TR"/>
                    </a:p>
                    <a:p>
                      <a:pPr algn="ctr"/>
                      <a:r>
                        <a:rPr lang="tr-TR"/>
                        <a:t>ENDİKASYONLARI </a:t>
                      </a:r>
                    </a:p>
                  </a:txBody>
                  <a:tcPr anchor="ctr"/>
                </a:tc>
                <a:tc>
                  <a:txBody>
                    <a:bodyPr/>
                    <a:lstStyle/>
                    <a:p>
                      <a:pPr algn="ctr"/>
                      <a:endParaRPr lang="tr-TR"/>
                    </a:p>
                    <a:p>
                      <a:pPr algn="ctr"/>
                      <a:endParaRPr lang="tr-TR"/>
                    </a:p>
                    <a:p>
                      <a:pPr algn="ctr"/>
                      <a:endParaRPr lang="tr-TR"/>
                    </a:p>
                    <a:p>
                      <a:pPr algn="ctr"/>
                      <a:r>
                        <a:rPr lang="tr-TR"/>
                        <a:t>KONTRENDİKASYONLARI</a:t>
                      </a:r>
                    </a:p>
                  </a:txBody>
                  <a:tcPr anchor="ctr"/>
                </a:tc>
                <a:tc>
                  <a:txBody>
                    <a:bodyPr/>
                    <a:lstStyle/>
                    <a:p>
                      <a:pPr algn="ctr"/>
                      <a:endParaRPr lang="tr-TR"/>
                    </a:p>
                    <a:p>
                      <a:pPr algn="ctr"/>
                      <a:endParaRPr lang="tr-TR"/>
                    </a:p>
                    <a:p>
                      <a:pPr algn="ctr"/>
                      <a:r>
                        <a:rPr lang="tr-TR"/>
                        <a:t>VERİLİŞ ŞEKLİ </a:t>
                      </a:r>
                    </a:p>
                  </a:txBody>
                  <a:tcPr anchor="ctr"/>
                </a:tc>
                <a:tc>
                  <a:txBody>
                    <a:bodyPr/>
                    <a:lstStyle/>
                    <a:p>
                      <a:pPr algn="ctr"/>
                      <a:endParaRPr lang="tr-TR"/>
                    </a:p>
                    <a:p>
                      <a:pPr algn="ctr"/>
                      <a:endParaRPr lang="tr-TR"/>
                    </a:p>
                    <a:p>
                      <a:pPr algn="ctr"/>
                      <a:endParaRPr lang="tr-TR"/>
                    </a:p>
                    <a:p>
                      <a:pPr algn="ctr"/>
                      <a:r>
                        <a:rPr lang="tr-TR"/>
                        <a:t>YAN ETKİLERİ </a:t>
                      </a:r>
                    </a:p>
                  </a:txBody>
                  <a:tcPr anchor="ctr"/>
                </a:tc>
                <a:extLst>
                  <a:ext uri="{0D108BD9-81ED-4DB2-BD59-A6C34878D82A}">
                    <a16:rowId xmlns:a16="http://schemas.microsoft.com/office/drawing/2014/main" xmlns="" val="3002542029"/>
                  </a:ext>
                </a:extLst>
              </a:tr>
              <a:tr h="4732641">
                <a:tc>
                  <a:txBody>
                    <a:bodyPr/>
                    <a:lstStyle/>
                    <a:p>
                      <a:pPr algn="ctr"/>
                      <a:endParaRPr lang="tr-TR"/>
                    </a:p>
                    <a:p>
                      <a:pPr algn="ctr"/>
                      <a:endParaRPr lang="tr-TR"/>
                    </a:p>
                    <a:p>
                      <a:pPr algn="ctr"/>
                      <a:endParaRPr lang="tr-TR"/>
                    </a:p>
                    <a:p>
                      <a:pPr algn="ctr"/>
                      <a:r>
                        <a:rPr lang="tr-TR"/>
                        <a:t>DOLOREX </a:t>
                      </a:r>
                    </a:p>
                  </a:txBody>
                  <a:tcPr anchor="ctr"/>
                </a:tc>
                <a:tc>
                  <a:txBody>
                    <a:bodyPr/>
                    <a:lstStyle/>
                    <a:p>
                      <a:pPr algn="ctr"/>
                      <a:r>
                        <a:rPr lang="tr-TR"/>
                        <a:t>Romatizmanın inflamatuvar ve dejeneratif şekilleri n romatoid artrit ankilozon spondilit, osteoartrit ve spondiloartrit, vertebral kolonun ağrılı sendromları ve postoperatif ağrı, inflamasyon ve şişlik; Örn. De tal veya ortopedik ameliyatı takiben jinekoloji de ağrılı veya inflamatuvar durumlar </a:t>
                      </a:r>
                    </a:p>
                  </a:txBody>
                  <a:tcPr anchor="ctr"/>
                </a:tc>
                <a:tc>
                  <a:txBody>
                    <a:bodyPr/>
                    <a:lstStyle/>
                    <a:p>
                      <a:pPr algn="ctr"/>
                      <a:r>
                        <a:rPr lang="tr-TR"/>
                        <a:t>Gastrit veya intestinal ülser, etken maddeye aşırı duyarlılık, Diğer nonsteroidal antiinflamatuvar ilaçlar gibi, Diklofenakta asetilsalisilik asit veya diğer  prostaglandin sentetez enzimini inhibe eden ilaçlar tarafından astım krizleri, ürtikerleri ve akut nezleleri alevlendiren hastalarda kullanılmaz.</a:t>
                      </a:r>
                    </a:p>
                  </a:txBody>
                  <a:tcPr anchor="ctr"/>
                </a:tc>
                <a:tc>
                  <a:txBody>
                    <a:bodyPr/>
                    <a:lstStyle/>
                    <a:p>
                      <a:pPr algn="ctr"/>
                      <a:r>
                        <a:rPr lang="tr-TR"/>
                        <a:t>Analjezik ve antiinflamatuvar amaçla ; erişkinlerde ve 14 yaşın üzeri için başlangıç dozu günde 2-3 adettir. Daha sonra ve orta şiddetli durumlarda 1-2 adet yeterlidir. </a:t>
                      </a:r>
                    </a:p>
                  </a:txBody>
                  <a:tcPr anchor="ctr"/>
                </a:tc>
                <a:tc>
                  <a:txBody>
                    <a:bodyPr/>
                    <a:lstStyle/>
                    <a:p>
                      <a:pPr algn="ctr"/>
                      <a:r>
                        <a:rPr lang="tr-TR"/>
                        <a:t>Bulantı, kusma, abdominal kramplar, anoreksi, aftöz stomatit, Glossit, baş ağrısı,  konnvülsiyon , depresyon, anksiyete, aseptik manenjit, egzama, multiform eniştem, aplastik anemi, agronolositoz, astım, konjestif kalp yetmezliği. </a:t>
                      </a:r>
                    </a:p>
                  </a:txBody>
                  <a:tcPr anchor="ctr"/>
                </a:tc>
                <a:extLst>
                  <a:ext uri="{0D108BD9-81ED-4DB2-BD59-A6C34878D82A}">
                    <a16:rowId xmlns:a16="http://schemas.microsoft.com/office/drawing/2014/main" xmlns="" val="4251704542"/>
                  </a:ext>
                </a:extLst>
              </a:tr>
              <a:tr h="580006">
                <a:tc>
                  <a:txBody>
                    <a:bodyPr/>
                    <a:lstStyle/>
                    <a:p>
                      <a:endParaRPr lang="tr-TR"/>
                    </a:p>
                  </a:txBody>
                  <a:tcPr anchor="ctr"/>
                </a:tc>
                <a:tc>
                  <a:txBody>
                    <a:bodyPr/>
                    <a:lstStyle/>
                    <a:p>
                      <a:endParaRPr lang="tr-TR"/>
                    </a:p>
                  </a:txBody>
                  <a:tcPr anchor="ctr"/>
                </a:tc>
                <a:tc>
                  <a:txBody>
                    <a:bodyPr/>
                    <a:lstStyle/>
                    <a:p>
                      <a:endParaRPr lang="tr-TR"/>
                    </a:p>
                  </a:txBody>
                  <a:tcPr anchor="ctr"/>
                </a:tc>
                <a:tc>
                  <a:txBody>
                    <a:bodyPr/>
                    <a:lstStyle/>
                    <a:p>
                      <a:endParaRPr lang="tr-TR"/>
                    </a:p>
                  </a:txBody>
                  <a:tcPr anchor="ctr"/>
                </a:tc>
                <a:tc>
                  <a:txBody>
                    <a:bodyPr/>
                    <a:lstStyle/>
                    <a:p>
                      <a:endParaRPr lang="tr-TR"/>
                    </a:p>
                  </a:txBody>
                  <a:tcPr anchor="ctr"/>
                </a:tc>
                <a:extLst>
                  <a:ext uri="{0D108BD9-81ED-4DB2-BD59-A6C34878D82A}">
                    <a16:rowId xmlns:a16="http://schemas.microsoft.com/office/drawing/2014/main" xmlns="" val="953400231"/>
                  </a:ext>
                </a:extLst>
              </a:tr>
            </a:tbl>
          </a:graphicData>
        </a:graphic>
      </p:graphicFrame>
    </p:spTree>
    <p:extLst>
      <p:ext uri="{BB962C8B-B14F-4D97-AF65-F5344CB8AC3E}">
        <p14:creationId xmlns:p14="http://schemas.microsoft.com/office/powerpoint/2010/main" val="18854776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xmlns="" id="{E376229A-D551-574D-8C66-275B7148BA1B}"/>
              </a:ext>
            </a:extLst>
          </p:cNvPr>
          <p:cNvGraphicFramePr>
            <a:graphicFrameLocks noGrp="1"/>
          </p:cNvGraphicFramePr>
          <p:nvPr>
            <p:extLst>
              <p:ext uri="{D42A27DB-BD31-4B8C-83A1-F6EECF244321}">
                <p14:modId xmlns:p14="http://schemas.microsoft.com/office/powerpoint/2010/main" val="1722550581"/>
              </p:ext>
            </p:extLst>
          </p:nvPr>
        </p:nvGraphicFramePr>
        <p:xfrm>
          <a:off x="0" y="1"/>
          <a:ext cx="12192000" cy="6770076"/>
        </p:xfrm>
        <a:graphic>
          <a:graphicData uri="http://schemas.openxmlformats.org/drawingml/2006/table">
            <a:tbl>
              <a:tblPr firstRow="1" firstCol="1" bandRow="1">
                <a:tableStyleId>{5C22544A-7EE6-4342-B048-85BDC9FD1C3A}</a:tableStyleId>
              </a:tblPr>
              <a:tblGrid>
                <a:gridCol w="2438400">
                  <a:extLst>
                    <a:ext uri="{9D8B030D-6E8A-4147-A177-3AD203B41FA5}">
                      <a16:colId xmlns:a16="http://schemas.microsoft.com/office/drawing/2014/main" xmlns="" val="2873785445"/>
                    </a:ext>
                  </a:extLst>
                </a:gridCol>
                <a:gridCol w="2438400">
                  <a:extLst>
                    <a:ext uri="{9D8B030D-6E8A-4147-A177-3AD203B41FA5}">
                      <a16:colId xmlns:a16="http://schemas.microsoft.com/office/drawing/2014/main" xmlns="" val="3929742864"/>
                    </a:ext>
                  </a:extLst>
                </a:gridCol>
                <a:gridCol w="2438400">
                  <a:extLst>
                    <a:ext uri="{9D8B030D-6E8A-4147-A177-3AD203B41FA5}">
                      <a16:colId xmlns:a16="http://schemas.microsoft.com/office/drawing/2014/main" xmlns="" val="250713602"/>
                    </a:ext>
                  </a:extLst>
                </a:gridCol>
                <a:gridCol w="2438400">
                  <a:extLst>
                    <a:ext uri="{9D8B030D-6E8A-4147-A177-3AD203B41FA5}">
                      <a16:colId xmlns:a16="http://schemas.microsoft.com/office/drawing/2014/main" xmlns="" val="1341310228"/>
                    </a:ext>
                  </a:extLst>
                </a:gridCol>
                <a:gridCol w="2438400">
                  <a:extLst>
                    <a:ext uri="{9D8B030D-6E8A-4147-A177-3AD203B41FA5}">
                      <a16:colId xmlns:a16="http://schemas.microsoft.com/office/drawing/2014/main" xmlns="" val="2114442268"/>
                    </a:ext>
                  </a:extLst>
                </a:gridCol>
              </a:tblGrid>
              <a:tr h="2256692">
                <a:tc>
                  <a:txBody>
                    <a:bodyPr/>
                    <a:lstStyle/>
                    <a:p>
                      <a:pPr algn="ctr"/>
                      <a:endParaRPr lang="tr-TR"/>
                    </a:p>
                    <a:p>
                      <a:pPr algn="ctr"/>
                      <a:endParaRPr lang="tr-TR"/>
                    </a:p>
                    <a:p>
                      <a:pPr algn="ctr"/>
                      <a:r>
                        <a:rPr lang="tr-TR"/>
                        <a:t>Osteoartiküler hastalıkların ilaçları </a:t>
                      </a:r>
                    </a:p>
                  </a:txBody>
                  <a:tcPr anchor="ctr"/>
                </a:tc>
                <a:tc>
                  <a:txBody>
                    <a:bodyPr/>
                    <a:lstStyle/>
                    <a:p>
                      <a:pPr algn="ctr"/>
                      <a:endParaRPr lang="tr-TR"/>
                    </a:p>
                    <a:p>
                      <a:pPr algn="ctr"/>
                      <a:endParaRPr lang="tr-TR"/>
                    </a:p>
                    <a:p>
                      <a:pPr algn="ctr"/>
                      <a:endParaRPr lang="tr-TR"/>
                    </a:p>
                    <a:p>
                      <a:pPr algn="ctr"/>
                      <a:r>
                        <a:rPr lang="tr-TR"/>
                        <a:t>ENDİKASYONLARI </a:t>
                      </a:r>
                    </a:p>
                  </a:txBody>
                  <a:tcPr anchor="ctr"/>
                </a:tc>
                <a:tc>
                  <a:txBody>
                    <a:bodyPr/>
                    <a:lstStyle/>
                    <a:p>
                      <a:endParaRPr lang="tr-TR"/>
                    </a:p>
                    <a:p>
                      <a:endParaRPr lang="tr-TR"/>
                    </a:p>
                    <a:p>
                      <a:endParaRPr lang="tr-TR"/>
                    </a:p>
                    <a:p>
                      <a:r>
                        <a:rPr lang="tr-TR"/>
                        <a:t>KONTRENDİKASYONLARI </a:t>
                      </a:r>
                    </a:p>
                  </a:txBody>
                  <a:tcPr anchor="ctr"/>
                </a:tc>
                <a:tc>
                  <a:txBody>
                    <a:bodyPr/>
                    <a:lstStyle/>
                    <a:p>
                      <a:pPr algn="ctr"/>
                      <a:endParaRPr lang="tr-TR"/>
                    </a:p>
                    <a:p>
                      <a:pPr algn="ctr"/>
                      <a:endParaRPr lang="tr-TR"/>
                    </a:p>
                    <a:p>
                      <a:pPr algn="ctr"/>
                      <a:endParaRPr lang="tr-TR"/>
                    </a:p>
                    <a:p>
                      <a:pPr algn="ctr"/>
                      <a:r>
                        <a:rPr lang="tr-TR"/>
                        <a:t>VERİLİŞ ŞEKLİ </a:t>
                      </a:r>
                    </a:p>
                    <a:p>
                      <a:pPr algn="ctr"/>
                      <a:endParaRPr lang="tr-TR"/>
                    </a:p>
                  </a:txBody>
                  <a:tcPr anchor="ctr"/>
                </a:tc>
                <a:tc>
                  <a:txBody>
                    <a:bodyPr/>
                    <a:lstStyle/>
                    <a:p>
                      <a:pPr algn="ctr"/>
                      <a:endParaRPr lang="tr-TR"/>
                    </a:p>
                    <a:p>
                      <a:pPr algn="ctr"/>
                      <a:endParaRPr lang="tr-TR"/>
                    </a:p>
                    <a:p>
                      <a:pPr algn="ctr"/>
                      <a:endParaRPr lang="tr-TR"/>
                    </a:p>
                    <a:p>
                      <a:pPr algn="ctr"/>
                      <a:r>
                        <a:rPr lang="tr-TR"/>
                        <a:t>YAN ETKİLERİ </a:t>
                      </a:r>
                    </a:p>
                  </a:txBody>
                  <a:tcPr anchor="ctr"/>
                </a:tc>
                <a:extLst>
                  <a:ext uri="{0D108BD9-81ED-4DB2-BD59-A6C34878D82A}">
                    <a16:rowId xmlns:a16="http://schemas.microsoft.com/office/drawing/2014/main" xmlns="" val="3928209815"/>
                  </a:ext>
                </a:extLst>
              </a:tr>
              <a:tr h="2256692">
                <a:tc>
                  <a:txBody>
                    <a:bodyPr/>
                    <a:lstStyle/>
                    <a:p>
                      <a:pPr algn="ctr"/>
                      <a:endParaRPr lang="tr-TR"/>
                    </a:p>
                    <a:p>
                      <a:pPr algn="ctr"/>
                      <a:endParaRPr lang="tr-TR"/>
                    </a:p>
                    <a:p>
                      <a:pPr algn="ctr"/>
                      <a:endParaRPr lang="tr-TR"/>
                    </a:p>
                    <a:p>
                      <a:pPr algn="ctr"/>
                      <a:r>
                        <a:rPr lang="tr-TR"/>
                        <a:t>DİPROSPAN </a:t>
                      </a:r>
                    </a:p>
                  </a:txBody>
                  <a:tcPr anchor="ctr"/>
                </a:tc>
                <a:tc>
                  <a:txBody>
                    <a:bodyPr/>
                    <a:lstStyle/>
                    <a:p>
                      <a:pPr algn="ctr"/>
                      <a:r>
                        <a:rPr lang="tr-TR"/>
                        <a:t>Posteoartritik osteoartrit, Osteoartrit Sinovit,  romatoid artrit, akut ve subakut bursit, epikondilit, miyozit, fibrozit, siyatik. </a:t>
                      </a:r>
                    </a:p>
                  </a:txBody>
                  <a:tcPr anchor="ctr"/>
                </a:tc>
                <a:tc>
                  <a:txBody>
                    <a:bodyPr/>
                    <a:lstStyle/>
                    <a:p>
                      <a:pPr algn="ctr"/>
                      <a:r>
                        <a:rPr lang="tr-TR"/>
                        <a:t>Sistemik mantar hastalığı, betametazon, diğerkortikosteroidler ya da içindeki maddelere duyarlı olan kişiler, </a:t>
                      </a:r>
                    </a:p>
                  </a:txBody>
                  <a:tcPr anchor="ctr"/>
                </a:tc>
                <a:tc>
                  <a:txBody>
                    <a:bodyPr/>
                    <a:lstStyle/>
                    <a:p>
                      <a:pPr algn="ctr"/>
                      <a:r>
                        <a:rPr lang="tr-TR"/>
                        <a:t>1-2 ml ile başlanır. Gerektiğinde tekrarlanır. Sistemik ve lokal uygulama ŞEKLİ ile 2 ye ayrılır. </a:t>
                      </a:r>
                    </a:p>
                  </a:txBody>
                  <a:tcPr anchor="ctr"/>
                </a:tc>
                <a:tc>
                  <a:txBody>
                    <a:bodyPr/>
                    <a:lstStyle/>
                    <a:p>
                      <a:pPr algn="ctr"/>
                      <a:r>
                        <a:rPr lang="tr-TR"/>
                        <a:t>Hipopotasemi, arteryel hipotansiyon, KKY, İyotronojik Cushing Sendromu, menstruasyon bozukluğu, osteporoz. Kas atrofisi. </a:t>
                      </a:r>
                    </a:p>
                  </a:txBody>
                  <a:tcPr anchor="ctr"/>
                </a:tc>
                <a:extLst>
                  <a:ext uri="{0D108BD9-81ED-4DB2-BD59-A6C34878D82A}">
                    <a16:rowId xmlns:a16="http://schemas.microsoft.com/office/drawing/2014/main" xmlns="" val="2836411366"/>
                  </a:ext>
                </a:extLst>
              </a:tr>
              <a:tr h="2256692">
                <a:tc>
                  <a:txBody>
                    <a:bodyPr/>
                    <a:lstStyle/>
                    <a:p>
                      <a:pPr algn="ctr"/>
                      <a:endParaRPr lang="tr-TR"/>
                    </a:p>
                    <a:p>
                      <a:pPr algn="ctr"/>
                      <a:endParaRPr lang="tr-TR"/>
                    </a:p>
                    <a:p>
                      <a:pPr algn="ctr"/>
                      <a:endParaRPr lang="tr-TR"/>
                    </a:p>
                    <a:p>
                      <a:pPr algn="ctr"/>
                      <a:r>
                        <a:rPr lang="tr-TR"/>
                        <a:t>VOLTAREN </a:t>
                      </a:r>
                    </a:p>
                  </a:txBody>
                  <a:tcPr anchor="ctr"/>
                </a:tc>
                <a:tc>
                  <a:txBody>
                    <a:bodyPr/>
                    <a:lstStyle/>
                    <a:p>
                      <a:pPr algn="ctr"/>
                      <a:r>
                        <a:rPr lang="tr-TR"/>
                        <a:t>Travma sonrası postoperatif ağrı, romatizmanın inflamatuvar ve dejeneratif şekilleri, eklem dışı romatizma. </a:t>
                      </a:r>
                    </a:p>
                  </a:txBody>
                  <a:tcPr anchor="ctr"/>
                </a:tc>
                <a:tc>
                  <a:txBody>
                    <a:bodyPr/>
                    <a:lstStyle/>
                    <a:p>
                      <a:pPr algn="ctr"/>
                      <a:r>
                        <a:rPr lang="tr-TR"/>
                        <a:t>Gastrit, intestinal ülser, Etken maddeye aşırı duyarlılık</a:t>
                      </a:r>
                    </a:p>
                  </a:txBody>
                  <a:tcPr anchor="ctr"/>
                </a:tc>
                <a:tc>
                  <a:txBody>
                    <a:bodyPr/>
                    <a:lstStyle/>
                    <a:p>
                      <a:pPr algn="ctr"/>
                      <a:r>
                        <a:rPr lang="tr-TR"/>
                        <a:t>Günlük erişkin dozu 75-100 mg’dir. Max. Günlük doz 150 mg’dir. Çocuklara verilmesi önerilmez. </a:t>
                      </a:r>
                    </a:p>
                  </a:txBody>
                  <a:tcPr anchor="ctr"/>
                </a:tc>
                <a:tc>
                  <a:txBody>
                    <a:bodyPr/>
                    <a:lstStyle/>
                    <a:p>
                      <a:pPr algn="ctr"/>
                      <a:r>
                        <a:rPr lang="tr-TR"/>
                        <a:t>Bulantı, kusma, diyare, abdominal Kurşunun,,dispepsi, anoreksi, aftöz stomatit, Glossit, özofagus lezyonları, aplastik anemi. </a:t>
                      </a:r>
                    </a:p>
                  </a:txBody>
                  <a:tcPr anchor="ctr"/>
                </a:tc>
                <a:extLst>
                  <a:ext uri="{0D108BD9-81ED-4DB2-BD59-A6C34878D82A}">
                    <a16:rowId xmlns:a16="http://schemas.microsoft.com/office/drawing/2014/main" xmlns="" val="731266739"/>
                  </a:ext>
                </a:extLst>
              </a:tr>
            </a:tbl>
          </a:graphicData>
        </a:graphic>
      </p:graphicFrame>
    </p:spTree>
    <p:extLst>
      <p:ext uri="{BB962C8B-B14F-4D97-AF65-F5344CB8AC3E}">
        <p14:creationId xmlns:p14="http://schemas.microsoft.com/office/powerpoint/2010/main" val="33477490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xmlns="" id="{30622EEC-EBCD-AE43-B27E-1B6C4057EB9C}"/>
              </a:ext>
            </a:extLst>
          </p:cNvPr>
          <p:cNvGraphicFramePr>
            <a:graphicFrameLocks noGrp="1"/>
          </p:cNvGraphicFramePr>
          <p:nvPr>
            <p:extLst>
              <p:ext uri="{D42A27DB-BD31-4B8C-83A1-F6EECF244321}">
                <p14:modId xmlns:p14="http://schemas.microsoft.com/office/powerpoint/2010/main" val="35928660"/>
              </p:ext>
            </p:extLst>
          </p:nvPr>
        </p:nvGraphicFramePr>
        <p:xfrm>
          <a:off x="0" y="0"/>
          <a:ext cx="12192000" cy="6858000"/>
        </p:xfrm>
        <a:graphic>
          <a:graphicData uri="http://schemas.openxmlformats.org/drawingml/2006/table">
            <a:tbl>
              <a:tblPr firstRow="1" firstCol="1" bandRow="1">
                <a:tableStyleId>{5C22544A-7EE6-4342-B048-85BDC9FD1C3A}</a:tableStyleId>
              </a:tblPr>
              <a:tblGrid>
                <a:gridCol w="2438400">
                  <a:extLst>
                    <a:ext uri="{9D8B030D-6E8A-4147-A177-3AD203B41FA5}">
                      <a16:colId xmlns:a16="http://schemas.microsoft.com/office/drawing/2014/main" xmlns="" val="2098974360"/>
                    </a:ext>
                  </a:extLst>
                </a:gridCol>
                <a:gridCol w="2438400">
                  <a:extLst>
                    <a:ext uri="{9D8B030D-6E8A-4147-A177-3AD203B41FA5}">
                      <a16:colId xmlns:a16="http://schemas.microsoft.com/office/drawing/2014/main" xmlns="" val="3478917011"/>
                    </a:ext>
                  </a:extLst>
                </a:gridCol>
                <a:gridCol w="2438400">
                  <a:extLst>
                    <a:ext uri="{9D8B030D-6E8A-4147-A177-3AD203B41FA5}">
                      <a16:colId xmlns:a16="http://schemas.microsoft.com/office/drawing/2014/main" xmlns="" val="2311520410"/>
                    </a:ext>
                  </a:extLst>
                </a:gridCol>
                <a:gridCol w="2438400">
                  <a:extLst>
                    <a:ext uri="{9D8B030D-6E8A-4147-A177-3AD203B41FA5}">
                      <a16:colId xmlns:a16="http://schemas.microsoft.com/office/drawing/2014/main" xmlns="" val="2029260164"/>
                    </a:ext>
                  </a:extLst>
                </a:gridCol>
                <a:gridCol w="2438400">
                  <a:extLst>
                    <a:ext uri="{9D8B030D-6E8A-4147-A177-3AD203B41FA5}">
                      <a16:colId xmlns:a16="http://schemas.microsoft.com/office/drawing/2014/main" xmlns="" val="837319372"/>
                    </a:ext>
                  </a:extLst>
                </a:gridCol>
              </a:tblGrid>
              <a:tr h="1763389">
                <a:tc>
                  <a:txBody>
                    <a:bodyPr/>
                    <a:lstStyle/>
                    <a:p>
                      <a:pPr algn="ctr"/>
                      <a:endParaRPr lang="tr-TR"/>
                    </a:p>
                    <a:p>
                      <a:pPr algn="ctr"/>
                      <a:endParaRPr lang="tr-TR"/>
                    </a:p>
                    <a:p>
                      <a:pPr algn="ctr"/>
                      <a:r>
                        <a:rPr lang="tr-TR"/>
                        <a:t>OSTEOARTİKÜLERHASTALIKLARI VE İLAÇLARI </a:t>
                      </a:r>
                    </a:p>
                  </a:txBody>
                  <a:tcPr anchor="ctr"/>
                </a:tc>
                <a:tc>
                  <a:txBody>
                    <a:bodyPr/>
                    <a:lstStyle/>
                    <a:p>
                      <a:endParaRPr lang="tr-TR"/>
                    </a:p>
                    <a:p>
                      <a:endParaRPr lang="tr-TR"/>
                    </a:p>
                    <a:p>
                      <a:endParaRPr lang="tr-TR"/>
                    </a:p>
                    <a:p>
                      <a:r>
                        <a:rPr lang="tr-TR"/>
                        <a:t>ENDİKASYONLARI </a:t>
                      </a:r>
                    </a:p>
                  </a:txBody>
                  <a:tcPr anchor="ctr"/>
                </a:tc>
                <a:tc>
                  <a:txBody>
                    <a:bodyPr/>
                    <a:lstStyle/>
                    <a:p>
                      <a:endParaRPr lang="tr-TR"/>
                    </a:p>
                    <a:p>
                      <a:endParaRPr lang="tr-TR"/>
                    </a:p>
                    <a:p>
                      <a:endParaRPr lang="tr-TR"/>
                    </a:p>
                    <a:p>
                      <a:r>
                        <a:rPr lang="tr-TR"/>
                        <a:t>KONTRENDİKASYONLARI</a:t>
                      </a:r>
                    </a:p>
                  </a:txBody>
                  <a:tcPr anchor="ctr"/>
                </a:tc>
                <a:tc>
                  <a:txBody>
                    <a:bodyPr/>
                    <a:lstStyle/>
                    <a:p>
                      <a:pPr algn="ctr"/>
                      <a:endParaRPr lang="tr-TR"/>
                    </a:p>
                    <a:p>
                      <a:pPr algn="ctr"/>
                      <a:endParaRPr lang="tr-TR"/>
                    </a:p>
                    <a:p>
                      <a:pPr algn="ctr"/>
                      <a:endParaRPr lang="tr-TR"/>
                    </a:p>
                    <a:p>
                      <a:pPr algn="ctr"/>
                      <a:r>
                        <a:rPr lang="tr-TR"/>
                        <a:t>VERİLİŞ ŞEKLİ </a:t>
                      </a:r>
                    </a:p>
                  </a:txBody>
                  <a:tcPr anchor="ctr"/>
                </a:tc>
                <a:tc>
                  <a:txBody>
                    <a:bodyPr/>
                    <a:lstStyle/>
                    <a:p>
                      <a:endParaRPr lang="tr-TR"/>
                    </a:p>
                    <a:p>
                      <a:endParaRPr lang="tr-TR"/>
                    </a:p>
                    <a:p>
                      <a:endParaRPr lang="tr-TR"/>
                    </a:p>
                    <a:p>
                      <a:r>
                        <a:rPr lang="tr-TR"/>
                        <a:t>YAN ETKİLERİ </a:t>
                      </a:r>
                    </a:p>
                  </a:txBody>
                  <a:tcPr anchor="ctr"/>
                </a:tc>
                <a:extLst>
                  <a:ext uri="{0D108BD9-81ED-4DB2-BD59-A6C34878D82A}">
                    <a16:rowId xmlns:a16="http://schemas.microsoft.com/office/drawing/2014/main" xmlns="" val="2728820722"/>
                  </a:ext>
                </a:extLst>
              </a:tr>
              <a:tr h="3552520">
                <a:tc>
                  <a:txBody>
                    <a:bodyPr/>
                    <a:lstStyle/>
                    <a:p>
                      <a:pPr algn="ctr"/>
                      <a:endParaRPr lang="tr-TR"/>
                    </a:p>
                    <a:p>
                      <a:pPr algn="ctr"/>
                      <a:endParaRPr lang="tr-TR"/>
                    </a:p>
                    <a:p>
                      <a:pPr algn="ctr"/>
                      <a:r>
                        <a:rPr lang="tr-TR"/>
                        <a:t>RANTUDİL </a:t>
                      </a:r>
                    </a:p>
                    <a:p>
                      <a:pPr algn="ctr"/>
                      <a:endParaRPr lang="tr-TR"/>
                    </a:p>
                  </a:txBody>
                  <a:tcPr anchor="ctr"/>
                </a:tc>
                <a:tc>
                  <a:txBody>
                    <a:bodyPr/>
                    <a:lstStyle/>
                    <a:p>
                      <a:pPr algn="ctr"/>
                      <a:r>
                        <a:rPr lang="tr-TR"/>
                        <a:t>Kronik artiküler romatizma, psöniatik artrit, dejeneratif atropatilerdeki özelliklerde büyük eklemlerin ve spinal kolon atropatilerindekii akut inflamatuvar olgularda : ankilozon spondilit, eklemlerin, kasların ve tendonların inflamatuvar olguları </a:t>
                      </a:r>
                    </a:p>
                  </a:txBody>
                  <a:tcPr anchor="ctr"/>
                </a:tc>
                <a:tc>
                  <a:txBody>
                    <a:bodyPr/>
                    <a:lstStyle/>
                    <a:p>
                      <a:pPr algn="ctr"/>
                      <a:r>
                        <a:rPr lang="tr-TR"/>
                        <a:t>Dishematopoez, asemetazin ve indometozine aşırı duyarlılık kesin kontrendikedir. Gebelik ve emzirme döneminde kullanılmamalıdır. </a:t>
                      </a:r>
                    </a:p>
                  </a:txBody>
                  <a:tcPr anchor="ctr"/>
                </a:tc>
                <a:tc>
                  <a:txBody>
                    <a:bodyPr/>
                    <a:lstStyle/>
                    <a:p>
                      <a:pPr algn="ctr"/>
                      <a:r>
                        <a:rPr lang="tr-TR"/>
                        <a:t>Günlük doz Hastalığın tipi ve şiddetine bağlı olarak yemeklerle birlikte alınan 1-3/60 mg’dir. Maksimum günlük doz 300 mg’dir. </a:t>
                      </a:r>
                    </a:p>
                  </a:txBody>
                  <a:tcPr anchor="ctr"/>
                </a:tc>
                <a:tc>
                  <a:txBody>
                    <a:bodyPr/>
                    <a:lstStyle/>
                    <a:p>
                      <a:pPr algn="ctr"/>
                      <a:r>
                        <a:rPr lang="tr-TR"/>
                        <a:t>Bulantı, kusma, diyare, anksiyete, konvizyon, halüsinasyon, kas güçlüğü, periferik nöropatiler, alopesi, akut böbrek yetmezliği, hiperglisemi ve glikozüri. </a:t>
                      </a:r>
                    </a:p>
                  </a:txBody>
                  <a:tcPr anchor="ctr"/>
                </a:tc>
                <a:extLst>
                  <a:ext uri="{0D108BD9-81ED-4DB2-BD59-A6C34878D82A}">
                    <a16:rowId xmlns:a16="http://schemas.microsoft.com/office/drawing/2014/main" xmlns="" val="3052968200"/>
                  </a:ext>
                </a:extLst>
              </a:tr>
              <a:tr h="1542091">
                <a:tc>
                  <a:txBody>
                    <a:bodyPr/>
                    <a:lstStyle/>
                    <a:p>
                      <a:endParaRPr lang="tr-TR"/>
                    </a:p>
                  </a:txBody>
                  <a:tcPr anchor="ctr"/>
                </a:tc>
                <a:tc>
                  <a:txBody>
                    <a:bodyPr/>
                    <a:lstStyle/>
                    <a:p>
                      <a:endParaRPr lang="tr-TR"/>
                    </a:p>
                  </a:txBody>
                  <a:tcPr anchor="ctr"/>
                </a:tc>
                <a:tc>
                  <a:txBody>
                    <a:bodyPr/>
                    <a:lstStyle/>
                    <a:p>
                      <a:endParaRPr lang="tr-TR"/>
                    </a:p>
                  </a:txBody>
                  <a:tcPr anchor="ctr"/>
                </a:tc>
                <a:tc>
                  <a:txBody>
                    <a:bodyPr/>
                    <a:lstStyle/>
                    <a:p>
                      <a:endParaRPr lang="tr-TR"/>
                    </a:p>
                  </a:txBody>
                  <a:tcPr anchor="ctr"/>
                </a:tc>
                <a:tc>
                  <a:txBody>
                    <a:bodyPr/>
                    <a:lstStyle/>
                    <a:p>
                      <a:endParaRPr lang="tr-TR"/>
                    </a:p>
                  </a:txBody>
                  <a:tcPr anchor="ctr"/>
                </a:tc>
                <a:extLst>
                  <a:ext uri="{0D108BD9-81ED-4DB2-BD59-A6C34878D82A}">
                    <a16:rowId xmlns:a16="http://schemas.microsoft.com/office/drawing/2014/main" xmlns="" val="3039273012"/>
                  </a:ext>
                </a:extLst>
              </a:tr>
            </a:tbl>
          </a:graphicData>
        </a:graphic>
      </p:graphicFrame>
    </p:spTree>
    <p:extLst>
      <p:ext uri="{BB962C8B-B14F-4D97-AF65-F5344CB8AC3E}">
        <p14:creationId xmlns:p14="http://schemas.microsoft.com/office/powerpoint/2010/main" val="18462907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xmlns="" id="{74499F50-FBA8-CE45-9B1D-2DA1284882A1}"/>
              </a:ext>
            </a:extLst>
          </p:cNvPr>
          <p:cNvGraphicFramePr>
            <a:graphicFrameLocks noGrp="1"/>
          </p:cNvGraphicFramePr>
          <p:nvPr>
            <p:extLst>
              <p:ext uri="{D42A27DB-BD31-4B8C-83A1-F6EECF244321}">
                <p14:modId xmlns:p14="http://schemas.microsoft.com/office/powerpoint/2010/main" val="3996144388"/>
              </p:ext>
            </p:extLst>
          </p:nvPr>
        </p:nvGraphicFramePr>
        <p:xfrm>
          <a:off x="98913" y="0"/>
          <a:ext cx="12093085" cy="6857999"/>
        </p:xfrm>
        <a:graphic>
          <a:graphicData uri="http://schemas.openxmlformats.org/drawingml/2006/table">
            <a:tbl>
              <a:tblPr firstRow="1" firstCol="1" bandRow="1">
                <a:tableStyleId>{5C22544A-7EE6-4342-B048-85BDC9FD1C3A}</a:tableStyleId>
              </a:tblPr>
              <a:tblGrid>
                <a:gridCol w="2418617">
                  <a:extLst>
                    <a:ext uri="{9D8B030D-6E8A-4147-A177-3AD203B41FA5}">
                      <a16:colId xmlns:a16="http://schemas.microsoft.com/office/drawing/2014/main" xmlns="" val="3819167422"/>
                    </a:ext>
                  </a:extLst>
                </a:gridCol>
                <a:gridCol w="2418617">
                  <a:extLst>
                    <a:ext uri="{9D8B030D-6E8A-4147-A177-3AD203B41FA5}">
                      <a16:colId xmlns:a16="http://schemas.microsoft.com/office/drawing/2014/main" xmlns="" val="2737309550"/>
                    </a:ext>
                  </a:extLst>
                </a:gridCol>
                <a:gridCol w="2418617">
                  <a:extLst>
                    <a:ext uri="{9D8B030D-6E8A-4147-A177-3AD203B41FA5}">
                      <a16:colId xmlns:a16="http://schemas.microsoft.com/office/drawing/2014/main" xmlns="" val="523752438"/>
                    </a:ext>
                  </a:extLst>
                </a:gridCol>
                <a:gridCol w="2418617">
                  <a:extLst>
                    <a:ext uri="{9D8B030D-6E8A-4147-A177-3AD203B41FA5}">
                      <a16:colId xmlns:a16="http://schemas.microsoft.com/office/drawing/2014/main" xmlns="" val="2883594412"/>
                    </a:ext>
                  </a:extLst>
                </a:gridCol>
                <a:gridCol w="2418617">
                  <a:extLst>
                    <a:ext uri="{9D8B030D-6E8A-4147-A177-3AD203B41FA5}">
                      <a16:colId xmlns:a16="http://schemas.microsoft.com/office/drawing/2014/main" xmlns="" val="3912516959"/>
                    </a:ext>
                  </a:extLst>
                </a:gridCol>
              </a:tblGrid>
              <a:tr h="1912226">
                <a:tc>
                  <a:txBody>
                    <a:bodyPr/>
                    <a:lstStyle/>
                    <a:p>
                      <a:pPr algn="ctr"/>
                      <a:endParaRPr lang="tr-TR"/>
                    </a:p>
                    <a:p>
                      <a:pPr algn="ctr"/>
                      <a:endParaRPr lang="tr-TR"/>
                    </a:p>
                    <a:p>
                      <a:pPr algn="ctr"/>
                      <a:endParaRPr lang="tr-TR"/>
                    </a:p>
                    <a:p>
                      <a:pPr algn="ctr"/>
                      <a:r>
                        <a:rPr lang="tr-TR"/>
                        <a:t>OSTEOARTİKÜLER HASTALIKLAR VE İLAÇLARI </a:t>
                      </a:r>
                    </a:p>
                  </a:txBody>
                  <a:tcPr anchor="ctr"/>
                </a:tc>
                <a:tc>
                  <a:txBody>
                    <a:bodyPr/>
                    <a:lstStyle/>
                    <a:p>
                      <a:endParaRPr lang="tr-TR"/>
                    </a:p>
                    <a:p>
                      <a:endParaRPr lang="tr-TR"/>
                    </a:p>
                    <a:p>
                      <a:endParaRPr lang="tr-TR"/>
                    </a:p>
                    <a:p>
                      <a:r>
                        <a:rPr lang="tr-TR"/>
                        <a:t>ENDİKASYONLARI </a:t>
                      </a:r>
                    </a:p>
                  </a:txBody>
                  <a:tcPr anchor="ctr"/>
                </a:tc>
                <a:tc>
                  <a:txBody>
                    <a:bodyPr/>
                    <a:lstStyle/>
                    <a:p>
                      <a:endParaRPr lang="tr-TR"/>
                    </a:p>
                    <a:p>
                      <a:endParaRPr lang="tr-TR"/>
                    </a:p>
                    <a:p>
                      <a:endParaRPr lang="tr-TR"/>
                    </a:p>
                    <a:p>
                      <a:r>
                        <a:rPr lang="tr-TR"/>
                        <a:t>KONTRENDİKASYONLARI </a:t>
                      </a:r>
                    </a:p>
                  </a:txBody>
                  <a:tcPr anchor="ctr"/>
                </a:tc>
                <a:tc>
                  <a:txBody>
                    <a:bodyPr/>
                    <a:lstStyle/>
                    <a:p>
                      <a:endParaRPr lang="tr-TR"/>
                    </a:p>
                    <a:p>
                      <a:endParaRPr lang="tr-TR"/>
                    </a:p>
                    <a:p>
                      <a:endParaRPr lang="tr-TR"/>
                    </a:p>
                    <a:p>
                      <a:r>
                        <a:rPr lang="tr-TR"/>
                        <a:t>VERİLİŞ ŞEKLİ </a:t>
                      </a:r>
                    </a:p>
                  </a:txBody>
                  <a:tcPr anchor="ctr"/>
                </a:tc>
                <a:tc>
                  <a:txBody>
                    <a:bodyPr/>
                    <a:lstStyle/>
                    <a:p>
                      <a:endParaRPr lang="tr-TR"/>
                    </a:p>
                    <a:p>
                      <a:endParaRPr lang="tr-TR"/>
                    </a:p>
                    <a:p>
                      <a:endParaRPr lang="tr-TR"/>
                    </a:p>
                    <a:p>
                      <a:r>
                        <a:rPr lang="tr-TR"/>
                        <a:t>YAN ETKİLERİ </a:t>
                      </a:r>
                    </a:p>
                  </a:txBody>
                  <a:tcPr anchor="ctr"/>
                </a:tc>
                <a:extLst>
                  <a:ext uri="{0D108BD9-81ED-4DB2-BD59-A6C34878D82A}">
                    <a16:rowId xmlns:a16="http://schemas.microsoft.com/office/drawing/2014/main" xmlns="" val="436938986"/>
                  </a:ext>
                </a:extLst>
              </a:tr>
              <a:tr h="3033547">
                <a:tc>
                  <a:txBody>
                    <a:bodyPr/>
                    <a:lstStyle/>
                    <a:p>
                      <a:pPr algn="ctr"/>
                      <a:endParaRPr lang="tr-TR"/>
                    </a:p>
                    <a:p>
                      <a:pPr algn="ctr"/>
                      <a:endParaRPr lang="tr-TR"/>
                    </a:p>
                    <a:p>
                      <a:pPr algn="ctr"/>
                      <a:endParaRPr lang="tr-TR"/>
                    </a:p>
                    <a:p>
                      <a:pPr algn="ctr"/>
                      <a:r>
                        <a:rPr lang="tr-TR"/>
                        <a:t>DİKLORON </a:t>
                      </a:r>
                    </a:p>
                    <a:p>
                      <a:pPr algn="ctr"/>
                      <a:endParaRPr lang="tr-TR"/>
                    </a:p>
                  </a:txBody>
                  <a:tcPr anchor="ctr"/>
                </a:tc>
                <a:tc>
                  <a:txBody>
                    <a:bodyPr/>
                    <a:lstStyle/>
                    <a:p>
                      <a:pPr algn="ctr"/>
                      <a:r>
                        <a:rPr lang="tr-TR"/>
                        <a:t>Kalça, parmaklar, ayak, dirsek, diz gibi hareketli eklemlerin aşınmasına bağlı ağrılarda ; hasar veya darbe sonucu etkilenen yerde şişmeyle birlikte görülen ağrılar. </a:t>
                      </a:r>
                    </a:p>
                  </a:txBody>
                  <a:tcPr anchor="ctr"/>
                </a:tc>
                <a:tc>
                  <a:txBody>
                    <a:bodyPr/>
                    <a:lstStyle/>
                    <a:p>
                      <a:pPr algn="ctr"/>
                      <a:r>
                        <a:rPr lang="tr-TR"/>
                        <a:t>Duedonum ülseri, kalp karaciğer ve böbreklerde yetersizlik varsa kontrendikedir. </a:t>
                      </a:r>
                    </a:p>
                  </a:txBody>
                  <a:tcPr anchor="ctr"/>
                </a:tc>
                <a:tc>
                  <a:txBody>
                    <a:bodyPr/>
                    <a:lstStyle/>
                    <a:p>
                      <a:pPr algn="ctr"/>
                      <a:r>
                        <a:rPr lang="tr-TR"/>
                        <a:t>Hekim kontrolünde uygun dozda ve her dozu yeterli miktarda suyla birlikte kullanılır. </a:t>
                      </a:r>
                    </a:p>
                  </a:txBody>
                  <a:tcPr anchor="ctr"/>
                </a:tc>
                <a:tc>
                  <a:txBody>
                    <a:bodyPr/>
                    <a:lstStyle/>
                    <a:p>
                      <a:pPr lvl="1" algn="ctr"/>
                      <a:r>
                        <a:rPr lang="tr-TR"/>
                        <a:t>Kas zayıflığı, üşüme, titreme, mide bulantısı, mide ağrısı, göz veya deride sararma, vücutta ödem, kilo artışı, kulakta çınlama, görmede pusluluk.</a:t>
                      </a:r>
                    </a:p>
                  </a:txBody>
                  <a:tcPr anchor="ctr"/>
                </a:tc>
                <a:extLst>
                  <a:ext uri="{0D108BD9-81ED-4DB2-BD59-A6C34878D82A}">
                    <a16:rowId xmlns:a16="http://schemas.microsoft.com/office/drawing/2014/main" xmlns="" val="3787845521"/>
                  </a:ext>
                </a:extLst>
              </a:tr>
              <a:tr h="1912226">
                <a:tc>
                  <a:txBody>
                    <a:bodyPr/>
                    <a:lstStyle/>
                    <a:p>
                      <a:endParaRPr lang="tr-TR"/>
                    </a:p>
                  </a:txBody>
                  <a:tcPr anchor="ctr"/>
                </a:tc>
                <a:tc>
                  <a:txBody>
                    <a:bodyPr/>
                    <a:lstStyle/>
                    <a:p>
                      <a:endParaRPr lang="tr-TR"/>
                    </a:p>
                  </a:txBody>
                  <a:tcPr anchor="ctr"/>
                </a:tc>
                <a:tc>
                  <a:txBody>
                    <a:bodyPr/>
                    <a:lstStyle/>
                    <a:p>
                      <a:endParaRPr lang="tr-TR"/>
                    </a:p>
                  </a:txBody>
                  <a:tcPr anchor="ctr"/>
                </a:tc>
                <a:tc>
                  <a:txBody>
                    <a:bodyPr/>
                    <a:lstStyle/>
                    <a:p>
                      <a:endParaRPr lang="tr-TR"/>
                    </a:p>
                  </a:txBody>
                  <a:tcPr anchor="ctr"/>
                </a:tc>
                <a:tc>
                  <a:txBody>
                    <a:bodyPr/>
                    <a:lstStyle/>
                    <a:p>
                      <a:endParaRPr lang="tr-TR"/>
                    </a:p>
                  </a:txBody>
                  <a:tcPr anchor="ctr"/>
                </a:tc>
                <a:extLst>
                  <a:ext uri="{0D108BD9-81ED-4DB2-BD59-A6C34878D82A}">
                    <a16:rowId xmlns:a16="http://schemas.microsoft.com/office/drawing/2014/main" xmlns="" val="3101422494"/>
                  </a:ext>
                </a:extLst>
              </a:tr>
            </a:tbl>
          </a:graphicData>
        </a:graphic>
      </p:graphicFrame>
    </p:spTree>
    <p:extLst>
      <p:ext uri="{BB962C8B-B14F-4D97-AF65-F5344CB8AC3E}">
        <p14:creationId xmlns:p14="http://schemas.microsoft.com/office/powerpoint/2010/main" val="1523178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63C9C16-73A8-E340-8FDE-ABE6D4EB0E72}"/>
              </a:ext>
            </a:extLst>
          </p:cNvPr>
          <p:cNvSpPr>
            <a:spLocks noGrp="1"/>
          </p:cNvSpPr>
          <p:nvPr>
            <p:ph type="title"/>
          </p:nvPr>
        </p:nvSpPr>
        <p:spPr>
          <a:xfrm>
            <a:off x="3857625" y="868240"/>
            <a:ext cx="7496174" cy="822448"/>
          </a:xfrm>
        </p:spPr>
        <p:txBody>
          <a:bodyPr>
            <a:normAutofit/>
          </a:bodyPr>
          <a:lstStyle/>
          <a:p>
            <a:r>
              <a:rPr lang="tr-TR" sz="2400" b="1">
                <a:solidFill>
                  <a:srgbClr val="C00000"/>
                </a:solidFill>
              </a:rPr>
              <a:t>1:SULU FAZDAN GEÇİŞ</a:t>
            </a:r>
            <a:r>
              <a:rPr lang="tr-TR" sz="2400">
                <a:solidFill>
                  <a:srgbClr val="C00000"/>
                </a:solidFill>
              </a:rPr>
              <a:t>  </a:t>
            </a:r>
          </a:p>
        </p:txBody>
      </p:sp>
      <p:sp>
        <p:nvSpPr>
          <p:cNvPr id="3" name="İçerik Yer Tutucusu 2">
            <a:extLst>
              <a:ext uri="{FF2B5EF4-FFF2-40B4-BE49-F238E27FC236}">
                <a16:creationId xmlns:a16="http://schemas.microsoft.com/office/drawing/2014/main" xmlns="" id="{C0588E8C-9691-2146-A0D6-BD20D6C073D2}"/>
              </a:ext>
            </a:extLst>
          </p:cNvPr>
          <p:cNvSpPr>
            <a:spLocks noGrp="1"/>
          </p:cNvSpPr>
          <p:nvPr>
            <p:ph idx="1"/>
          </p:nvPr>
        </p:nvSpPr>
        <p:spPr>
          <a:xfrm>
            <a:off x="838200" y="2231047"/>
            <a:ext cx="10218127" cy="3945915"/>
          </a:xfrm>
        </p:spPr>
        <p:txBody>
          <a:bodyPr/>
          <a:lstStyle/>
          <a:p>
            <a:r>
              <a:rPr lang="tr-TR" sz="1600"/>
              <a:t>İlaç moleküllerinin sulu fazdan difüzyonunu genellikle difüze olan ilacın konsantrasyon gradiyenti tayin eder. Albümin gibi büyük plazma proteinlerin bağlanmış ilaç molekülleri çoğu kez damarlarda ki bu sulu faz ile dolu porlardan geçemez. </a:t>
            </a:r>
          </a:p>
          <a:p>
            <a:r>
              <a:rPr lang="tr-TR" sz="1600"/>
              <a:t>Eğer ilaç yüklü ise, geçişi aynı zamanda eletirik alan tarafından da etkilenir. </a:t>
            </a:r>
          </a:p>
          <a:p>
            <a:endParaRPr lang="tr-TR"/>
          </a:p>
        </p:txBody>
      </p:sp>
    </p:spTree>
    <p:extLst>
      <p:ext uri="{BB962C8B-B14F-4D97-AF65-F5344CB8AC3E}">
        <p14:creationId xmlns:p14="http://schemas.microsoft.com/office/powerpoint/2010/main" val="25623542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F225326-7BD6-4C42-A84E-9DF1289DF3B4}"/>
              </a:ext>
            </a:extLst>
          </p:cNvPr>
          <p:cNvSpPr>
            <a:spLocks noGrp="1"/>
          </p:cNvSpPr>
          <p:nvPr>
            <p:ph type="title"/>
          </p:nvPr>
        </p:nvSpPr>
        <p:spPr>
          <a:xfrm>
            <a:off x="2637692" y="134937"/>
            <a:ext cx="8716108" cy="1690688"/>
          </a:xfrm>
        </p:spPr>
        <p:txBody>
          <a:bodyPr>
            <a:normAutofit/>
          </a:bodyPr>
          <a:lstStyle/>
          <a:p>
            <a:r>
              <a:rPr lang="tr-TR" sz="2400" b="1">
                <a:solidFill>
                  <a:srgbClr val="C00000"/>
                </a:solidFill>
              </a:rPr>
              <a:t>                        ROMATİZMA İLAÇLARI</a:t>
            </a:r>
          </a:p>
        </p:txBody>
      </p:sp>
      <p:sp>
        <p:nvSpPr>
          <p:cNvPr id="3" name="İçerik Yer Tutucusu 2">
            <a:extLst>
              <a:ext uri="{FF2B5EF4-FFF2-40B4-BE49-F238E27FC236}">
                <a16:creationId xmlns:a16="http://schemas.microsoft.com/office/drawing/2014/main" xmlns="" id="{7F2E1062-7CA4-8341-BC6F-52F58CAC509D}"/>
              </a:ext>
            </a:extLst>
          </p:cNvPr>
          <p:cNvSpPr>
            <a:spLocks noGrp="1"/>
          </p:cNvSpPr>
          <p:nvPr>
            <p:ph idx="1"/>
          </p:nvPr>
        </p:nvSpPr>
        <p:spPr/>
        <p:txBody>
          <a:bodyPr>
            <a:normAutofit/>
          </a:bodyPr>
          <a:lstStyle/>
          <a:p>
            <a:r>
              <a:rPr lang="tr-TR" sz="1600"/>
              <a:t>NON-STEROİD ANTİİNFLAMATUVAR (NSAİ)</a:t>
            </a:r>
          </a:p>
          <a:p>
            <a:r>
              <a:rPr lang="tr-TR" sz="1600"/>
              <a:t>Aslında ağrı kesici ve ateş düşürücü maddelerdir. Aynı zamanda steroid ler gibi antiinflamatuvar etkileri de vardır ama steroid değildirler. (nonsteroid)</a:t>
            </a:r>
          </a:p>
          <a:p>
            <a:r>
              <a:rPr lang="tr-TR" sz="1600"/>
              <a:t>Bu grubun en çok bilinen üyeleri Asprin ve İbuprofendir. Özellikle Asprin bu grup ilaçların da prototiptir. Genel olarak anti-inflamatuar lantipiretik, analjezik ve antikoagülan etkileri nedeniyle kullanılırlar. </a:t>
            </a:r>
          </a:p>
          <a:p>
            <a:r>
              <a:rPr lang="tr-TR" sz="1600"/>
              <a:t>Nonsteroid anti-inflamatuar ilaçlar siklooksijenaz – 1 (CCX-1) ve siklooksijenaz – 2 (CCX-2)enzimlerinin her ikisininde inhibe ederken etki gösterirler. </a:t>
            </a:r>
          </a:p>
          <a:p>
            <a:r>
              <a:rPr lang="tr-TR" sz="1600"/>
              <a:t>Prostoglandin ve ve tromboksan sentezini engellerler. Prostaglandin sentezini inhibe olmasıyla NSAİ’nin hem ağrı kesici hem de anti-inflamatuar etkileri ortaya çıkar. Mide ve bağırsak mukozasında iyi emilirler. Yüksek oranda albümin bağlanarak taşınırlar, idrarla atılırlar. </a:t>
            </a:r>
          </a:p>
          <a:p>
            <a:r>
              <a:rPr lang="tr-TR" sz="1600"/>
              <a:t>NASİ; günümüzde en sık romatoid artrit, osteoartrit, dismonera, ateş, ameliyat sonrası ağrı tedavisinde kullanılırlar.</a:t>
            </a:r>
          </a:p>
          <a:p>
            <a:r>
              <a:rPr lang="tr-TR" sz="1600"/>
              <a:t>NSAİ; kimyasal yapılarına göre, plazma yarı ömürlerine göre ya da CCX enzim inhibisyon oranlarına göre sınıflandırılabilir. </a:t>
            </a:r>
          </a:p>
          <a:p>
            <a:r>
              <a:rPr lang="tr-TR" sz="1600"/>
              <a:t>Klinikte yarı ömürlerine göre sınıflandırma daha ok kullanılır..</a:t>
            </a:r>
          </a:p>
          <a:p>
            <a:endParaRPr lang="tr-TR" sz="1600"/>
          </a:p>
          <a:p>
            <a:endParaRPr lang="tr-TR" sz="1600"/>
          </a:p>
          <a:p>
            <a:endParaRPr lang="tr-TR" sz="1600"/>
          </a:p>
          <a:p>
            <a:endParaRPr lang="tr-TR" sz="1600"/>
          </a:p>
          <a:p>
            <a:endParaRPr lang="tr-TR" sz="1600"/>
          </a:p>
          <a:p>
            <a:endParaRPr lang="tr-TR" sz="1600"/>
          </a:p>
          <a:p>
            <a:endParaRPr lang="tr-TR" sz="1600"/>
          </a:p>
        </p:txBody>
      </p:sp>
    </p:spTree>
    <p:extLst>
      <p:ext uri="{BB962C8B-B14F-4D97-AF65-F5344CB8AC3E}">
        <p14:creationId xmlns:p14="http://schemas.microsoft.com/office/powerpoint/2010/main" val="35749173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41AF4296-41E4-7C40-A309-B119D54ECD57}"/>
              </a:ext>
            </a:extLst>
          </p:cNvPr>
          <p:cNvSpPr>
            <a:spLocks noGrp="1"/>
          </p:cNvSpPr>
          <p:nvPr>
            <p:ph idx="1"/>
          </p:nvPr>
        </p:nvSpPr>
        <p:spPr>
          <a:xfrm>
            <a:off x="967154" y="2165106"/>
            <a:ext cx="10386646" cy="4011857"/>
          </a:xfrm>
        </p:spPr>
        <p:txBody>
          <a:bodyPr>
            <a:normAutofit/>
          </a:bodyPr>
          <a:lstStyle/>
          <a:p>
            <a:pPr marL="0" indent="0">
              <a:buNone/>
            </a:pPr>
            <a:r>
              <a:rPr lang="tr-TR" sz="2400" b="1">
                <a:solidFill>
                  <a:srgbClr val="C00000"/>
                </a:solidFill>
              </a:rPr>
              <a:t>Kısa yarı ömürlü NSAİ :</a:t>
            </a:r>
            <a:r>
              <a:rPr lang="tr-TR" sz="1600"/>
              <a:t> Yarı ömürleri 6 saat ve altındadır. Aspirin, diklafenak, efadolak, ibuprofen, indometaain, ketoprofen, fal etin, metenomik asit, flufeanim asit bu gruba örnektir. </a:t>
            </a:r>
          </a:p>
          <a:p>
            <a:pPr marL="0" indent="0">
              <a:buNone/>
            </a:pPr>
            <a:r>
              <a:rPr lang="tr-TR" sz="2400" b="1">
                <a:solidFill>
                  <a:srgbClr val="C00000"/>
                </a:solidFill>
              </a:rPr>
              <a:t>Uzun yarı ömürlü NSAİ :</a:t>
            </a:r>
            <a:r>
              <a:rPr lang="tr-TR" sz="1600">
                <a:solidFill>
                  <a:schemeClr val="bg2">
                    <a:lumMod val="10000"/>
                  </a:schemeClr>
                </a:solidFill>
              </a:rPr>
              <a:t> Yarı ömürleri 10 saatin üzerindedir. Diflinwal, nabumeton, naproksen, piroksikam, fenoksikom, fenidop, fenilbutalon, sulindak bu gruba üyedir. </a:t>
            </a:r>
            <a:endParaRPr lang="tr-TR" sz="2400" b="1">
              <a:solidFill>
                <a:srgbClr val="C00000"/>
              </a:solidFill>
            </a:endParaRPr>
          </a:p>
        </p:txBody>
      </p:sp>
    </p:spTree>
    <p:extLst>
      <p:ext uri="{BB962C8B-B14F-4D97-AF65-F5344CB8AC3E}">
        <p14:creationId xmlns:p14="http://schemas.microsoft.com/office/powerpoint/2010/main" val="1303416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2ABE5C4-F6DA-124B-B57D-089D779CDD4B}"/>
              </a:ext>
            </a:extLst>
          </p:cNvPr>
          <p:cNvSpPr>
            <a:spLocks noGrp="1"/>
          </p:cNvSpPr>
          <p:nvPr>
            <p:ph type="title"/>
          </p:nvPr>
        </p:nvSpPr>
        <p:spPr>
          <a:xfrm>
            <a:off x="3882537" y="351693"/>
            <a:ext cx="7584098" cy="1229092"/>
          </a:xfrm>
        </p:spPr>
        <p:txBody>
          <a:bodyPr>
            <a:normAutofit/>
          </a:bodyPr>
          <a:lstStyle/>
          <a:p>
            <a:r>
              <a:rPr lang="tr-TR" sz="2400" b="1">
                <a:solidFill>
                  <a:srgbClr val="C00000"/>
                </a:solidFill>
              </a:rPr>
              <a:t>NSAİ’NİN YAN ETKİLERİ</a:t>
            </a:r>
          </a:p>
        </p:txBody>
      </p:sp>
      <p:sp>
        <p:nvSpPr>
          <p:cNvPr id="3" name="İçerik Yer Tutucusu 2">
            <a:extLst>
              <a:ext uri="{FF2B5EF4-FFF2-40B4-BE49-F238E27FC236}">
                <a16:creationId xmlns:a16="http://schemas.microsoft.com/office/drawing/2014/main" xmlns="" id="{884E3E35-9EDB-F646-BE6F-C6DCE1406B7C}"/>
              </a:ext>
            </a:extLst>
          </p:cNvPr>
          <p:cNvSpPr>
            <a:spLocks noGrp="1"/>
          </p:cNvSpPr>
          <p:nvPr>
            <p:ph idx="1"/>
          </p:nvPr>
        </p:nvSpPr>
        <p:spPr>
          <a:xfrm>
            <a:off x="1230922" y="2220058"/>
            <a:ext cx="10122877" cy="3956905"/>
          </a:xfrm>
        </p:spPr>
        <p:txBody>
          <a:bodyPr>
            <a:normAutofit/>
          </a:bodyPr>
          <a:lstStyle/>
          <a:p>
            <a:r>
              <a:rPr lang="tr-TR" sz="1600"/>
              <a:t>Gastrointestinal sistem : peptik ülser, dispepsi, hazımsızlık, yanma üst mide kanaması, barsak inflamasyonu oluşturabilir.</a:t>
            </a:r>
          </a:p>
          <a:p>
            <a:r>
              <a:rPr lang="tr-TR" sz="1600"/>
              <a:t>Genitoüriner sistem : Glomerüler filtrasyon hızında azalma, akut böbrek yetmezliği, Papiller nekroz. </a:t>
            </a:r>
          </a:p>
          <a:p>
            <a:r>
              <a:rPr lang="tr-TR" sz="1600"/>
              <a:t>Hematolojik: kanamada eğilim, aplastik anemi, trombositopeni, agronolositoz, nörtopeni, hemolitik anemi nadiren gelişebilir.</a:t>
            </a:r>
          </a:p>
          <a:p>
            <a:r>
              <a:rPr lang="tr-TR" sz="1600"/>
              <a:t>Dermatolojik: Fotosensitive çok sık görülen bir yan etkisidir. </a:t>
            </a:r>
          </a:p>
          <a:p>
            <a:r>
              <a:rPr lang="tr-TR" sz="1600"/>
              <a:t>Santral sinir sistemi : baş ağrısı, baş dönmesi, tinnitus, konfüzyon ortaya çıkabilir. </a:t>
            </a:r>
          </a:p>
          <a:p>
            <a:r>
              <a:rPr lang="tr-TR" sz="1600"/>
              <a:t> </a:t>
            </a:r>
          </a:p>
          <a:p>
            <a:endParaRPr lang="tr-TR" sz="1600"/>
          </a:p>
          <a:p>
            <a:r>
              <a:rPr lang="tr-TR" sz="1600"/>
              <a:t> KISA YARI ÖMÜRLÜ İLAÇLAR = (+) </a:t>
            </a:r>
          </a:p>
          <a:p>
            <a:pPr marL="0" indent="0">
              <a:buNone/>
            </a:pPr>
            <a:r>
              <a:rPr lang="tr-TR" sz="1600"/>
              <a:t>     UZUN YARI ÖMÜRLÜ İLAÇLAR = (-) </a:t>
            </a:r>
          </a:p>
          <a:p>
            <a:endParaRPr lang="tr-TR" sz="1600"/>
          </a:p>
          <a:p>
            <a:endParaRPr lang="tr-TR" sz="1600"/>
          </a:p>
          <a:p>
            <a:endParaRPr lang="tr-TR" sz="1600"/>
          </a:p>
        </p:txBody>
      </p:sp>
    </p:spTree>
    <p:extLst>
      <p:ext uri="{BB962C8B-B14F-4D97-AF65-F5344CB8AC3E}">
        <p14:creationId xmlns:p14="http://schemas.microsoft.com/office/powerpoint/2010/main" val="20584033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xmlns="" id="{3EED110B-B013-B342-B5C6-25ABF4F3F2B3}"/>
              </a:ext>
            </a:extLst>
          </p:cNvPr>
          <p:cNvGraphicFramePr>
            <a:graphicFrameLocks noGrp="1"/>
          </p:cNvGraphicFramePr>
          <p:nvPr>
            <p:extLst>
              <p:ext uri="{D42A27DB-BD31-4B8C-83A1-F6EECF244321}">
                <p14:modId xmlns:p14="http://schemas.microsoft.com/office/powerpoint/2010/main" val="439152899"/>
              </p:ext>
            </p:extLst>
          </p:nvPr>
        </p:nvGraphicFramePr>
        <p:xfrm>
          <a:off x="0" y="0"/>
          <a:ext cx="12192000" cy="6858000"/>
        </p:xfrm>
        <a:graphic>
          <a:graphicData uri="http://schemas.openxmlformats.org/drawingml/2006/table">
            <a:tbl>
              <a:tblPr firstRow="1" firstCol="1" bandRow="1">
                <a:tableStyleId>{5C22544A-7EE6-4342-B048-85BDC9FD1C3A}</a:tableStyleId>
              </a:tblPr>
              <a:tblGrid>
                <a:gridCol w="2438400">
                  <a:extLst>
                    <a:ext uri="{9D8B030D-6E8A-4147-A177-3AD203B41FA5}">
                      <a16:colId xmlns:a16="http://schemas.microsoft.com/office/drawing/2014/main" xmlns="" val="1409050524"/>
                    </a:ext>
                  </a:extLst>
                </a:gridCol>
                <a:gridCol w="2438400">
                  <a:extLst>
                    <a:ext uri="{9D8B030D-6E8A-4147-A177-3AD203B41FA5}">
                      <a16:colId xmlns:a16="http://schemas.microsoft.com/office/drawing/2014/main" xmlns="" val="3634080400"/>
                    </a:ext>
                  </a:extLst>
                </a:gridCol>
                <a:gridCol w="2438400">
                  <a:extLst>
                    <a:ext uri="{9D8B030D-6E8A-4147-A177-3AD203B41FA5}">
                      <a16:colId xmlns:a16="http://schemas.microsoft.com/office/drawing/2014/main" xmlns="" val="3320135180"/>
                    </a:ext>
                  </a:extLst>
                </a:gridCol>
                <a:gridCol w="2438400">
                  <a:extLst>
                    <a:ext uri="{9D8B030D-6E8A-4147-A177-3AD203B41FA5}">
                      <a16:colId xmlns:a16="http://schemas.microsoft.com/office/drawing/2014/main" xmlns="" val="884846122"/>
                    </a:ext>
                  </a:extLst>
                </a:gridCol>
                <a:gridCol w="2438400">
                  <a:extLst>
                    <a:ext uri="{9D8B030D-6E8A-4147-A177-3AD203B41FA5}">
                      <a16:colId xmlns:a16="http://schemas.microsoft.com/office/drawing/2014/main" xmlns="" val="1963293723"/>
                    </a:ext>
                  </a:extLst>
                </a:gridCol>
              </a:tblGrid>
              <a:tr h="1731368">
                <a:tc>
                  <a:txBody>
                    <a:bodyPr/>
                    <a:lstStyle/>
                    <a:p>
                      <a:pPr algn="ctr"/>
                      <a:endParaRPr lang="tr-TR"/>
                    </a:p>
                    <a:p>
                      <a:pPr algn="ctr"/>
                      <a:r>
                        <a:rPr lang="tr-TR"/>
                        <a:t>NON-STEROİD ANTİİNFLAMATUVAR İLAÇLAR </a:t>
                      </a:r>
                    </a:p>
                  </a:txBody>
                  <a:tcPr anchor="ctr"/>
                </a:tc>
                <a:tc>
                  <a:txBody>
                    <a:bodyPr/>
                    <a:lstStyle/>
                    <a:p>
                      <a:endParaRPr lang="tr-TR"/>
                    </a:p>
                    <a:p>
                      <a:endParaRPr lang="tr-TR"/>
                    </a:p>
                    <a:p>
                      <a:endParaRPr lang="tr-TR"/>
                    </a:p>
                    <a:p>
                      <a:r>
                        <a:rPr lang="tr-TR"/>
                        <a:t>      ENDİKASYON</a:t>
                      </a:r>
                    </a:p>
                  </a:txBody>
                  <a:tcPr anchor="ctr"/>
                </a:tc>
                <a:tc>
                  <a:txBody>
                    <a:bodyPr/>
                    <a:lstStyle/>
                    <a:p>
                      <a:pPr algn="ctr"/>
                      <a:endParaRPr lang="tr-TR"/>
                    </a:p>
                    <a:p>
                      <a:pPr algn="ctr"/>
                      <a:endParaRPr lang="tr-TR"/>
                    </a:p>
                    <a:p>
                      <a:pPr algn="ctr"/>
                      <a:endParaRPr lang="tr-TR"/>
                    </a:p>
                    <a:p>
                      <a:pPr algn="ctr"/>
                      <a:r>
                        <a:rPr lang="tr-TR"/>
                        <a:t>KONTRENDİKASYON</a:t>
                      </a:r>
                    </a:p>
                  </a:txBody>
                  <a:tcPr anchor="ctr"/>
                </a:tc>
                <a:tc>
                  <a:txBody>
                    <a:bodyPr/>
                    <a:lstStyle/>
                    <a:p>
                      <a:pPr algn="ctr"/>
                      <a:endParaRPr lang="tr-TR"/>
                    </a:p>
                    <a:p>
                      <a:pPr algn="ctr"/>
                      <a:endParaRPr lang="tr-TR"/>
                    </a:p>
                    <a:p>
                      <a:pPr algn="ctr"/>
                      <a:endParaRPr lang="tr-TR"/>
                    </a:p>
                    <a:p>
                      <a:pPr algn="ctr"/>
                      <a:r>
                        <a:rPr lang="tr-TR"/>
                        <a:t>    VERİLİŞ YOLU </a:t>
                      </a:r>
                    </a:p>
                  </a:txBody>
                  <a:tcPr anchor="ctr"/>
                </a:tc>
                <a:tc>
                  <a:txBody>
                    <a:bodyPr/>
                    <a:lstStyle/>
                    <a:p>
                      <a:pPr algn="ctr"/>
                      <a:endParaRPr lang="tr-TR"/>
                    </a:p>
                    <a:p>
                      <a:pPr algn="ctr"/>
                      <a:endParaRPr lang="tr-TR"/>
                    </a:p>
                    <a:p>
                      <a:pPr algn="ctr"/>
                      <a:endParaRPr lang="tr-TR"/>
                    </a:p>
                    <a:p>
                      <a:pPr algn="ctr"/>
                      <a:r>
                        <a:rPr lang="tr-TR"/>
                        <a:t>YAN ETKİLER</a:t>
                      </a:r>
                    </a:p>
                  </a:txBody>
                  <a:tcPr anchor="ctr"/>
                </a:tc>
                <a:extLst>
                  <a:ext uri="{0D108BD9-81ED-4DB2-BD59-A6C34878D82A}">
                    <a16:rowId xmlns:a16="http://schemas.microsoft.com/office/drawing/2014/main" xmlns="" val="1090741472"/>
                  </a:ext>
                </a:extLst>
              </a:tr>
              <a:tr h="2239360">
                <a:tc>
                  <a:txBody>
                    <a:bodyPr/>
                    <a:lstStyle/>
                    <a:p>
                      <a:endParaRPr lang="tr-TR"/>
                    </a:p>
                    <a:p>
                      <a:endParaRPr lang="tr-TR"/>
                    </a:p>
                    <a:p>
                      <a:endParaRPr lang="tr-TR"/>
                    </a:p>
                    <a:p>
                      <a:r>
                        <a:rPr lang="tr-TR"/>
                        <a:t>           Aspirin (+) </a:t>
                      </a:r>
                    </a:p>
                  </a:txBody>
                  <a:tcPr anchor="ctr"/>
                </a:tc>
                <a:tc>
                  <a:txBody>
                    <a:bodyPr/>
                    <a:lstStyle/>
                    <a:p>
                      <a:pPr algn="ctr"/>
                      <a:r>
                        <a:rPr lang="tr-TR"/>
                        <a:t>İltihaplı romatizmal hastalıkların tedavisinde kullanılır. </a:t>
                      </a:r>
                    </a:p>
                  </a:txBody>
                  <a:tcPr anchor="ctr"/>
                </a:tc>
                <a:tc>
                  <a:txBody>
                    <a:bodyPr/>
                    <a:lstStyle/>
                    <a:p>
                      <a:pPr algn="ctr"/>
                      <a:r>
                        <a:rPr lang="tr-TR"/>
                        <a:t>Kanamaya eğilimi olan hastalar, şiddetli böbrek yetmezliği, şiddetli kalp ve karaciğer yetmezliği, hamilelikte son 3 ayda kontrendikedir</a:t>
                      </a:r>
                    </a:p>
                  </a:txBody>
                  <a:tcPr anchor="ctr"/>
                </a:tc>
                <a:tc>
                  <a:txBody>
                    <a:bodyPr/>
                    <a:lstStyle/>
                    <a:p>
                      <a:pPr algn="ctr"/>
                      <a:r>
                        <a:rPr lang="tr-TR"/>
                        <a:t>Yemeklerden sonra çiğnemeden bir miktar su ile birlikte yutulur. </a:t>
                      </a:r>
                    </a:p>
                  </a:txBody>
                  <a:tcPr anchor="ctr"/>
                </a:tc>
                <a:tc>
                  <a:txBody>
                    <a:bodyPr/>
                    <a:lstStyle/>
                    <a:p>
                      <a:pPr algn="ctr"/>
                      <a:r>
                        <a:rPr lang="tr-TR"/>
                        <a:t>Cilt reaksiyonları, aşırı duyarlılık, solunum güçlüğü, anjiyo ödem,bulantı, anaflaktik şok, kusma, mide ve karın ağrısı şikayetleri. </a:t>
                      </a:r>
                    </a:p>
                  </a:txBody>
                  <a:tcPr anchor="ctr"/>
                </a:tc>
                <a:extLst>
                  <a:ext uri="{0D108BD9-81ED-4DB2-BD59-A6C34878D82A}">
                    <a16:rowId xmlns:a16="http://schemas.microsoft.com/office/drawing/2014/main" xmlns="" val="2012812336"/>
                  </a:ext>
                </a:extLst>
              </a:tr>
              <a:tr h="2887272">
                <a:tc>
                  <a:txBody>
                    <a:bodyPr/>
                    <a:lstStyle/>
                    <a:p>
                      <a:endParaRPr lang="tr-TR"/>
                    </a:p>
                    <a:p>
                      <a:endParaRPr lang="tr-TR"/>
                    </a:p>
                    <a:p>
                      <a:endParaRPr lang="tr-TR"/>
                    </a:p>
                    <a:p>
                      <a:r>
                        <a:rPr lang="tr-TR"/>
                        <a:t>           Etol(+) </a:t>
                      </a:r>
                    </a:p>
                  </a:txBody>
                  <a:tcPr anchor="ctr"/>
                </a:tc>
                <a:tc>
                  <a:txBody>
                    <a:bodyPr/>
                    <a:lstStyle/>
                    <a:p>
                      <a:pPr algn="ctr"/>
                      <a:r>
                        <a:rPr lang="tr-TR"/>
                        <a:t>Osteoartrit, romatoid artrit, akut kas-iskelet sistemi ağrılarında endikedir. </a:t>
                      </a:r>
                    </a:p>
                  </a:txBody>
                  <a:tcPr anchor="ctr"/>
                </a:tc>
                <a:tc>
                  <a:txBody>
                    <a:bodyPr/>
                    <a:lstStyle/>
                    <a:p>
                      <a:pPr algn="ctr"/>
                      <a:r>
                        <a:rPr lang="tr-TR"/>
                        <a:t>Aşırı duyarlılık, koroner cerrahi ağrıları, gebeliğin son dönemi. </a:t>
                      </a:r>
                    </a:p>
                  </a:txBody>
                  <a:tcPr anchor="ctr"/>
                </a:tc>
                <a:tc>
                  <a:txBody>
                    <a:bodyPr/>
                    <a:lstStyle/>
                    <a:p>
                      <a:pPr algn="ctr"/>
                      <a:r>
                        <a:rPr lang="tr-TR"/>
                        <a:t>Yetişkin dozu=</a:t>
                      </a:r>
                    </a:p>
                    <a:p>
                      <a:pPr algn="ctr"/>
                      <a:r>
                        <a:rPr lang="tr-TR"/>
                        <a:t>2-3x200-400 mg</a:t>
                      </a:r>
                    </a:p>
                    <a:p>
                      <a:pPr algn="ctr"/>
                      <a:r>
                        <a:rPr lang="tr-TR"/>
                        <a:t>Günlük max doz =</a:t>
                      </a:r>
                    </a:p>
                    <a:p>
                      <a:pPr algn="ctr"/>
                      <a:r>
                        <a:rPr lang="tr-TR"/>
                        <a:t>1000 mg </a:t>
                      </a:r>
                    </a:p>
                  </a:txBody>
                  <a:tcPr anchor="ctr"/>
                </a:tc>
                <a:tc>
                  <a:txBody>
                    <a:bodyPr/>
                    <a:lstStyle/>
                    <a:p>
                      <a:pPr algn="ctr"/>
                      <a:r>
                        <a:rPr lang="tr-TR"/>
                        <a:t>Bulantı, kusma,diyare, dispepsi, karın ağrısı, konstipasyon, baş dönmesi, peptik ülser, trombositopeni, sersemlik, kulak çınlaması, proteinüri</a:t>
                      </a:r>
                    </a:p>
                    <a:p>
                      <a:pPr algn="ctr"/>
                      <a:r>
                        <a:rPr lang="tr-TR"/>
                        <a:t>Ödem, hemolitik anemi. </a:t>
                      </a:r>
                    </a:p>
                  </a:txBody>
                  <a:tcPr anchor="ctr"/>
                </a:tc>
                <a:extLst>
                  <a:ext uri="{0D108BD9-81ED-4DB2-BD59-A6C34878D82A}">
                    <a16:rowId xmlns:a16="http://schemas.microsoft.com/office/drawing/2014/main" xmlns="" val="3463732005"/>
                  </a:ext>
                </a:extLst>
              </a:tr>
            </a:tbl>
          </a:graphicData>
        </a:graphic>
      </p:graphicFrame>
    </p:spTree>
    <p:extLst>
      <p:ext uri="{BB962C8B-B14F-4D97-AF65-F5344CB8AC3E}">
        <p14:creationId xmlns:p14="http://schemas.microsoft.com/office/powerpoint/2010/main" val="29511262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o 6">
            <a:extLst>
              <a:ext uri="{FF2B5EF4-FFF2-40B4-BE49-F238E27FC236}">
                <a16:creationId xmlns:a16="http://schemas.microsoft.com/office/drawing/2014/main" xmlns="" id="{DB62603D-D5C8-1146-AA45-B4C20B6424F2}"/>
              </a:ext>
            </a:extLst>
          </p:cNvPr>
          <p:cNvGraphicFramePr>
            <a:graphicFrameLocks noGrp="1"/>
          </p:cNvGraphicFramePr>
          <p:nvPr>
            <p:extLst>
              <p:ext uri="{D42A27DB-BD31-4B8C-83A1-F6EECF244321}">
                <p14:modId xmlns:p14="http://schemas.microsoft.com/office/powerpoint/2010/main" val="2066465342"/>
              </p:ext>
            </p:extLst>
          </p:nvPr>
        </p:nvGraphicFramePr>
        <p:xfrm>
          <a:off x="0" y="0"/>
          <a:ext cx="12298240" cy="6857999"/>
        </p:xfrm>
        <a:graphic>
          <a:graphicData uri="http://schemas.openxmlformats.org/drawingml/2006/table">
            <a:tbl>
              <a:tblPr firstRow="1" firstCol="1" bandRow="1">
                <a:tableStyleId>{5C22544A-7EE6-4342-B048-85BDC9FD1C3A}</a:tableStyleId>
              </a:tblPr>
              <a:tblGrid>
                <a:gridCol w="2459648">
                  <a:extLst>
                    <a:ext uri="{9D8B030D-6E8A-4147-A177-3AD203B41FA5}">
                      <a16:colId xmlns:a16="http://schemas.microsoft.com/office/drawing/2014/main" xmlns="" val="3159003535"/>
                    </a:ext>
                  </a:extLst>
                </a:gridCol>
                <a:gridCol w="2459648">
                  <a:extLst>
                    <a:ext uri="{9D8B030D-6E8A-4147-A177-3AD203B41FA5}">
                      <a16:colId xmlns:a16="http://schemas.microsoft.com/office/drawing/2014/main" xmlns="" val="771276706"/>
                    </a:ext>
                  </a:extLst>
                </a:gridCol>
                <a:gridCol w="2459648">
                  <a:extLst>
                    <a:ext uri="{9D8B030D-6E8A-4147-A177-3AD203B41FA5}">
                      <a16:colId xmlns:a16="http://schemas.microsoft.com/office/drawing/2014/main" xmlns="" val="4065817339"/>
                    </a:ext>
                  </a:extLst>
                </a:gridCol>
                <a:gridCol w="2459648">
                  <a:extLst>
                    <a:ext uri="{9D8B030D-6E8A-4147-A177-3AD203B41FA5}">
                      <a16:colId xmlns:a16="http://schemas.microsoft.com/office/drawing/2014/main" xmlns="" val="2362213121"/>
                    </a:ext>
                  </a:extLst>
                </a:gridCol>
                <a:gridCol w="2459648">
                  <a:extLst>
                    <a:ext uri="{9D8B030D-6E8A-4147-A177-3AD203B41FA5}">
                      <a16:colId xmlns:a16="http://schemas.microsoft.com/office/drawing/2014/main" xmlns="" val="2306139087"/>
                    </a:ext>
                  </a:extLst>
                </a:gridCol>
              </a:tblGrid>
              <a:tr h="1706404">
                <a:tc>
                  <a:txBody>
                    <a:bodyPr/>
                    <a:lstStyle/>
                    <a:p>
                      <a:pPr algn="ctr"/>
                      <a:endParaRPr lang="tr-TR"/>
                    </a:p>
                    <a:p>
                      <a:pPr algn="ctr"/>
                      <a:endParaRPr lang="tr-TR"/>
                    </a:p>
                    <a:p>
                      <a:pPr algn="ctr"/>
                      <a:r>
                        <a:rPr lang="tr-TR"/>
                        <a:t>NON-STEROİD ANTİİNFLAMATUVAR İLAÇLAR </a:t>
                      </a:r>
                    </a:p>
                  </a:txBody>
                  <a:tcPr anchor="ctr"/>
                </a:tc>
                <a:tc>
                  <a:txBody>
                    <a:bodyPr/>
                    <a:lstStyle/>
                    <a:p>
                      <a:pPr algn="ctr"/>
                      <a:endParaRPr lang="tr-TR"/>
                    </a:p>
                    <a:p>
                      <a:pPr algn="ctr"/>
                      <a:endParaRPr lang="tr-TR"/>
                    </a:p>
                    <a:p>
                      <a:pPr algn="ctr"/>
                      <a:endParaRPr lang="tr-TR"/>
                    </a:p>
                    <a:p>
                      <a:pPr algn="ctr"/>
                      <a:r>
                        <a:rPr lang="tr-TR"/>
                        <a:t>ENDİKASYON</a:t>
                      </a:r>
                    </a:p>
                  </a:txBody>
                  <a:tcPr anchor="ctr"/>
                </a:tc>
                <a:tc>
                  <a:txBody>
                    <a:bodyPr/>
                    <a:lstStyle/>
                    <a:p>
                      <a:pPr algn="ctr"/>
                      <a:endParaRPr lang="tr-TR"/>
                    </a:p>
                    <a:p>
                      <a:pPr algn="ctr"/>
                      <a:endParaRPr lang="tr-TR"/>
                    </a:p>
                    <a:p>
                      <a:pPr algn="ctr"/>
                      <a:endParaRPr lang="tr-TR"/>
                    </a:p>
                    <a:p>
                      <a:pPr algn="ctr"/>
                      <a:r>
                        <a:rPr lang="tr-TR"/>
                        <a:t>KONTRENDİKASYON</a:t>
                      </a:r>
                    </a:p>
                  </a:txBody>
                  <a:tcPr anchor="ctr"/>
                </a:tc>
                <a:tc>
                  <a:txBody>
                    <a:bodyPr/>
                    <a:lstStyle/>
                    <a:p>
                      <a:pPr algn="ctr"/>
                      <a:endParaRPr lang="tr-TR"/>
                    </a:p>
                    <a:p>
                      <a:pPr algn="ctr"/>
                      <a:endParaRPr lang="tr-TR"/>
                    </a:p>
                    <a:p>
                      <a:pPr algn="ctr"/>
                      <a:endParaRPr lang="tr-TR"/>
                    </a:p>
                    <a:p>
                      <a:pPr algn="ctr"/>
                      <a:r>
                        <a:rPr lang="tr-TR"/>
                        <a:t>VERİLİŞ ŞEKLİ </a:t>
                      </a:r>
                    </a:p>
                  </a:txBody>
                  <a:tcPr anchor="ctr"/>
                </a:tc>
                <a:tc>
                  <a:txBody>
                    <a:bodyPr/>
                    <a:lstStyle/>
                    <a:p>
                      <a:pPr algn="ctr"/>
                      <a:endParaRPr lang="tr-TR"/>
                    </a:p>
                    <a:p>
                      <a:pPr algn="ctr"/>
                      <a:endParaRPr lang="tr-TR"/>
                    </a:p>
                    <a:p>
                      <a:pPr algn="ctr"/>
                      <a:endParaRPr lang="tr-TR"/>
                    </a:p>
                    <a:p>
                      <a:pPr algn="ctr"/>
                      <a:r>
                        <a:rPr lang="tr-TR"/>
                        <a:t>YAN ETKİLERİ</a:t>
                      </a:r>
                    </a:p>
                  </a:txBody>
                  <a:tcPr anchor="ctr"/>
                </a:tc>
                <a:extLst>
                  <a:ext uri="{0D108BD9-81ED-4DB2-BD59-A6C34878D82A}">
                    <a16:rowId xmlns:a16="http://schemas.microsoft.com/office/drawing/2014/main" xmlns="" val="3800709611"/>
                  </a:ext>
                </a:extLst>
              </a:tr>
              <a:tr h="4266012">
                <a:tc>
                  <a:txBody>
                    <a:bodyPr/>
                    <a:lstStyle/>
                    <a:p>
                      <a:pPr algn="ctr"/>
                      <a:endParaRPr lang="tr-TR"/>
                    </a:p>
                    <a:p>
                      <a:pPr algn="ctr"/>
                      <a:endParaRPr lang="tr-TR"/>
                    </a:p>
                    <a:p>
                      <a:pPr algn="ctr"/>
                      <a:endParaRPr lang="tr-TR"/>
                    </a:p>
                    <a:p>
                      <a:pPr algn="ctr"/>
                      <a:r>
                        <a:rPr lang="tr-TR"/>
                        <a:t>Dicloflam(+) </a:t>
                      </a:r>
                    </a:p>
                  </a:txBody>
                  <a:tcPr anchor="ctr"/>
                </a:tc>
                <a:tc>
                  <a:txBody>
                    <a:bodyPr/>
                    <a:lstStyle/>
                    <a:p>
                      <a:pPr algn="ctr"/>
                      <a:r>
                        <a:rPr lang="tr-TR"/>
                        <a:t>Osteoartrit, eklemlerde ağrı ve şekil bozukluğu, ve sırt boyun ve göğüs kafesi ve eklemlerin de sertleşme ile devam eden ağrılı ilerleyici romatizma belirti ve bulgularının akut guta bağlı eklem iltihabı, akut kas-iskelet sistemi ağrılarında, ameliyattan sonraki ağrı ve dismonera tedavisinde. </a:t>
                      </a:r>
                    </a:p>
                  </a:txBody>
                  <a:tcPr anchor="ctr"/>
                </a:tc>
                <a:tc>
                  <a:txBody>
                    <a:bodyPr/>
                    <a:lstStyle/>
                    <a:p>
                      <a:pPr algn="ctr"/>
                      <a:r>
                        <a:rPr lang="tr-TR"/>
                        <a:t>Mide – bağırsak ülseri, ağır böbrek ya da karaciğer hastalığı, ağır kalp yetmezliği, gebeliğin son 3 ayında kontrendikedir. </a:t>
                      </a:r>
                    </a:p>
                  </a:txBody>
                  <a:tcPr anchor="ctr"/>
                </a:tc>
                <a:tc>
                  <a:txBody>
                    <a:bodyPr/>
                    <a:lstStyle/>
                    <a:p>
                      <a:pPr algn="ctr"/>
                      <a:r>
                        <a:rPr lang="tr-TR"/>
                        <a:t>Başlangıçta günlük doz 100 ila 150 mg’dir.</a:t>
                      </a:r>
                    </a:p>
                    <a:p>
                      <a:pPr algn="ctr"/>
                      <a:r>
                        <a:rPr lang="tr-TR"/>
                        <a:t>Daha hafif vakalarda, günde 75-100 mg’dir. </a:t>
                      </a:r>
                    </a:p>
                    <a:p>
                      <a:pPr algn="ctr"/>
                      <a:endParaRPr lang="tr-TR"/>
                    </a:p>
                  </a:txBody>
                  <a:tcPr anchor="ctr"/>
                </a:tc>
                <a:tc>
                  <a:txBody>
                    <a:bodyPr/>
                    <a:lstStyle/>
                    <a:p>
                      <a:pPr algn="ctr"/>
                      <a:r>
                        <a:rPr lang="tr-TR"/>
                        <a:t>Ani ve baskıcı göğüs ağrısı, nefessizlik, uzanırken soluma güçlüğü, ayak veya bacaklarda şişlik, karın ağrısı, hazımsızlık, mide ekşimesi, bulantı, kusma, deri dökülmeleri, kaşıntı, morarma, yüksek ateş, baş ağrısı, vertigo, sersemlik hissi. </a:t>
                      </a:r>
                    </a:p>
                  </a:txBody>
                  <a:tcPr anchor="ctr"/>
                </a:tc>
                <a:extLst>
                  <a:ext uri="{0D108BD9-81ED-4DB2-BD59-A6C34878D82A}">
                    <a16:rowId xmlns:a16="http://schemas.microsoft.com/office/drawing/2014/main" xmlns="" val="787354450"/>
                  </a:ext>
                </a:extLst>
              </a:tr>
              <a:tr h="885583">
                <a:tc>
                  <a:txBody>
                    <a:bodyPr/>
                    <a:lstStyle/>
                    <a:p>
                      <a:endParaRPr lang="tr-TR"/>
                    </a:p>
                  </a:txBody>
                  <a:tcPr anchor="ctr"/>
                </a:tc>
                <a:tc>
                  <a:txBody>
                    <a:bodyPr/>
                    <a:lstStyle/>
                    <a:p>
                      <a:endParaRPr lang="tr-TR"/>
                    </a:p>
                  </a:txBody>
                  <a:tcPr anchor="ctr"/>
                </a:tc>
                <a:tc>
                  <a:txBody>
                    <a:bodyPr/>
                    <a:lstStyle/>
                    <a:p>
                      <a:endParaRPr lang="tr-TR"/>
                    </a:p>
                  </a:txBody>
                  <a:tcPr anchor="ctr"/>
                </a:tc>
                <a:tc>
                  <a:txBody>
                    <a:bodyPr/>
                    <a:lstStyle/>
                    <a:p>
                      <a:endParaRPr lang="tr-TR"/>
                    </a:p>
                  </a:txBody>
                  <a:tcPr anchor="ctr"/>
                </a:tc>
                <a:tc>
                  <a:txBody>
                    <a:bodyPr/>
                    <a:lstStyle/>
                    <a:p>
                      <a:endParaRPr lang="tr-TR"/>
                    </a:p>
                  </a:txBody>
                  <a:tcPr anchor="ctr"/>
                </a:tc>
                <a:extLst>
                  <a:ext uri="{0D108BD9-81ED-4DB2-BD59-A6C34878D82A}">
                    <a16:rowId xmlns:a16="http://schemas.microsoft.com/office/drawing/2014/main" xmlns="" val="3941647562"/>
                  </a:ext>
                </a:extLst>
              </a:tr>
            </a:tbl>
          </a:graphicData>
        </a:graphic>
      </p:graphicFrame>
    </p:spTree>
    <p:extLst>
      <p:ext uri="{BB962C8B-B14F-4D97-AF65-F5344CB8AC3E}">
        <p14:creationId xmlns:p14="http://schemas.microsoft.com/office/powerpoint/2010/main" val="36212700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xmlns="" id="{802BD93D-F808-B44B-9FE0-7AAA7DC32406}"/>
              </a:ext>
            </a:extLst>
          </p:cNvPr>
          <p:cNvGraphicFramePr>
            <a:graphicFrameLocks noGrp="1"/>
          </p:cNvGraphicFramePr>
          <p:nvPr>
            <p:ph idx="1"/>
            <p:extLst>
              <p:ext uri="{D42A27DB-BD31-4B8C-83A1-F6EECF244321}">
                <p14:modId xmlns:p14="http://schemas.microsoft.com/office/powerpoint/2010/main" val="2289101786"/>
              </p:ext>
            </p:extLst>
          </p:nvPr>
        </p:nvGraphicFramePr>
        <p:xfrm>
          <a:off x="87923" y="0"/>
          <a:ext cx="12104075" cy="6967905"/>
        </p:xfrm>
        <a:graphic>
          <a:graphicData uri="http://schemas.openxmlformats.org/drawingml/2006/table">
            <a:tbl>
              <a:tblPr firstRow="1" firstCol="1" bandRow="1">
                <a:tableStyleId>{5C22544A-7EE6-4342-B048-85BDC9FD1C3A}</a:tableStyleId>
              </a:tblPr>
              <a:tblGrid>
                <a:gridCol w="2420815">
                  <a:extLst>
                    <a:ext uri="{9D8B030D-6E8A-4147-A177-3AD203B41FA5}">
                      <a16:colId xmlns:a16="http://schemas.microsoft.com/office/drawing/2014/main" xmlns="" val="1433467816"/>
                    </a:ext>
                  </a:extLst>
                </a:gridCol>
                <a:gridCol w="2420815">
                  <a:extLst>
                    <a:ext uri="{9D8B030D-6E8A-4147-A177-3AD203B41FA5}">
                      <a16:colId xmlns:a16="http://schemas.microsoft.com/office/drawing/2014/main" xmlns="" val="154401138"/>
                    </a:ext>
                  </a:extLst>
                </a:gridCol>
                <a:gridCol w="2420815">
                  <a:extLst>
                    <a:ext uri="{9D8B030D-6E8A-4147-A177-3AD203B41FA5}">
                      <a16:colId xmlns:a16="http://schemas.microsoft.com/office/drawing/2014/main" xmlns="" val="3826448020"/>
                    </a:ext>
                  </a:extLst>
                </a:gridCol>
                <a:gridCol w="2420815">
                  <a:extLst>
                    <a:ext uri="{9D8B030D-6E8A-4147-A177-3AD203B41FA5}">
                      <a16:colId xmlns:a16="http://schemas.microsoft.com/office/drawing/2014/main" xmlns="" val="4066635632"/>
                    </a:ext>
                  </a:extLst>
                </a:gridCol>
                <a:gridCol w="2420815">
                  <a:extLst>
                    <a:ext uri="{9D8B030D-6E8A-4147-A177-3AD203B41FA5}">
                      <a16:colId xmlns:a16="http://schemas.microsoft.com/office/drawing/2014/main" xmlns="" val="973262915"/>
                    </a:ext>
                  </a:extLst>
                </a:gridCol>
              </a:tblGrid>
              <a:tr h="2322635">
                <a:tc>
                  <a:txBody>
                    <a:bodyPr/>
                    <a:lstStyle/>
                    <a:p>
                      <a:pPr algn="ctr"/>
                      <a:endParaRPr lang="tr-TR"/>
                    </a:p>
                    <a:p>
                      <a:pPr algn="ctr"/>
                      <a:endParaRPr lang="tr-TR"/>
                    </a:p>
                    <a:p>
                      <a:pPr algn="ctr"/>
                      <a:r>
                        <a:rPr lang="tr-TR"/>
                        <a:t>NON-STEROİD ANTİİNFLAMATUVAR İLAÇLAR </a:t>
                      </a:r>
                    </a:p>
                  </a:txBody>
                  <a:tcPr/>
                </a:tc>
                <a:tc>
                  <a:txBody>
                    <a:bodyPr/>
                    <a:lstStyle/>
                    <a:p>
                      <a:pPr algn="ctr"/>
                      <a:endParaRPr lang="tr-TR"/>
                    </a:p>
                    <a:p>
                      <a:pPr algn="ctr"/>
                      <a:endParaRPr lang="tr-TR"/>
                    </a:p>
                    <a:p>
                      <a:pPr algn="ctr"/>
                      <a:endParaRPr lang="tr-TR"/>
                    </a:p>
                    <a:p>
                      <a:pPr algn="ctr"/>
                      <a:r>
                        <a:rPr lang="tr-TR"/>
                        <a:t>ENDİKASYON </a:t>
                      </a:r>
                    </a:p>
                  </a:txBody>
                  <a:tcPr/>
                </a:tc>
                <a:tc>
                  <a:txBody>
                    <a:bodyPr/>
                    <a:lstStyle/>
                    <a:p>
                      <a:pPr algn="ctr"/>
                      <a:endParaRPr lang="tr-TR"/>
                    </a:p>
                    <a:p>
                      <a:pPr algn="ctr"/>
                      <a:endParaRPr lang="tr-TR"/>
                    </a:p>
                    <a:p>
                      <a:pPr algn="ctr"/>
                      <a:endParaRPr lang="tr-TR"/>
                    </a:p>
                    <a:p>
                      <a:pPr algn="ctr"/>
                      <a:r>
                        <a:rPr lang="tr-TR"/>
                        <a:t>KONTRENDİKASYON </a:t>
                      </a:r>
                    </a:p>
                  </a:txBody>
                  <a:tcPr/>
                </a:tc>
                <a:tc>
                  <a:txBody>
                    <a:bodyPr/>
                    <a:lstStyle/>
                    <a:p>
                      <a:pPr algn="ctr"/>
                      <a:endParaRPr lang="tr-TR"/>
                    </a:p>
                    <a:p>
                      <a:pPr algn="ctr"/>
                      <a:endParaRPr lang="tr-TR"/>
                    </a:p>
                    <a:p>
                      <a:pPr algn="ctr"/>
                      <a:endParaRPr lang="tr-TR"/>
                    </a:p>
                    <a:p>
                      <a:pPr algn="ctr"/>
                      <a:r>
                        <a:rPr lang="tr-TR"/>
                        <a:t>VERİLİŞ ŞEKLİ </a:t>
                      </a:r>
                    </a:p>
                  </a:txBody>
                  <a:tcPr/>
                </a:tc>
                <a:tc>
                  <a:txBody>
                    <a:bodyPr/>
                    <a:lstStyle/>
                    <a:p>
                      <a:pPr algn="ctr"/>
                      <a:endParaRPr lang="tr-TR"/>
                    </a:p>
                    <a:p>
                      <a:pPr algn="ctr"/>
                      <a:endParaRPr lang="tr-TR"/>
                    </a:p>
                    <a:p>
                      <a:pPr algn="ctr"/>
                      <a:endParaRPr lang="tr-TR"/>
                    </a:p>
                    <a:p>
                      <a:pPr algn="ctr"/>
                      <a:r>
                        <a:rPr lang="tr-TR"/>
                        <a:t>YAN ETKİLERİ</a:t>
                      </a:r>
                    </a:p>
                  </a:txBody>
                  <a:tcPr/>
                </a:tc>
                <a:extLst>
                  <a:ext uri="{0D108BD9-81ED-4DB2-BD59-A6C34878D82A}">
                    <a16:rowId xmlns:a16="http://schemas.microsoft.com/office/drawing/2014/main" xmlns="" val="557001866"/>
                  </a:ext>
                </a:extLst>
              </a:tr>
              <a:tr h="2322635">
                <a:tc>
                  <a:txBody>
                    <a:bodyPr/>
                    <a:lstStyle/>
                    <a:p>
                      <a:pPr algn="ctr"/>
                      <a:endParaRPr lang="tr-TR"/>
                    </a:p>
                    <a:p>
                      <a:pPr algn="ctr"/>
                      <a:endParaRPr lang="tr-TR"/>
                    </a:p>
                    <a:p>
                      <a:pPr algn="ctr"/>
                      <a:endParaRPr lang="tr-TR"/>
                    </a:p>
                    <a:p>
                      <a:pPr algn="ctr"/>
                      <a:endParaRPr lang="tr-TR"/>
                    </a:p>
                    <a:p>
                      <a:pPr algn="ctr"/>
                      <a:r>
                        <a:rPr lang="tr-TR"/>
                        <a:t>MEFENAMİK ASİT(+) </a:t>
                      </a:r>
                    </a:p>
                  </a:txBody>
                  <a:tcPr/>
                </a:tc>
                <a:tc>
                  <a:txBody>
                    <a:bodyPr/>
                    <a:lstStyle/>
                    <a:p>
                      <a:pPr algn="ctr"/>
                      <a:r>
                        <a:rPr lang="tr-TR"/>
                        <a:t>Romatizmal hastalıklara eşlik eden akut ve kronik ağrılarda, kas ağrısı, omurga ağrısı, ağrılı adet dönemi. </a:t>
                      </a:r>
                    </a:p>
                  </a:txBody>
                  <a:tcPr anchor="ctr"/>
                </a:tc>
                <a:tc>
                  <a:txBody>
                    <a:bodyPr/>
                    <a:lstStyle/>
                    <a:p>
                      <a:pPr algn="ctr"/>
                      <a:r>
                        <a:rPr lang="tr-TR"/>
                        <a:t>Aşırı duyarlılık, peptik ülser, bağırsak ülseri inflamasyonu, gebelik, emzirme ve 14 yaş altı grup. </a:t>
                      </a:r>
                    </a:p>
                  </a:txBody>
                  <a:tcPr anchor="ctr"/>
                </a:tc>
                <a:tc>
                  <a:txBody>
                    <a:bodyPr/>
                    <a:lstStyle/>
                    <a:p>
                      <a:pPr algn="ctr"/>
                      <a:r>
                        <a:rPr lang="tr-TR"/>
                        <a:t>Yetişkin de ilk doz 500 mg, sonra 6 saatte bir 250 mg. </a:t>
                      </a:r>
                    </a:p>
                  </a:txBody>
                  <a:tcPr anchor="ctr"/>
                </a:tc>
                <a:tc>
                  <a:txBody>
                    <a:bodyPr/>
                    <a:lstStyle/>
                    <a:p>
                      <a:pPr algn="ctr"/>
                      <a:r>
                        <a:rPr lang="tr-TR"/>
                        <a:t>Diyare, karın ağrısı, bulantı, kusma, iştahsızlık, az, hemolitik anemi, trombositopeni, sersemlik, sinirlilik, baş ağrısı, hematüri, böbrek yetmezliği. </a:t>
                      </a:r>
                    </a:p>
                  </a:txBody>
                  <a:tcPr anchor="ctr"/>
                </a:tc>
                <a:extLst>
                  <a:ext uri="{0D108BD9-81ED-4DB2-BD59-A6C34878D82A}">
                    <a16:rowId xmlns:a16="http://schemas.microsoft.com/office/drawing/2014/main" xmlns="" val="801777324"/>
                  </a:ext>
                </a:extLst>
              </a:tr>
              <a:tr h="2322635">
                <a:tc>
                  <a:txBody>
                    <a:bodyPr/>
                    <a:lstStyle/>
                    <a:p>
                      <a:pPr algn="ctr"/>
                      <a:endParaRPr lang="tr-TR"/>
                    </a:p>
                    <a:p>
                      <a:pPr algn="ctr"/>
                      <a:endParaRPr lang="tr-TR"/>
                    </a:p>
                    <a:p>
                      <a:pPr algn="ctr"/>
                      <a:endParaRPr lang="tr-TR"/>
                    </a:p>
                    <a:p>
                      <a:pPr algn="ctr"/>
                      <a:r>
                        <a:rPr lang="tr-TR"/>
                        <a:t>TOLMETİN (+) </a:t>
                      </a:r>
                    </a:p>
                  </a:txBody>
                  <a:tcPr/>
                </a:tc>
                <a:tc>
                  <a:txBody>
                    <a:bodyPr/>
                    <a:lstStyle/>
                    <a:p>
                      <a:pPr algn="ctr"/>
                      <a:r>
                        <a:rPr lang="tr-TR"/>
                        <a:t>Romatoid artrit, jüvenil romatoid artrit, osteoartrit, ankilozon spondilit. </a:t>
                      </a:r>
                    </a:p>
                  </a:txBody>
                  <a:tcPr anchor="ctr"/>
                </a:tc>
                <a:tc>
                  <a:txBody>
                    <a:bodyPr/>
                    <a:lstStyle/>
                    <a:p>
                      <a:pPr algn="ctr"/>
                      <a:r>
                        <a:rPr lang="tr-TR"/>
                        <a:t>Aşırı duyarlılık, koroner cerrahi ağrıları, gebeliğin son dönemi. </a:t>
                      </a:r>
                    </a:p>
                  </a:txBody>
                  <a:tcPr anchor="ctr"/>
                </a:tc>
                <a:tc>
                  <a:txBody>
                    <a:bodyPr/>
                    <a:lstStyle/>
                    <a:p>
                      <a:pPr algn="ctr"/>
                      <a:r>
                        <a:rPr lang="tr-TR"/>
                        <a:t>Yetişkin 600-1200 mg/ gün.</a:t>
                      </a:r>
                    </a:p>
                    <a:p>
                      <a:pPr algn="ctr"/>
                      <a:r>
                        <a:rPr lang="tr-TR"/>
                        <a:t>3-4 doza bölünerek verilir. </a:t>
                      </a:r>
                    </a:p>
                  </a:txBody>
                  <a:tcPr anchor="ctr"/>
                </a:tc>
                <a:tc>
                  <a:txBody>
                    <a:bodyPr/>
                    <a:lstStyle/>
                    <a:p>
                      <a:pPr algn="ctr"/>
                      <a:r>
                        <a:rPr lang="tr-TR"/>
                        <a:t>Bulantı, kusma, karın ağrısı, dispepsi, diyare, konstipasyon, sersemlik, kulak çınlaması, aritmi, hipertansiyon, ödem. </a:t>
                      </a:r>
                    </a:p>
                  </a:txBody>
                  <a:tcPr anchor="ctr"/>
                </a:tc>
                <a:extLst>
                  <a:ext uri="{0D108BD9-81ED-4DB2-BD59-A6C34878D82A}">
                    <a16:rowId xmlns:a16="http://schemas.microsoft.com/office/drawing/2014/main" xmlns="" val="2125932269"/>
                  </a:ext>
                </a:extLst>
              </a:tr>
            </a:tbl>
          </a:graphicData>
        </a:graphic>
      </p:graphicFrame>
    </p:spTree>
    <p:extLst>
      <p:ext uri="{BB962C8B-B14F-4D97-AF65-F5344CB8AC3E}">
        <p14:creationId xmlns:p14="http://schemas.microsoft.com/office/powerpoint/2010/main" val="42327327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xmlns="" id="{DE38BE09-4640-0545-B46F-5B9E957E71BD}"/>
              </a:ext>
            </a:extLst>
          </p:cNvPr>
          <p:cNvGraphicFramePr>
            <a:graphicFrameLocks noGrp="1"/>
          </p:cNvGraphicFramePr>
          <p:nvPr>
            <p:ph idx="1"/>
            <p:extLst>
              <p:ext uri="{D42A27DB-BD31-4B8C-83A1-F6EECF244321}">
                <p14:modId xmlns:p14="http://schemas.microsoft.com/office/powerpoint/2010/main" val="3373662611"/>
              </p:ext>
            </p:extLst>
          </p:nvPr>
        </p:nvGraphicFramePr>
        <p:xfrm>
          <a:off x="0" y="38466"/>
          <a:ext cx="12192000" cy="6806712"/>
        </p:xfrm>
        <a:graphic>
          <a:graphicData uri="http://schemas.openxmlformats.org/drawingml/2006/table">
            <a:tbl>
              <a:tblPr firstRow="1" firstCol="1" bandRow="1">
                <a:tableStyleId>{5C22544A-7EE6-4342-B048-85BDC9FD1C3A}</a:tableStyleId>
              </a:tblPr>
              <a:tblGrid>
                <a:gridCol w="2438400">
                  <a:extLst>
                    <a:ext uri="{9D8B030D-6E8A-4147-A177-3AD203B41FA5}">
                      <a16:colId xmlns:a16="http://schemas.microsoft.com/office/drawing/2014/main" xmlns="" val="178269328"/>
                    </a:ext>
                  </a:extLst>
                </a:gridCol>
                <a:gridCol w="2438400">
                  <a:extLst>
                    <a:ext uri="{9D8B030D-6E8A-4147-A177-3AD203B41FA5}">
                      <a16:colId xmlns:a16="http://schemas.microsoft.com/office/drawing/2014/main" xmlns="" val="3528460491"/>
                    </a:ext>
                  </a:extLst>
                </a:gridCol>
                <a:gridCol w="2438400">
                  <a:extLst>
                    <a:ext uri="{9D8B030D-6E8A-4147-A177-3AD203B41FA5}">
                      <a16:colId xmlns:a16="http://schemas.microsoft.com/office/drawing/2014/main" xmlns="" val="1055498921"/>
                    </a:ext>
                  </a:extLst>
                </a:gridCol>
                <a:gridCol w="2438400">
                  <a:extLst>
                    <a:ext uri="{9D8B030D-6E8A-4147-A177-3AD203B41FA5}">
                      <a16:colId xmlns:a16="http://schemas.microsoft.com/office/drawing/2014/main" xmlns="" val="487816928"/>
                    </a:ext>
                  </a:extLst>
                </a:gridCol>
                <a:gridCol w="2438400">
                  <a:extLst>
                    <a:ext uri="{9D8B030D-6E8A-4147-A177-3AD203B41FA5}">
                      <a16:colId xmlns:a16="http://schemas.microsoft.com/office/drawing/2014/main" xmlns="" val="2459953041"/>
                    </a:ext>
                  </a:extLst>
                </a:gridCol>
              </a:tblGrid>
              <a:tr h="2260356">
                <a:tc>
                  <a:txBody>
                    <a:bodyPr/>
                    <a:lstStyle/>
                    <a:p>
                      <a:pPr algn="ctr"/>
                      <a:endParaRPr lang="tr-TR"/>
                    </a:p>
                    <a:p>
                      <a:pPr algn="ctr"/>
                      <a:endParaRPr lang="tr-TR"/>
                    </a:p>
                    <a:p>
                      <a:pPr algn="ctr"/>
                      <a:r>
                        <a:rPr lang="tr-TR"/>
                        <a:t>NON-STEROİD ANTİİNFLAMATUVAR İLAÇLAR </a:t>
                      </a:r>
                    </a:p>
                  </a:txBody>
                  <a:tcPr/>
                </a:tc>
                <a:tc>
                  <a:txBody>
                    <a:bodyPr/>
                    <a:lstStyle/>
                    <a:p>
                      <a:pPr algn="ctr"/>
                      <a:endParaRPr lang="tr-TR"/>
                    </a:p>
                    <a:p>
                      <a:pPr algn="ctr"/>
                      <a:endParaRPr lang="tr-TR"/>
                    </a:p>
                    <a:p>
                      <a:pPr algn="ctr"/>
                      <a:endParaRPr lang="tr-TR"/>
                    </a:p>
                    <a:p>
                      <a:pPr algn="ctr"/>
                      <a:r>
                        <a:rPr lang="tr-TR"/>
                        <a:t>ENDİKASYON </a:t>
                      </a:r>
                    </a:p>
                  </a:txBody>
                  <a:tcPr/>
                </a:tc>
                <a:tc>
                  <a:txBody>
                    <a:bodyPr/>
                    <a:lstStyle/>
                    <a:p>
                      <a:pPr algn="ctr"/>
                      <a:endParaRPr lang="tr-TR"/>
                    </a:p>
                    <a:p>
                      <a:pPr algn="ctr"/>
                      <a:endParaRPr lang="tr-TR"/>
                    </a:p>
                    <a:p>
                      <a:pPr algn="ctr"/>
                      <a:endParaRPr lang="tr-TR"/>
                    </a:p>
                    <a:p>
                      <a:pPr algn="ctr"/>
                      <a:r>
                        <a:rPr lang="tr-TR"/>
                        <a:t>KONTRENDİKASYON </a:t>
                      </a:r>
                    </a:p>
                  </a:txBody>
                  <a:tcPr/>
                </a:tc>
                <a:tc>
                  <a:txBody>
                    <a:bodyPr/>
                    <a:lstStyle/>
                    <a:p>
                      <a:pPr algn="ctr"/>
                      <a:endParaRPr lang="tr-TR"/>
                    </a:p>
                    <a:p>
                      <a:pPr algn="ctr"/>
                      <a:endParaRPr lang="tr-TR"/>
                    </a:p>
                    <a:p>
                      <a:pPr algn="ctr"/>
                      <a:endParaRPr lang="tr-TR"/>
                    </a:p>
                    <a:p>
                      <a:pPr algn="ctr"/>
                      <a:r>
                        <a:rPr lang="tr-TR"/>
                        <a:t>VERİLİŞ ŞEKLİ </a:t>
                      </a:r>
                    </a:p>
                  </a:txBody>
                  <a:tcPr/>
                </a:tc>
                <a:tc>
                  <a:txBody>
                    <a:bodyPr/>
                    <a:lstStyle/>
                    <a:p>
                      <a:pPr algn="ctr"/>
                      <a:endParaRPr lang="tr-TR"/>
                    </a:p>
                    <a:p>
                      <a:pPr algn="ctr"/>
                      <a:endParaRPr lang="tr-TR"/>
                    </a:p>
                    <a:p>
                      <a:pPr algn="ctr"/>
                      <a:endParaRPr lang="tr-TR"/>
                    </a:p>
                    <a:p>
                      <a:pPr algn="ctr"/>
                      <a:r>
                        <a:rPr lang="tr-TR"/>
                        <a:t>YAN ETKİLERİ </a:t>
                      </a:r>
                    </a:p>
                  </a:txBody>
                  <a:tcPr/>
                </a:tc>
                <a:extLst>
                  <a:ext uri="{0D108BD9-81ED-4DB2-BD59-A6C34878D82A}">
                    <a16:rowId xmlns:a16="http://schemas.microsoft.com/office/drawing/2014/main" xmlns="" val="2267244970"/>
                  </a:ext>
                </a:extLst>
              </a:tr>
              <a:tr h="2260356">
                <a:tc>
                  <a:txBody>
                    <a:bodyPr/>
                    <a:lstStyle/>
                    <a:p>
                      <a:pPr algn="ctr"/>
                      <a:endParaRPr lang="tr-TR"/>
                    </a:p>
                    <a:p>
                      <a:pPr algn="ctr"/>
                      <a:endParaRPr lang="tr-TR"/>
                    </a:p>
                    <a:p>
                      <a:pPr algn="ctr"/>
                      <a:endParaRPr lang="tr-TR"/>
                    </a:p>
                    <a:p>
                      <a:pPr algn="ctr"/>
                      <a:r>
                        <a:rPr lang="tr-TR"/>
                        <a:t>DİFLUNİSAL(-) </a:t>
                      </a:r>
                    </a:p>
                  </a:txBody>
                  <a:tcPr/>
                </a:tc>
                <a:tc>
                  <a:txBody>
                    <a:bodyPr/>
                    <a:lstStyle/>
                    <a:p>
                      <a:pPr algn="ctr"/>
                      <a:r>
                        <a:rPr lang="tr-TR"/>
                        <a:t>Kas-iskelet ağrıları, dejeneratif eklem hastalığı ve eklem iltihabı ile görülen romatizmal hastalığa eşlik eden ağrı ve iltihap tedavisinde endikedir. </a:t>
                      </a:r>
                    </a:p>
                  </a:txBody>
                  <a:tcPr anchor="ctr"/>
                </a:tc>
                <a:tc>
                  <a:txBody>
                    <a:bodyPr/>
                    <a:lstStyle/>
                    <a:p>
                      <a:pPr algn="ctr"/>
                      <a:r>
                        <a:rPr lang="tr-TR"/>
                        <a:t>Aşırı duyarlılık, koroner cerrahi ağrıları. </a:t>
                      </a:r>
                    </a:p>
                  </a:txBody>
                  <a:tcPr anchor="ctr"/>
                </a:tc>
                <a:tc>
                  <a:txBody>
                    <a:bodyPr/>
                    <a:lstStyle/>
                    <a:p>
                      <a:pPr algn="ctr"/>
                      <a:r>
                        <a:rPr lang="tr-TR"/>
                        <a:t>Yetişkinlerde 1000 mg başlangıç 2x500 mg’dir. </a:t>
                      </a:r>
                    </a:p>
                  </a:txBody>
                  <a:tcPr anchor="ctr"/>
                </a:tc>
                <a:tc>
                  <a:txBody>
                    <a:bodyPr/>
                    <a:lstStyle/>
                    <a:p>
                      <a:pPr algn="ctr"/>
                      <a:r>
                        <a:rPr lang="tr-TR"/>
                        <a:t>Dispepsi, bulantı, kusma, vertigo, uyuşukluk, pruritus, ciltte kızarıklıklar. </a:t>
                      </a:r>
                    </a:p>
                  </a:txBody>
                  <a:tcPr anchor="ctr"/>
                </a:tc>
                <a:extLst>
                  <a:ext uri="{0D108BD9-81ED-4DB2-BD59-A6C34878D82A}">
                    <a16:rowId xmlns:a16="http://schemas.microsoft.com/office/drawing/2014/main" xmlns="" val="30098154"/>
                  </a:ext>
                </a:extLst>
              </a:tr>
              <a:tr h="2260356">
                <a:tc>
                  <a:txBody>
                    <a:bodyPr/>
                    <a:lstStyle/>
                    <a:p>
                      <a:pPr algn="ctr"/>
                      <a:endParaRPr lang="tr-TR"/>
                    </a:p>
                    <a:p>
                      <a:pPr algn="ctr"/>
                      <a:endParaRPr lang="tr-TR"/>
                    </a:p>
                    <a:p>
                      <a:pPr algn="ctr"/>
                      <a:endParaRPr lang="tr-TR"/>
                    </a:p>
                    <a:p>
                      <a:pPr algn="ctr"/>
                      <a:r>
                        <a:rPr lang="tr-TR"/>
                        <a:t>NABUMETAN (-) </a:t>
                      </a:r>
                    </a:p>
                  </a:txBody>
                  <a:tcPr/>
                </a:tc>
                <a:tc>
                  <a:txBody>
                    <a:bodyPr/>
                    <a:lstStyle/>
                    <a:p>
                      <a:pPr algn="ctr"/>
                      <a:r>
                        <a:rPr lang="tr-TR"/>
                        <a:t>Osteoartrit ve romatoid artritin belirti ve bulgularının akut ve kronik tedavisinde endikedir. </a:t>
                      </a:r>
                    </a:p>
                  </a:txBody>
                  <a:tcPr anchor="ctr"/>
                </a:tc>
                <a:tc>
                  <a:txBody>
                    <a:bodyPr/>
                    <a:lstStyle/>
                    <a:p>
                      <a:pPr algn="ctr"/>
                      <a:r>
                        <a:rPr lang="tr-TR"/>
                        <a:t>Aşırı duyarlılık, koroner cerrahi ağrıları, duktus arteriozus, aktif peptik ülser, ağır hepatik bozukluklara kullanılmamalıdır. </a:t>
                      </a:r>
                    </a:p>
                  </a:txBody>
                  <a:tcPr anchor="ctr"/>
                </a:tc>
                <a:tc>
                  <a:txBody>
                    <a:bodyPr/>
                    <a:lstStyle/>
                    <a:p>
                      <a:pPr algn="ctr"/>
                      <a:r>
                        <a:rPr lang="tr-TR"/>
                        <a:t>Yetişkinlerde başlangıç 1000 mg. Devam eden süreçte 1500-2000 mg/gün 3-4 doz şeklinde verilir. </a:t>
                      </a:r>
                    </a:p>
                  </a:txBody>
                  <a:tcPr anchor="ctr"/>
                </a:tc>
                <a:tc>
                  <a:txBody>
                    <a:bodyPr/>
                    <a:lstStyle/>
                    <a:p>
                      <a:pPr algn="ctr"/>
                      <a:r>
                        <a:rPr lang="tr-TR"/>
                        <a:t>Alerjik reaksiyon, peptik ülser, gastrointestinal kanama, hepatik kolesterol,proteinüri trombositopeni,bulantı, hemolitik anemi,kusma, agronolositozis, kalp yetmezliği, ödem, aritmi</a:t>
                      </a:r>
                    </a:p>
                  </a:txBody>
                  <a:tcPr anchor="ctr"/>
                </a:tc>
                <a:extLst>
                  <a:ext uri="{0D108BD9-81ED-4DB2-BD59-A6C34878D82A}">
                    <a16:rowId xmlns:a16="http://schemas.microsoft.com/office/drawing/2014/main" xmlns="" val="983998681"/>
                  </a:ext>
                </a:extLst>
              </a:tr>
            </a:tbl>
          </a:graphicData>
        </a:graphic>
      </p:graphicFrame>
    </p:spTree>
    <p:extLst>
      <p:ext uri="{BB962C8B-B14F-4D97-AF65-F5344CB8AC3E}">
        <p14:creationId xmlns:p14="http://schemas.microsoft.com/office/powerpoint/2010/main" val="27528892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xmlns="" id="{D5930065-2281-E04D-B250-A461E5EFB578}"/>
              </a:ext>
            </a:extLst>
          </p:cNvPr>
          <p:cNvGraphicFramePr>
            <a:graphicFrameLocks noGrp="1"/>
          </p:cNvGraphicFramePr>
          <p:nvPr>
            <p:ph idx="1"/>
            <p:extLst>
              <p:ext uri="{D42A27DB-BD31-4B8C-83A1-F6EECF244321}">
                <p14:modId xmlns:p14="http://schemas.microsoft.com/office/powerpoint/2010/main" val="2811975473"/>
              </p:ext>
            </p:extLst>
          </p:nvPr>
        </p:nvGraphicFramePr>
        <p:xfrm>
          <a:off x="0" y="-113550"/>
          <a:ext cx="12192000" cy="7051935"/>
        </p:xfrm>
        <a:graphic>
          <a:graphicData uri="http://schemas.openxmlformats.org/drawingml/2006/table">
            <a:tbl>
              <a:tblPr firstRow="1" firstCol="1" bandRow="1">
                <a:tableStyleId>{5C22544A-7EE6-4342-B048-85BDC9FD1C3A}</a:tableStyleId>
              </a:tblPr>
              <a:tblGrid>
                <a:gridCol w="2438400">
                  <a:extLst>
                    <a:ext uri="{9D8B030D-6E8A-4147-A177-3AD203B41FA5}">
                      <a16:colId xmlns:a16="http://schemas.microsoft.com/office/drawing/2014/main" xmlns="" val="3839021299"/>
                    </a:ext>
                  </a:extLst>
                </a:gridCol>
                <a:gridCol w="2438400">
                  <a:extLst>
                    <a:ext uri="{9D8B030D-6E8A-4147-A177-3AD203B41FA5}">
                      <a16:colId xmlns:a16="http://schemas.microsoft.com/office/drawing/2014/main" xmlns="" val="4236182604"/>
                    </a:ext>
                  </a:extLst>
                </a:gridCol>
                <a:gridCol w="2438400">
                  <a:extLst>
                    <a:ext uri="{9D8B030D-6E8A-4147-A177-3AD203B41FA5}">
                      <a16:colId xmlns:a16="http://schemas.microsoft.com/office/drawing/2014/main" xmlns="" val="1106897976"/>
                    </a:ext>
                  </a:extLst>
                </a:gridCol>
                <a:gridCol w="2438400">
                  <a:extLst>
                    <a:ext uri="{9D8B030D-6E8A-4147-A177-3AD203B41FA5}">
                      <a16:colId xmlns:a16="http://schemas.microsoft.com/office/drawing/2014/main" xmlns="" val="3885288732"/>
                    </a:ext>
                  </a:extLst>
                </a:gridCol>
                <a:gridCol w="2438400">
                  <a:extLst>
                    <a:ext uri="{9D8B030D-6E8A-4147-A177-3AD203B41FA5}">
                      <a16:colId xmlns:a16="http://schemas.microsoft.com/office/drawing/2014/main" xmlns="" val="4169998039"/>
                    </a:ext>
                  </a:extLst>
                </a:gridCol>
              </a:tblGrid>
              <a:tr h="1931295">
                <a:tc>
                  <a:txBody>
                    <a:bodyPr/>
                    <a:lstStyle/>
                    <a:p>
                      <a:pPr algn="ctr"/>
                      <a:endParaRPr lang="tr-TR"/>
                    </a:p>
                    <a:p>
                      <a:pPr algn="ctr"/>
                      <a:endParaRPr lang="tr-TR"/>
                    </a:p>
                    <a:p>
                      <a:pPr algn="ctr"/>
                      <a:r>
                        <a:rPr lang="tr-TR"/>
                        <a:t>NON-STEROİD ANTİİNFLAMATUVAR İLAÇLAR </a:t>
                      </a:r>
                    </a:p>
                  </a:txBody>
                  <a:tcPr/>
                </a:tc>
                <a:tc>
                  <a:txBody>
                    <a:bodyPr/>
                    <a:lstStyle/>
                    <a:p>
                      <a:pPr algn="ctr"/>
                      <a:endParaRPr lang="tr-TR"/>
                    </a:p>
                    <a:p>
                      <a:pPr algn="ctr"/>
                      <a:endParaRPr lang="tr-TR"/>
                    </a:p>
                    <a:p>
                      <a:pPr algn="ctr"/>
                      <a:endParaRPr lang="tr-TR"/>
                    </a:p>
                    <a:p>
                      <a:pPr algn="ctr"/>
                      <a:r>
                        <a:rPr lang="tr-TR"/>
                        <a:t>ENDİKASYON </a:t>
                      </a:r>
                    </a:p>
                  </a:txBody>
                  <a:tcPr/>
                </a:tc>
                <a:tc>
                  <a:txBody>
                    <a:bodyPr/>
                    <a:lstStyle/>
                    <a:p>
                      <a:pPr algn="ctr"/>
                      <a:endParaRPr lang="tr-TR"/>
                    </a:p>
                    <a:p>
                      <a:pPr algn="ctr"/>
                      <a:endParaRPr lang="tr-TR"/>
                    </a:p>
                    <a:p>
                      <a:pPr algn="ctr"/>
                      <a:endParaRPr lang="tr-TR"/>
                    </a:p>
                    <a:p>
                      <a:pPr algn="ctr"/>
                      <a:r>
                        <a:rPr lang="tr-TR"/>
                        <a:t>KONTRENDİKASYON </a:t>
                      </a:r>
                    </a:p>
                  </a:txBody>
                  <a:tcPr/>
                </a:tc>
                <a:tc>
                  <a:txBody>
                    <a:bodyPr/>
                    <a:lstStyle/>
                    <a:p>
                      <a:pPr algn="ctr"/>
                      <a:endParaRPr lang="tr-TR"/>
                    </a:p>
                    <a:p>
                      <a:pPr algn="ctr"/>
                      <a:endParaRPr lang="tr-TR"/>
                    </a:p>
                    <a:p>
                      <a:pPr algn="ctr"/>
                      <a:endParaRPr lang="tr-TR"/>
                    </a:p>
                    <a:p>
                      <a:pPr algn="ctr"/>
                      <a:r>
                        <a:rPr lang="tr-TR"/>
                        <a:t>VERİLİŞ ŞEKLİ </a:t>
                      </a:r>
                    </a:p>
                  </a:txBody>
                  <a:tcPr/>
                </a:tc>
                <a:tc>
                  <a:txBody>
                    <a:bodyPr/>
                    <a:lstStyle/>
                    <a:p>
                      <a:pPr algn="ctr"/>
                      <a:endParaRPr lang="tr-TR"/>
                    </a:p>
                    <a:p>
                      <a:pPr algn="ctr"/>
                      <a:endParaRPr lang="tr-TR"/>
                    </a:p>
                    <a:p>
                      <a:pPr algn="ctr"/>
                      <a:endParaRPr lang="tr-TR"/>
                    </a:p>
                    <a:p>
                      <a:pPr algn="ctr"/>
                      <a:r>
                        <a:rPr lang="tr-TR"/>
                        <a:t>YAN ETKİLERİ </a:t>
                      </a:r>
                    </a:p>
                  </a:txBody>
                  <a:tcPr/>
                </a:tc>
                <a:extLst>
                  <a:ext uri="{0D108BD9-81ED-4DB2-BD59-A6C34878D82A}">
                    <a16:rowId xmlns:a16="http://schemas.microsoft.com/office/drawing/2014/main" xmlns="" val="3264036748"/>
                  </a:ext>
                </a:extLst>
              </a:tr>
              <a:tr h="3060032">
                <a:tc>
                  <a:txBody>
                    <a:bodyPr/>
                    <a:lstStyle/>
                    <a:p>
                      <a:pPr algn="ctr"/>
                      <a:endParaRPr lang="tr-TR"/>
                    </a:p>
                    <a:p>
                      <a:pPr algn="ctr"/>
                      <a:endParaRPr lang="tr-TR"/>
                    </a:p>
                    <a:p>
                      <a:pPr algn="ctr"/>
                      <a:endParaRPr lang="tr-TR"/>
                    </a:p>
                    <a:p>
                      <a:pPr algn="ctr"/>
                      <a:r>
                        <a:rPr lang="tr-TR"/>
                        <a:t>NAPROKSEN (-) </a:t>
                      </a:r>
                    </a:p>
                  </a:txBody>
                  <a:tcPr/>
                </a:tc>
                <a:tc>
                  <a:txBody>
                    <a:bodyPr/>
                    <a:lstStyle/>
                    <a:p>
                      <a:pPr algn="ctr"/>
                      <a:r>
                        <a:rPr lang="tr-TR"/>
                        <a:t>Romatoid artrit, jüvenil romatoid artrit,, osteoartrit, ankilozon spondilit, gutta anti-inflamatuar ve analjezik olarak, bursit, tendinit, sinovit, tenozivit, ve lumbagoda analjezik. </a:t>
                      </a:r>
                    </a:p>
                  </a:txBody>
                  <a:tcPr anchor="ctr"/>
                </a:tc>
                <a:tc>
                  <a:txBody>
                    <a:bodyPr/>
                    <a:lstStyle/>
                    <a:p>
                      <a:pPr algn="ctr"/>
                      <a:r>
                        <a:rPr lang="tr-TR"/>
                        <a:t>Nopraksene aşırı duyarlılığı olanlar. Aktif mide ve solunum ülseri olanlarda, aspirin veya diğer nonsteroid anti-inflamatuar ilaçlarla astım, rinit, ürtiker, gibi reaksiyonlar oluşturabileceğinden kullanılmamalıdır.</a:t>
                      </a:r>
                    </a:p>
                    <a:p>
                      <a:pPr algn="ctr"/>
                      <a:endParaRPr lang="tr-TR"/>
                    </a:p>
                  </a:txBody>
                  <a:tcPr anchor="ctr"/>
                </a:tc>
                <a:tc>
                  <a:txBody>
                    <a:bodyPr/>
                    <a:lstStyle/>
                    <a:p>
                      <a:pPr algn="ctr"/>
                      <a:r>
                        <a:rPr lang="tr-TR"/>
                        <a:t>Yetişkinlerde, 12 saatlik aralarla 2defa verilen 500-1000 mg’dir. Osteoartritli hastalarda tedaviye günde 750-1000 mg ile başlanır. Bir kaç hafta devam edilir. </a:t>
                      </a:r>
                    </a:p>
                  </a:txBody>
                  <a:tcPr anchor="ctr"/>
                </a:tc>
                <a:tc>
                  <a:txBody>
                    <a:bodyPr/>
                    <a:lstStyle/>
                    <a:p>
                      <a:pPr algn="ctr"/>
                      <a:r>
                        <a:rPr lang="tr-TR"/>
                        <a:t>Karında rahatsızlık hissi, mide ağrısı ve yanması, bulantı, hazımsızlık, kabızlık, diyare, çarpıntı, ödem, dispne, kulak çınlaması, işitme ve görme bozukluğu, baş ağrısı ve dönmesi. </a:t>
                      </a:r>
                    </a:p>
                  </a:txBody>
                  <a:tcPr anchor="ctr"/>
                </a:tc>
                <a:extLst>
                  <a:ext uri="{0D108BD9-81ED-4DB2-BD59-A6C34878D82A}">
                    <a16:rowId xmlns:a16="http://schemas.microsoft.com/office/drawing/2014/main" xmlns="" val="3654196032"/>
                  </a:ext>
                </a:extLst>
              </a:tr>
              <a:tr h="1931295">
                <a:tc>
                  <a:txBody>
                    <a:bodyPr/>
                    <a:lstStyle/>
                    <a:p>
                      <a:pPr algn="ctr"/>
                      <a:endParaRPr lang="tr-TR"/>
                    </a:p>
                    <a:p>
                      <a:pPr algn="ctr"/>
                      <a:endParaRPr lang="tr-TR"/>
                    </a:p>
                    <a:p>
                      <a:pPr algn="ctr"/>
                      <a:endParaRPr lang="tr-TR"/>
                    </a:p>
                    <a:p>
                      <a:pPr algn="ctr"/>
                      <a:r>
                        <a:rPr lang="tr-TR"/>
                        <a:t>TENOKSİKAM(-) </a:t>
                      </a:r>
                    </a:p>
                  </a:txBody>
                  <a:tcPr/>
                </a:tc>
                <a:tc>
                  <a:txBody>
                    <a:bodyPr/>
                    <a:lstStyle/>
                    <a:p>
                      <a:pPr algn="ctr"/>
                      <a:r>
                        <a:rPr lang="tr-TR"/>
                        <a:t>Romatoid artrit, osteoartrit, artroz, ankilozon spondilit, tendinit, bursit, omuz artriti, burkulma, incinme, </a:t>
                      </a:r>
                    </a:p>
                  </a:txBody>
                  <a:tcPr anchor="ctr"/>
                </a:tc>
                <a:tc>
                  <a:txBody>
                    <a:bodyPr/>
                    <a:lstStyle/>
                    <a:p>
                      <a:pPr algn="ctr"/>
                      <a:r>
                        <a:rPr lang="tr-TR"/>
                        <a:t>Aşırı duyarlılık, aktif peptik ülser, gastrointestinal kanama, gastrit, ağır karaciğer ve böbrek yetmezliği, koroner cerrahi ağrıları. </a:t>
                      </a:r>
                    </a:p>
                  </a:txBody>
                  <a:tcPr anchor="ctr"/>
                </a:tc>
                <a:tc>
                  <a:txBody>
                    <a:bodyPr/>
                    <a:lstStyle/>
                    <a:p>
                      <a:pPr algn="ctr"/>
                      <a:r>
                        <a:rPr lang="tr-TR"/>
                        <a:t>Yetişkin de günlük doz 20 mg’dir. </a:t>
                      </a:r>
                    </a:p>
                  </a:txBody>
                  <a:tcPr anchor="ctr"/>
                </a:tc>
                <a:tc>
                  <a:txBody>
                    <a:bodyPr/>
                    <a:lstStyle/>
                    <a:p>
                      <a:pPr algn="ctr"/>
                      <a:r>
                        <a:rPr lang="tr-TR"/>
                        <a:t>Epigastrik ağrı, bulantı, kusma, hazımsızlık, baş ağrısı, baş dönmesi, serum tranaminazlarında artış,kanama süresinin uzaması. </a:t>
                      </a:r>
                    </a:p>
                  </a:txBody>
                  <a:tcPr/>
                </a:tc>
                <a:extLst>
                  <a:ext uri="{0D108BD9-81ED-4DB2-BD59-A6C34878D82A}">
                    <a16:rowId xmlns:a16="http://schemas.microsoft.com/office/drawing/2014/main" xmlns="" val="771140938"/>
                  </a:ext>
                </a:extLst>
              </a:tr>
            </a:tbl>
          </a:graphicData>
        </a:graphic>
      </p:graphicFrame>
    </p:spTree>
    <p:extLst>
      <p:ext uri="{BB962C8B-B14F-4D97-AF65-F5344CB8AC3E}">
        <p14:creationId xmlns:p14="http://schemas.microsoft.com/office/powerpoint/2010/main" val="14539923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8FE4A67-E662-3142-A273-22EC7D47A0EF}"/>
              </a:ext>
            </a:extLst>
          </p:cNvPr>
          <p:cNvSpPr>
            <a:spLocks noGrp="1"/>
          </p:cNvSpPr>
          <p:nvPr>
            <p:ph type="title"/>
          </p:nvPr>
        </p:nvSpPr>
        <p:spPr>
          <a:xfrm>
            <a:off x="3187212" y="0"/>
            <a:ext cx="8617194" cy="1470880"/>
          </a:xfrm>
        </p:spPr>
        <p:txBody>
          <a:bodyPr/>
          <a:lstStyle/>
          <a:p>
            <a:r>
              <a:rPr lang="tr-TR"/>
              <a:t>        </a:t>
            </a:r>
            <a:r>
              <a:rPr lang="tr-TR" sz="2400" b="1">
                <a:solidFill>
                  <a:srgbClr val="C00000"/>
                </a:solidFill>
              </a:rPr>
              <a:t>KORTİKOSTEROİD İLAÇLAR </a:t>
            </a:r>
            <a:endParaRPr lang="tr-TR"/>
          </a:p>
        </p:txBody>
      </p:sp>
      <p:graphicFrame>
        <p:nvGraphicFramePr>
          <p:cNvPr id="4" name="Tablo 4">
            <a:extLst>
              <a:ext uri="{FF2B5EF4-FFF2-40B4-BE49-F238E27FC236}">
                <a16:creationId xmlns:a16="http://schemas.microsoft.com/office/drawing/2014/main" xmlns="" id="{77654E1B-DA1B-D84D-8DA5-D36240234AF8}"/>
              </a:ext>
            </a:extLst>
          </p:cNvPr>
          <p:cNvGraphicFramePr>
            <a:graphicFrameLocks noGrp="1"/>
          </p:cNvGraphicFramePr>
          <p:nvPr>
            <p:extLst>
              <p:ext uri="{D42A27DB-BD31-4B8C-83A1-F6EECF244321}">
                <p14:modId xmlns:p14="http://schemas.microsoft.com/office/powerpoint/2010/main" val="3402762049"/>
              </p:ext>
            </p:extLst>
          </p:nvPr>
        </p:nvGraphicFramePr>
        <p:xfrm>
          <a:off x="98913" y="1560635"/>
          <a:ext cx="11957540" cy="5097783"/>
        </p:xfrm>
        <a:graphic>
          <a:graphicData uri="http://schemas.openxmlformats.org/drawingml/2006/table">
            <a:tbl>
              <a:tblPr firstRow="1" firstCol="1" bandRow="1">
                <a:tableStyleId>{5C22544A-7EE6-4342-B048-85BDC9FD1C3A}</a:tableStyleId>
              </a:tblPr>
              <a:tblGrid>
                <a:gridCol w="2391508">
                  <a:extLst>
                    <a:ext uri="{9D8B030D-6E8A-4147-A177-3AD203B41FA5}">
                      <a16:colId xmlns:a16="http://schemas.microsoft.com/office/drawing/2014/main" xmlns="" val="3421632350"/>
                    </a:ext>
                  </a:extLst>
                </a:gridCol>
                <a:gridCol w="2391508">
                  <a:extLst>
                    <a:ext uri="{9D8B030D-6E8A-4147-A177-3AD203B41FA5}">
                      <a16:colId xmlns:a16="http://schemas.microsoft.com/office/drawing/2014/main" xmlns="" val="1182736768"/>
                    </a:ext>
                  </a:extLst>
                </a:gridCol>
                <a:gridCol w="2391508">
                  <a:extLst>
                    <a:ext uri="{9D8B030D-6E8A-4147-A177-3AD203B41FA5}">
                      <a16:colId xmlns:a16="http://schemas.microsoft.com/office/drawing/2014/main" xmlns="" val="4133212679"/>
                    </a:ext>
                  </a:extLst>
                </a:gridCol>
                <a:gridCol w="2391508">
                  <a:extLst>
                    <a:ext uri="{9D8B030D-6E8A-4147-A177-3AD203B41FA5}">
                      <a16:colId xmlns:a16="http://schemas.microsoft.com/office/drawing/2014/main" xmlns="" val="1736318405"/>
                    </a:ext>
                  </a:extLst>
                </a:gridCol>
                <a:gridCol w="2391508">
                  <a:extLst>
                    <a:ext uri="{9D8B030D-6E8A-4147-A177-3AD203B41FA5}">
                      <a16:colId xmlns:a16="http://schemas.microsoft.com/office/drawing/2014/main" xmlns="" val="1583819209"/>
                    </a:ext>
                  </a:extLst>
                </a:gridCol>
              </a:tblGrid>
              <a:tr h="1348743">
                <a:tc>
                  <a:txBody>
                    <a:bodyPr/>
                    <a:lstStyle/>
                    <a:p>
                      <a:pPr algn="ctr"/>
                      <a:r>
                        <a:rPr lang="tr-TR"/>
                        <a:t> </a:t>
                      </a:r>
                    </a:p>
                    <a:p>
                      <a:pPr algn="ctr"/>
                      <a:endParaRPr lang="tr-TR"/>
                    </a:p>
                    <a:p>
                      <a:pPr algn="ctr"/>
                      <a:endParaRPr lang="tr-TR"/>
                    </a:p>
                    <a:p>
                      <a:pPr algn="ctr"/>
                      <a:r>
                        <a:rPr lang="tr-TR"/>
                        <a:t> KORTİKOSTEROİD İLAÇLAR </a:t>
                      </a:r>
                    </a:p>
                  </a:txBody>
                  <a:tcPr/>
                </a:tc>
                <a:tc>
                  <a:txBody>
                    <a:bodyPr/>
                    <a:lstStyle/>
                    <a:p>
                      <a:pPr algn="ctr"/>
                      <a:endParaRPr lang="tr-TR"/>
                    </a:p>
                    <a:p>
                      <a:pPr algn="ctr"/>
                      <a:endParaRPr lang="tr-TR"/>
                    </a:p>
                    <a:p>
                      <a:pPr algn="ctr"/>
                      <a:endParaRPr lang="tr-TR"/>
                    </a:p>
                    <a:p>
                      <a:pPr algn="ctr"/>
                      <a:r>
                        <a:rPr lang="tr-TR"/>
                        <a:t>ENDİKASYON</a:t>
                      </a:r>
                    </a:p>
                  </a:txBody>
                  <a:tcPr/>
                </a:tc>
                <a:tc>
                  <a:txBody>
                    <a:bodyPr/>
                    <a:lstStyle/>
                    <a:p>
                      <a:pPr algn="ctr"/>
                      <a:endParaRPr lang="tr-TR"/>
                    </a:p>
                    <a:p>
                      <a:pPr algn="ctr"/>
                      <a:endParaRPr lang="tr-TR"/>
                    </a:p>
                    <a:p>
                      <a:pPr algn="ctr"/>
                      <a:endParaRPr lang="tr-TR"/>
                    </a:p>
                    <a:p>
                      <a:pPr algn="ctr"/>
                      <a:r>
                        <a:rPr lang="tr-TR"/>
                        <a:t>KONTRENDİKASYON</a:t>
                      </a:r>
                    </a:p>
                  </a:txBody>
                  <a:tcPr/>
                </a:tc>
                <a:tc>
                  <a:txBody>
                    <a:bodyPr/>
                    <a:lstStyle/>
                    <a:p>
                      <a:pPr algn="ctr"/>
                      <a:endParaRPr lang="tr-TR"/>
                    </a:p>
                    <a:p>
                      <a:pPr algn="ctr"/>
                      <a:endParaRPr lang="tr-TR"/>
                    </a:p>
                    <a:p>
                      <a:pPr algn="ctr"/>
                      <a:endParaRPr lang="tr-TR"/>
                    </a:p>
                    <a:p>
                      <a:pPr algn="ctr"/>
                      <a:r>
                        <a:rPr lang="tr-TR"/>
                        <a:t>VERİLİŞ ŞEKLİ </a:t>
                      </a:r>
                    </a:p>
                  </a:txBody>
                  <a:tcPr/>
                </a:tc>
                <a:tc>
                  <a:txBody>
                    <a:bodyPr/>
                    <a:lstStyle/>
                    <a:p>
                      <a:pPr algn="ctr"/>
                      <a:endParaRPr lang="tr-TR"/>
                    </a:p>
                    <a:p>
                      <a:pPr algn="ctr"/>
                      <a:endParaRPr lang="tr-TR"/>
                    </a:p>
                    <a:p>
                      <a:pPr algn="ctr"/>
                      <a:endParaRPr lang="tr-TR"/>
                    </a:p>
                    <a:p>
                      <a:pPr algn="ctr"/>
                      <a:r>
                        <a:rPr lang="tr-TR"/>
                        <a:t>YAN ETKİLERİ </a:t>
                      </a:r>
                    </a:p>
                  </a:txBody>
                  <a:tcPr/>
                </a:tc>
                <a:extLst>
                  <a:ext uri="{0D108BD9-81ED-4DB2-BD59-A6C34878D82A}">
                    <a16:rowId xmlns:a16="http://schemas.microsoft.com/office/drawing/2014/main" xmlns="" val="885573436"/>
                  </a:ext>
                </a:extLst>
              </a:tr>
              <a:tr h="2072341">
                <a:tc>
                  <a:txBody>
                    <a:bodyPr/>
                    <a:lstStyle/>
                    <a:p>
                      <a:pPr algn="ctr"/>
                      <a:endParaRPr lang="tr-TR"/>
                    </a:p>
                    <a:p>
                      <a:pPr algn="ctr"/>
                      <a:endParaRPr lang="tr-TR"/>
                    </a:p>
                    <a:p>
                      <a:pPr algn="ctr"/>
                      <a:endParaRPr lang="tr-TR"/>
                    </a:p>
                    <a:p>
                      <a:pPr algn="ctr"/>
                      <a:r>
                        <a:rPr lang="tr-TR"/>
                        <a:t>PREDNİZON </a:t>
                      </a:r>
                    </a:p>
                  </a:txBody>
                  <a:tcPr/>
                </a:tc>
                <a:tc>
                  <a:txBody>
                    <a:bodyPr/>
                    <a:lstStyle/>
                    <a:p>
                      <a:pPr algn="ctr"/>
                      <a:r>
                        <a:rPr lang="tr-TR"/>
                        <a:t>Artrit, astım, cilt koşulları, şiddetli alerjiler, kan hastalıkları gibi hastalıkların tedavisinde ve Diğer durumlarda endikedir. </a:t>
                      </a:r>
                    </a:p>
                  </a:txBody>
                  <a:tcPr anchor="ctr"/>
                </a:tc>
                <a:tc>
                  <a:txBody>
                    <a:bodyPr/>
                    <a:lstStyle/>
                    <a:p>
                      <a:pPr algn="ctr"/>
                      <a:r>
                        <a:rPr lang="tr-TR"/>
                        <a:t>Etken maddeye aşırı duyarlılık. Herpes enfeksiyonu, mantar, sıtma, alerji, optik sinir iltihabı gibi durumlarda kontrendikedir. </a:t>
                      </a:r>
                    </a:p>
                  </a:txBody>
                  <a:tcPr anchor="ctr"/>
                </a:tc>
                <a:tc>
                  <a:txBody>
                    <a:bodyPr/>
                    <a:lstStyle/>
                    <a:p>
                      <a:pPr algn="ctr"/>
                      <a:r>
                        <a:rPr lang="tr-TR"/>
                        <a:t>Oral alınabilen Im olarak da verilen sentetik bir kortikosteroiddir. Başlangıç dozu 20-80mg/gün çocuklarda 50 mg ye kadar 1mg/kg verilir. </a:t>
                      </a:r>
                    </a:p>
                  </a:txBody>
                  <a:tcPr anchor="ctr"/>
                </a:tc>
                <a:tc>
                  <a:txBody>
                    <a:bodyPr/>
                    <a:lstStyle/>
                    <a:p>
                      <a:pPr algn="ctr"/>
                      <a:r>
                        <a:rPr lang="tr-TR"/>
                        <a:t>Depresyon, bulanık görme, karın ağrısı, enfeksiyon, sivilce, uykusuzluk, kilo alma, yüzde şişme, sinirlilik hali, ciltte kızarıklıklar, hiperaktivite, iştah artması. </a:t>
                      </a:r>
                    </a:p>
                  </a:txBody>
                  <a:tcPr/>
                </a:tc>
                <a:extLst>
                  <a:ext uri="{0D108BD9-81ED-4DB2-BD59-A6C34878D82A}">
                    <a16:rowId xmlns:a16="http://schemas.microsoft.com/office/drawing/2014/main" xmlns="" val="2921652957"/>
                  </a:ext>
                </a:extLst>
              </a:tr>
              <a:tr h="1348743">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a:p>
                  </a:txBody>
                  <a:tcPr/>
                </a:tc>
                <a:extLst>
                  <a:ext uri="{0D108BD9-81ED-4DB2-BD59-A6C34878D82A}">
                    <a16:rowId xmlns:a16="http://schemas.microsoft.com/office/drawing/2014/main" xmlns="" val="2050651505"/>
                  </a:ext>
                </a:extLst>
              </a:tr>
            </a:tbl>
          </a:graphicData>
        </a:graphic>
      </p:graphicFrame>
    </p:spTree>
    <p:extLst>
      <p:ext uri="{BB962C8B-B14F-4D97-AF65-F5344CB8AC3E}">
        <p14:creationId xmlns:p14="http://schemas.microsoft.com/office/powerpoint/2010/main" val="36736694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xmlns="" id="{F1709497-633F-4B40-8108-A2C88FD1407F}"/>
              </a:ext>
            </a:extLst>
          </p:cNvPr>
          <p:cNvGraphicFramePr>
            <a:graphicFrameLocks noGrp="1"/>
          </p:cNvGraphicFramePr>
          <p:nvPr>
            <p:extLst>
              <p:ext uri="{D42A27DB-BD31-4B8C-83A1-F6EECF244321}">
                <p14:modId xmlns:p14="http://schemas.microsoft.com/office/powerpoint/2010/main" val="146456802"/>
              </p:ext>
            </p:extLst>
          </p:nvPr>
        </p:nvGraphicFramePr>
        <p:xfrm>
          <a:off x="1" y="0"/>
          <a:ext cx="12192000" cy="6858000"/>
        </p:xfrm>
        <a:graphic>
          <a:graphicData uri="http://schemas.openxmlformats.org/drawingml/2006/table">
            <a:tbl>
              <a:tblPr firstRow="1" firstCol="1" bandRow="1">
                <a:tableStyleId>{5C22544A-7EE6-4342-B048-85BDC9FD1C3A}</a:tableStyleId>
              </a:tblPr>
              <a:tblGrid>
                <a:gridCol w="2438400">
                  <a:extLst>
                    <a:ext uri="{9D8B030D-6E8A-4147-A177-3AD203B41FA5}">
                      <a16:colId xmlns:a16="http://schemas.microsoft.com/office/drawing/2014/main" xmlns="" val="2801171605"/>
                    </a:ext>
                  </a:extLst>
                </a:gridCol>
                <a:gridCol w="2438400">
                  <a:extLst>
                    <a:ext uri="{9D8B030D-6E8A-4147-A177-3AD203B41FA5}">
                      <a16:colId xmlns:a16="http://schemas.microsoft.com/office/drawing/2014/main" xmlns="" val="2658288245"/>
                    </a:ext>
                  </a:extLst>
                </a:gridCol>
                <a:gridCol w="2438400">
                  <a:extLst>
                    <a:ext uri="{9D8B030D-6E8A-4147-A177-3AD203B41FA5}">
                      <a16:colId xmlns:a16="http://schemas.microsoft.com/office/drawing/2014/main" xmlns="" val="1927680314"/>
                    </a:ext>
                  </a:extLst>
                </a:gridCol>
                <a:gridCol w="2438400">
                  <a:extLst>
                    <a:ext uri="{9D8B030D-6E8A-4147-A177-3AD203B41FA5}">
                      <a16:colId xmlns:a16="http://schemas.microsoft.com/office/drawing/2014/main" xmlns="" val="993880547"/>
                    </a:ext>
                  </a:extLst>
                </a:gridCol>
                <a:gridCol w="2438400">
                  <a:extLst>
                    <a:ext uri="{9D8B030D-6E8A-4147-A177-3AD203B41FA5}">
                      <a16:colId xmlns:a16="http://schemas.microsoft.com/office/drawing/2014/main" xmlns="" val="795423846"/>
                    </a:ext>
                  </a:extLst>
                </a:gridCol>
              </a:tblGrid>
              <a:tr h="2286000">
                <a:tc>
                  <a:txBody>
                    <a:bodyPr/>
                    <a:lstStyle/>
                    <a:p>
                      <a:pPr algn="ctr"/>
                      <a:endParaRPr lang="tr-TR"/>
                    </a:p>
                    <a:p>
                      <a:pPr algn="ctr"/>
                      <a:endParaRPr lang="tr-TR"/>
                    </a:p>
                    <a:p>
                      <a:pPr algn="ctr"/>
                      <a:endParaRPr lang="tr-TR"/>
                    </a:p>
                    <a:p>
                      <a:pPr algn="ctr"/>
                      <a:r>
                        <a:rPr lang="tr-TR"/>
                        <a:t>KORTİKOSTEROİD İLAÇLAR </a:t>
                      </a:r>
                    </a:p>
                  </a:txBody>
                  <a:tcPr/>
                </a:tc>
                <a:tc>
                  <a:txBody>
                    <a:bodyPr/>
                    <a:lstStyle/>
                    <a:p>
                      <a:pPr algn="ctr"/>
                      <a:endParaRPr lang="tr-TR"/>
                    </a:p>
                    <a:p>
                      <a:pPr algn="ctr"/>
                      <a:endParaRPr lang="tr-TR"/>
                    </a:p>
                    <a:p>
                      <a:pPr algn="ctr"/>
                      <a:endParaRPr lang="tr-TR"/>
                    </a:p>
                    <a:p>
                      <a:pPr algn="ctr"/>
                      <a:r>
                        <a:rPr lang="tr-TR"/>
                        <a:t>ENDİKASYON </a:t>
                      </a:r>
                    </a:p>
                  </a:txBody>
                  <a:tcPr/>
                </a:tc>
                <a:tc>
                  <a:txBody>
                    <a:bodyPr/>
                    <a:lstStyle/>
                    <a:p>
                      <a:pPr algn="ctr"/>
                      <a:endParaRPr lang="tr-TR"/>
                    </a:p>
                    <a:p>
                      <a:pPr algn="ctr"/>
                      <a:endParaRPr lang="tr-TR"/>
                    </a:p>
                    <a:p>
                      <a:pPr algn="ctr"/>
                      <a:endParaRPr lang="tr-TR"/>
                    </a:p>
                    <a:p>
                      <a:pPr algn="ctr"/>
                      <a:r>
                        <a:rPr lang="tr-TR"/>
                        <a:t>KONTRENDİKASYON </a:t>
                      </a:r>
                    </a:p>
                  </a:txBody>
                  <a:tcPr/>
                </a:tc>
                <a:tc>
                  <a:txBody>
                    <a:bodyPr/>
                    <a:lstStyle/>
                    <a:p>
                      <a:pPr algn="ctr"/>
                      <a:endParaRPr lang="tr-TR"/>
                    </a:p>
                    <a:p>
                      <a:pPr algn="ctr"/>
                      <a:endParaRPr lang="tr-TR"/>
                    </a:p>
                    <a:p>
                      <a:pPr algn="ctr"/>
                      <a:endParaRPr lang="tr-TR"/>
                    </a:p>
                    <a:p>
                      <a:pPr algn="ctr"/>
                      <a:r>
                        <a:rPr lang="tr-TR"/>
                        <a:t>VERİLİŞ ŞEKLİ</a:t>
                      </a:r>
                    </a:p>
                  </a:txBody>
                  <a:tcPr/>
                </a:tc>
                <a:tc>
                  <a:txBody>
                    <a:bodyPr/>
                    <a:lstStyle/>
                    <a:p>
                      <a:pPr algn="ctr"/>
                      <a:endParaRPr lang="tr-TR"/>
                    </a:p>
                    <a:p>
                      <a:pPr algn="ctr"/>
                      <a:endParaRPr lang="tr-TR"/>
                    </a:p>
                    <a:p>
                      <a:pPr algn="ctr"/>
                      <a:endParaRPr lang="tr-TR"/>
                    </a:p>
                    <a:p>
                      <a:pPr algn="ctr"/>
                      <a:r>
                        <a:rPr lang="tr-TR"/>
                        <a:t>YAN ETKİLERİ </a:t>
                      </a:r>
                    </a:p>
                  </a:txBody>
                  <a:tcPr/>
                </a:tc>
                <a:extLst>
                  <a:ext uri="{0D108BD9-81ED-4DB2-BD59-A6C34878D82A}">
                    <a16:rowId xmlns:a16="http://schemas.microsoft.com/office/drawing/2014/main" xmlns="" val="709688569"/>
                  </a:ext>
                </a:extLst>
              </a:tr>
              <a:tr h="2286000">
                <a:tc>
                  <a:txBody>
                    <a:bodyPr/>
                    <a:lstStyle/>
                    <a:p>
                      <a:pPr algn="ctr"/>
                      <a:endParaRPr lang="tr-TR"/>
                    </a:p>
                    <a:p>
                      <a:pPr algn="ctr"/>
                      <a:endParaRPr lang="tr-TR"/>
                    </a:p>
                    <a:p>
                      <a:pPr algn="ctr"/>
                      <a:endParaRPr lang="tr-TR"/>
                    </a:p>
                    <a:p>
                      <a:pPr algn="ctr"/>
                      <a:endParaRPr lang="tr-TR"/>
                    </a:p>
                    <a:p>
                      <a:pPr algn="ctr"/>
                      <a:r>
                        <a:rPr lang="tr-TR"/>
                        <a:t>   PREDNİZOLON</a:t>
                      </a:r>
                    </a:p>
                  </a:txBody>
                  <a:tcPr/>
                </a:tc>
                <a:tc>
                  <a:txBody>
                    <a:bodyPr/>
                    <a:lstStyle/>
                    <a:p>
                      <a:pPr algn="ctr"/>
                      <a:r>
                        <a:rPr lang="tr-TR"/>
                        <a:t>Sistemik glukokortikoid tedavisine cevap veren, oral ya da lokal uygulamanın yeterli olmadığı tüm hastalıklarda endikedir. </a:t>
                      </a:r>
                    </a:p>
                  </a:txBody>
                  <a:tcPr anchor="ctr"/>
                </a:tc>
                <a:tc>
                  <a:txBody>
                    <a:bodyPr/>
                    <a:lstStyle/>
                    <a:p>
                      <a:pPr algn="ctr"/>
                      <a:r>
                        <a:rPr lang="tr-TR"/>
                        <a:t>Aşırı duyarlılık, akut sistemik enfeksiyonu olanlarda, gastrit, duedonol ülser, osteporoz, canlı aşıların uygulanmasında, BCG aşısı yapılmış lenfoma hastaları. </a:t>
                      </a:r>
                    </a:p>
                  </a:txBody>
                  <a:tcPr/>
                </a:tc>
                <a:tc>
                  <a:txBody>
                    <a:bodyPr/>
                    <a:lstStyle/>
                    <a:p>
                      <a:pPr algn="ctr"/>
                      <a:r>
                        <a:rPr lang="tr-TR"/>
                        <a:t>Ven, kas, lezyon, ve eklem içine uygulanır. Ampuller iyice çalkalandıktan sonra kullanılır. 1-5mg/kg/gün başlangıç. 6-12 yaş 12,5– 25 mg’dir. </a:t>
                      </a:r>
                    </a:p>
                  </a:txBody>
                  <a:tcPr anchor="ctr"/>
                </a:tc>
                <a:tc>
                  <a:txBody>
                    <a:bodyPr/>
                    <a:lstStyle/>
                    <a:p>
                      <a:pPr algn="ctr"/>
                      <a:r>
                        <a:rPr lang="tr-TR"/>
                        <a:t>Uykusuzluk, sinirlilik, baş ağrısı, baş dönmesi, konvülsiyon, burun kanaması, şeker hastalığı, iştah artması, hazımsızlık, terleme, eklem ağrıları. </a:t>
                      </a:r>
                    </a:p>
                  </a:txBody>
                  <a:tcPr/>
                </a:tc>
                <a:extLst>
                  <a:ext uri="{0D108BD9-81ED-4DB2-BD59-A6C34878D82A}">
                    <a16:rowId xmlns:a16="http://schemas.microsoft.com/office/drawing/2014/main" xmlns="" val="883553574"/>
                  </a:ext>
                </a:extLst>
              </a:tr>
              <a:tr h="2286000">
                <a:tc>
                  <a:txBody>
                    <a:bodyPr/>
                    <a:lstStyle/>
                    <a:p>
                      <a:pPr algn="ctr"/>
                      <a:endParaRPr lang="tr-TR"/>
                    </a:p>
                    <a:p>
                      <a:pPr algn="ctr"/>
                      <a:endParaRPr lang="tr-TR"/>
                    </a:p>
                    <a:p>
                      <a:pPr algn="ctr"/>
                      <a:endParaRPr lang="tr-TR"/>
                    </a:p>
                    <a:p>
                      <a:pPr algn="ctr"/>
                      <a:r>
                        <a:rPr lang="tr-TR"/>
                        <a:t>METİLPREDNİZOLON</a:t>
                      </a:r>
                    </a:p>
                    <a:p>
                      <a:pPr algn="ctr"/>
                      <a:r>
                        <a:rPr lang="tr-TR"/>
                        <a:t>(Prednol) </a:t>
                      </a:r>
                    </a:p>
                    <a:p>
                      <a:pPr algn="ctr"/>
                      <a:endParaRPr lang="tr-TR"/>
                    </a:p>
                  </a:txBody>
                  <a:tcPr/>
                </a:tc>
                <a:tc>
                  <a:txBody>
                    <a:bodyPr/>
                    <a:lstStyle/>
                    <a:p>
                      <a:pPr algn="ctr"/>
                      <a:r>
                        <a:rPr lang="tr-TR"/>
                        <a:t>Astım, koah, alerjik reaksiyon, anaflaktik şok, anaflakside endikedir. </a:t>
                      </a:r>
                    </a:p>
                  </a:txBody>
                  <a:tcPr anchor="ctr"/>
                </a:tc>
                <a:tc>
                  <a:txBody>
                    <a:bodyPr/>
                    <a:lstStyle/>
                    <a:p>
                      <a:pPr algn="ctr"/>
                      <a:r>
                        <a:rPr lang="tr-TR"/>
                        <a:t>Etken maddeye aşırı duyarlılığı olan hastalarda, viral enfeksiyon ( herpes simplex ve. Herpes zooster) gibi hastalarda kontrendikedir. </a:t>
                      </a:r>
                    </a:p>
                  </a:txBody>
                  <a:tcPr anchor="ctr"/>
                </a:tc>
                <a:tc>
                  <a:txBody>
                    <a:bodyPr/>
                    <a:lstStyle/>
                    <a:p>
                      <a:pPr algn="ctr"/>
                      <a:r>
                        <a:rPr lang="tr-TR"/>
                        <a:t>1/mg/kg dozunda IV olarak uygulanır</a:t>
                      </a:r>
                    </a:p>
                    <a:p>
                      <a:pPr algn="ctr"/>
                      <a:r>
                        <a:rPr lang="tr-TR"/>
                        <a:t>Hastane öncesi tedavide 1-2/mg/kg olacak şekilde IV uygulanır. </a:t>
                      </a:r>
                    </a:p>
                  </a:txBody>
                  <a:tcPr anchor="ctr"/>
                </a:tc>
                <a:tc>
                  <a:txBody>
                    <a:bodyPr/>
                    <a:lstStyle/>
                    <a:p>
                      <a:pPr algn="ctr"/>
                      <a:r>
                        <a:rPr lang="tr-TR"/>
                        <a:t>Ateş kızarıklık, ağızda metalik tat, çarpıntı, yorgunluk, halsizlik, adet bozuklukları, akne (sivilce), kullanmada artış, kilo artışı, uykusuzluk, anksiyete, deride incelme. </a:t>
                      </a:r>
                    </a:p>
                  </a:txBody>
                  <a:tcPr/>
                </a:tc>
                <a:extLst>
                  <a:ext uri="{0D108BD9-81ED-4DB2-BD59-A6C34878D82A}">
                    <a16:rowId xmlns:a16="http://schemas.microsoft.com/office/drawing/2014/main" xmlns="" val="1737687839"/>
                  </a:ext>
                </a:extLst>
              </a:tr>
            </a:tbl>
          </a:graphicData>
        </a:graphic>
      </p:graphicFrame>
    </p:spTree>
    <p:extLst>
      <p:ext uri="{BB962C8B-B14F-4D97-AF65-F5344CB8AC3E}">
        <p14:creationId xmlns:p14="http://schemas.microsoft.com/office/powerpoint/2010/main" val="1841964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5F6F9A00-692A-2B45-A00B-6AD56EEF9D66}"/>
              </a:ext>
            </a:extLst>
          </p:cNvPr>
          <p:cNvSpPr>
            <a:spLocks noGrp="1"/>
          </p:cNvSpPr>
          <p:nvPr>
            <p:ph type="title"/>
          </p:nvPr>
        </p:nvSpPr>
        <p:spPr>
          <a:xfrm>
            <a:off x="4187336" y="758335"/>
            <a:ext cx="7518157" cy="1044087"/>
          </a:xfrm>
        </p:spPr>
        <p:txBody>
          <a:bodyPr/>
          <a:lstStyle/>
          <a:p>
            <a:r>
              <a:rPr lang="tr-TR" sz="2400" b="1">
                <a:solidFill>
                  <a:srgbClr val="C00000"/>
                </a:solidFill>
              </a:rPr>
              <a:t>2: LİPİD DİFÜZYON</a:t>
            </a:r>
            <a:r>
              <a:rPr lang="tr-TR" b="1"/>
              <a:t> </a:t>
            </a:r>
          </a:p>
        </p:txBody>
      </p:sp>
      <p:sp>
        <p:nvSpPr>
          <p:cNvPr id="3" name="İçerik Yer Tutucusu 2">
            <a:extLst>
              <a:ext uri="{FF2B5EF4-FFF2-40B4-BE49-F238E27FC236}">
                <a16:creationId xmlns:a16="http://schemas.microsoft.com/office/drawing/2014/main" xmlns="" id="{9E1B4FFD-ADD0-FB4D-B4CF-18B47BCF0FD6}"/>
              </a:ext>
            </a:extLst>
          </p:cNvPr>
          <p:cNvSpPr>
            <a:spLocks noGrp="1"/>
          </p:cNvSpPr>
          <p:nvPr>
            <p:ph idx="1"/>
          </p:nvPr>
        </p:nvSpPr>
        <p:spPr>
          <a:xfrm>
            <a:off x="1428750" y="2945423"/>
            <a:ext cx="9925050" cy="3231540"/>
          </a:xfrm>
        </p:spPr>
        <p:txBody>
          <a:bodyPr>
            <a:normAutofit/>
          </a:bodyPr>
          <a:lstStyle/>
          <a:p>
            <a:r>
              <a:rPr lang="tr-TR" sz="1600"/>
              <a:t>Vücut kompartman lafını ayıran çok sayıda lipid bariyeri olduğundan, lipid difüzyon ilacın membrandan geçişi için en önemli sınırlandırıcı faktördür. </a:t>
            </a:r>
          </a:p>
          <a:p>
            <a:r>
              <a:rPr lang="tr-TR" sz="1600"/>
              <a:t>Bu bariyerler sulu faz ile dolu komlartmanları ayırdığı için, bir ilacın lipid su partisyon katsayısı molekülü sulu ve lipid ortamda ne kadar kolay hareket edeceğini belirler. </a:t>
            </a:r>
          </a:p>
          <a:p>
            <a:endParaRPr lang="tr-TR" sz="1600"/>
          </a:p>
        </p:txBody>
      </p:sp>
    </p:spTree>
    <p:extLst>
      <p:ext uri="{BB962C8B-B14F-4D97-AF65-F5344CB8AC3E}">
        <p14:creationId xmlns:p14="http://schemas.microsoft.com/office/powerpoint/2010/main" val="26003100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o 6">
            <a:extLst>
              <a:ext uri="{FF2B5EF4-FFF2-40B4-BE49-F238E27FC236}">
                <a16:creationId xmlns:a16="http://schemas.microsoft.com/office/drawing/2014/main" xmlns="" id="{D439DD8C-5027-714D-B44D-558901B37D27}"/>
              </a:ext>
            </a:extLst>
          </p:cNvPr>
          <p:cNvGraphicFramePr>
            <a:graphicFrameLocks noGrp="1"/>
          </p:cNvGraphicFramePr>
          <p:nvPr>
            <p:extLst>
              <p:ext uri="{D42A27DB-BD31-4B8C-83A1-F6EECF244321}">
                <p14:modId xmlns:p14="http://schemas.microsoft.com/office/powerpoint/2010/main" val="1159661508"/>
              </p:ext>
            </p:extLst>
          </p:nvPr>
        </p:nvGraphicFramePr>
        <p:xfrm>
          <a:off x="164855" y="274320"/>
          <a:ext cx="11862290" cy="6309360"/>
        </p:xfrm>
        <a:graphic>
          <a:graphicData uri="http://schemas.openxmlformats.org/drawingml/2006/table">
            <a:tbl>
              <a:tblPr firstRow="1" firstCol="1" bandRow="1">
                <a:tableStyleId>{5C22544A-7EE6-4342-B048-85BDC9FD1C3A}</a:tableStyleId>
              </a:tblPr>
              <a:tblGrid>
                <a:gridCol w="2372458">
                  <a:extLst>
                    <a:ext uri="{9D8B030D-6E8A-4147-A177-3AD203B41FA5}">
                      <a16:colId xmlns:a16="http://schemas.microsoft.com/office/drawing/2014/main" xmlns="" val="2050318607"/>
                    </a:ext>
                  </a:extLst>
                </a:gridCol>
                <a:gridCol w="2372458">
                  <a:extLst>
                    <a:ext uri="{9D8B030D-6E8A-4147-A177-3AD203B41FA5}">
                      <a16:colId xmlns:a16="http://schemas.microsoft.com/office/drawing/2014/main" xmlns="" val="3240760384"/>
                    </a:ext>
                  </a:extLst>
                </a:gridCol>
                <a:gridCol w="2372458">
                  <a:extLst>
                    <a:ext uri="{9D8B030D-6E8A-4147-A177-3AD203B41FA5}">
                      <a16:colId xmlns:a16="http://schemas.microsoft.com/office/drawing/2014/main" xmlns="" val="1183690126"/>
                    </a:ext>
                  </a:extLst>
                </a:gridCol>
                <a:gridCol w="2372458">
                  <a:extLst>
                    <a:ext uri="{9D8B030D-6E8A-4147-A177-3AD203B41FA5}">
                      <a16:colId xmlns:a16="http://schemas.microsoft.com/office/drawing/2014/main" xmlns="" val="1521413766"/>
                    </a:ext>
                  </a:extLst>
                </a:gridCol>
                <a:gridCol w="2372458">
                  <a:extLst>
                    <a:ext uri="{9D8B030D-6E8A-4147-A177-3AD203B41FA5}">
                      <a16:colId xmlns:a16="http://schemas.microsoft.com/office/drawing/2014/main" xmlns="" val="1852296128"/>
                    </a:ext>
                  </a:extLst>
                </a:gridCol>
              </a:tblGrid>
              <a:tr h="1715933">
                <a:tc>
                  <a:txBody>
                    <a:bodyPr/>
                    <a:lstStyle/>
                    <a:p>
                      <a:pPr algn="ctr"/>
                      <a:endParaRPr lang="tr-TR"/>
                    </a:p>
                    <a:p>
                      <a:pPr algn="ctr"/>
                      <a:endParaRPr lang="tr-TR"/>
                    </a:p>
                    <a:p>
                      <a:pPr algn="ctr"/>
                      <a:endParaRPr lang="tr-TR"/>
                    </a:p>
                    <a:p>
                      <a:pPr algn="ctr"/>
                      <a:r>
                        <a:rPr lang="tr-TR"/>
                        <a:t>KORTİKOSTEROİT</a:t>
                      </a:r>
                    </a:p>
                    <a:p>
                      <a:pPr algn="ctr"/>
                      <a:r>
                        <a:rPr lang="tr-TR"/>
                        <a:t>İLAÇLAR </a:t>
                      </a:r>
                    </a:p>
                    <a:p>
                      <a:pPr algn="ctr"/>
                      <a:endParaRPr lang="tr-TR"/>
                    </a:p>
                  </a:txBody>
                  <a:tcPr anchor="ctr"/>
                </a:tc>
                <a:tc>
                  <a:txBody>
                    <a:bodyPr/>
                    <a:lstStyle/>
                    <a:p>
                      <a:pPr algn="ctr"/>
                      <a:endParaRPr lang="tr-TR"/>
                    </a:p>
                    <a:p>
                      <a:pPr algn="ctr"/>
                      <a:endParaRPr lang="tr-TR"/>
                    </a:p>
                    <a:p>
                      <a:pPr algn="ctr"/>
                      <a:endParaRPr lang="tr-TR"/>
                    </a:p>
                    <a:p>
                      <a:pPr algn="ctr"/>
                      <a:r>
                        <a:rPr lang="tr-TR"/>
                        <a:t>ENDİKASYON,</a:t>
                      </a:r>
                    </a:p>
                  </a:txBody>
                  <a:tcPr anchor="ctr"/>
                </a:tc>
                <a:tc>
                  <a:txBody>
                    <a:bodyPr/>
                    <a:lstStyle/>
                    <a:p>
                      <a:pPr algn="ctr"/>
                      <a:endParaRPr lang="tr-TR"/>
                    </a:p>
                    <a:p>
                      <a:pPr algn="ctr"/>
                      <a:endParaRPr lang="tr-TR"/>
                    </a:p>
                    <a:p>
                      <a:pPr algn="ctr"/>
                      <a:endParaRPr lang="tr-TR"/>
                    </a:p>
                    <a:p>
                      <a:pPr algn="ctr"/>
                      <a:r>
                        <a:rPr lang="tr-TR"/>
                        <a:t>KONTRENDİKASYON</a:t>
                      </a:r>
                    </a:p>
                  </a:txBody>
                  <a:tcPr anchor="ctr"/>
                </a:tc>
                <a:tc>
                  <a:txBody>
                    <a:bodyPr/>
                    <a:lstStyle/>
                    <a:p>
                      <a:pPr algn="ctr"/>
                      <a:endParaRPr lang="tr-TR"/>
                    </a:p>
                    <a:p>
                      <a:pPr algn="ctr"/>
                      <a:endParaRPr lang="tr-TR"/>
                    </a:p>
                    <a:p>
                      <a:pPr algn="ctr"/>
                      <a:endParaRPr lang="tr-TR"/>
                    </a:p>
                    <a:p>
                      <a:pPr algn="ctr"/>
                      <a:r>
                        <a:rPr lang="tr-TR"/>
                        <a:t>VERİLİŞ ŞEKLİ </a:t>
                      </a:r>
                    </a:p>
                  </a:txBody>
                  <a:tcPr anchor="ctr"/>
                </a:tc>
                <a:tc>
                  <a:txBody>
                    <a:bodyPr/>
                    <a:lstStyle/>
                    <a:p>
                      <a:pPr algn="ctr"/>
                      <a:endParaRPr lang="tr-TR"/>
                    </a:p>
                    <a:p>
                      <a:pPr algn="ctr"/>
                      <a:endParaRPr lang="tr-TR"/>
                    </a:p>
                    <a:p>
                      <a:pPr algn="ctr"/>
                      <a:endParaRPr lang="tr-TR"/>
                    </a:p>
                    <a:p>
                      <a:pPr algn="ctr"/>
                      <a:r>
                        <a:rPr lang="tr-TR"/>
                        <a:t>YAN ETKİLERİ </a:t>
                      </a:r>
                    </a:p>
                  </a:txBody>
                  <a:tcPr anchor="ctr"/>
                </a:tc>
                <a:extLst>
                  <a:ext uri="{0D108BD9-81ED-4DB2-BD59-A6C34878D82A}">
                    <a16:rowId xmlns:a16="http://schemas.microsoft.com/office/drawing/2014/main" xmlns="" val="134104755"/>
                  </a:ext>
                </a:extLst>
              </a:tr>
              <a:tr h="2257807">
                <a:tc>
                  <a:txBody>
                    <a:bodyPr/>
                    <a:lstStyle/>
                    <a:p>
                      <a:pPr algn="ctr"/>
                      <a:endParaRPr lang="tr-TR"/>
                    </a:p>
                    <a:p>
                      <a:pPr algn="ctr"/>
                      <a:endParaRPr lang="tr-TR"/>
                    </a:p>
                    <a:p>
                      <a:pPr algn="ctr"/>
                      <a:endParaRPr lang="tr-TR"/>
                    </a:p>
                    <a:p>
                      <a:pPr algn="ctr"/>
                      <a:endParaRPr lang="tr-TR"/>
                    </a:p>
                    <a:p>
                      <a:pPr algn="ctr"/>
                      <a:r>
                        <a:rPr lang="tr-TR"/>
                        <a:t>           ATROPAN </a:t>
                      </a:r>
                    </a:p>
                  </a:txBody>
                  <a:tcPr anchor="ctr"/>
                </a:tc>
                <a:tc>
                  <a:txBody>
                    <a:bodyPr/>
                    <a:lstStyle/>
                    <a:p>
                      <a:pPr algn="ctr"/>
                      <a:r>
                        <a:rPr lang="tr-TR"/>
                        <a:t>Saç dökülmesi, çeşitli cilt hastalıkları(diskoid lupus eritamatozus, keloidler, granuloma anularenin lokalize hipertrofik, in filtre, inflame lezyonları) lezyon içine uygulanır. </a:t>
                      </a:r>
                    </a:p>
                  </a:txBody>
                  <a:tcPr anchor="ctr"/>
                </a:tc>
                <a:tc>
                  <a:txBody>
                    <a:bodyPr/>
                    <a:lstStyle/>
                    <a:p>
                      <a:pPr algn="ctr"/>
                      <a:r>
                        <a:rPr lang="tr-TR"/>
                        <a:t>Etken maddeye aşırı duyarlılık,</a:t>
                      </a:r>
                    </a:p>
                    <a:p>
                      <a:pPr algn="ctr"/>
                      <a:r>
                        <a:rPr lang="tr-TR"/>
                        <a:t>İdiyopatik trombositopenik pırpurası olan hastalarda kontrendikedir. </a:t>
                      </a:r>
                    </a:p>
                  </a:txBody>
                  <a:tcPr anchor="ctr"/>
                </a:tc>
                <a:tc>
                  <a:txBody>
                    <a:bodyPr/>
                    <a:lstStyle/>
                    <a:p>
                      <a:pPr algn="ctr"/>
                      <a:r>
                        <a:rPr lang="tr-TR"/>
                        <a:t>Lezyon içine 2mg ila 48 mg arasında uygulanır. Süspansiyon olduğu için damar içine uygulanmaz. </a:t>
                      </a:r>
                    </a:p>
                  </a:txBody>
                  <a:tcPr anchor="ctr"/>
                </a:tc>
                <a:tc>
                  <a:txBody>
                    <a:bodyPr/>
                    <a:lstStyle/>
                    <a:p>
                      <a:pPr algn="ctr"/>
                      <a:r>
                        <a:rPr lang="tr-TR"/>
                        <a:t>Mide ağrısı, koyu renk dışkı, baygınlık, sarılık, aritmi, Hipertansiyon, ciltte morarma, döküntü, kızarıklık, baş dönmesi, depresyon, anksiyete, ateş, baş ağrısı, KİBAS artışı. </a:t>
                      </a:r>
                    </a:p>
                  </a:txBody>
                  <a:tcPr anchor="ctr"/>
                </a:tc>
                <a:extLst>
                  <a:ext uri="{0D108BD9-81ED-4DB2-BD59-A6C34878D82A}">
                    <a16:rowId xmlns:a16="http://schemas.microsoft.com/office/drawing/2014/main" xmlns="" val="1841761879"/>
                  </a:ext>
                </a:extLst>
              </a:tr>
              <a:tr h="2257807">
                <a:tc>
                  <a:txBody>
                    <a:bodyPr/>
                    <a:lstStyle/>
                    <a:p>
                      <a:pPr algn="ctr"/>
                      <a:endParaRPr lang="tr-TR"/>
                    </a:p>
                    <a:p>
                      <a:pPr algn="ctr"/>
                      <a:endParaRPr lang="tr-TR"/>
                    </a:p>
                    <a:p>
                      <a:pPr algn="ctr"/>
                      <a:endParaRPr lang="tr-TR"/>
                    </a:p>
                    <a:p>
                      <a:pPr algn="ctr"/>
                      <a:r>
                        <a:rPr lang="tr-TR"/>
                        <a:t>DEKSAMETAZON </a:t>
                      </a:r>
                    </a:p>
                  </a:txBody>
                  <a:tcPr anchor="ctr"/>
                </a:tc>
                <a:tc>
                  <a:txBody>
                    <a:bodyPr/>
                    <a:lstStyle/>
                    <a:p>
                      <a:pPr algn="ctr"/>
                      <a:r>
                        <a:rPr lang="tr-TR"/>
                        <a:t>İltihap, alerjik bozukluklar, deri ve romatizmal hastalıklar, oftalmik hastalıklar, sinir ve gastrointestinal sistem hastalıkları, ödem, solunum bozukluğu. </a:t>
                      </a:r>
                    </a:p>
                  </a:txBody>
                  <a:tcPr anchor="ctr"/>
                </a:tc>
                <a:tc>
                  <a:txBody>
                    <a:bodyPr/>
                    <a:lstStyle/>
                    <a:p>
                      <a:pPr algn="ctr"/>
                      <a:r>
                        <a:rPr lang="tr-TR"/>
                        <a:t>Aşırı duyarlılık ve tüm vücudu etkiyelen bir iltihap varsa, aşı yaptırılması gerekn durum olduğunda, kızamık, kabakulak, su çiçeği. </a:t>
                      </a:r>
                    </a:p>
                  </a:txBody>
                  <a:tcPr anchor="ctr"/>
                </a:tc>
                <a:tc>
                  <a:txBody>
                    <a:bodyPr/>
                    <a:lstStyle/>
                    <a:p>
                      <a:pPr algn="ctr"/>
                      <a:r>
                        <a:rPr lang="tr-TR"/>
                        <a:t>Çocuk= 0.02-0.3 mg/kg /gündür. 3-4 kısma ayrılıp verilir. </a:t>
                      </a:r>
                    </a:p>
                  </a:txBody>
                  <a:tcPr anchor="ctr"/>
                </a:tc>
                <a:tc>
                  <a:txBody>
                    <a:bodyPr/>
                    <a:lstStyle/>
                    <a:p>
                      <a:pPr algn="ctr"/>
                      <a:r>
                        <a:rPr lang="tr-TR"/>
                        <a:t>Döküntü kaşınma, nefes alıp vermede zorluk, anjiyo ödem, anksiyete, aşırı taşkınlık, huzursuzluk, sinirlilik, uyku problemi. </a:t>
                      </a:r>
                    </a:p>
                  </a:txBody>
                  <a:tcPr anchor="ctr"/>
                </a:tc>
                <a:extLst>
                  <a:ext uri="{0D108BD9-81ED-4DB2-BD59-A6C34878D82A}">
                    <a16:rowId xmlns:a16="http://schemas.microsoft.com/office/drawing/2014/main" xmlns="" val="1998630836"/>
                  </a:ext>
                </a:extLst>
              </a:tr>
            </a:tbl>
          </a:graphicData>
        </a:graphic>
      </p:graphicFrame>
    </p:spTree>
    <p:extLst>
      <p:ext uri="{BB962C8B-B14F-4D97-AF65-F5344CB8AC3E}">
        <p14:creationId xmlns:p14="http://schemas.microsoft.com/office/powerpoint/2010/main" val="25785523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098CE7E-6A78-244C-8249-63BCA939D86E}"/>
              </a:ext>
            </a:extLst>
          </p:cNvPr>
          <p:cNvSpPr>
            <a:spLocks noGrp="1"/>
          </p:cNvSpPr>
          <p:nvPr>
            <p:ph type="title"/>
          </p:nvPr>
        </p:nvSpPr>
        <p:spPr>
          <a:xfrm>
            <a:off x="4432057" y="208817"/>
            <a:ext cx="4986704" cy="1616808"/>
          </a:xfrm>
        </p:spPr>
        <p:txBody>
          <a:bodyPr/>
          <a:lstStyle/>
          <a:p>
            <a:r>
              <a:rPr lang="tr-TR">
                <a:solidFill>
                  <a:srgbClr val="C00000"/>
                </a:solidFill>
              </a:rPr>
              <a:t>                         </a:t>
            </a:r>
            <a:r>
              <a:rPr lang="tr-TR" b="1">
                <a:solidFill>
                  <a:srgbClr val="C00000"/>
                </a:solidFill>
              </a:rPr>
              <a:t>KAYNAKLAR</a:t>
            </a:r>
            <a:r>
              <a:rPr lang="tr-TR">
                <a:solidFill>
                  <a:srgbClr val="C00000"/>
                </a:solidFill>
              </a:rPr>
              <a:t> </a:t>
            </a:r>
          </a:p>
        </p:txBody>
      </p:sp>
      <p:sp>
        <p:nvSpPr>
          <p:cNvPr id="3" name="İçerik Yer Tutucusu 2">
            <a:extLst>
              <a:ext uri="{FF2B5EF4-FFF2-40B4-BE49-F238E27FC236}">
                <a16:creationId xmlns:a16="http://schemas.microsoft.com/office/drawing/2014/main" xmlns="" id="{0BC97D15-0916-7B4F-95EB-8AA8E66EA4B6}"/>
              </a:ext>
            </a:extLst>
          </p:cNvPr>
          <p:cNvSpPr>
            <a:spLocks noGrp="1"/>
          </p:cNvSpPr>
          <p:nvPr>
            <p:ph idx="1"/>
          </p:nvPr>
        </p:nvSpPr>
        <p:spPr/>
        <p:txBody>
          <a:bodyPr/>
          <a:lstStyle/>
          <a:p>
            <a:r>
              <a:rPr lang="tr-TR"/>
              <a:t>29.02.2020 Pazar </a:t>
            </a:r>
          </a:p>
          <a:p>
            <a:endParaRPr lang="tr-TR"/>
          </a:p>
          <a:p>
            <a:endParaRPr lang="tr-TR"/>
          </a:p>
          <a:p>
            <a:pPr marL="0" indent="0">
              <a:buNone/>
            </a:pPr>
            <a:r>
              <a:rPr lang="tr-TR">
                <a:hlinkClick r:id="rId2"/>
              </a:rPr>
              <a:t>https://www.ilacabak.com</a:t>
            </a:r>
            <a:endParaRPr lang="tr-TR"/>
          </a:p>
          <a:p>
            <a:r>
              <a:rPr lang="tr-TR"/>
              <a:t>￼https://www.ttb.org.tr</a:t>
            </a:r>
          </a:p>
          <a:p>
            <a:r>
              <a:rPr lang="tr-TR">
                <a:hlinkClick r:id="rId3"/>
              </a:rPr>
              <a:t>https://www.tabletwise.com</a:t>
            </a:r>
            <a:endParaRPr lang="tr-TR"/>
          </a:p>
          <a:p>
            <a:r>
              <a:rPr lang="tr-TR">
                <a:hlinkClick r:id="rId4"/>
              </a:rPr>
              <a:t>https://www.turkcerrahi.com</a:t>
            </a:r>
            <a:endParaRPr lang="tr-TR"/>
          </a:p>
          <a:p>
            <a:r>
              <a:rPr lang="tr-TR">
                <a:hlinkClick r:id="rId5"/>
              </a:rPr>
              <a:t>https://www.abdiibrahim.com</a:t>
            </a:r>
            <a:endParaRPr lang="tr-TR"/>
          </a:p>
          <a:p>
            <a:endParaRPr lang="tr-TR"/>
          </a:p>
          <a:p>
            <a:endParaRPr lang="tr-TR"/>
          </a:p>
          <a:p>
            <a:pPr marL="0" indent="0">
              <a:buNone/>
            </a:pPr>
            <a:endParaRPr lang="tr-TR"/>
          </a:p>
        </p:txBody>
      </p:sp>
    </p:spTree>
    <p:extLst>
      <p:ext uri="{BB962C8B-B14F-4D97-AF65-F5344CB8AC3E}">
        <p14:creationId xmlns:p14="http://schemas.microsoft.com/office/powerpoint/2010/main" val="602615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B7FFA02-32C4-A64A-8F6D-2D9EF08DFF98}"/>
              </a:ext>
            </a:extLst>
          </p:cNvPr>
          <p:cNvSpPr>
            <a:spLocks noGrp="1"/>
          </p:cNvSpPr>
          <p:nvPr>
            <p:ph type="title"/>
          </p:nvPr>
        </p:nvSpPr>
        <p:spPr>
          <a:xfrm>
            <a:off x="3912577" y="824279"/>
            <a:ext cx="7441222" cy="714375"/>
          </a:xfrm>
        </p:spPr>
        <p:txBody>
          <a:bodyPr>
            <a:normAutofit/>
          </a:bodyPr>
          <a:lstStyle/>
          <a:p>
            <a:r>
              <a:rPr lang="tr-TR" sz="2400" b="1">
                <a:solidFill>
                  <a:srgbClr val="C00000"/>
                </a:solidFill>
              </a:rPr>
              <a:t>3 : ÖZEL TAŞIYICILAR </a:t>
            </a:r>
          </a:p>
        </p:txBody>
      </p:sp>
      <p:sp>
        <p:nvSpPr>
          <p:cNvPr id="3" name="İçerik Yer Tutucusu 2">
            <a:extLst>
              <a:ext uri="{FF2B5EF4-FFF2-40B4-BE49-F238E27FC236}">
                <a16:creationId xmlns:a16="http://schemas.microsoft.com/office/drawing/2014/main" xmlns="" id="{BEFDD614-C2BF-174A-8A94-5C33488F5F0D}"/>
              </a:ext>
            </a:extLst>
          </p:cNvPr>
          <p:cNvSpPr>
            <a:spLocks noGrp="1"/>
          </p:cNvSpPr>
          <p:nvPr>
            <p:ph idx="1"/>
          </p:nvPr>
        </p:nvSpPr>
        <p:spPr>
          <a:xfrm>
            <a:off x="1044087" y="1978269"/>
            <a:ext cx="10309713" cy="4198694"/>
          </a:xfrm>
        </p:spPr>
        <p:txBody>
          <a:bodyPr>
            <a:normAutofit/>
          </a:bodyPr>
          <a:lstStyle/>
          <a:p>
            <a:r>
              <a:rPr lang="tr-TR" sz="1600"/>
              <a:t>Peptitler, aminoasitler ve glikoz gibi hücre işlevi açısından önemli olan ve membrandan pasif difüzyon bakımından çok büyük olan ya da lipidlerde hiç erimeyen çoğu madde için özel taşıyıcı moleküller bulunur.</a:t>
            </a:r>
          </a:p>
          <a:p>
            <a:r>
              <a:rPr lang="tr-TR" sz="1600"/>
              <a:t>Şasif difüzyondan farklı olarak membrandan geçişi aktif transport ya da kolaylaştırılmış difüzyonla yapan bu TAŞIYICILAR selektiftirler, ayrıca doyurulabilir ve inhibe edilebilirler. </a:t>
            </a:r>
          </a:p>
          <a:p>
            <a:r>
              <a:rPr lang="tr-TR" sz="1600"/>
              <a:t>Bir çok ilaç doğal olarak oluşan bu tür aminoasitler peptitler ya da onlara benzediğinden, membranlara geçmek için bu taşıyıcıları kullanabilirler. </a:t>
            </a:r>
          </a:p>
          <a:p>
            <a:endParaRPr lang="tr-TR" sz="1600"/>
          </a:p>
        </p:txBody>
      </p:sp>
    </p:spTree>
    <p:extLst>
      <p:ext uri="{BB962C8B-B14F-4D97-AF65-F5344CB8AC3E}">
        <p14:creationId xmlns:p14="http://schemas.microsoft.com/office/powerpoint/2010/main" val="439858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5C26DC9C-B48C-4D4C-90DD-EF096B77C7DC}"/>
              </a:ext>
            </a:extLst>
          </p:cNvPr>
          <p:cNvSpPr>
            <a:spLocks noGrp="1"/>
          </p:cNvSpPr>
          <p:nvPr>
            <p:ph type="title"/>
          </p:nvPr>
        </p:nvSpPr>
        <p:spPr>
          <a:xfrm>
            <a:off x="3319096" y="131885"/>
            <a:ext cx="8034704" cy="1558803"/>
          </a:xfrm>
        </p:spPr>
        <p:txBody>
          <a:bodyPr>
            <a:normAutofit/>
          </a:bodyPr>
          <a:lstStyle/>
          <a:p>
            <a:r>
              <a:rPr lang="tr-TR" sz="2400" b="1">
                <a:solidFill>
                  <a:srgbClr val="C00000"/>
                </a:solidFill>
              </a:rPr>
              <a:t>4: ENDOSİTOZ VE EKZOSİTOZ </a:t>
            </a:r>
          </a:p>
        </p:txBody>
      </p:sp>
      <p:sp>
        <p:nvSpPr>
          <p:cNvPr id="3" name="İçerik Yer Tutucusu 2">
            <a:extLst>
              <a:ext uri="{FF2B5EF4-FFF2-40B4-BE49-F238E27FC236}">
                <a16:creationId xmlns:a16="http://schemas.microsoft.com/office/drawing/2014/main" xmlns="" id="{BD76BC12-D199-4D48-9EF3-AB1326ACA645}"/>
              </a:ext>
            </a:extLst>
          </p:cNvPr>
          <p:cNvSpPr>
            <a:spLocks noGrp="1"/>
          </p:cNvSpPr>
          <p:nvPr>
            <p:ph idx="1"/>
          </p:nvPr>
        </p:nvSpPr>
        <p:spPr/>
        <p:txBody>
          <a:bodyPr>
            <a:normAutofit/>
          </a:bodyPr>
          <a:lstStyle/>
          <a:p>
            <a:r>
              <a:rPr lang="tr-TR" sz="1600"/>
              <a:t>Az sayıdaki bazı maddeler o kadar büyüktür ki hücrelere ancak endositoz ile girer.</a:t>
            </a:r>
          </a:p>
          <a:p>
            <a:r>
              <a:rPr lang="tr-TR" sz="1600"/>
              <a:t>Bu süreçte madde hücre  yüzey reseptörüne bağlanır, hücre membranı tarafından yutulur membranın içinde yeni oluşan veziküllerin membrandan ayrılması ile hücre içine taşınır. </a:t>
            </a:r>
          </a:p>
          <a:p>
            <a:r>
              <a:rPr lang="tr-TR" sz="1600"/>
              <a:t>Bu madde  daha sonra vezikül membranının parçalanması ile sitosol içine salınabilir. </a:t>
            </a:r>
          </a:p>
          <a:p>
            <a:r>
              <a:rPr lang="tr-TR" sz="1600"/>
              <a:t>Bu süreç, bir  bağlayıcı proteinle kompleks  oluşturan vitamini B12 nin sindirim kanalı duvarından kan içine taşınmasından sorumludur. Benzer şekilde demir de transferin proteini ile bağlanarak hemoglobin sentezleyici alyuvar preküsörlerinin içine taşınır. </a:t>
            </a:r>
          </a:p>
          <a:p>
            <a:r>
              <a:rPr lang="tr-TR" sz="1600"/>
              <a:t>Bu sürecin iişleyebilmesi için transport proteinlerin spesifik  reseptörlerin olması gerekir. Bunun tersi olan süreç ise bir çok maddenin hücreden salınmasından sorumludur. </a:t>
            </a:r>
          </a:p>
          <a:p>
            <a:r>
              <a:rPr lang="tr-TR" sz="1600"/>
              <a:t>Örneğin ; bir çok nörotransmitter madde sitoplazma içindeki metabolik parçalanmaya karşı korumaları amacıyla, sinir ucundaki membranlara çevrili veziküllerde depolanır. </a:t>
            </a:r>
          </a:p>
          <a:p>
            <a:r>
              <a:rPr lang="tr-TR" sz="1600"/>
              <a:t>Sinir ucunun uygun bir şekilde aktivasyonu, depo vezikülünün hücre membranı ile birleşmesini ve içindekilerin ekstrasellüler ortama atılmasına neden olur. </a:t>
            </a:r>
          </a:p>
          <a:p>
            <a:endParaRPr lang="tr-TR" sz="1600"/>
          </a:p>
          <a:p>
            <a:endParaRPr lang="tr-TR" sz="1600"/>
          </a:p>
          <a:p>
            <a:endParaRPr lang="tr-TR" sz="1600"/>
          </a:p>
          <a:p>
            <a:endParaRPr lang="tr-TR" sz="1600"/>
          </a:p>
          <a:p>
            <a:endParaRPr lang="tr-TR" sz="1600"/>
          </a:p>
          <a:p>
            <a:endParaRPr lang="tr-TR" sz="1600"/>
          </a:p>
          <a:p>
            <a:pPr marL="0" indent="0">
              <a:buNone/>
            </a:pPr>
            <a:endParaRPr lang="tr-TR" sz="1600"/>
          </a:p>
        </p:txBody>
      </p:sp>
    </p:spTree>
    <p:extLst>
      <p:ext uri="{BB962C8B-B14F-4D97-AF65-F5344CB8AC3E}">
        <p14:creationId xmlns:p14="http://schemas.microsoft.com/office/powerpoint/2010/main" val="3142452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13D0B68-8B55-4747-A0AD-4AE8026412A9}"/>
              </a:ext>
            </a:extLst>
          </p:cNvPr>
          <p:cNvSpPr>
            <a:spLocks noGrp="1"/>
          </p:cNvSpPr>
          <p:nvPr>
            <p:ph type="title"/>
          </p:nvPr>
        </p:nvSpPr>
        <p:spPr>
          <a:xfrm>
            <a:off x="4396152" y="475638"/>
            <a:ext cx="6803781" cy="1349987"/>
          </a:xfrm>
        </p:spPr>
        <p:txBody>
          <a:bodyPr>
            <a:normAutofit/>
          </a:bodyPr>
          <a:lstStyle/>
          <a:p>
            <a:r>
              <a:rPr lang="tr-TR" sz="2400" b="1">
                <a:solidFill>
                  <a:srgbClr val="C00000"/>
                </a:solidFill>
              </a:rPr>
              <a:t>RESEPTÖRLER</a:t>
            </a:r>
          </a:p>
        </p:txBody>
      </p:sp>
      <p:sp>
        <p:nvSpPr>
          <p:cNvPr id="3" name="İçerik Yer Tutucusu 2">
            <a:extLst>
              <a:ext uri="{FF2B5EF4-FFF2-40B4-BE49-F238E27FC236}">
                <a16:creationId xmlns:a16="http://schemas.microsoft.com/office/drawing/2014/main" xmlns="" id="{15E14115-2F26-E742-9F2C-51D8433D487E}"/>
              </a:ext>
            </a:extLst>
          </p:cNvPr>
          <p:cNvSpPr>
            <a:spLocks noGrp="1"/>
          </p:cNvSpPr>
          <p:nvPr>
            <p:ph idx="1"/>
          </p:nvPr>
        </p:nvSpPr>
        <p:spPr/>
        <p:txBody>
          <a:bodyPr anchor="t">
            <a:normAutofit/>
          </a:bodyPr>
          <a:lstStyle/>
          <a:p>
            <a:r>
              <a:rPr lang="tr-TR" sz="1600"/>
              <a:t>İlaçların ve endojen maddelerin etkilerine aracılık eden hücre içinde veya yüzeyinde bulunan protein yapılı makromoleküllerdir. </a:t>
            </a:r>
          </a:p>
          <a:p>
            <a:r>
              <a:rPr lang="tr-TR" sz="1600"/>
              <a:t>İlaçlar veya endojen maddeler resptöre sıklıkla elektrostatik ve hidrojen bağları gibi zayıf bağlarla bağlanır. </a:t>
            </a:r>
          </a:p>
          <a:p>
            <a:r>
              <a:rPr lang="tr-TR" sz="1600"/>
              <a:t>Kovalent bağlanma en sıkı bağlanmadır ve tersinmezdir.</a:t>
            </a:r>
          </a:p>
          <a:p>
            <a:r>
              <a:rPr lang="tr-TR" sz="1600"/>
              <a:t>Endojen ligandı bilinmeyen reseptörlere orphan reseptör adı verilir. </a:t>
            </a:r>
          </a:p>
          <a:p>
            <a:r>
              <a:rPr lang="tr-TR" sz="1600"/>
              <a:t>Reseptörlerin dağılımı in vitro radyoaktif madde kullanarak, ikinci haberci dsrişimleri ve organ banyosu  deneyleri ile, in vivo pozitron emisyon tomografisi ile araştırılır. </a:t>
            </a:r>
          </a:p>
          <a:p>
            <a:r>
              <a:rPr lang="tr-TR" sz="1600"/>
              <a:t>Reseptör mRNAlarının dojulardaki dağılımı northern blot tekniği ile gösterir. </a:t>
            </a:r>
          </a:p>
          <a:p>
            <a:endParaRPr lang="tr-TR" sz="1600"/>
          </a:p>
          <a:p>
            <a:endParaRPr lang="tr-TR" sz="1600"/>
          </a:p>
          <a:p>
            <a:endParaRPr lang="tr-TR" sz="1600"/>
          </a:p>
          <a:p>
            <a:endParaRPr lang="tr-TR" sz="1600"/>
          </a:p>
          <a:p>
            <a:endParaRPr lang="tr-TR" sz="1600"/>
          </a:p>
          <a:p>
            <a:endParaRPr lang="tr-TR" sz="1600"/>
          </a:p>
          <a:p>
            <a:endParaRPr lang="tr-TR" sz="1600"/>
          </a:p>
        </p:txBody>
      </p:sp>
    </p:spTree>
    <p:extLst>
      <p:ext uri="{BB962C8B-B14F-4D97-AF65-F5344CB8AC3E}">
        <p14:creationId xmlns:p14="http://schemas.microsoft.com/office/powerpoint/2010/main" val="2932230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B858F3C-5642-B049-8526-80A8C3BE97CA}"/>
              </a:ext>
            </a:extLst>
          </p:cNvPr>
          <p:cNvSpPr>
            <a:spLocks noGrp="1"/>
          </p:cNvSpPr>
          <p:nvPr>
            <p:ph type="title"/>
          </p:nvPr>
        </p:nvSpPr>
        <p:spPr>
          <a:xfrm>
            <a:off x="3868617" y="219809"/>
            <a:ext cx="10133866" cy="1525832"/>
          </a:xfrm>
        </p:spPr>
        <p:txBody>
          <a:bodyPr>
            <a:normAutofit/>
          </a:bodyPr>
          <a:lstStyle/>
          <a:p>
            <a:r>
              <a:rPr lang="tr-TR" sz="2400" b="1">
                <a:solidFill>
                  <a:srgbClr val="C00000"/>
                </a:solidFill>
              </a:rPr>
              <a:t>1: İNTRASELLÜLER RESEPTÖRLER</a:t>
            </a:r>
          </a:p>
        </p:txBody>
      </p:sp>
      <p:sp>
        <p:nvSpPr>
          <p:cNvPr id="3" name="İçerik Yer Tutucusu 2">
            <a:extLst>
              <a:ext uri="{FF2B5EF4-FFF2-40B4-BE49-F238E27FC236}">
                <a16:creationId xmlns:a16="http://schemas.microsoft.com/office/drawing/2014/main" xmlns="" id="{92327E4F-DCD7-554E-A68A-247411C2155F}"/>
              </a:ext>
            </a:extLst>
          </p:cNvPr>
          <p:cNvSpPr>
            <a:spLocks noGrp="1"/>
          </p:cNvSpPr>
          <p:nvPr>
            <p:ph idx="1"/>
          </p:nvPr>
        </p:nvSpPr>
        <p:spPr/>
        <p:txBody>
          <a:bodyPr>
            <a:normAutofit/>
          </a:bodyPr>
          <a:lstStyle/>
          <a:p>
            <a:r>
              <a:rPr lang="tr-TR" sz="1600">
                <a:solidFill>
                  <a:schemeClr val="bg2">
                    <a:lumMod val="10000"/>
                  </a:schemeClr>
                </a:solidFill>
              </a:rPr>
              <a:t>Lipofilik endojen maddelerin ve ilaçların reseptörlerin hücre içindedir.</a:t>
            </a:r>
          </a:p>
          <a:p>
            <a:r>
              <a:rPr lang="tr-TR" sz="1600">
                <a:solidFill>
                  <a:schemeClr val="bg2">
                    <a:lumMod val="10000"/>
                  </a:schemeClr>
                </a:solidFill>
              </a:rPr>
              <a:t>Bu maddelerin ve ilaçların reseptörleri hücre içindedir. </a:t>
            </a:r>
          </a:p>
          <a:p>
            <a:r>
              <a:rPr lang="tr-TR" sz="1600">
                <a:solidFill>
                  <a:schemeClr val="bg2">
                    <a:lumMod val="10000"/>
                  </a:schemeClr>
                </a:solidFill>
              </a:rPr>
              <a:t>Bu maddeler ikinci haberciye gereksinim duymadan doğrudan nükleusta gen transkripsiyonu yaparlar.</a:t>
            </a:r>
          </a:p>
          <a:p>
            <a:r>
              <a:rPr lang="tr-TR" sz="1600">
                <a:solidFill>
                  <a:schemeClr val="bg2">
                    <a:lumMod val="10000"/>
                  </a:schemeClr>
                </a:solidFill>
              </a:rPr>
              <a:t>Kortizol ve östrojen gibi bazı steroid hormon reseptörleri sitoplazma da ısı şok proteini ile kenetlidir ve çinko kangal protein içerir. </a:t>
            </a:r>
          </a:p>
          <a:p>
            <a:r>
              <a:rPr lang="tr-TR" sz="1600">
                <a:solidFill>
                  <a:schemeClr val="bg2">
                    <a:lumMod val="10000"/>
                  </a:schemeClr>
                </a:solidFill>
              </a:rPr>
              <a:t>Reseptör uyarısı ile ısı şok proteini den ayrılan reseptör hormon yanıt elemanı üzerinden nükleusta gen trankripsiyonunu başlatır. </a:t>
            </a:r>
          </a:p>
          <a:p>
            <a:r>
              <a:rPr lang="tr-TR" sz="1600">
                <a:solidFill>
                  <a:schemeClr val="bg2">
                    <a:lumMod val="10000"/>
                  </a:schemeClr>
                </a:solidFill>
              </a:rPr>
              <a:t>Reseptörü hücre içinde olan maddelerin etkileri yeni protein sentezini gereksinim duydukları için latent bir periyotta sonra başlar. </a:t>
            </a:r>
          </a:p>
          <a:p>
            <a:r>
              <a:rPr lang="tr-TR" sz="1600">
                <a:solidFill>
                  <a:schemeClr val="bg2">
                    <a:lumMod val="10000"/>
                  </a:schemeClr>
                </a:solidFill>
              </a:rPr>
              <a:t>Etkilerine aracılık eden proteinlerin turnoverleriyavaş olduğu için plazma derişimleri sıfır olduğu zaman bile etkileri devam eder.</a:t>
            </a:r>
          </a:p>
          <a:p>
            <a:endParaRPr lang="tr-TR" sz="1600">
              <a:solidFill>
                <a:schemeClr val="bg2">
                  <a:lumMod val="10000"/>
                </a:schemeClr>
              </a:solidFill>
            </a:endParaRPr>
          </a:p>
          <a:p>
            <a:endParaRPr lang="tr-TR" sz="1600">
              <a:solidFill>
                <a:schemeClr val="bg2">
                  <a:lumMod val="10000"/>
                </a:schemeClr>
              </a:solidFill>
            </a:endParaRPr>
          </a:p>
          <a:p>
            <a:endParaRPr lang="tr-TR" sz="1600">
              <a:solidFill>
                <a:schemeClr val="bg2">
                  <a:lumMod val="10000"/>
                </a:schemeClr>
              </a:solidFill>
            </a:endParaRPr>
          </a:p>
          <a:p>
            <a:endParaRPr lang="tr-TR" sz="1600">
              <a:solidFill>
                <a:schemeClr val="bg2">
                  <a:lumMod val="10000"/>
                </a:schemeClr>
              </a:solidFill>
            </a:endParaRPr>
          </a:p>
        </p:txBody>
      </p:sp>
    </p:spTree>
    <p:extLst>
      <p:ext uri="{BB962C8B-B14F-4D97-AF65-F5344CB8AC3E}">
        <p14:creationId xmlns:p14="http://schemas.microsoft.com/office/powerpoint/2010/main" val="2455502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06EF4C2-5C38-864C-86D9-3F35A662B35D}"/>
              </a:ext>
            </a:extLst>
          </p:cNvPr>
          <p:cNvSpPr>
            <a:spLocks noGrp="1"/>
          </p:cNvSpPr>
          <p:nvPr>
            <p:ph type="title"/>
          </p:nvPr>
        </p:nvSpPr>
        <p:spPr>
          <a:xfrm>
            <a:off x="3857625" y="516549"/>
            <a:ext cx="7902819" cy="1108198"/>
          </a:xfrm>
        </p:spPr>
        <p:txBody>
          <a:bodyPr>
            <a:normAutofit/>
          </a:bodyPr>
          <a:lstStyle/>
          <a:p>
            <a:r>
              <a:rPr lang="tr-TR" sz="2400" b="1">
                <a:solidFill>
                  <a:srgbClr val="C00000"/>
                </a:solidFill>
              </a:rPr>
              <a:t>İNTRASELLÜLER RESEPTÖRLER </a:t>
            </a:r>
          </a:p>
        </p:txBody>
      </p:sp>
      <p:sp>
        <p:nvSpPr>
          <p:cNvPr id="3" name="İçerik Yer Tutucusu 2">
            <a:extLst>
              <a:ext uri="{FF2B5EF4-FFF2-40B4-BE49-F238E27FC236}">
                <a16:creationId xmlns:a16="http://schemas.microsoft.com/office/drawing/2014/main" xmlns="" id="{687C2A6F-C6F5-BB4E-A582-5A21BDE6405F}"/>
              </a:ext>
            </a:extLst>
          </p:cNvPr>
          <p:cNvSpPr>
            <a:spLocks noGrp="1"/>
          </p:cNvSpPr>
          <p:nvPr>
            <p:ph idx="1"/>
          </p:nvPr>
        </p:nvSpPr>
        <p:spPr/>
        <p:txBody>
          <a:bodyPr>
            <a:normAutofit/>
          </a:bodyPr>
          <a:lstStyle/>
          <a:p>
            <a:r>
              <a:rPr lang="tr-TR" sz="1600"/>
              <a:t>Glukokortikoid Reseptörleri</a:t>
            </a:r>
          </a:p>
          <a:p>
            <a:r>
              <a:rPr lang="tr-TR" sz="1600"/>
              <a:t>Aldesteron Reseptörleri</a:t>
            </a:r>
          </a:p>
          <a:p>
            <a:r>
              <a:rPr lang="tr-TR" sz="1600"/>
              <a:t>Östrojen Reseptörleri </a:t>
            </a:r>
          </a:p>
          <a:p>
            <a:r>
              <a:rPr lang="tr-TR" sz="1600"/>
              <a:t>Progesteron reseptörleri</a:t>
            </a:r>
          </a:p>
          <a:p>
            <a:r>
              <a:rPr lang="tr-TR" sz="1600"/>
              <a:t>Androjen Reseptörleri </a:t>
            </a:r>
          </a:p>
          <a:p>
            <a:r>
              <a:rPr lang="tr-TR" sz="1600"/>
              <a:t>Vitamin D reseptörleri</a:t>
            </a:r>
          </a:p>
          <a:p>
            <a:r>
              <a:rPr lang="tr-TR" sz="1600"/>
              <a:t>Retinoik asit reseptörleri </a:t>
            </a:r>
          </a:p>
          <a:p>
            <a:r>
              <a:rPr lang="tr-TR" sz="1600"/>
              <a:t>Tiroid hormon reseptörleri</a:t>
            </a:r>
          </a:p>
          <a:p>
            <a:r>
              <a:rPr lang="tr-TR" sz="1600"/>
              <a:t>Peroksizom proliferatörleri ile aktive olan  reseptörler</a:t>
            </a:r>
          </a:p>
        </p:txBody>
      </p:sp>
    </p:spTree>
    <p:extLst>
      <p:ext uri="{BB962C8B-B14F-4D97-AF65-F5344CB8AC3E}">
        <p14:creationId xmlns:p14="http://schemas.microsoft.com/office/powerpoint/2010/main" val="12305536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4028</Words>
  <Application>Microsoft Office PowerPoint</Application>
  <PresentationFormat>Geniş ekran</PresentationFormat>
  <Paragraphs>659</Paragraphs>
  <Slides>41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41</vt:i4>
      </vt:variant>
    </vt:vector>
  </HeadingPairs>
  <TitlesOfParts>
    <vt:vector size="45" baseType="lpstr">
      <vt:lpstr>Arial</vt:lpstr>
      <vt:lpstr>Calibri</vt:lpstr>
      <vt:lpstr>Calibri Light</vt:lpstr>
      <vt:lpstr>Office Teması</vt:lpstr>
      <vt:lpstr>FARMAKOKİNETİK PRENSİPLER </vt:lpstr>
      <vt:lpstr>MEMBRANDAN GEÇİŞ </vt:lpstr>
      <vt:lpstr>1:SULU FAZDAN GEÇİŞ  </vt:lpstr>
      <vt:lpstr>2: LİPİD DİFÜZYON </vt:lpstr>
      <vt:lpstr>3 : ÖZEL TAŞIYICILAR </vt:lpstr>
      <vt:lpstr>4: ENDOSİTOZ VE EKZOSİTOZ </vt:lpstr>
      <vt:lpstr>RESEPTÖRLER</vt:lpstr>
      <vt:lpstr>1: İNTRASELLÜLER RESEPTÖRLER</vt:lpstr>
      <vt:lpstr>İNTRASELLÜLER RESEPTÖRLER </vt:lpstr>
      <vt:lpstr>2: HÜCRE İÇİ MEMBRANI RESEPTÖRLERİ </vt:lpstr>
      <vt:lpstr>FARMAKODİNAMİK ETKİLEŞİMLER </vt:lpstr>
      <vt:lpstr>FARMAKODİNAMİK ANTAGONİZMALAR </vt:lpstr>
      <vt:lpstr>FARMAKOLOJİ ANTAGONİZMA </vt:lpstr>
      <vt:lpstr>KOMPETETİF ANTAGONİZMA </vt:lpstr>
      <vt:lpstr>NON-KOMPETETİF ANTAGONİZMA </vt:lpstr>
      <vt:lpstr>FİZYOLOJİK ANTAGONİZMA </vt:lpstr>
      <vt:lpstr>KİMYASAL ANTAGONİZMA </vt:lpstr>
      <vt:lpstr>AGONİZMALAR </vt:lpstr>
      <vt:lpstr>İLAÇLARIN YAN ETKİLERİ </vt:lpstr>
      <vt:lpstr>İLAÇ ALERJİSİ </vt:lpstr>
      <vt:lpstr>DAYANIKSIZLIK REAKSİYONLARI </vt:lpstr>
      <vt:lpstr>AKILCI İLAÇ KULLANIMI NEDİR VE İLKELERİ NELERDİR? </vt:lpstr>
      <vt:lpstr>PowerPoint Sunusu</vt:lpstr>
      <vt:lpstr>PowerPoint Sunusu</vt:lpstr>
      <vt:lpstr>PowerPoint Sunusu</vt:lpstr>
      <vt:lpstr>PowerPoint Sunusu</vt:lpstr>
      <vt:lpstr>PowerPoint Sunusu</vt:lpstr>
      <vt:lpstr>PowerPoint Sunusu</vt:lpstr>
      <vt:lpstr>PowerPoint Sunusu</vt:lpstr>
      <vt:lpstr>                        ROMATİZMA İLAÇLARI</vt:lpstr>
      <vt:lpstr>PowerPoint Sunusu</vt:lpstr>
      <vt:lpstr>NSAİ’NİN YAN ETKİLERİ</vt:lpstr>
      <vt:lpstr>PowerPoint Sunusu</vt:lpstr>
      <vt:lpstr>PowerPoint Sunusu</vt:lpstr>
      <vt:lpstr>PowerPoint Sunusu</vt:lpstr>
      <vt:lpstr>PowerPoint Sunusu</vt:lpstr>
      <vt:lpstr>PowerPoint Sunusu</vt:lpstr>
      <vt:lpstr>        KORTİKOSTEROİD İLAÇLAR </vt:lpstr>
      <vt:lpstr>PowerPoint Sunusu</vt:lpstr>
      <vt:lpstr>PowerPoint Sunusu</vt:lpstr>
      <vt:lpstr>                         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FARMAKOKİNETİK PRENSİPLER</dc:title>
  <dc:creator>zynpkarer123@gmail.com</dc:creator>
  <cp:lastModifiedBy>KILIÇ</cp:lastModifiedBy>
  <cp:revision>14</cp:revision>
  <dcterms:created xsi:type="dcterms:W3CDTF">2020-03-07T10:18:25Z</dcterms:created>
  <dcterms:modified xsi:type="dcterms:W3CDTF">2020-03-19T12:26:08Z</dcterms:modified>
</cp:coreProperties>
</file>