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79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24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75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10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93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59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56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32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14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35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3BEB8-76BA-4BA8-A6FE-1DCF7979C42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6516-E923-4447-932B-F65F746F2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18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1919288" y="1557338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z="4000" b="1">
                <a:solidFill>
                  <a:srgbClr val="FF0000"/>
                </a:solidFill>
              </a:rPr>
              <a:t>Medya Ekonomisi:</a:t>
            </a:r>
          </a:p>
          <a:p>
            <a:pPr algn="ctr" eaLnBrk="1" hangingPunct="1">
              <a:buFont typeface="Arial" charset="0"/>
              <a:buNone/>
            </a:pPr>
            <a:r>
              <a:rPr lang="tr-TR" sz="4000" b="1">
                <a:solidFill>
                  <a:srgbClr val="FF0000"/>
                </a:solidFill>
              </a:rPr>
              <a:t>Kapsamı ve Kavramlar</a:t>
            </a:r>
            <a:endParaRPr 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3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Medya Şirketleri</a:t>
            </a:r>
            <a:endParaRPr lang="en-US" sz="3200" dirty="0"/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Medya şirketleri geniş bir yelpazede yer alırlar: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Ufak yerel şirketlerden büyük dev yapılara kadar…</a:t>
            </a:r>
          </a:p>
          <a:p>
            <a:pPr eaLnBrk="1" hangingPunct="1">
              <a:buFont typeface="Arial" charset="0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92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Medya Şirketleri</a:t>
            </a:r>
            <a:endParaRPr lang="en-US" sz="3200" dirty="0"/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	Medya şirketleri medya içeriğinin üreten, paketleyen ve dağıtan şirketlerdir. </a:t>
            </a:r>
          </a:p>
        </p:txBody>
      </p:sp>
    </p:spTree>
    <p:extLst>
      <p:ext uri="{BB962C8B-B14F-4D97-AF65-F5344CB8AC3E}">
        <p14:creationId xmlns:p14="http://schemas.microsoft.com/office/powerpoint/2010/main" val="364739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Medya Şirketleri</a:t>
            </a:r>
            <a:endParaRPr lang="en-US" sz="3200" dirty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Yatırım kararları</a:t>
            </a:r>
          </a:p>
          <a:p>
            <a:pPr eaLnBrk="1" hangingPunct="1"/>
            <a:r>
              <a:rPr lang="tr-TR"/>
              <a:t>Birleşme kararları</a:t>
            </a:r>
          </a:p>
          <a:p>
            <a:pPr eaLnBrk="1" hangingPunct="1"/>
            <a:r>
              <a:rPr lang="tr-TR"/>
              <a:t>Küçülme kararları</a:t>
            </a:r>
          </a:p>
          <a:p>
            <a:pPr eaLnBrk="1" hangingPunct="1"/>
            <a:r>
              <a:rPr lang="tr-TR"/>
              <a:t>Yeniden yapılanma kararları</a:t>
            </a:r>
          </a:p>
        </p:txBody>
      </p:sp>
    </p:spTree>
    <p:extLst>
      <p:ext uri="{BB962C8B-B14F-4D97-AF65-F5344CB8AC3E}">
        <p14:creationId xmlns:p14="http://schemas.microsoft.com/office/powerpoint/2010/main" val="352511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Tüketiciler</a:t>
            </a:r>
            <a:endParaRPr lang="en-US" sz="3200" dirty="0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1919288" y="1628776"/>
            <a:ext cx="8229600" cy="4525963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endParaRPr lang="tr-TR"/>
          </a:p>
          <a:p>
            <a:pPr eaLnBrk="1" hangingPunct="1"/>
            <a:r>
              <a:rPr lang="tr-TR"/>
              <a:t>	Yaş</a:t>
            </a:r>
          </a:p>
          <a:p>
            <a:pPr eaLnBrk="1" hangingPunct="1"/>
            <a:r>
              <a:rPr lang="tr-TR"/>
              <a:t>       Eğitim</a:t>
            </a:r>
          </a:p>
          <a:p>
            <a:pPr eaLnBrk="1" hangingPunct="1"/>
            <a:r>
              <a:rPr lang="tr-TR"/>
              <a:t>	Cinsiyet</a:t>
            </a:r>
          </a:p>
          <a:p>
            <a:pPr eaLnBrk="1" hangingPunct="1"/>
            <a:r>
              <a:rPr lang="tr-TR"/>
              <a:t>	Çalışma yaşamı dinamikleri</a:t>
            </a:r>
          </a:p>
          <a:p>
            <a:pPr eaLnBrk="1" hangingPunct="1">
              <a:buFontTx/>
              <a:buNone/>
            </a:pPr>
            <a:r>
              <a:rPr lang="tr-TR"/>
              <a:t>		</a:t>
            </a:r>
            <a:r>
              <a:rPr lang="tr-TR" sz="2000"/>
              <a:t>Kadınların işyaşamına katılımı</a:t>
            </a:r>
          </a:p>
          <a:p>
            <a:pPr eaLnBrk="1" hangingPunct="1">
              <a:buFont typeface="Arial" charset="0"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49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Arz ve Talep</a:t>
            </a:r>
            <a:endParaRPr lang="en-US" sz="3200" dirty="0"/>
          </a:p>
        </p:txBody>
      </p:sp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>
          <a:xfrm>
            <a:off x="1919288" y="1628776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Medya ürünün arzı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Medya ürününün talebi</a:t>
            </a:r>
          </a:p>
          <a:p>
            <a:pPr eaLnBrk="1" hangingPunct="1">
              <a:buFont typeface="Arial" charset="0"/>
              <a:buNone/>
            </a:pPr>
            <a:endParaRPr lang="tr-TR"/>
          </a:p>
          <a:p>
            <a:pPr eaLnBrk="1" hangingPunct="1">
              <a:buFont typeface="Arial" charset="0"/>
              <a:buNone/>
            </a:pPr>
            <a:r>
              <a:rPr lang="tr-TR"/>
              <a:t>Esneklik….Arz ve talep esnekliği</a:t>
            </a:r>
          </a:p>
        </p:txBody>
      </p:sp>
    </p:spTree>
    <p:extLst>
      <p:ext uri="{BB962C8B-B14F-4D97-AF65-F5344CB8AC3E}">
        <p14:creationId xmlns:p14="http://schemas.microsoft.com/office/powerpoint/2010/main" val="330331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Ekonomisinin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Medya Piyasası</a:t>
            </a:r>
            <a:endParaRPr lang="en-US" sz="3200" dirty="0"/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xfrm>
            <a:off x="1919288" y="1628776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	Medya ürünü üreticileri ile tüketicilerinin karşılaştıkları yer. </a:t>
            </a:r>
          </a:p>
        </p:txBody>
      </p:sp>
    </p:spTree>
    <p:extLst>
      <p:ext uri="{BB962C8B-B14F-4D97-AF65-F5344CB8AC3E}">
        <p14:creationId xmlns:p14="http://schemas.microsoft.com/office/powerpoint/2010/main" val="125792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</a:t>
            </a:r>
            <a:r>
              <a:rPr lang="tr-TR" sz="3200" dirty="0" err="1"/>
              <a:t>Mikroekonomik</a:t>
            </a:r>
            <a:r>
              <a:rPr lang="tr-TR" sz="3200" dirty="0"/>
              <a:t> Boyutu:</a:t>
            </a:r>
            <a:br>
              <a:rPr lang="tr-TR" sz="3200" dirty="0"/>
            </a:br>
            <a:r>
              <a:rPr lang="tr-TR" sz="3200" dirty="0"/>
              <a:t>Medya Piyasası</a:t>
            </a:r>
            <a:endParaRPr lang="en-US" sz="3200" dirty="0"/>
          </a:p>
        </p:txBody>
      </p:sp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Medya şirketleri</a:t>
            </a:r>
          </a:p>
          <a:p>
            <a:pPr eaLnBrk="1" hangingPunct="1"/>
            <a:r>
              <a:rPr lang="tr-TR"/>
              <a:t>Tüketiciler </a:t>
            </a:r>
          </a:p>
          <a:p>
            <a:pPr lvl="1" eaLnBrk="1" hangingPunct="1"/>
            <a:r>
              <a:rPr lang="tr-TR"/>
              <a:t>Reklam şirketleri</a:t>
            </a:r>
          </a:p>
          <a:p>
            <a:pPr lvl="1" eaLnBrk="1" hangingPunct="1"/>
            <a:r>
              <a:rPr lang="tr-TR"/>
              <a:t>İzleyiciler/okurlar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Ekonomisi:</a:t>
            </a:r>
            <a:br>
              <a:rPr lang="tr-TR"/>
            </a:br>
            <a:r>
              <a:rPr lang="tr-TR"/>
              <a:t>Farklı tanımlar</a:t>
            </a:r>
            <a:endParaRPr lang="en-US"/>
          </a:p>
        </p:txBody>
      </p:sp>
      <p:sp>
        <p:nvSpPr>
          <p:cNvPr id="36867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Medya ekonomisi, medya firmaların seyircilerin, reklamcıların ve toplumun genelinin bilgi ve eğlence ihtiyaçlarını eldeki kaynaklarla nasıl karşıladığı ilgilidir.</a:t>
            </a:r>
          </a:p>
          <a:p>
            <a:pPr eaLnBrk="1" hangingPunct="1">
              <a:buFont typeface="Arial" charset="0"/>
              <a:buNone/>
            </a:pPr>
            <a:endParaRPr lang="tr-TR"/>
          </a:p>
          <a:p>
            <a:pPr eaLnBrk="1" hangingPunct="1">
              <a:buFont typeface="Arial" charset="0"/>
              <a:buNone/>
            </a:pPr>
            <a:r>
              <a:rPr lang="tr-TR"/>
              <a:t>	Medya ekonomisi, medya firmalarının kıt kaynaklar ile sonsuz ihtiyaçları karşılamaya çalışması ile ilgilidir.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Ekonomisi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Medya ekonomisi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	uluslararası ticaret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	şirket stratejileri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	fiyatlandırma politikaları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	rekabet stratejileri ile ilgilidir.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1908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Medya endüstrisinin hem makroekonomik hem de </a:t>
            </a:r>
            <a:r>
              <a:rPr lang="tr-TR" dirty="0" err="1"/>
              <a:t>mikroekonomik</a:t>
            </a:r>
            <a:r>
              <a:rPr lang="tr-TR" dirty="0"/>
              <a:t> boyutları vardır.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3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4000"/>
              <a:t>Makroekonomi, mikroekonomi ve Medya ekonomisi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MİKROEKONOMİ:</a:t>
            </a:r>
          </a:p>
          <a:p>
            <a:pPr eaLnBrk="1" hangingPunct="1">
              <a:buFontTx/>
              <a:buNone/>
            </a:pPr>
            <a:r>
              <a:rPr lang="tr-TR"/>
              <a:t>	 Birey, İşletme, Aile</a:t>
            </a:r>
          </a:p>
          <a:p>
            <a:pPr eaLnBrk="1" hangingPunct="1"/>
            <a:r>
              <a:rPr lang="tr-TR"/>
              <a:t>MAKROEKONOMİ: </a:t>
            </a:r>
          </a:p>
          <a:p>
            <a:pPr lvl="1" eaLnBrk="1" hangingPunct="1">
              <a:buFontTx/>
              <a:buNone/>
            </a:pPr>
            <a:r>
              <a:rPr lang="tr-TR"/>
              <a:t>Ulusal Gelir, İstihdam, Kalkınma</a:t>
            </a:r>
          </a:p>
          <a:p>
            <a:pPr lvl="1"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53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Makroekonomik Boyutu:</a:t>
            </a:r>
            <a:br>
              <a:rPr lang="tr-TR" sz="3200" dirty="0"/>
            </a:br>
            <a:r>
              <a:rPr lang="tr-TR" sz="3200" dirty="0"/>
              <a:t>Milli Gelir</a:t>
            </a:r>
            <a:endParaRPr lang="en-US" sz="3200" dirty="0"/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Milli gelirde medya ürünlerinin payı yüzde kaç?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Makroekonomik Boyutu:</a:t>
            </a:r>
            <a:br>
              <a:rPr lang="tr-TR" sz="3200" dirty="0"/>
            </a:br>
            <a:r>
              <a:rPr lang="tr-TR" sz="3200" dirty="0"/>
              <a:t>Ekonominin Genel Seyri</a:t>
            </a:r>
            <a:endParaRPr lang="en-US" sz="3200" dirty="0"/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Kriz dönemleri</a:t>
            </a:r>
          </a:p>
          <a:p>
            <a:pPr eaLnBrk="1" hangingPunct="1"/>
            <a:r>
              <a:rPr lang="tr-TR"/>
              <a:t>Genişleme dönemleri</a:t>
            </a:r>
          </a:p>
          <a:p>
            <a:pPr algn="ctr" eaLnBrk="1" hangingPunct="1"/>
            <a:endParaRPr lang="tr-TR"/>
          </a:p>
          <a:p>
            <a:pPr algn="ctr" eaLnBrk="1" hangingPunct="1">
              <a:buFont typeface="Arial" charset="0"/>
              <a:buNone/>
            </a:pPr>
            <a:r>
              <a:rPr lang="tr-TR"/>
              <a:t>Tüketim kalıplarına yansır.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6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Makroekonomik Boyutu:</a:t>
            </a:r>
            <a:br>
              <a:rPr lang="tr-TR" sz="3200" dirty="0"/>
            </a:br>
            <a:r>
              <a:rPr lang="tr-TR" sz="3200" dirty="0"/>
              <a:t>Hükümet Politikaları</a:t>
            </a:r>
            <a:endParaRPr lang="en-US" sz="3200" dirty="0"/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Maliye ve para politikaları</a:t>
            </a:r>
          </a:p>
          <a:p>
            <a:pPr eaLnBrk="1" hangingPunct="1"/>
            <a:r>
              <a:rPr lang="tr-TR"/>
              <a:t>Düzenlemeye yönelik politikalar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3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Medya Endüstrisinin Makroekonomik Boyutu:</a:t>
            </a:r>
            <a:br>
              <a:rPr lang="tr-TR" sz="3200" dirty="0"/>
            </a:br>
            <a:r>
              <a:rPr lang="tr-TR" sz="3200" dirty="0"/>
              <a:t>Uluslararası Ticaret</a:t>
            </a:r>
            <a:endParaRPr lang="en-US" sz="3200" dirty="0"/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Serbest Ticaret</a:t>
            </a:r>
          </a:p>
          <a:p>
            <a:pPr eaLnBrk="1" hangingPunct="1"/>
            <a:r>
              <a:rPr lang="tr-TR"/>
              <a:t>Korumacılık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Geniş ekran</PresentationFormat>
  <Paragraphs>65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Medya Ekonomisi: Farklı tanımlar</vt:lpstr>
      <vt:lpstr>Medya Ekonomisi</vt:lpstr>
      <vt:lpstr>PowerPoint Sunusu</vt:lpstr>
      <vt:lpstr>Makroekonomi, mikroekonomi ve Medya ekonomisi</vt:lpstr>
      <vt:lpstr>Medya Endüstrisinin Makroekonomik Boyutu: Milli Gelir</vt:lpstr>
      <vt:lpstr>Medya Endüstrisinin Makroekonomik Boyutu: Ekonominin Genel Seyri</vt:lpstr>
      <vt:lpstr>Medya Endüstrisinin Makroekonomik Boyutu: Hükümet Politikaları</vt:lpstr>
      <vt:lpstr>Medya Endüstrisinin Makroekonomik Boyutu: Uluslararası Ticaret</vt:lpstr>
      <vt:lpstr>Medya Endüstrisinin Mikroekonomik Boyutu: Medya Şirketleri</vt:lpstr>
      <vt:lpstr>Medya Endüstrisinin Mikroekonomik Boyutu: Medya Şirketleri</vt:lpstr>
      <vt:lpstr>Medya Endüstrisinin Mikroekonomik Boyutu: Medya Şirketleri</vt:lpstr>
      <vt:lpstr>Medya Endüstrisinin Mikroekonomik Boyutu: Tüketiciler</vt:lpstr>
      <vt:lpstr>Medya Endüstrisinin Mikroekonomik Boyutu: Arz ve Talep</vt:lpstr>
      <vt:lpstr>Medya Ekonomisinin Mikroekonomik Boyutu: Medya Piyasası</vt:lpstr>
      <vt:lpstr>Medya Endüstrisinin Mikroekonomik Boyutu: Medya Piyasası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2020-02-12T14:32:07Z</dcterms:created>
  <dcterms:modified xsi:type="dcterms:W3CDTF">2020-02-12T14:32:26Z</dcterms:modified>
</cp:coreProperties>
</file>