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6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tıklayın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BEB8-76BA-4BA8-A6FE-1DCF7979C42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6516-E923-4447-932B-F65F746F2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247921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BEB8-76BA-4BA8-A6FE-1DCF7979C42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6516-E923-4447-932B-F65F746F2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192409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BEB8-76BA-4BA8-A6FE-1DCF7979C42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6516-E923-4447-932B-F65F746F2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55750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BEB8-76BA-4BA8-A6FE-1DCF7979C42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6516-E923-4447-932B-F65F746F2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131029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BEB8-76BA-4BA8-A6FE-1DCF7979C42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6516-E923-4447-932B-F65F746F2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20939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BEB8-76BA-4BA8-A6FE-1DCF7979C42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6516-E923-4447-932B-F65F746F2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40428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BEB8-76BA-4BA8-A6FE-1DCF7979C42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6516-E923-4447-932B-F65F746F2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085983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BEB8-76BA-4BA8-A6FE-1DCF7979C42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6516-E923-4447-932B-F65F746F2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185625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BEB8-76BA-4BA8-A6FE-1DCF7979C42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6516-E923-4447-932B-F65F746F2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213231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BEB8-76BA-4BA8-A6FE-1DCF7979C42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6516-E923-4447-932B-F65F746F2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97148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B3BEB8-76BA-4BA8-A6FE-1DCF7979C42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BF6516-E923-4447-932B-F65F746F2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93537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B3BEB8-76BA-4BA8-A6FE-1DCF7979C420}" type="datetimeFigureOut">
              <a:rPr lang="tr-TR" smtClean="0"/>
              <a:t>12.02.2020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BF6516-E923-4447-932B-F65F746F213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19181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9" name="2 İçerik Yer Tutucusu"/>
          <p:cNvSpPr>
            <a:spLocks noGrp="1"/>
          </p:cNvSpPr>
          <p:nvPr>
            <p:ph idx="1"/>
          </p:nvPr>
        </p:nvSpPr>
        <p:spPr>
          <a:xfrm>
            <a:off x="1919288" y="1557338"/>
            <a:ext cx="8229600" cy="4525962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tr-TR" sz="4000" b="1">
                <a:solidFill>
                  <a:srgbClr val="FF0000"/>
                </a:solidFill>
              </a:rPr>
              <a:t>Medya Ekonomisi:</a:t>
            </a:r>
          </a:p>
          <a:p>
            <a:pPr algn="ctr" eaLnBrk="1" hangingPunct="1">
              <a:buFont typeface="Arial" charset="0"/>
              <a:buNone/>
            </a:pPr>
            <a:r>
              <a:rPr lang="tr-TR" sz="4000" b="1">
                <a:solidFill>
                  <a:srgbClr val="FF0000"/>
                </a:solidFill>
              </a:rPr>
              <a:t>Kapsamı ve Kavramlar</a:t>
            </a:r>
            <a:endParaRPr lang="en-US" sz="4000" b="1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91329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dirty="0"/>
              <a:t>Medya Endüstrisinin </a:t>
            </a:r>
            <a:r>
              <a:rPr lang="tr-TR" sz="3200" dirty="0" err="1"/>
              <a:t>Mikroekonomik</a:t>
            </a:r>
            <a:r>
              <a:rPr lang="tr-TR" sz="3200" dirty="0"/>
              <a:t> Boyutu:</a:t>
            </a:r>
            <a:br>
              <a:rPr lang="tr-TR" sz="3200" dirty="0"/>
            </a:br>
            <a:r>
              <a:rPr lang="tr-TR" sz="3200" dirty="0"/>
              <a:t>Medya Şirketleri</a:t>
            </a:r>
            <a:endParaRPr lang="en-US" sz="3200" dirty="0"/>
          </a:p>
        </p:txBody>
      </p:sp>
      <p:sp>
        <p:nvSpPr>
          <p:cNvPr id="45059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/>
              <a:t>	</a:t>
            </a:r>
          </a:p>
          <a:p>
            <a:pPr eaLnBrk="1" hangingPunct="1">
              <a:buFont typeface="Arial" charset="0"/>
              <a:buNone/>
            </a:pPr>
            <a:r>
              <a:rPr lang="tr-TR"/>
              <a:t>	Medya şirketleri geniş bir yelpazede yer alırlar:</a:t>
            </a:r>
          </a:p>
          <a:p>
            <a:pPr eaLnBrk="1" hangingPunct="1">
              <a:buFont typeface="Arial" charset="0"/>
              <a:buNone/>
            </a:pPr>
            <a:r>
              <a:rPr lang="tr-TR"/>
              <a:t>	</a:t>
            </a:r>
          </a:p>
          <a:p>
            <a:pPr eaLnBrk="1" hangingPunct="1">
              <a:buFont typeface="Arial" charset="0"/>
              <a:buNone/>
            </a:pPr>
            <a:r>
              <a:rPr lang="tr-TR"/>
              <a:t>	Ufak yerel şirketlerden büyük dev yapılara kadar…</a:t>
            </a:r>
          </a:p>
          <a:p>
            <a:pPr eaLnBrk="1" hangingPunct="1">
              <a:buFont typeface="Arial" charset="0"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792883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dirty="0"/>
              <a:t>Medya Endüstrisinin </a:t>
            </a:r>
            <a:r>
              <a:rPr lang="tr-TR" sz="3200" dirty="0" err="1"/>
              <a:t>Mikroekonomik</a:t>
            </a:r>
            <a:r>
              <a:rPr lang="tr-TR" sz="3200" dirty="0"/>
              <a:t> Boyutu:</a:t>
            </a:r>
            <a:br>
              <a:rPr lang="tr-TR" sz="3200" dirty="0"/>
            </a:br>
            <a:r>
              <a:rPr lang="tr-TR" sz="3200" dirty="0"/>
              <a:t>Medya Şirketleri</a:t>
            </a:r>
            <a:endParaRPr lang="en-US" sz="3200" dirty="0"/>
          </a:p>
        </p:txBody>
      </p:sp>
      <p:sp>
        <p:nvSpPr>
          <p:cNvPr id="4608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/>
              <a:t>	Medya şirketleri medya içeriğinin üreten, paketleyen ve dağıtan şirketlerdir. </a:t>
            </a:r>
          </a:p>
        </p:txBody>
      </p:sp>
    </p:spTree>
    <p:extLst>
      <p:ext uri="{BB962C8B-B14F-4D97-AF65-F5344CB8AC3E}">
        <p14:creationId xmlns:p14="http://schemas.microsoft.com/office/powerpoint/2010/main" val="364739662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dirty="0"/>
              <a:t>Medya Endüstrisinin </a:t>
            </a:r>
            <a:r>
              <a:rPr lang="tr-TR" sz="3200" dirty="0" err="1"/>
              <a:t>Mikroekonomik</a:t>
            </a:r>
            <a:r>
              <a:rPr lang="tr-TR" sz="3200" dirty="0"/>
              <a:t> Boyutu:</a:t>
            </a:r>
            <a:br>
              <a:rPr lang="tr-TR" sz="3200" dirty="0"/>
            </a:br>
            <a:r>
              <a:rPr lang="tr-TR" sz="3200" dirty="0"/>
              <a:t>Medya Şirketleri</a:t>
            </a:r>
            <a:endParaRPr lang="en-US" sz="3200" dirty="0"/>
          </a:p>
        </p:txBody>
      </p:sp>
      <p:sp>
        <p:nvSpPr>
          <p:cNvPr id="4710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Yatırım kararları</a:t>
            </a:r>
          </a:p>
          <a:p>
            <a:pPr eaLnBrk="1" hangingPunct="1"/>
            <a:r>
              <a:rPr lang="tr-TR"/>
              <a:t>Birleşme kararları</a:t>
            </a:r>
          </a:p>
          <a:p>
            <a:pPr eaLnBrk="1" hangingPunct="1"/>
            <a:r>
              <a:rPr lang="tr-TR"/>
              <a:t>Küçülme kararları</a:t>
            </a:r>
          </a:p>
          <a:p>
            <a:pPr eaLnBrk="1" hangingPunct="1"/>
            <a:r>
              <a:rPr lang="tr-TR"/>
              <a:t>Yeniden yapılanma kararları</a:t>
            </a:r>
          </a:p>
        </p:txBody>
      </p:sp>
    </p:spTree>
    <p:extLst>
      <p:ext uri="{BB962C8B-B14F-4D97-AF65-F5344CB8AC3E}">
        <p14:creationId xmlns:p14="http://schemas.microsoft.com/office/powerpoint/2010/main" val="352511011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dirty="0"/>
              <a:t>Medya Endüstrisinin </a:t>
            </a:r>
            <a:r>
              <a:rPr lang="tr-TR" sz="3200" dirty="0" err="1"/>
              <a:t>Mikroekonomik</a:t>
            </a:r>
            <a:r>
              <a:rPr lang="tr-TR" sz="3200" dirty="0"/>
              <a:t> Boyutu:</a:t>
            </a:r>
            <a:br>
              <a:rPr lang="tr-TR" sz="3200" dirty="0"/>
            </a:br>
            <a:r>
              <a:rPr lang="tr-TR" sz="3200" dirty="0"/>
              <a:t>Tüketiciler</a:t>
            </a:r>
            <a:endParaRPr lang="en-US" sz="3200" dirty="0"/>
          </a:p>
        </p:txBody>
      </p:sp>
      <p:sp>
        <p:nvSpPr>
          <p:cNvPr id="48131" name="2 İçerik Yer Tutucusu"/>
          <p:cNvSpPr>
            <a:spLocks noGrp="1"/>
          </p:cNvSpPr>
          <p:nvPr>
            <p:ph idx="1"/>
          </p:nvPr>
        </p:nvSpPr>
        <p:spPr>
          <a:xfrm>
            <a:off x="1919288" y="1628776"/>
            <a:ext cx="8229600" cy="4525963"/>
          </a:xfrm>
        </p:spPr>
        <p:txBody>
          <a:bodyPr/>
          <a:lstStyle/>
          <a:p>
            <a:pPr lvl="1" eaLnBrk="1" hangingPunct="1">
              <a:buFont typeface="Arial" charset="0"/>
              <a:buNone/>
            </a:pPr>
            <a:endParaRPr lang="tr-TR"/>
          </a:p>
          <a:p>
            <a:pPr eaLnBrk="1" hangingPunct="1"/>
            <a:r>
              <a:rPr lang="tr-TR"/>
              <a:t>	Yaş</a:t>
            </a:r>
          </a:p>
          <a:p>
            <a:pPr eaLnBrk="1" hangingPunct="1"/>
            <a:r>
              <a:rPr lang="tr-TR"/>
              <a:t>       Eğitim</a:t>
            </a:r>
          </a:p>
          <a:p>
            <a:pPr eaLnBrk="1" hangingPunct="1"/>
            <a:r>
              <a:rPr lang="tr-TR"/>
              <a:t>	Cinsiyet</a:t>
            </a:r>
          </a:p>
          <a:p>
            <a:pPr eaLnBrk="1" hangingPunct="1"/>
            <a:r>
              <a:rPr lang="tr-TR"/>
              <a:t>	Çalışma yaşamı dinamikleri</a:t>
            </a:r>
          </a:p>
          <a:p>
            <a:pPr eaLnBrk="1" hangingPunct="1">
              <a:buFontTx/>
              <a:buNone/>
            </a:pPr>
            <a:r>
              <a:rPr lang="tr-TR"/>
              <a:t>		</a:t>
            </a:r>
            <a:r>
              <a:rPr lang="tr-TR" sz="2000"/>
              <a:t>Kadınların işyaşamına katılımı</a:t>
            </a:r>
          </a:p>
          <a:p>
            <a:pPr eaLnBrk="1" hangingPunct="1">
              <a:buFont typeface="Arial" charset="0"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449853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dirty="0"/>
              <a:t>Medya Endüstrisinin </a:t>
            </a:r>
            <a:r>
              <a:rPr lang="tr-TR" sz="3200" dirty="0" err="1"/>
              <a:t>Mikroekonomik</a:t>
            </a:r>
            <a:r>
              <a:rPr lang="tr-TR" sz="3200" dirty="0"/>
              <a:t> Boyutu:</a:t>
            </a:r>
            <a:br>
              <a:rPr lang="tr-TR" sz="3200" dirty="0"/>
            </a:br>
            <a:r>
              <a:rPr lang="tr-TR" sz="3200" dirty="0"/>
              <a:t>Arz ve Talep</a:t>
            </a:r>
            <a:endParaRPr lang="en-US" sz="3200" dirty="0"/>
          </a:p>
        </p:txBody>
      </p:sp>
      <p:sp>
        <p:nvSpPr>
          <p:cNvPr id="49155" name="2 İçerik Yer Tutucusu"/>
          <p:cNvSpPr>
            <a:spLocks noGrp="1"/>
          </p:cNvSpPr>
          <p:nvPr>
            <p:ph idx="1"/>
          </p:nvPr>
        </p:nvSpPr>
        <p:spPr>
          <a:xfrm>
            <a:off x="1919288" y="1628776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/>
              <a:t>Medya ürünün arzı</a:t>
            </a:r>
          </a:p>
          <a:p>
            <a:pPr eaLnBrk="1" hangingPunct="1">
              <a:buFont typeface="Arial" charset="0"/>
              <a:buNone/>
            </a:pPr>
            <a:r>
              <a:rPr lang="tr-TR"/>
              <a:t>Medya ürününün talebi</a:t>
            </a:r>
          </a:p>
          <a:p>
            <a:pPr eaLnBrk="1" hangingPunct="1">
              <a:buFont typeface="Arial" charset="0"/>
              <a:buNone/>
            </a:pPr>
            <a:endParaRPr lang="tr-TR"/>
          </a:p>
          <a:p>
            <a:pPr eaLnBrk="1" hangingPunct="1">
              <a:buFont typeface="Arial" charset="0"/>
              <a:buNone/>
            </a:pPr>
            <a:r>
              <a:rPr lang="tr-TR"/>
              <a:t>Esneklik….Arz ve talep esnekliği</a:t>
            </a:r>
          </a:p>
        </p:txBody>
      </p:sp>
    </p:spTree>
    <p:extLst>
      <p:ext uri="{BB962C8B-B14F-4D97-AF65-F5344CB8AC3E}">
        <p14:creationId xmlns:p14="http://schemas.microsoft.com/office/powerpoint/2010/main" val="330331715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dirty="0"/>
              <a:t>Medya Ekonomisinin </a:t>
            </a:r>
            <a:r>
              <a:rPr lang="tr-TR" sz="3200" dirty="0" err="1"/>
              <a:t>Mikroekonomik</a:t>
            </a:r>
            <a:r>
              <a:rPr lang="tr-TR" sz="3200" dirty="0"/>
              <a:t> Boyutu:</a:t>
            </a:r>
            <a:br>
              <a:rPr lang="tr-TR" sz="3200" dirty="0"/>
            </a:br>
            <a:r>
              <a:rPr lang="tr-TR" sz="3200" dirty="0"/>
              <a:t>Medya Piyasası</a:t>
            </a:r>
            <a:endParaRPr lang="en-US" sz="3200" dirty="0"/>
          </a:p>
        </p:txBody>
      </p:sp>
      <p:sp>
        <p:nvSpPr>
          <p:cNvPr id="50179" name="2 İçerik Yer Tutucusu"/>
          <p:cNvSpPr>
            <a:spLocks noGrp="1"/>
          </p:cNvSpPr>
          <p:nvPr>
            <p:ph idx="1"/>
          </p:nvPr>
        </p:nvSpPr>
        <p:spPr>
          <a:xfrm>
            <a:off x="1919288" y="1628776"/>
            <a:ext cx="8229600" cy="4525963"/>
          </a:xfrm>
        </p:spPr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/>
              <a:t>	Medya ürünü üreticileri ile tüketicilerinin karşılaştıkları yer. </a:t>
            </a:r>
          </a:p>
        </p:txBody>
      </p:sp>
    </p:spTree>
    <p:extLst>
      <p:ext uri="{BB962C8B-B14F-4D97-AF65-F5344CB8AC3E}">
        <p14:creationId xmlns:p14="http://schemas.microsoft.com/office/powerpoint/2010/main" val="125792546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dirty="0"/>
              <a:t>Medya Endüstrisinin </a:t>
            </a:r>
            <a:r>
              <a:rPr lang="tr-TR" sz="3200" dirty="0" err="1"/>
              <a:t>Mikroekonomik</a:t>
            </a:r>
            <a:r>
              <a:rPr lang="tr-TR" sz="3200" dirty="0"/>
              <a:t> Boyutu:</a:t>
            </a:r>
            <a:br>
              <a:rPr lang="tr-TR" sz="3200" dirty="0"/>
            </a:br>
            <a:r>
              <a:rPr lang="tr-TR" sz="3200" dirty="0"/>
              <a:t>Medya Piyasası</a:t>
            </a:r>
            <a:endParaRPr lang="en-US" sz="3200" dirty="0"/>
          </a:p>
        </p:txBody>
      </p:sp>
      <p:sp>
        <p:nvSpPr>
          <p:cNvPr id="5120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Medya şirketleri</a:t>
            </a:r>
          </a:p>
          <a:p>
            <a:pPr eaLnBrk="1" hangingPunct="1"/>
            <a:r>
              <a:rPr lang="tr-TR"/>
              <a:t>Tüketiciler </a:t>
            </a:r>
          </a:p>
          <a:p>
            <a:pPr lvl="1" eaLnBrk="1" hangingPunct="1"/>
            <a:r>
              <a:rPr lang="tr-TR"/>
              <a:t>Reklam şirketleri</a:t>
            </a:r>
          </a:p>
          <a:p>
            <a:pPr lvl="1" eaLnBrk="1" hangingPunct="1"/>
            <a:r>
              <a:rPr lang="tr-TR"/>
              <a:t>İzleyiciler/okurlar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6112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Medya Ekonomisi:</a:t>
            </a:r>
            <a:br>
              <a:rPr lang="tr-TR"/>
            </a:br>
            <a:r>
              <a:rPr lang="tr-TR"/>
              <a:t>Farklı tanımlar</a:t>
            </a:r>
            <a:endParaRPr lang="en-US"/>
          </a:p>
        </p:txBody>
      </p:sp>
      <p:sp>
        <p:nvSpPr>
          <p:cNvPr id="36867" name="3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/>
              <a:t>	</a:t>
            </a:r>
          </a:p>
          <a:p>
            <a:pPr eaLnBrk="1" hangingPunct="1">
              <a:buFont typeface="Arial" charset="0"/>
              <a:buNone/>
            </a:pPr>
            <a:r>
              <a:rPr lang="tr-TR"/>
              <a:t>	Medya ekonomisi, medya firmaların seyircilerin, reklamcıların ve toplumun genelinin bilgi ve eğlence ihtiyaçlarını eldeki kaynaklarla nasıl karşıladığı ilgilidir.</a:t>
            </a:r>
          </a:p>
          <a:p>
            <a:pPr eaLnBrk="1" hangingPunct="1">
              <a:buFont typeface="Arial" charset="0"/>
              <a:buNone/>
            </a:pPr>
            <a:endParaRPr lang="tr-TR"/>
          </a:p>
          <a:p>
            <a:pPr eaLnBrk="1" hangingPunct="1">
              <a:buFont typeface="Arial" charset="0"/>
              <a:buNone/>
            </a:pPr>
            <a:r>
              <a:rPr lang="tr-TR"/>
              <a:t>	Medya ekonomisi, medya firmalarının kıt kaynaklar ile sonsuz ihtiyaçları karşılamaya çalışması ile ilgilidir.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88492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/>
              <a:t>Medya Ekonomisi</a:t>
            </a:r>
          </a:p>
        </p:txBody>
      </p:sp>
      <p:sp>
        <p:nvSpPr>
          <p:cNvPr id="37891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tr-TR"/>
              <a:t>Medya ekonomisi</a:t>
            </a:r>
          </a:p>
          <a:p>
            <a:pPr eaLnBrk="1" hangingPunct="1">
              <a:buFont typeface="Arial" charset="0"/>
              <a:buNone/>
            </a:pPr>
            <a:r>
              <a:rPr lang="tr-TR"/>
              <a:t>		uluslararası ticaret</a:t>
            </a:r>
          </a:p>
          <a:p>
            <a:pPr eaLnBrk="1" hangingPunct="1">
              <a:buFont typeface="Arial" charset="0"/>
              <a:buNone/>
            </a:pPr>
            <a:r>
              <a:rPr lang="tr-TR"/>
              <a:t>		şirket stratejileri</a:t>
            </a:r>
          </a:p>
          <a:p>
            <a:pPr eaLnBrk="1" hangingPunct="1">
              <a:buFont typeface="Arial" charset="0"/>
              <a:buNone/>
            </a:pPr>
            <a:r>
              <a:rPr lang="tr-TR"/>
              <a:t>		fiyatlandırma politikaları</a:t>
            </a:r>
          </a:p>
          <a:p>
            <a:pPr eaLnBrk="1" hangingPunct="1">
              <a:buFont typeface="Arial" charset="0"/>
              <a:buNone/>
            </a:pPr>
            <a:r>
              <a:rPr lang="tr-TR"/>
              <a:t>		rekabet stratejileri ile ilgilidir.</a:t>
            </a:r>
          </a:p>
          <a:p>
            <a:pPr eaLnBrk="1" hangingPunct="1">
              <a:buFont typeface="Arial" charset="0"/>
              <a:buNone/>
            </a:pPr>
            <a:r>
              <a:rPr lang="tr-TR"/>
              <a:t>		</a:t>
            </a:r>
          </a:p>
        </p:txBody>
      </p:sp>
    </p:spTree>
    <p:extLst>
      <p:ext uri="{BB962C8B-B14F-4D97-AF65-F5344CB8AC3E}">
        <p14:creationId xmlns:p14="http://schemas.microsoft.com/office/powerpoint/2010/main" val="281908296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en-US"/>
          </a:p>
        </p:txBody>
      </p:sp>
      <p:sp>
        <p:nvSpPr>
          <p:cNvPr id="3891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Medya endüstrisinin hem makroekonomik hem de </a:t>
            </a:r>
            <a:r>
              <a:rPr lang="tr-TR" dirty="0" err="1"/>
              <a:t>mikroekonomik</a:t>
            </a:r>
            <a:r>
              <a:rPr lang="tr-TR" dirty="0"/>
              <a:t> boyutları vardır.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1232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>
              <a:defRPr/>
            </a:pPr>
            <a:r>
              <a:rPr lang="tr-TR" sz="4000"/>
              <a:t>Makroekonomi, mikroekonomi ve Medya ekonomisi</a:t>
            </a:r>
          </a:p>
        </p:txBody>
      </p:sp>
      <p:sp>
        <p:nvSpPr>
          <p:cNvPr id="39939" name="Rectangle 3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MİKROEKONOMİ:</a:t>
            </a:r>
          </a:p>
          <a:p>
            <a:pPr eaLnBrk="1" hangingPunct="1">
              <a:buFontTx/>
              <a:buNone/>
            </a:pPr>
            <a:r>
              <a:rPr lang="tr-TR"/>
              <a:t>	 Birey, İşletme, Aile</a:t>
            </a:r>
          </a:p>
          <a:p>
            <a:pPr eaLnBrk="1" hangingPunct="1"/>
            <a:r>
              <a:rPr lang="tr-TR"/>
              <a:t>MAKROEKONOMİ: </a:t>
            </a:r>
          </a:p>
          <a:p>
            <a:pPr lvl="1" eaLnBrk="1" hangingPunct="1">
              <a:buFontTx/>
              <a:buNone/>
            </a:pPr>
            <a:r>
              <a:rPr lang="tr-TR"/>
              <a:t>Ulusal Gelir, İstihdam, Kalkınma</a:t>
            </a:r>
          </a:p>
          <a:p>
            <a:pPr lvl="1" eaLnBrk="1" hangingPunct="1">
              <a:buFontTx/>
              <a:buNone/>
            </a:pPr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8975396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dirty="0"/>
              <a:t>Medya Endüstrisinin Makroekonomik Boyutu:</a:t>
            </a:r>
            <a:br>
              <a:rPr lang="tr-TR" sz="3200" dirty="0"/>
            </a:br>
            <a:r>
              <a:rPr lang="tr-TR" sz="3200" dirty="0"/>
              <a:t>Milli Gelir</a:t>
            </a:r>
            <a:endParaRPr lang="en-US" sz="3200" dirty="0"/>
          </a:p>
        </p:txBody>
      </p:sp>
      <p:sp>
        <p:nvSpPr>
          <p:cNvPr id="4096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 dirty="0"/>
              <a:t>Milli gelirde medya ürünlerinin payı yüzde kaç?</a:t>
            </a:r>
          </a:p>
          <a:p>
            <a:pPr eaLnBrk="1" hangingPunct="1">
              <a:buFont typeface="Arial" charset="0"/>
              <a:buNone/>
            </a:pPr>
            <a:r>
              <a:rPr lang="tr-TR" dirty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663409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dirty="0"/>
              <a:t>Medya Endüstrisinin Makroekonomik Boyutu:</a:t>
            </a:r>
            <a:br>
              <a:rPr lang="tr-TR" sz="3200" dirty="0"/>
            </a:br>
            <a:r>
              <a:rPr lang="tr-TR" sz="3200" dirty="0"/>
              <a:t>Ekonominin Genel Seyri</a:t>
            </a:r>
            <a:endParaRPr lang="en-US" sz="3200" dirty="0"/>
          </a:p>
        </p:txBody>
      </p:sp>
      <p:sp>
        <p:nvSpPr>
          <p:cNvPr id="41987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Kriz dönemleri</a:t>
            </a:r>
          </a:p>
          <a:p>
            <a:pPr eaLnBrk="1" hangingPunct="1"/>
            <a:r>
              <a:rPr lang="tr-TR"/>
              <a:t>Genişleme dönemleri</a:t>
            </a:r>
          </a:p>
          <a:p>
            <a:pPr algn="ctr" eaLnBrk="1" hangingPunct="1"/>
            <a:endParaRPr lang="tr-TR"/>
          </a:p>
          <a:p>
            <a:pPr algn="ctr" eaLnBrk="1" hangingPunct="1">
              <a:buFont typeface="Arial" charset="0"/>
              <a:buNone/>
            </a:pPr>
            <a:r>
              <a:rPr lang="tr-TR"/>
              <a:t>Tüketim kalıplarına yansır. 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94682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dirty="0"/>
              <a:t>Medya Endüstrisinin Makroekonomik Boyutu:</a:t>
            </a:r>
            <a:br>
              <a:rPr lang="tr-TR" sz="3200" dirty="0"/>
            </a:br>
            <a:r>
              <a:rPr lang="tr-TR" sz="3200" dirty="0"/>
              <a:t>Hükümet Politikaları</a:t>
            </a:r>
            <a:endParaRPr lang="en-US" sz="3200" dirty="0"/>
          </a:p>
        </p:txBody>
      </p:sp>
      <p:sp>
        <p:nvSpPr>
          <p:cNvPr id="43011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Maliye ve para politikaları</a:t>
            </a:r>
          </a:p>
          <a:p>
            <a:pPr eaLnBrk="1" hangingPunct="1"/>
            <a:r>
              <a:rPr lang="tr-TR"/>
              <a:t>Düzenlemeye yönelik politikalar</a:t>
            </a:r>
          </a:p>
          <a:p>
            <a:pPr eaLnBrk="1" hangingPunct="1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3383709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tr-TR" sz="3200" dirty="0"/>
              <a:t>Medya Endüstrisinin Makroekonomik Boyutu:</a:t>
            </a:r>
            <a:br>
              <a:rPr lang="tr-TR" sz="3200" dirty="0"/>
            </a:br>
            <a:r>
              <a:rPr lang="tr-TR" sz="3200" dirty="0"/>
              <a:t>Uluslararası Ticaret</a:t>
            </a:r>
            <a:endParaRPr lang="en-US" sz="3200" dirty="0"/>
          </a:p>
        </p:txBody>
      </p:sp>
      <p:sp>
        <p:nvSpPr>
          <p:cNvPr id="44035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tr-TR"/>
              <a:t>Serbest Ticaret</a:t>
            </a:r>
          </a:p>
          <a:p>
            <a:pPr eaLnBrk="1" hangingPunct="1"/>
            <a:r>
              <a:rPr lang="tr-TR"/>
              <a:t>Korumacılık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23814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308</Words>
  <Application>Microsoft Office PowerPoint</Application>
  <PresentationFormat>Geniş ekran</PresentationFormat>
  <Paragraphs>65</Paragraphs>
  <Slides>16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16</vt:i4>
      </vt:variant>
    </vt:vector>
  </HeadingPairs>
  <TitlesOfParts>
    <vt:vector size="20" baseType="lpstr">
      <vt:lpstr>Arial</vt:lpstr>
      <vt:lpstr>Calibri</vt:lpstr>
      <vt:lpstr>Calibri Light</vt:lpstr>
      <vt:lpstr>Office Teması</vt:lpstr>
      <vt:lpstr>PowerPoint Sunusu</vt:lpstr>
      <vt:lpstr>Medya Ekonomisi: Farklı tanımlar</vt:lpstr>
      <vt:lpstr>Medya Ekonomisi</vt:lpstr>
      <vt:lpstr>PowerPoint Sunusu</vt:lpstr>
      <vt:lpstr>Makroekonomi, mikroekonomi ve Medya ekonomisi</vt:lpstr>
      <vt:lpstr>Medya Endüstrisinin Makroekonomik Boyutu: Milli Gelir</vt:lpstr>
      <vt:lpstr>Medya Endüstrisinin Makroekonomik Boyutu: Ekonominin Genel Seyri</vt:lpstr>
      <vt:lpstr>Medya Endüstrisinin Makroekonomik Boyutu: Hükümet Politikaları</vt:lpstr>
      <vt:lpstr>Medya Endüstrisinin Makroekonomik Boyutu: Uluslararası Ticaret</vt:lpstr>
      <vt:lpstr>Medya Endüstrisinin Mikroekonomik Boyutu: Medya Şirketleri</vt:lpstr>
      <vt:lpstr>Medya Endüstrisinin Mikroekonomik Boyutu: Medya Şirketleri</vt:lpstr>
      <vt:lpstr>Medya Endüstrisinin Mikroekonomik Boyutu: Medya Şirketleri</vt:lpstr>
      <vt:lpstr>Medya Endüstrisinin Mikroekonomik Boyutu: Tüketiciler</vt:lpstr>
      <vt:lpstr>Medya Endüstrisinin Mikroekonomik Boyutu: Arz ve Talep</vt:lpstr>
      <vt:lpstr>Medya Ekonomisinin Mikroekonomik Boyutu: Medya Piyasası</vt:lpstr>
      <vt:lpstr>Medya Endüstrisinin Mikroekonomik Boyutu: Medya Piyasası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Windows Kullanıcısı</dc:creator>
  <cp:lastModifiedBy>Windows Kullanıcısı</cp:lastModifiedBy>
  <cp:revision>1</cp:revision>
  <dcterms:created xsi:type="dcterms:W3CDTF">2020-02-12T14:32:07Z</dcterms:created>
  <dcterms:modified xsi:type="dcterms:W3CDTF">2020-02-12T14:32:26Z</dcterms:modified>
</cp:coreProperties>
</file>