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8"/>
  </p:notesMasterIdLst>
  <p:sldIdLst>
    <p:sldId id="256" r:id="rId2"/>
    <p:sldId id="285"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7" r:id="rId24"/>
    <p:sldId id="306" r:id="rId25"/>
    <p:sldId id="283" r:id="rId26"/>
    <p:sldId id="284"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kan kelesoglu" initials="sk" lastIdx="1" clrIdx="0">
    <p:extLst>
      <p:ext uri="{19B8F6BF-5375-455C-9EA6-DF929625EA0E}">
        <p15:presenceInfo xmlns:p15="http://schemas.microsoft.com/office/powerpoint/2012/main" userId="S::serkan.kelesoglu@gazi.edu.tr::68ff2de7-4f9b-4af9-8c10-44e95fb9b7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582"/>
  </p:normalViewPr>
  <p:slideViewPr>
    <p:cSldViewPr snapToGrid="0" snapToObjects="1">
      <p:cViewPr varScale="1">
        <p:scale>
          <a:sx n="90" d="100"/>
          <a:sy n="90" d="100"/>
        </p:scale>
        <p:origin x="232" y="5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5B325E-3E5C-2244-A1CA-3C589F1AE81D}" type="doc">
      <dgm:prSet loTypeId="urn:microsoft.com/office/officeart/2005/8/layout/radial5" loCatId="" qsTypeId="urn:microsoft.com/office/officeart/2005/8/quickstyle/simple1" qsCatId="simple" csTypeId="urn:microsoft.com/office/officeart/2005/8/colors/colorful1" csCatId="colorful" phldr="1"/>
      <dgm:spPr/>
      <dgm:t>
        <a:bodyPr/>
        <a:lstStyle/>
        <a:p>
          <a:endParaRPr lang="tr-TR"/>
        </a:p>
      </dgm:t>
    </dgm:pt>
    <dgm:pt modelId="{8A19C5A6-A342-824E-AFFD-EF34FD14EB03}">
      <dgm:prSet phldrT="[Metin]"/>
      <dgm:spPr/>
      <dgm:t>
        <a:bodyPr/>
        <a:lstStyle/>
        <a:p>
          <a:r>
            <a:rPr lang="tr-TR" dirty="0"/>
            <a:t>2005 Sosyal Bilgiler Programı</a:t>
          </a:r>
        </a:p>
      </dgm:t>
    </dgm:pt>
    <dgm:pt modelId="{265D3D36-9069-FD41-9177-389EE2CA55C2}" type="parTrans" cxnId="{1222326B-0DD3-344F-AA87-DAE16627147E}">
      <dgm:prSet/>
      <dgm:spPr/>
      <dgm:t>
        <a:bodyPr/>
        <a:lstStyle/>
        <a:p>
          <a:endParaRPr lang="tr-TR"/>
        </a:p>
      </dgm:t>
    </dgm:pt>
    <dgm:pt modelId="{5DD1AACD-7AF6-D644-A238-4B32D27FFC45}" type="sibTrans" cxnId="{1222326B-0DD3-344F-AA87-DAE16627147E}">
      <dgm:prSet/>
      <dgm:spPr/>
      <dgm:t>
        <a:bodyPr/>
        <a:lstStyle/>
        <a:p>
          <a:endParaRPr lang="tr-TR"/>
        </a:p>
      </dgm:t>
    </dgm:pt>
    <dgm:pt modelId="{915371E9-DD75-C54B-98A8-0671D280F23D}">
      <dgm:prSet phldrT="[Metin]"/>
      <dgm:spPr/>
      <dgm:t>
        <a:bodyPr/>
        <a:lstStyle/>
        <a:p>
          <a:r>
            <a:rPr lang="tr-TR" dirty="0"/>
            <a:t>Beceriler</a:t>
          </a:r>
        </a:p>
      </dgm:t>
    </dgm:pt>
    <dgm:pt modelId="{1A05ECF1-AE5B-0D47-9BA8-C34FCAA147E1}" type="parTrans" cxnId="{1255BB23-6426-5F41-839C-4E3CA9D03137}">
      <dgm:prSet/>
      <dgm:spPr/>
      <dgm:t>
        <a:bodyPr/>
        <a:lstStyle/>
        <a:p>
          <a:endParaRPr lang="tr-TR"/>
        </a:p>
      </dgm:t>
    </dgm:pt>
    <dgm:pt modelId="{A0C41DA5-0BAF-204F-B7D8-51932EB5C9FD}" type="sibTrans" cxnId="{1255BB23-6426-5F41-839C-4E3CA9D03137}">
      <dgm:prSet/>
      <dgm:spPr/>
      <dgm:t>
        <a:bodyPr/>
        <a:lstStyle/>
        <a:p>
          <a:endParaRPr lang="tr-TR"/>
        </a:p>
      </dgm:t>
    </dgm:pt>
    <dgm:pt modelId="{E5CC8483-8330-9141-B9E1-B8C2B4DAB44C}">
      <dgm:prSet phldrT="[Metin]"/>
      <dgm:spPr/>
      <dgm:t>
        <a:bodyPr/>
        <a:lstStyle/>
        <a:p>
          <a:r>
            <a:rPr lang="tr-TR" dirty="0"/>
            <a:t>Kavramlar</a:t>
          </a:r>
        </a:p>
      </dgm:t>
    </dgm:pt>
    <dgm:pt modelId="{65619081-84AD-4340-B64C-25DF45DCF7EF}" type="parTrans" cxnId="{2CFDAC80-1BCA-2C49-8C93-F66508B1ABFC}">
      <dgm:prSet/>
      <dgm:spPr/>
      <dgm:t>
        <a:bodyPr/>
        <a:lstStyle/>
        <a:p>
          <a:endParaRPr lang="tr-TR"/>
        </a:p>
      </dgm:t>
    </dgm:pt>
    <dgm:pt modelId="{B3602B77-0D22-1E46-9B28-5DD3798B43C1}" type="sibTrans" cxnId="{2CFDAC80-1BCA-2C49-8C93-F66508B1ABFC}">
      <dgm:prSet/>
      <dgm:spPr/>
      <dgm:t>
        <a:bodyPr/>
        <a:lstStyle/>
        <a:p>
          <a:endParaRPr lang="tr-TR"/>
        </a:p>
      </dgm:t>
    </dgm:pt>
    <dgm:pt modelId="{A4975876-3E7F-5E48-BE71-EFAEEC43AFA6}">
      <dgm:prSet phldrT="[Metin]"/>
      <dgm:spPr/>
      <dgm:t>
        <a:bodyPr/>
        <a:lstStyle/>
        <a:p>
          <a:r>
            <a:rPr lang="tr-TR" dirty="0"/>
            <a:t>Değerler</a:t>
          </a:r>
        </a:p>
      </dgm:t>
    </dgm:pt>
    <dgm:pt modelId="{5C299CEA-4558-7F47-9BB8-A1E0EFBB8EE6}" type="parTrans" cxnId="{8BA15FE5-C4B4-F443-AB45-BE43896CF696}">
      <dgm:prSet/>
      <dgm:spPr/>
      <dgm:t>
        <a:bodyPr/>
        <a:lstStyle/>
        <a:p>
          <a:endParaRPr lang="tr-TR"/>
        </a:p>
      </dgm:t>
    </dgm:pt>
    <dgm:pt modelId="{FB41D55B-67F1-3F4F-ACC1-27483A5E5EBD}" type="sibTrans" cxnId="{8BA15FE5-C4B4-F443-AB45-BE43896CF696}">
      <dgm:prSet/>
      <dgm:spPr/>
      <dgm:t>
        <a:bodyPr/>
        <a:lstStyle/>
        <a:p>
          <a:endParaRPr lang="tr-TR"/>
        </a:p>
      </dgm:t>
    </dgm:pt>
    <dgm:pt modelId="{5BBCAF00-DCC3-ED45-A36D-A0628E9BD86D}">
      <dgm:prSet phldrT="[Metin]"/>
      <dgm:spPr/>
      <dgm:t>
        <a:bodyPr/>
        <a:lstStyle/>
        <a:p>
          <a:r>
            <a:rPr lang="tr-TR" dirty="0"/>
            <a:t>Öğrenme Alanı</a:t>
          </a:r>
        </a:p>
      </dgm:t>
    </dgm:pt>
    <dgm:pt modelId="{4B8D30AA-1594-1645-8760-418D3B8105F8}" type="parTrans" cxnId="{87A7E80B-5F24-634C-9DAE-4681C13F3D14}">
      <dgm:prSet/>
      <dgm:spPr/>
      <dgm:t>
        <a:bodyPr/>
        <a:lstStyle/>
        <a:p>
          <a:endParaRPr lang="tr-TR"/>
        </a:p>
      </dgm:t>
    </dgm:pt>
    <dgm:pt modelId="{642D66F1-EB70-1948-BFE8-AECF32397353}" type="sibTrans" cxnId="{87A7E80B-5F24-634C-9DAE-4681C13F3D14}">
      <dgm:prSet/>
      <dgm:spPr/>
      <dgm:t>
        <a:bodyPr/>
        <a:lstStyle/>
        <a:p>
          <a:endParaRPr lang="tr-TR"/>
        </a:p>
      </dgm:t>
    </dgm:pt>
    <dgm:pt modelId="{3655BB7F-9BA4-954C-A516-428A1AF087FC}">
      <dgm:prSet phldrT="[Metin]"/>
      <dgm:spPr/>
      <dgm:t>
        <a:bodyPr/>
        <a:lstStyle/>
        <a:p>
          <a:r>
            <a:rPr lang="tr-TR" dirty="0"/>
            <a:t>Öğrenme-Öğretme Süreçleri</a:t>
          </a:r>
        </a:p>
      </dgm:t>
    </dgm:pt>
    <dgm:pt modelId="{941005A7-4FC7-9143-BE4E-C63EF448F26D}" type="parTrans" cxnId="{2AABB7C8-722C-C840-BFC0-6248DC4299A2}">
      <dgm:prSet/>
      <dgm:spPr/>
      <dgm:t>
        <a:bodyPr/>
        <a:lstStyle/>
        <a:p>
          <a:endParaRPr lang="tr-TR"/>
        </a:p>
      </dgm:t>
    </dgm:pt>
    <dgm:pt modelId="{16D3F7F0-64E1-0449-B337-2BA960197A35}" type="sibTrans" cxnId="{2AABB7C8-722C-C840-BFC0-6248DC4299A2}">
      <dgm:prSet/>
      <dgm:spPr/>
      <dgm:t>
        <a:bodyPr/>
        <a:lstStyle/>
        <a:p>
          <a:endParaRPr lang="tr-TR"/>
        </a:p>
      </dgm:t>
    </dgm:pt>
    <dgm:pt modelId="{17B1DFB5-71D0-AB40-886D-B794F7759636}" type="pres">
      <dgm:prSet presAssocID="{C55B325E-3E5C-2244-A1CA-3C589F1AE81D}" presName="Name0" presStyleCnt="0">
        <dgm:presLayoutVars>
          <dgm:chMax val="1"/>
          <dgm:dir/>
          <dgm:animLvl val="ctr"/>
          <dgm:resizeHandles val="exact"/>
        </dgm:presLayoutVars>
      </dgm:prSet>
      <dgm:spPr/>
    </dgm:pt>
    <dgm:pt modelId="{B786A4D0-E02F-CA48-92F3-E4EFCF652463}" type="pres">
      <dgm:prSet presAssocID="{8A19C5A6-A342-824E-AFFD-EF34FD14EB03}" presName="centerShape" presStyleLbl="node0" presStyleIdx="0" presStyleCnt="1"/>
      <dgm:spPr/>
    </dgm:pt>
    <dgm:pt modelId="{DFE173C5-22B8-A34A-95BC-85445A4398E2}" type="pres">
      <dgm:prSet presAssocID="{1A05ECF1-AE5B-0D47-9BA8-C34FCAA147E1}" presName="parTrans" presStyleLbl="sibTrans2D1" presStyleIdx="0" presStyleCnt="5"/>
      <dgm:spPr/>
    </dgm:pt>
    <dgm:pt modelId="{8D2E7413-2652-E64B-BBE2-A08137F92DEC}" type="pres">
      <dgm:prSet presAssocID="{1A05ECF1-AE5B-0D47-9BA8-C34FCAA147E1}" presName="connectorText" presStyleLbl="sibTrans2D1" presStyleIdx="0" presStyleCnt="5"/>
      <dgm:spPr/>
    </dgm:pt>
    <dgm:pt modelId="{FB1BAB27-4524-874E-9D91-D495C7ABA81F}" type="pres">
      <dgm:prSet presAssocID="{915371E9-DD75-C54B-98A8-0671D280F23D}" presName="node" presStyleLbl="node1" presStyleIdx="0" presStyleCnt="5">
        <dgm:presLayoutVars>
          <dgm:bulletEnabled val="1"/>
        </dgm:presLayoutVars>
      </dgm:prSet>
      <dgm:spPr/>
    </dgm:pt>
    <dgm:pt modelId="{3013B9BE-FEAF-6A40-A54E-481029B52434}" type="pres">
      <dgm:prSet presAssocID="{65619081-84AD-4340-B64C-25DF45DCF7EF}" presName="parTrans" presStyleLbl="sibTrans2D1" presStyleIdx="1" presStyleCnt="5"/>
      <dgm:spPr/>
    </dgm:pt>
    <dgm:pt modelId="{7D038FD9-D830-DE4C-A6B9-585E08376A79}" type="pres">
      <dgm:prSet presAssocID="{65619081-84AD-4340-B64C-25DF45DCF7EF}" presName="connectorText" presStyleLbl="sibTrans2D1" presStyleIdx="1" presStyleCnt="5"/>
      <dgm:spPr/>
    </dgm:pt>
    <dgm:pt modelId="{EB63A14F-EC2A-C94B-B4B4-0B5DC7DFC044}" type="pres">
      <dgm:prSet presAssocID="{E5CC8483-8330-9141-B9E1-B8C2B4DAB44C}" presName="node" presStyleLbl="node1" presStyleIdx="1" presStyleCnt="5">
        <dgm:presLayoutVars>
          <dgm:bulletEnabled val="1"/>
        </dgm:presLayoutVars>
      </dgm:prSet>
      <dgm:spPr/>
    </dgm:pt>
    <dgm:pt modelId="{E1C5EF97-FF23-634F-8994-405C254FA0F7}" type="pres">
      <dgm:prSet presAssocID="{5C299CEA-4558-7F47-9BB8-A1E0EFBB8EE6}" presName="parTrans" presStyleLbl="sibTrans2D1" presStyleIdx="2" presStyleCnt="5"/>
      <dgm:spPr/>
    </dgm:pt>
    <dgm:pt modelId="{53E41696-3E9D-6F4D-AF78-EC9C006C52BA}" type="pres">
      <dgm:prSet presAssocID="{5C299CEA-4558-7F47-9BB8-A1E0EFBB8EE6}" presName="connectorText" presStyleLbl="sibTrans2D1" presStyleIdx="2" presStyleCnt="5"/>
      <dgm:spPr/>
    </dgm:pt>
    <dgm:pt modelId="{B91BC402-7ABA-924E-9D59-E4B218770C25}" type="pres">
      <dgm:prSet presAssocID="{A4975876-3E7F-5E48-BE71-EFAEEC43AFA6}" presName="node" presStyleLbl="node1" presStyleIdx="2" presStyleCnt="5">
        <dgm:presLayoutVars>
          <dgm:bulletEnabled val="1"/>
        </dgm:presLayoutVars>
      </dgm:prSet>
      <dgm:spPr/>
    </dgm:pt>
    <dgm:pt modelId="{B757E913-8E73-AC4C-A0CA-ADBFC9A5E5C3}" type="pres">
      <dgm:prSet presAssocID="{4B8D30AA-1594-1645-8760-418D3B8105F8}" presName="parTrans" presStyleLbl="sibTrans2D1" presStyleIdx="3" presStyleCnt="5"/>
      <dgm:spPr/>
    </dgm:pt>
    <dgm:pt modelId="{EC1184A3-7D49-1F41-9C6B-92FC72F8F237}" type="pres">
      <dgm:prSet presAssocID="{4B8D30AA-1594-1645-8760-418D3B8105F8}" presName="connectorText" presStyleLbl="sibTrans2D1" presStyleIdx="3" presStyleCnt="5"/>
      <dgm:spPr/>
    </dgm:pt>
    <dgm:pt modelId="{8CEAC0F9-FD9D-064B-AD7C-443C1046E9C1}" type="pres">
      <dgm:prSet presAssocID="{5BBCAF00-DCC3-ED45-A36D-A0628E9BD86D}" presName="node" presStyleLbl="node1" presStyleIdx="3" presStyleCnt="5">
        <dgm:presLayoutVars>
          <dgm:bulletEnabled val="1"/>
        </dgm:presLayoutVars>
      </dgm:prSet>
      <dgm:spPr/>
    </dgm:pt>
    <dgm:pt modelId="{FAC0ED6A-00B4-3D4F-A1C4-9B46497B9202}" type="pres">
      <dgm:prSet presAssocID="{941005A7-4FC7-9143-BE4E-C63EF448F26D}" presName="parTrans" presStyleLbl="sibTrans2D1" presStyleIdx="4" presStyleCnt="5"/>
      <dgm:spPr/>
    </dgm:pt>
    <dgm:pt modelId="{3FB5EF6B-2ADD-4C42-B729-2E4423CE1AE6}" type="pres">
      <dgm:prSet presAssocID="{941005A7-4FC7-9143-BE4E-C63EF448F26D}" presName="connectorText" presStyleLbl="sibTrans2D1" presStyleIdx="4" presStyleCnt="5"/>
      <dgm:spPr/>
    </dgm:pt>
    <dgm:pt modelId="{CACAC653-3237-B04F-B492-FF78245A1559}" type="pres">
      <dgm:prSet presAssocID="{3655BB7F-9BA4-954C-A516-428A1AF087FC}" presName="node" presStyleLbl="node1" presStyleIdx="4" presStyleCnt="5">
        <dgm:presLayoutVars>
          <dgm:bulletEnabled val="1"/>
        </dgm:presLayoutVars>
      </dgm:prSet>
      <dgm:spPr/>
    </dgm:pt>
  </dgm:ptLst>
  <dgm:cxnLst>
    <dgm:cxn modelId="{87A7E80B-5F24-634C-9DAE-4681C13F3D14}" srcId="{8A19C5A6-A342-824E-AFFD-EF34FD14EB03}" destId="{5BBCAF00-DCC3-ED45-A36D-A0628E9BD86D}" srcOrd="3" destOrd="0" parTransId="{4B8D30AA-1594-1645-8760-418D3B8105F8}" sibTransId="{642D66F1-EB70-1948-BFE8-AECF32397353}"/>
    <dgm:cxn modelId="{FC5F0316-F9D8-1048-BC35-4C83109A84F0}" type="presOf" srcId="{A4975876-3E7F-5E48-BE71-EFAEEC43AFA6}" destId="{B91BC402-7ABA-924E-9D59-E4B218770C25}" srcOrd="0" destOrd="0" presId="urn:microsoft.com/office/officeart/2005/8/layout/radial5"/>
    <dgm:cxn modelId="{AAE53A1A-7BC5-9C41-A95F-BD2AA2AE8558}" type="presOf" srcId="{4B8D30AA-1594-1645-8760-418D3B8105F8}" destId="{EC1184A3-7D49-1F41-9C6B-92FC72F8F237}" srcOrd="1" destOrd="0" presId="urn:microsoft.com/office/officeart/2005/8/layout/radial5"/>
    <dgm:cxn modelId="{1255BB23-6426-5F41-839C-4E3CA9D03137}" srcId="{8A19C5A6-A342-824E-AFFD-EF34FD14EB03}" destId="{915371E9-DD75-C54B-98A8-0671D280F23D}" srcOrd="0" destOrd="0" parTransId="{1A05ECF1-AE5B-0D47-9BA8-C34FCAA147E1}" sibTransId="{A0C41DA5-0BAF-204F-B7D8-51932EB5C9FD}"/>
    <dgm:cxn modelId="{59744428-211A-2D41-B235-E90AE9D735B2}" type="presOf" srcId="{65619081-84AD-4340-B64C-25DF45DCF7EF}" destId="{3013B9BE-FEAF-6A40-A54E-481029B52434}" srcOrd="0" destOrd="0" presId="urn:microsoft.com/office/officeart/2005/8/layout/radial5"/>
    <dgm:cxn modelId="{AE548A52-6EDF-E94A-BAC2-E5ED1F761EAF}" type="presOf" srcId="{941005A7-4FC7-9143-BE4E-C63EF448F26D}" destId="{3FB5EF6B-2ADD-4C42-B729-2E4423CE1AE6}" srcOrd="1" destOrd="0" presId="urn:microsoft.com/office/officeart/2005/8/layout/radial5"/>
    <dgm:cxn modelId="{F4EB255C-33AB-D34D-94DB-CEE1B505F1A6}" type="presOf" srcId="{1A05ECF1-AE5B-0D47-9BA8-C34FCAA147E1}" destId="{8D2E7413-2652-E64B-BBE2-A08137F92DEC}" srcOrd="1" destOrd="0" presId="urn:microsoft.com/office/officeart/2005/8/layout/radial5"/>
    <dgm:cxn modelId="{1222326B-0DD3-344F-AA87-DAE16627147E}" srcId="{C55B325E-3E5C-2244-A1CA-3C589F1AE81D}" destId="{8A19C5A6-A342-824E-AFFD-EF34FD14EB03}" srcOrd="0" destOrd="0" parTransId="{265D3D36-9069-FD41-9177-389EE2CA55C2}" sibTransId="{5DD1AACD-7AF6-D644-A238-4B32D27FFC45}"/>
    <dgm:cxn modelId="{F8E4AA7A-677F-6449-AAE1-FE133F1559A2}" type="presOf" srcId="{5C299CEA-4558-7F47-9BB8-A1E0EFBB8EE6}" destId="{53E41696-3E9D-6F4D-AF78-EC9C006C52BA}" srcOrd="1" destOrd="0" presId="urn:microsoft.com/office/officeart/2005/8/layout/radial5"/>
    <dgm:cxn modelId="{2CFDAC80-1BCA-2C49-8C93-F66508B1ABFC}" srcId="{8A19C5A6-A342-824E-AFFD-EF34FD14EB03}" destId="{E5CC8483-8330-9141-B9E1-B8C2B4DAB44C}" srcOrd="1" destOrd="0" parTransId="{65619081-84AD-4340-B64C-25DF45DCF7EF}" sibTransId="{B3602B77-0D22-1E46-9B28-5DD3798B43C1}"/>
    <dgm:cxn modelId="{2667EA82-057C-7145-A4CF-3DFC12C5D6BF}" type="presOf" srcId="{915371E9-DD75-C54B-98A8-0671D280F23D}" destId="{FB1BAB27-4524-874E-9D91-D495C7ABA81F}" srcOrd="0" destOrd="0" presId="urn:microsoft.com/office/officeart/2005/8/layout/radial5"/>
    <dgm:cxn modelId="{1072D289-E42E-724F-9E08-8025837EB3E6}" type="presOf" srcId="{5C299CEA-4558-7F47-9BB8-A1E0EFBB8EE6}" destId="{E1C5EF97-FF23-634F-8994-405C254FA0F7}" srcOrd="0" destOrd="0" presId="urn:microsoft.com/office/officeart/2005/8/layout/radial5"/>
    <dgm:cxn modelId="{37B3508D-EC20-B140-A055-6D30D69F6453}" type="presOf" srcId="{65619081-84AD-4340-B64C-25DF45DCF7EF}" destId="{7D038FD9-D830-DE4C-A6B9-585E08376A79}" srcOrd="1" destOrd="0" presId="urn:microsoft.com/office/officeart/2005/8/layout/radial5"/>
    <dgm:cxn modelId="{EA92949E-08FA-DE4A-AAB9-439746853AF7}" type="presOf" srcId="{8A19C5A6-A342-824E-AFFD-EF34FD14EB03}" destId="{B786A4D0-E02F-CA48-92F3-E4EFCF652463}" srcOrd="0" destOrd="0" presId="urn:microsoft.com/office/officeart/2005/8/layout/radial5"/>
    <dgm:cxn modelId="{F53C0BA2-E7A1-CC4F-ACD1-26641B5401D6}" type="presOf" srcId="{941005A7-4FC7-9143-BE4E-C63EF448F26D}" destId="{FAC0ED6A-00B4-3D4F-A1C4-9B46497B9202}" srcOrd="0" destOrd="0" presId="urn:microsoft.com/office/officeart/2005/8/layout/radial5"/>
    <dgm:cxn modelId="{2AABB7C8-722C-C840-BFC0-6248DC4299A2}" srcId="{8A19C5A6-A342-824E-AFFD-EF34FD14EB03}" destId="{3655BB7F-9BA4-954C-A516-428A1AF087FC}" srcOrd="4" destOrd="0" parTransId="{941005A7-4FC7-9143-BE4E-C63EF448F26D}" sibTransId="{16D3F7F0-64E1-0449-B337-2BA960197A35}"/>
    <dgm:cxn modelId="{F69F23C9-760D-F64E-B7B7-E8E4E97FE621}" type="presOf" srcId="{5BBCAF00-DCC3-ED45-A36D-A0628E9BD86D}" destId="{8CEAC0F9-FD9D-064B-AD7C-443C1046E9C1}" srcOrd="0" destOrd="0" presId="urn:microsoft.com/office/officeart/2005/8/layout/radial5"/>
    <dgm:cxn modelId="{D6AC9BD4-741A-F84C-A232-B9352B681EC0}" type="presOf" srcId="{C55B325E-3E5C-2244-A1CA-3C589F1AE81D}" destId="{17B1DFB5-71D0-AB40-886D-B794F7759636}" srcOrd="0" destOrd="0" presId="urn:microsoft.com/office/officeart/2005/8/layout/radial5"/>
    <dgm:cxn modelId="{B780D1D4-1242-6B43-B58C-F4EBF33F5B3C}" type="presOf" srcId="{3655BB7F-9BA4-954C-A516-428A1AF087FC}" destId="{CACAC653-3237-B04F-B492-FF78245A1559}" srcOrd="0" destOrd="0" presId="urn:microsoft.com/office/officeart/2005/8/layout/radial5"/>
    <dgm:cxn modelId="{A5CE97D6-00D3-8749-8A78-48481AE359EA}" type="presOf" srcId="{E5CC8483-8330-9141-B9E1-B8C2B4DAB44C}" destId="{EB63A14F-EC2A-C94B-B4B4-0B5DC7DFC044}" srcOrd="0" destOrd="0" presId="urn:microsoft.com/office/officeart/2005/8/layout/radial5"/>
    <dgm:cxn modelId="{8BA15FE5-C4B4-F443-AB45-BE43896CF696}" srcId="{8A19C5A6-A342-824E-AFFD-EF34FD14EB03}" destId="{A4975876-3E7F-5E48-BE71-EFAEEC43AFA6}" srcOrd="2" destOrd="0" parTransId="{5C299CEA-4558-7F47-9BB8-A1E0EFBB8EE6}" sibTransId="{FB41D55B-67F1-3F4F-ACC1-27483A5E5EBD}"/>
    <dgm:cxn modelId="{D6FA27E9-A223-6E4A-B1CD-8370B3E22245}" type="presOf" srcId="{1A05ECF1-AE5B-0D47-9BA8-C34FCAA147E1}" destId="{DFE173C5-22B8-A34A-95BC-85445A4398E2}" srcOrd="0" destOrd="0" presId="urn:microsoft.com/office/officeart/2005/8/layout/radial5"/>
    <dgm:cxn modelId="{8BB139F9-40A1-254C-9401-43DEF75B3923}" type="presOf" srcId="{4B8D30AA-1594-1645-8760-418D3B8105F8}" destId="{B757E913-8E73-AC4C-A0CA-ADBFC9A5E5C3}" srcOrd="0" destOrd="0" presId="urn:microsoft.com/office/officeart/2005/8/layout/radial5"/>
    <dgm:cxn modelId="{8DC8F251-49F3-D64E-A770-281388EEF495}" type="presParOf" srcId="{17B1DFB5-71D0-AB40-886D-B794F7759636}" destId="{B786A4D0-E02F-CA48-92F3-E4EFCF652463}" srcOrd="0" destOrd="0" presId="urn:microsoft.com/office/officeart/2005/8/layout/radial5"/>
    <dgm:cxn modelId="{83E36F97-B392-4C42-AE60-356CAC79DF42}" type="presParOf" srcId="{17B1DFB5-71D0-AB40-886D-B794F7759636}" destId="{DFE173C5-22B8-A34A-95BC-85445A4398E2}" srcOrd="1" destOrd="0" presId="urn:microsoft.com/office/officeart/2005/8/layout/radial5"/>
    <dgm:cxn modelId="{1B639027-D3AF-3D4B-8B66-39B45ED2A285}" type="presParOf" srcId="{DFE173C5-22B8-A34A-95BC-85445A4398E2}" destId="{8D2E7413-2652-E64B-BBE2-A08137F92DEC}" srcOrd="0" destOrd="0" presId="urn:microsoft.com/office/officeart/2005/8/layout/radial5"/>
    <dgm:cxn modelId="{571088A2-4939-5140-BCAC-C90767B2009D}" type="presParOf" srcId="{17B1DFB5-71D0-AB40-886D-B794F7759636}" destId="{FB1BAB27-4524-874E-9D91-D495C7ABA81F}" srcOrd="2" destOrd="0" presId="urn:microsoft.com/office/officeart/2005/8/layout/radial5"/>
    <dgm:cxn modelId="{B854A529-218A-BD44-8E45-28DE5F3BCE0D}" type="presParOf" srcId="{17B1DFB5-71D0-AB40-886D-B794F7759636}" destId="{3013B9BE-FEAF-6A40-A54E-481029B52434}" srcOrd="3" destOrd="0" presId="urn:microsoft.com/office/officeart/2005/8/layout/radial5"/>
    <dgm:cxn modelId="{2710D37B-C0E9-A74E-9A70-10C29D46037B}" type="presParOf" srcId="{3013B9BE-FEAF-6A40-A54E-481029B52434}" destId="{7D038FD9-D830-DE4C-A6B9-585E08376A79}" srcOrd="0" destOrd="0" presId="urn:microsoft.com/office/officeart/2005/8/layout/radial5"/>
    <dgm:cxn modelId="{01A0F4E0-DC80-0746-AB5A-FA7A0A0C1FC4}" type="presParOf" srcId="{17B1DFB5-71D0-AB40-886D-B794F7759636}" destId="{EB63A14F-EC2A-C94B-B4B4-0B5DC7DFC044}" srcOrd="4" destOrd="0" presId="urn:microsoft.com/office/officeart/2005/8/layout/radial5"/>
    <dgm:cxn modelId="{6933B752-8F13-054A-A5D7-F9D612018C88}" type="presParOf" srcId="{17B1DFB5-71D0-AB40-886D-B794F7759636}" destId="{E1C5EF97-FF23-634F-8994-405C254FA0F7}" srcOrd="5" destOrd="0" presId="urn:microsoft.com/office/officeart/2005/8/layout/radial5"/>
    <dgm:cxn modelId="{1B38598C-73CC-9E4A-94B5-617717A8076F}" type="presParOf" srcId="{E1C5EF97-FF23-634F-8994-405C254FA0F7}" destId="{53E41696-3E9D-6F4D-AF78-EC9C006C52BA}" srcOrd="0" destOrd="0" presId="urn:microsoft.com/office/officeart/2005/8/layout/radial5"/>
    <dgm:cxn modelId="{596CF406-707E-6847-A2BE-9C84C44AAD8F}" type="presParOf" srcId="{17B1DFB5-71D0-AB40-886D-B794F7759636}" destId="{B91BC402-7ABA-924E-9D59-E4B218770C25}" srcOrd="6" destOrd="0" presId="urn:microsoft.com/office/officeart/2005/8/layout/radial5"/>
    <dgm:cxn modelId="{8D680E5B-B4AD-9244-A510-61BAB2722D89}" type="presParOf" srcId="{17B1DFB5-71D0-AB40-886D-B794F7759636}" destId="{B757E913-8E73-AC4C-A0CA-ADBFC9A5E5C3}" srcOrd="7" destOrd="0" presId="urn:microsoft.com/office/officeart/2005/8/layout/radial5"/>
    <dgm:cxn modelId="{37D6D7D3-8B5E-8F4D-8F3F-2AF3618752AD}" type="presParOf" srcId="{B757E913-8E73-AC4C-A0CA-ADBFC9A5E5C3}" destId="{EC1184A3-7D49-1F41-9C6B-92FC72F8F237}" srcOrd="0" destOrd="0" presId="urn:microsoft.com/office/officeart/2005/8/layout/radial5"/>
    <dgm:cxn modelId="{1C4C19C7-C36C-F549-A4B2-D0DAC939467D}" type="presParOf" srcId="{17B1DFB5-71D0-AB40-886D-B794F7759636}" destId="{8CEAC0F9-FD9D-064B-AD7C-443C1046E9C1}" srcOrd="8" destOrd="0" presId="urn:microsoft.com/office/officeart/2005/8/layout/radial5"/>
    <dgm:cxn modelId="{A550BEC1-A1BB-F348-9F02-08A77D40F955}" type="presParOf" srcId="{17B1DFB5-71D0-AB40-886D-B794F7759636}" destId="{FAC0ED6A-00B4-3D4F-A1C4-9B46497B9202}" srcOrd="9" destOrd="0" presId="urn:microsoft.com/office/officeart/2005/8/layout/radial5"/>
    <dgm:cxn modelId="{9BEC9909-C5CB-B84A-89EE-081EF7DAC60A}" type="presParOf" srcId="{FAC0ED6A-00B4-3D4F-A1C4-9B46497B9202}" destId="{3FB5EF6B-2ADD-4C42-B729-2E4423CE1AE6}" srcOrd="0" destOrd="0" presId="urn:microsoft.com/office/officeart/2005/8/layout/radial5"/>
    <dgm:cxn modelId="{7F0C9C8D-5B49-3247-BFA6-CDADAB41D1AD}" type="presParOf" srcId="{17B1DFB5-71D0-AB40-886D-B794F7759636}" destId="{CACAC653-3237-B04F-B492-FF78245A1559}"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D2EFB1-7C60-3F40-9E20-40E55E1139B4}" type="doc">
      <dgm:prSet loTypeId="urn:microsoft.com/office/officeart/2009/3/layout/BlockDescendingList" loCatId="" qsTypeId="urn:microsoft.com/office/officeart/2005/8/quickstyle/simple1" qsCatId="simple" csTypeId="urn:microsoft.com/office/officeart/2005/8/colors/colorful1" csCatId="colorful" phldr="1"/>
      <dgm:spPr/>
      <dgm:t>
        <a:bodyPr/>
        <a:lstStyle/>
        <a:p>
          <a:endParaRPr lang="tr-TR"/>
        </a:p>
      </dgm:t>
    </dgm:pt>
    <dgm:pt modelId="{918D260B-E61F-5E4C-A3ED-7588D7359FBD}">
      <dgm:prSet phldrT="[Metin]"/>
      <dgm:spPr/>
      <dgm:t>
        <a:bodyPr/>
        <a:lstStyle/>
        <a:p>
          <a:r>
            <a:rPr lang="tr-TR" dirty="0"/>
            <a:t>Temel Beceriler</a:t>
          </a:r>
        </a:p>
      </dgm:t>
    </dgm:pt>
    <dgm:pt modelId="{29DB7BD2-697D-984F-ACB5-49C737DF09B0}" type="parTrans" cxnId="{CE34BD10-092F-674E-8593-A9BEDEA5E59F}">
      <dgm:prSet/>
      <dgm:spPr/>
      <dgm:t>
        <a:bodyPr/>
        <a:lstStyle/>
        <a:p>
          <a:endParaRPr lang="tr-TR"/>
        </a:p>
      </dgm:t>
    </dgm:pt>
    <dgm:pt modelId="{177046D2-35D9-8D4B-8C4D-46CAB985947A}" type="sibTrans" cxnId="{CE34BD10-092F-674E-8593-A9BEDEA5E59F}">
      <dgm:prSet/>
      <dgm:spPr/>
      <dgm:t>
        <a:bodyPr/>
        <a:lstStyle/>
        <a:p>
          <a:endParaRPr lang="tr-TR"/>
        </a:p>
      </dgm:t>
    </dgm:pt>
    <dgm:pt modelId="{AA8D0A48-B7F3-CA4F-A5AD-3C00F9741B61}">
      <dgm:prSet phldrT="[Metin]"/>
      <dgm:spPr/>
      <dgm:t>
        <a:bodyPr/>
        <a:lstStyle/>
        <a:p>
          <a:r>
            <a:rPr lang="tr-TR" dirty="0"/>
            <a:t>1. Eleştirel Düşünme</a:t>
          </a:r>
        </a:p>
        <a:p>
          <a:r>
            <a:rPr lang="tr-TR" dirty="0"/>
            <a:t>2. Yaratıcı Düşünme</a:t>
          </a:r>
        </a:p>
        <a:p>
          <a:r>
            <a:rPr lang="tr-TR" dirty="0"/>
            <a:t>3. İletişim</a:t>
          </a:r>
        </a:p>
        <a:p>
          <a:r>
            <a:rPr lang="tr-TR" dirty="0"/>
            <a:t>4. Araştırma</a:t>
          </a:r>
        </a:p>
        <a:p>
          <a:r>
            <a:rPr lang="tr-TR" dirty="0"/>
            <a:t>5. Problem Çözme</a:t>
          </a:r>
        </a:p>
        <a:p>
          <a:r>
            <a:rPr lang="tr-TR" dirty="0"/>
            <a:t>6. Karar Verme</a:t>
          </a:r>
        </a:p>
        <a:p>
          <a:r>
            <a:rPr lang="tr-TR" dirty="0"/>
            <a:t>7. BİT kullanma</a:t>
          </a:r>
        </a:p>
        <a:p>
          <a:r>
            <a:rPr lang="tr-TR" dirty="0"/>
            <a:t>8. Girişimcilik</a:t>
          </a:r>
        </a:p>
        <a:p>
          <a:r>
            <a:rPr lang="tr-TR" dirty="0"/>
            <a:t>9. </a:t>
          </a:r>
          <a:r>
            <a:rPr lang="tr-TR" dirty="0" err="1"/>
            <a:t>Türkçe’yi</a:t>
          </a:r>
          <a:r>
            <a:rPr lang="tr-TR" dirty="0"/>
            <a:t> Kullanma</a:t>
          </a:r>
        </a:p>
      </dgm:t>
    </dgm:pt>
    <dgm:pt modelId="{856B60EE-2A59-344C-80EF-062F761021D0}" type="parTrans" cxnId="{EE40118F-7776-AD40-B8CB-913F71D8B572}">
      <dgm:prSet/>
      <dgm:spPr/>
      <dgm:t>
        <a:bodyPr/>
        <a:lstStyle/>
        <a:p>
          <a:endParaRPr lang="tr-TR"/>
        </a:p>
      </dgm:t>
    </dgm:pt>
    <dgm:pt modelId="{EE2447E8-F439-C144-A4BF-A45D62B96D2D}" type="sibTrans" cxnId="{EE40118F-7776-AD40-B8CB-913F71D8B572}">
      <dgm:prSet/>
      <dgm:spPr/>
      <dgm:t>
        <a:bodyPr/>
        <a:lstStyle/>
        <a:p>
          <a:endParaRPr lang="tr-TR"/>
        </a:p>
      </dgm:t>
    </dgm:pt>
    <dgm:pt modelId="{14C494D6-FD45-D043-8DB7-05C5DC7375CA}">
      <dgm:prSet phldrT="[Metin]"/>
      <dgm:spPr/>
      <dgm:t>
        <a:bodyPr/>
        <a:lstStyle/>
        <a:p>
          <a:r>
            <a:rPr lang="tr-TR" dirty="0"/>
            <a:t>Alana Özgü Beceriler</a:t>
          </a:r>
        </a:p>
      </dgm:t>
    </dgm:pt>
    <dgm:pt modelId="{0E145C9A-3557-6449-9B28-6EB53257006C}" type="parTrans" cxnId="{DBD0CCAA-6E68-A14E-A334-6AD42EC0EE6F}">
      <dgm:prSet/>
      <dgm:spPr/>
      <dgm:t>
        <a:bodyPr/>
        <a:lstStyle/>
        <a:p>
          <a:endParaRPr lang="tr-TR"/>
        </a:p>
      </dgm:t>
    </dgm:pt>
    <dgm:pt modelId="{55CDE009-3226-5247-9C5A-1D548B0C5BD1}" type="sibTrans" cxnId="{DBD0CCAA-6E68-A14E-A334-6AD42EC0EE6F}">
      <dgm:prSet/>
      <dgm:spPr/>
      <dgm:t>
        <a:bodyPr/>
        <a:lstStyle/>
        <a:p>
          <a:endParaRPr lang="tr-TR"/>
        </a:p>
      </dgm:t>
    </dgm:pt>
    <dgm:pt modelId="{06E7638A-D21C-6644-A223-7DBA9335A35A}">
      <dgm:prSet phldrT="[Metin]"/>
      <dgm:spPr/>
      <dgm:t>
        <a:bodyPr/>
        <a:lstStyle/>
        <a:p>
          <a:r>
            <a:rPr lang="tr-TR" dirty="0"/>
            <a:t>1. Gözlem</a:t>
          </a:r>
        </a:p>
        <a:p>
          <a:r>
            <a:rPr lang="tr-TR" dirty="0"/>
            <a:t>2. Mekanı Algılama</a:t>
          </a:r>
        </a:p>
        <a:p>
          <a:r>
            <a:rPr lang="tr-TR" dirty="0"/>
            <a:t>3. Zaman ve Kronolojiyi Algılama</a:t>
          </a:r>
        </a:p>
        <a:p>
          <a:r>
            <a:rPr lang="tr-TR" dirty="0"/>
            <a:t>4. Değişim ve Sürekliliği Algılama</a:t>
          </a:r>
        </a:p>
        <a:p>
          <a:r>
            <a:rPr lang="tr-TR" dirty="0"/>
            <a:t>5. Sosyal Katılım</a:t>
          </a:r>
        </a:p>
        <a:p>
          <a:r>
            <a:rPr lang="tr-TR" dirty="0"/>
            <a:t>6. Empati</a:t>
          </a:r>
        </a:p>
      </dgm:t>
    </dgm:pt>
    <dgm:pt modelId="{32BF5AF1-445B-0E4F-A514-BA931E551AA3}" type="parTrans" cxnId="{6BD7592A-1D5A-3641-B0F4-5EA5E543FA5D}">
      <dgm:prSet/>
      <dgm:spPr/>
      <dgm:t>
        <a:bodyPr/>
        <a:lstStyle/>
        <a:p>
          <a:endParaRPr lang="tr-TR"/>
        </a:p>
      </dgm:t>
    </dgm:pt>
    <dgm:pt modelId="{8ECE3D75-BDBB-6347-A705-9AFEEFAC9CA3}" type="sibTrans" cxnId="{6BD7592A-1D5A-3641-B0F4-5EA5E543FA5D}">
      <dgm:prSet/>
      <dgm:spPr/>
      <dgm:t>
        <a:bodyPr/>
        <a:lstStyle/>
        <a:p>
          <a:endParaRPr lang="tr-TR"/>
        </a:p>
      </dgm:t>
    </dgm:pt>
    <dgm:pt modelId="{E5C188CE-62DD-E14D-8676-98647E1A116D}" type="pres">
      <dgm:prSet presAssocID="{FBD2EFB1-7C60-3F40-9E20-40E55E1139B4}" presName="Name0" presStyleCnt="0">
        <dgm:presLayoutVars>
          <dgm:chMax val="7"/>
          <dgm:chPref val="7"/>
          <dgm:dir/>
          <dgm:animLvl val="lvl"/>
        </dgm:presLayoutVars>
      </dgm:prSet>
      <dgm:spPr/>
    </dgm:pt>
    <dgm:pt modelId="{B656D457-F014-544B-BD98-FE8109F587A4}" type="pres">
      <dgm:prSet presAssocID="{918D260B-E61F-5E4C-A3ED-7588D7359FBD}" presName="parentText_1" presStyleLbl="node1" presStyleIdx="0" presStyleCnt="2">
        <dgm:presLayoutVars>
          <dgm:chMax val="1"/>
          <dgm:chPref val="1"/>
          <dgm:bulletEnabled val="1"/>
        </dgm:presLayoutVars>
      </dgm:prSet>
      <dgm:spPr/>
    </dgm:pt>
    <dgm:pt modelId="{B38F3D1C-EE78-3A49-BE51-B0EDA1579A61}" type="pres">
      <dgm:prSet presAssocID="{918D260B-E61F-5E4C-A3ED-7588D7359FBD}" presName="childText_1" presStyleLbl="node1" presStyleIdx="0" presStyleCnt="2">
        <dgm:presLayoutVars>
          <dgm:chMax val="0"/>
          <dgm:chPref val="0"/>
          <dgm:bulletEnabled val="1"/>
        </dgm:presLayoutVars>
      </dgm:prSet>
      <dgm:spPr/>
    </dgm:pt>
    <dgm:pt modelId="{148246AF-909D-D342-A0CC-8ED292AAF9A9}" type="pres">
      <dgm:prSet presAssocID="{918D260B-E61F-5E4C-A3ED-7588D7359FBD}" presName="accentShape_1" presStyleCnt="0"/>
      <dgm:spPr/>
    </dgm:pt>
    <dgm:pt modelId="{BE242B72-0DA2-B547-9640-71E34ED8B557}" type="pres">
      <dgm:prSet presAssocID="{918D260B-E61F-5E4C-A3ED-7588D7359FBD}" presName="imageRepeatNode" presStyleLbl="node1" presStyleIdx="0" presStyleCnt="2"/>
      <dgm:spPr/>
    </dgm:pt>
    <dgm:pt modelId="{DE121EC5-3CA3-0E4C-A2DF-266132E55895}" type="pres">
      <dgm:prSet presAssocID="{14C494D6-FD45-D043-8DB7-05C5DC7375CA}" presName="parentText_2" presStyleLbl="node1" presStyleIdx="0" presStyleCnt="2">
        <dgm:presLayoutVars>
          <dgm:chMax val="1"/>
          <dgm:chPref val="1"/>
          <dgm:bulletEnabled val="1"/>
        </dgm:presLayoutVars>
      </dgm:prSet>
      <dgm:spPr/>
    </dgm:pt>
    <dgm:pt modelId="{CDAFD7A3-8519-5349-9875-5D8E6518D31F}" type="pres">
      <dgm:prSet presAssocID="{14C494D6-FD45-D043-8DB7-05C5DC7375CA}" presName="childText_2" presStyleLbl="node2" presStyleIdx="0" presStyleCnt="0">
        <dgm:presLayoutVars>
          <dgm:chMax val="0"/>
          <dgm:chPref val="0"/>
          <dgm:bulletEnabled val="1"/>
        </dgm:presLayoutVars>
      </dgm:prSet>
      <dgm:spPr/>
    </dgm:pt>
    <dgm:pt modelId="{C0420AF2-6908-D347-9378-08D12B37190A}" type="pres">
      <dgm:prSet presAssocID="{14C494D6-FD45-D043-8DB7-05C5DC7375CA}" presName="accentShape_2" presStyleCnt="0"/>
      <dgm:spPr/>
    </dgm:pt>
    <dgm:pt modelId="{A4CC7191-1A00-E347-B617-5DEA36806743}" type="pres">
      <dgm:prSet presAssocID="{14C494D6-FD45-D043-8DB7-05C5DC7375CA}" presName="imageRepeatNode" presStyleLbl="node1" presStyleIdx="1" presStyleCnt="2"/>
      <dgm:spPr/>
    </dgm:pt>
  </dgm:ptLst>
  <dgm:cxnLst>
    <dgm:cxn modelId="{CE34BD10-092F-674E-8593-A9BEDEA5E59F}" srcId="{FBD2EFB1-7C60-3F40-9E20-40E55E1139B4}" destId="{918D260B-E61F-5E4C-A3ED-7588D7359FBD}" srcOrd="0" destOrd="0" parTransId="{29DB7BD2-697D-984F-ACB5-49C737DF09B0}" sibTransId="{177046D2-35D9-8D4B-8C4D-46CAB985947A}"/>
    <dgm:cxn modelId="{6BD7592A-1D5A-3641-B0F4-5EA5E543FA5D}" srcId="{14C494D6-FD45-D043-8DB7-05C5DC7375CA}" destId="{06E7638A-D21C-6644-A223-7DBA9335A35A}" srcOrd="0" destOrd="0" parTransId="{32BF5AF1-445B-0E4F-A514-BA931E551AA3}" sibTransId="{8ECE3D75-BDBB-6347-A705-9AFEEFAC9CA3}"/>
    <dgm:cxn modelId="{D2944E4E-2F87-4748-B76C-6A5051A28E9D}" type="presOf" srcId="{14C494D6-FD45-D043-8DB7-05C5DC7375CA}" destId="{A4CC7191-1A00-E347-B617-5DEA36806743}" srcOrd="1" destOrd="0" presId="urn:microsoft.com/office/officeart/2009/3/layout/BlockDescendingList"/>
    <dgm:cxn modelId="{AA40F361-CCF5-9D43-B56C-55DED340ECC3}" type="presOf" srcId="{FBD2EFB1-7C60-3F40-9E20-40E55E1139B4}" destId="{E5C188CE-62DD-E14D-8676-98647E1A116D}" srcOrd="0" destOrd="0" presId="urn:microsoft.com/office/officeart/2009/3/layout/BlockDescendingList"/>
    <dgm:cxn modelId="{0C91636D-995C-754F-A124-C8DDD0DB779D}" type="presOf" srcId="{918D260B-E61F-5E4C-A3ED-7588D7359FBD}" destId="{B656D457-F014-544B-BD98-FE8109F587A4}" srcOrd="0" destOrd="0" presId="urn:microsoft.com/office/officeart/2009/3/layout/BlockDescendingList"/>
    <dgm:cxn modelId="{A1F13F88-8105-B44A-80C7-2FF38ECAFA7E}" type="presOf" srcId="{14C494D6-FD45-D043-8DB7-05C5DC7375CA}" destId="{DE121EC5-3CA3-0E4C-A2DF-266132E55895}" srcOrd="0" destOrd="0" presId="urn:microsoft.com/office/officeart/2009/3/layout/BlockDescendingList"/>
    <dgm:cxn modelId="{EE40118F-7776-AD40-B8CB-913F71D8B572}" srcId="{918D260B-E61F-5E4C-A3ED-7588D7359FBD}" destId="{AA8D0A48-B7F3-CA4F-A5AD-3C00F9741B61}" srcOrd="0" destOrd="0" parTransId="{856B60EE-2A59-344C-80EF-062F761021D0}" sibTransId="{EE2447E8-F439-C144-A4BF-A45D62B96D2D}"/>
    <dgm:cxn modelId="{E2C46DA5-B221-CA41-9168-366A5E496136}" type="presOf" srcId="{AA8D0A48-B7F3-CA4F-A5AD-3C00F9741B61}" destId="{B38F3D1C-EE78-3A49-BE51-B0EDA1579A61}" srcOrd="0" destOrd="0" presId="urn:microsoft.com/office/officeart/2009/3/layout/BlockDescendingList"/>
    <dgm:cxn modelId="{DBD0CCAA-6E68-A14E-A334-6AD42EC0EE6F}" srcId="{FBD2EFB1-7C60-3F40-9E20-40E55E1139B4}" destId="{14C494D6-FD45-D043-8DB7-05C5DC7375CA}" srcOrd="1" destOrd="0" parTransId="{0E145C9A-3557-6449-9B28-6EB53257006C}" sibTransId="{55CDE009-3226-5247-9C5A-1D548B0C5BD1}"/>
    <dgm:cxn modelId="{1428F4BD-176A-2B42-88E0-7A3E280B1375}" type="presOf" srcId="{918D260B-E61F-5E4C-A3ED-7588D7359FBD}" destId="{BE242B72-0DA2-B547-9640-71E34ED8B557}" srcOrd="1" destOrd="0" presId="urn:microsoft.com/office/officeart/2009/3/layout/BlockDescendingList"/>
    <dgm:cxn modelId="{F99357CE-0A41-E846-A2F6-0FBC9D735F3D}" type="presOf" srcId="{06E7638A-D21C-6644-A223-7DBA9335A35A}" destId="{CDAFD7A3-8519-5349-9875-5D8E6518D31F}" srcOrd="0" destOrd="0" presId="urn:microsoft.com/office/officeart/2009/3/layout/BlockDescendingList"/>
    <dgm:cxn modelId="{40B795FE-81C1-E641-8FC4-9ED4DD22FE03}" type="presParOf" srcId="{E5C188CE-62DD-E14D-8676-98647E1A116D}" destId="{B656D457-F014-544B-BD98-FE8109F587A4}" srcOrd="0" destOrd="0" presId="urn:microsoft.com/office/officeart/2009/3/layout/BlockDescendingList"/>
    <dgm:cxn modelId="{0E816415-DCD9-AC46-8053-543DA758BAE9}" type="presParOf" srcId="{E5C188CE-62DD-E14D-8676-98647E1A116D}" destId="{B38F3D1C-EE78-3A49-BE51-B0EDA1579A61}" srcOrd="1" destOrd="0" presId="urn:microsoft.com/office/officeart/2009/3/layout/BlockDescendingList"/>
    <dgm:cxn modelId="{F6F4C7AE-09F8-5143-8316-50353A4D0045}" type="presParOf" srcId="{E5C188CE-62DD-E14D-8676-98647E1A116D}" destId="{148246AF-909D-D342-A0CC-8ED292AAF9A9}" srcOrd="2" destOrd="0" presId="urn:microsoft.com/office/officeart/2009/3/layout/BlockDescendingList"/>
    <dgm:cxn modelId="{280701B9-E4D3-C14B-BBEE-8E5DFAE91D25}" type="presParOf" srcId="{148246AF-909D-D342-A0CC-8ED292AAF9A9}" destId="{BE242B72-0DA2-B547-9640-71E34ED8B557}" srcOrd="0" destOrd="0" presId="urn:microsoft.com/office/officeart/2009/3/layout/BlockDescendingList"/>
    <dgm:cxn modelId="{AB8B809B-90DC-6E49-898D-FB185381EFCD}" type="presParOf" srcId="{E5C188CE-62DD-E14D-8676-98647E1A116D}" destId="{DE121EC5-3CA3-0E4C-A2DF-266132E55895}" srcOrd="3" destOrd="0" presId="urn:microsoft.com/office/officeart/2009/3/layout/BlockDescendingList"/>
    <dgm:cxn modelId="{1254AD27-397C-8D4E-98A9-01E44B09FB2D}" type="presParOf" srcId="{E5C188CE-62DD-E14D-8676-98647E1A116D}" destId="{CDAFD7A3-8519-5349-9875-5D8E6518D31F}" srcOrd="4" destOrd="0" presId="urn:microsoft.com/office/officeart/2009/3/layout/BlockDescendingList"/>
    <dgm:cxn modelId="{963DE5E4-FB48-4849-B618-F8E9962A3CEF}" type="presParOf" srcId="{E5C188CE-62DD-E14D-8676-98647E1A116D}" destId="{C0420AF2-6908-D347-9378-08D12B37190A}" srcOrd="5" destOrd="0" presId="urn:microsoft.com/office/officeart/2009/3/layout/BlockDescendingList"/>
    <dgm:cxn modelId="{E2E6B103-5C18-1948-9CFD-EFFB319C38C7}" type="presParOf" srcId="{C0420AF2-6908-D347-9378-08D12B37190A}" destId="{A4CC7191-1A00-E347-B617-5DEA36806743}" srcOrd="0" destOrd="0" presId="urn:microsoft.com/office/officeart/2009/3/layout/BlockDescending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86A4D0-E02F-CA48-92F3-E4EFCF652463}">
      <dsp:nvSpPr>
        <dsp:cNvPr id="0" name=""/>
        <dsp:cNvSpPr/>
      </dsp:nvSpPr>
      <dsp:spPr>
        <a:xfrm>
          <a:off x="3298031" y="2148196"/>
          <a:ext cx="1531937" cy="153193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tr-TR" sz="1800" kern="1200" dirty="0"/>
            <a:t>2005 Sosyal Bilgiler Programı</a:t>
          </a:r>
        </a:p>
      </dsp:txBody>
      <dsp:txXfrm>
        <a:off x="3522378" y="2372543"/>
        <a:ext cx="1083243" cy="1083243"/>
      </dsp:txXfrm>
    </dsp:sp>
    <dsp:sp modelId="{DFE173C5-22B8-A34A-95BC-85445A4398E2}">
      <dsp:nvSpPr>
        <dsp:cNvPr id="0" name=""/>
        <dsp:cNvSpPr/>
      </dsp:nvSpPr>
      <dsp:spPr>
        <a:xfrm rot="16200000">
          <a:off x="3901531" y="1590418"/>
          <a:ext cx="324937" cy="52085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tr-TR" sz="1500" kern="1200"/>
        </a:p>
      </dsp:txBody>
      <dsp:txXfrm>
        <a:off x="3950272" y="1743331"/>
        <a:ext cx="227456" cy="312514"/>
      </dsp:txXfrm>
    </dsp:sp>
    <dsp:sp modelId="{FB1BAB27-4524-874E-9D91-D495C7ABA81F}">
      <dsp:nvSpPr>
        <dsp:cNvPr id="0" name=""/>
        <dsp:cNvSpPr/>
      </dsp:nvSpPr>
      <dsp:spPr>
        <a:xfrm>
          <a:off x="3298031" y="3169"/>
          <a:ext cx="1531937" cy="153193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tr-TR" sz="1800" kern="1200" dirty="0"/>
            <a:t>Beceriler</a:t>
          </a:r>
        </a:p>
      </dsp:txBody>
      <dsp:txXfrm>
        <a:off x="3522378" y="227516"/>
        <a:ext cx="1083243" cy="1083243"/>
      </dsp:txXfrm>
    </dsp:sp>
    <dsp:sp modelId="{3013B9BE-FEAF-6A40-A54E-481029B52434}">
      <dsp:nvSpPr>
        <dsp:cNvPr id="0" name=""/>
        <dsp:cNvSpPr/>
      </dsp:nvSpPr>
      <dsp:spPr>
        <a:xfrm rot="20520000">
          <a:off x="4912806" y="2325152"/>
          <a:ext cx="324937" cy="52085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tr-TR" sz="1500" kern="1200"/>
        </a:p>
      </dsp:txBody>
      <dsp:txXfrm>
        <a:off x="4915192" y="2444386"/>
        <a:ext cx="227456" cy="312514"/>
      </dsp:txXfrm>
    </dsp:sp>
    <dsp:sp modelId="{EB63A14F-EC2A-C94B-B4B4-0B5DC7DFC044}">
      <dsp:nvSpPr>
        <dsp:cNvPr id="0" name=""/>
        <dsp:cNvSpPr/>
      </dsp:nvSpPr>
      <dsp:spPr>
        <a:xfrm>
          <a:off x="5338073" y="1485346"/>
          <a:ext cx="1531937" cy="1531937"/>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tr-TR" sz="1800" kern="1200" dirty="0"/>
            <a:t>Kavramlar</a:t>
          </a:r>
        </a:p>
      </dsp:txBody>
      <dsp:txXfrm>
        <a:off x="5562420" y="1709693"/>
        <a:ext cx="1083243" cy="1083243"/>
      </dsp:txXfrm>
    </dsp:sp>
    <dsp:sp modelId="{E1C5EF97-FF23-634F-8994-405C254FA0F7}">
      <dsp:nvSpPr>
        <dsp:cNvPr id="0" name=""/>
        <dsp:cNvSpPr/>
      </dsp:nvSpPr>
      <dsp:spPr>
        <a:xfrm rot="3240000">
          <a:off x="4526533" y="3513977"/>
          <a:ext cx="324937" cy="520858"/>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tr-TR" sz="1500" kern="1200"/>
        </a:p>
      </dsp:txBody>
      <dsp:txXfrm>
        <a:off x="4546625" y="3578717"/>
        <a:ext cx="227456" cy="312514"/>
      </dsp:txXfrm>
    </dsp:sp>
    <dsp:sp modelId="{B91BC402-7ABA-924E-9D59-E4B218770C25}">
      <dsp:nvSpPr>
        <dsp:cNvPr id="0" name=""/>
        <dsp:cNvSpPr/>
      </dsp:nvSpPr>
      <dsp:spPr>
        <a:xfrm>
          <a:off x="4558846" y="3883560"/>
          <a:ext cx="1531937" cy="153193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tr-TR" sz="1800" kern="1200" dirty="0"/>
            <a:t>Değerler</a:t>
          </a:r>
        </a:p>
      </dsp:txBody>
      <dsp:txXfrm>
        <a:off x="4783193" y="4107907"/>
        <a:ext cx="1083243" cy="1083243"/>
      </dsp:txXfrm>
    </dsp:sp>
    <dsp:sp modelId="{B757E913-8E73-AC4C-A0CA-ADBFC9A5E5C3}">
      <dsp:nvSpPr>
        <dsp:cNvPr id="0" name=""/>
        <dsp:cNvSpPr/>
      </dsp:nvSpPr>
      <dsp:spPr>
        <a:xfrm rot="7560000">
          <a:off x="3276528" y="3513977"/>
          <a:ext cx="324937" cy="52085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tr-TR" sz="1500" kern="1200"/>
        </a:p>
      </dsp:txBody>
      <dsp:txXfrm rot="10800000">
        <a:off x="3353917" y="3578717"/>
        <a:ext cx="227456" cy="312514"/>
      </dsp:txXfrm>
    </dsp:sp>
    <dsp:sp modelId="{8CEAC0F9-FD9D-064B-AD7C-443C1046E9C1}">
      <dsp:nvSpPr>
        <dsp:cNvPr id="0" name=""/>
        <dsp:cNvSpPr/>
      </dsp:nvSpPr>
      <dsp:spPr>
        <a:xfrm>
          <a:off x="2037215" y="3883560"/>
          <a:ext cx="1531937" cy="153193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tr-TR" sz="1800" kern="1200" dirty="0"/>
            <a:t>Öğrenme Alanı</a:t>
          </a:r>
        </a:p>
      </dsp:txBody>
      <dsp:txXfrm>
        <a:off x="2261562" y="4107907"/>
        <a:ext cx="1083243" cy="1083243"/>
      </dsp:txXfrm>
    </dsp:sp>
    <dsp:sp modelId="{FAC0ED6A-00B4-3D4F-A1C4-9B46497B9202}">
      <dsp:nvSpPr>
        <dsp:cNvPr id="0" name=""/>
        <dsp:cNvSpPr/>
      </dsp:nvSpPr>
      <dsp:spPr>
        <a:xfrm rot="11880000">
          <a:off x="2890256" y="2325152"/>
          <a:ext cx="324937" cy="520858"/>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tr-TR" sz="1500" kern="1200"/>
        </a:p>
      </dsp:txBody>
      <dsp:txXfrm rot="10800000">
        <a:off x="2985351" y="2444386"/>
        <a:ext cx="227456" cy="312514"/>
      </dsp:txXfrm>
    </dsp:sp>
    <dsp:sp modelId="{CACAC653-3237-B04F-B492-FF78245A1559}">
      <dsp:nvSpPr>
        <dsp:cNvPr id="0" name=""/>
        <dsp:cNvSpPr/>
      </dsp:nvSpPr>
      <dsp:spPr>
        <a:xfrm>
          <a:off x="1257988" y="1485346"/>
          <a:ext cx="1531937" cy="153193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tr-TR" sz="1800" kern="1200" dirty="0"/>
            <a:t>Öğrenme-Öğretme Süreçleri</a:t>
          </a:r>
        </a:p>
      </dsp:txBody>
      <dsp:txXfrm>
        <a:off x="1482335" y="1709693"/>
        <a:ext cx="1083243" cy="10832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CC7191-1A00-E347-B617-5DEA36806743}">
      <dsp:nvSpPr>
        <dsp:cNvPr id="0" name=""/>
        <dsp:cNvSpPr/>
      </dsp:nvSpPr>
      <dsp:spPr>
        <a:xfrm>
          <a:off x="4726689" y="715415"/>
          <a:ext cx="2366025" cy="525758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228600" bIns="50800" numCol="1" spcCol="1270" anchor="ctr" anchorCtr="0">
          <a:noAutofit/>
        </a:bodyPr>
        <a:lstStyle/>
        <a:p>
          <a:pPr marL="0" lvl="0" indent="0" algn="r" defTabSz="1778000">
            <a:lnSpc>
              <a:spcPct val="90000"/>
            </a:lnSpc>
            <a:spcBef>
              <a:spcPct val="0"/>
            </a:spcBef>
            <a:spcAft>
              <a:spcPct val="35000"/>
            </a:spcAft>
            <a:buNone/>
          </a:pPr>
          <a:r>
            <a:rPr lang="tr-TR" sz="4000" kern="1200" dirty="0"/>
            <a:t>Alana Özgü Beceriler</a:t>
          </a:r>
        </a:p>
      </dsp:txBody>
      <dsp:txXfrm rot="16200000">
        <a:off x="4427044" y="2748537"/>
        <a:ext cx="4681410" cy="615166"/>
      </dsp:txXfrm>
    </dsp:sp>
    <dsp:sp modelId="{BE242B72-0DA2-B547-9640-71E34ED8B557}">
      <dsp:nvSpPr>
        <dsp:cNvPr id="0" name=""/>
        <dsp:cNvSpPr/>
      </dsp:nvSpPr>
      <dsp:spPr>
        <a:xfrm>
          <a:off x="2141772" y="0"/>
          <a:ext cx="2366025" cy="597299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228600" bIns="50800" numCol="1" spcCol="1270" anchor="ctr" anchorCtr="0">
          <a:noAutofit/>
        </a:bodyPr>
        <a:lstStyle/>
        <a:p>
          <a:pPr marL="0" lvl="0" indent="0" algn="r" defTabSz="1778000">
            <a:lnSpc>
              <a:spcPct val="90000"/>
            </a:lnSpc>
            <a:spcBef>
              <a:spcPct val="0"/>
            </a:spcBef>
            <a:spcAft>
              <a:spcPct val="35000"/>
            </a:spcAft>
            <a:buNone/>
          </a:pPr>
          <a:r>
            <a:rPr lang="tr-TR" sz="4000" kern="1200" dirty="0"/>
            <a:t>Temel Beceriler</a:t>
          </a:r>
        </a:p>
      </dsp:txBody>
      <dsp:txXfrm rot="16200000">
        <a:off x="1842127" y="2033121"/>
        <a:ext cx="4681410" cy="615166"/>
      </dsp:txXfrm>
    </dsp:sp>
    <dsp:sp modelId="{B38F3D1C-EE78-3A49-BE51-B0EDA1579A61}">
      <dsp:nvSpPr>
        <dsp:cNvPr id="0" name=""/>
        <dsp:cNvSpPr/>
      </dsp:nvSpPr>
      <dsp:spPr>
        <a:xfrm>
          <a:off x="2141772" y="0"/>
          <a:ext cx="1679878" cy="600180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tr-TR" sz="2200" kern="1200" dirty="0"/>
            <a:t>1. Eleştirel Düşünme</a:t>
          </a:r>
        </a:p>
        <a:p>
          <a:pPr marL="0" lvl="0" indent="0" algn="l" defTabSz="977900">
            <a:lnSpc>
              <a:spcPct val="90000"/>
            </a:lnSpc>
            <a:spcBef>
              <a:spcPct val="0"/>
            </a:spcBef>
            <a:spcAft>
              <a:spcPct val="35000"/>
            </a:spcAft>
            <a:buNone/>
          </a:pPr>
          <a:r>
            <a:rPr lang="tr-TR" sz="2200" kern="1200" dirty="0"/>
            <a:t>2. Yaratıcı Düşünme</a:t>
          </a:r>
        </a:p>
        <a:p>
          <a:pPr marL="0" lvl="0" indent="0" algn="l" defTabSz="977900">
            <a:lnSpc>
              <a:spcPct val="90000"/>
            </a:lnSpc>
            <a:spcBef>
              <a:spcPct val="0"/>
            </a:spcBef>
            <a:spcAft>
              <a:spcPct val="35000"/>
            </a:spcAft>
            <a:buNone/>
          </a:pPr>
          <a:r>
            <a:rPr lang="tr-TR" sz="2200" kern="1200" dirty="0"/>
            <a:t>3. İletişim</a:t>
          </a:r>
        </a:p>
        <a:p>
          <a:pPr marL="0" lvl="0" indent="0" algn="l" defTabSz="977900">
            <a:lnSpc>
              <a:spcPct val="90000"/>
            </a:lnSpc>
            <a:spcBef>
              <a:spcPct val="0"/>
            </a:spcBef>
            <a:spcAft>
              <a:spcPct val="35000"/>
            </a:spcAft>
            <a:buNone/>
          </a:pPr>
          <a:r>
            <a:rPr lang="tr-TR" sz="2200" kern="1200" dirty="0"/>
            <a:t>4. Araştırma</a:t>
          </a:r>
        </a:p>
        <a:p>
          <a:pPr marL="0" lvl="0" indent="0" algn="l" defTabSz="977900">
            <a:lnSpc>
              <a:spcPct val="90000"/>
            </a:lnSpc>
            <a:spcBef>
              <a:spcPct val="0"/>
            </a:spcBef>
            <a:spcAft>
              <a:spcPct val="35000"/>
            </a:spcAft>
            <a:buNone/>
          </a:pPr>
          <a:r>
            <a:rPr lang="tr-TR" sz="2200" kern="1200" dirty="0"/>
            <a:t>5. Problem Çözme</a:t>
          </a:r>
        </a:p>
        <a:p>
          <a:pPr marL="0" lvl="0" indent="0" algn="l" defTabSz="977900">
            <a:lnSpc>
              <a:spcPct val="90000"/>
            </a:lnSpc>
            <a:spcBef>
              <a:spcPct val="0"/>
            </a:spcBef>
            <a:spcAft>
              <a:spcPct val="35000"/>
            </a:spcAft>
            <a:buNone/>
          </a:pPr>
          <a:r>
            <a:rPr lang="tr-TR" sz="2200" kern="1200" dirty="0"/>
            <a:t>6. Karar Verme</a:t>
          </a:r>
        </a:p>
        <a:p>
          <a:pPr marL="0" lvl="0" indent="0" algn="l" defTabSz="977900">
            <a:lnSpc>
              <a:spcPct val="90000"/>
            </a:lnSpc>
            <a:spcBef>
              <a:spcPct val="0"/>
            </a:spcBef>
            <a:spcAft>
              <a:spcPct val="35000"/>
            </a:spcAft>
            <a:buNone/>
          </a:pPr>
          <a:r>
            <a:rPr lang="tr-TR" sz="2200" kern="1200" dirty="0"/>
            <a:t>7. BİT kullanma</a:t>
          </a:r>
        </a:p>
        <a:p>
          <a:pPr marL="0" lvl="0" indent="0" algn="l" defTabSz="977900">
            <a:lnSpc>
              <a:spcPct val="90000"/>
            </a:lnSpc>
            <a:spcBef>
              <a:spcPct val="0"/>
            </a:spcBef>
            <a:spcAft>
              <a:spcPct val="35000"/>
            </a:spcAft>
            <a:buNone/>
          </a:pPr>
          <a:r>
            <a:rPr lang="tr-TR" sz="2200" kern="1200" dirty="0"/>
            <a:t>8. Girişimcilik</a:t>
          </a:r>
        </a:p>
        <a:p>
          <a:pPr marL="0" lvl="0" indent="0" algn="l" defTabSz="977900">
            <a:lnSpc>
              <a:spcPct val="90000"/>
            </a:lnSpc>
            <a:spcBef>
              <a:spcPct val="0"/>
            </a:spcBef>
            <a:spcAft>
              <a:spcPct val="35000"/>
            </a:spcAft>
            <a:buNone/>
          </a:pPr>
          <a:r>
            <a:rPr lang="tr-TR" sz="2200" kern="1200" dirty="0"/>
            <a:t>9. </a:t>
          </a:r>
          <a:r>
            <a:rPr lang="tr-TR" sz="2200" kern="1200" dirty="0" err="1"/>
            <a:t>Türkçe’yi</a:t>
          </a:r>
          <a:r>
            <a:rPr lang="tr-TR" sz="2200" kern="1200" dirty="0"/>
            <a:t> Kullanma</a:t>
          </a:r>
        </a:p>
      </dsp:txBody>
      <dsp:txXfrm>
        <a:off x="2141772" y="0"/>
        <a:ext cx="1679878" cy="6001808"/>
      </dsp:txXfrm>
    </dsp:sp>
    <dsp:sp modelId="{CDAFD7A3-8519-5349-9875-5D8E6518D31F}">
      <dsp:nvSpPr>
        <dsp:cNvPr id="0" name=""/>
        <dsp:cNvSpPr/>
      </dsp:nvSpPr>
      <dsp:spPr>
        <a:xfrm>
          <a:off x="4726689" y="715415"/>
          <a:ext cx="1679878" cy="528639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tr-TR" sz="2200" kern="1200" dirty="0"/>
            <a:t>1. Gözlem</a:t>
          </a:r>
        </a:p>
        <a:p>
          <a:pPr marL="0" lvl="0" indent="0" algn="l" defTabSz="977900">
            <a:lnSpc>
              <a:spcPct val="90000"/>
            </a:lnSpc>
            <a:spcBef>
              <a:spcPct val="0"/>
            </a:spcBef>
            <a:spcAft>
              <a:spcPct val="35000"/>
            </a:spcAft>
            <a:buNone/>
          </a:pPr>
          <a:r>
            <a:rPr lang="tr-TR" sz="2200" kern="1200" dirty="0"/>
            <a:t>2. Mekanı Algılama</a:t>
          </a:r>
        </a:p>
        <a:p>
          <a:pPr marL="0" lvl="0" indent="0" algn="l" defTabSz="977900">
            <a:lnSpc>
              <a:spcPct val="90000"/>
            </a:lnSpc>
            <a:spcBef>
              <a:spcPct val="0"/>
            </a:spcBef>
            <a:spcAft>
              <a:spcPct val="35000"/>
            </a:spcAft>
            <a:buNone/>
          </a:pPr>
          <a:r>
            <a:rPr lang="tr-TR" sz="2200" kern="1200" dirty="0"/>
            <a:t>3. Zaman ve Kronolojiyi Algılama</a:t>
          </a:r>
        </a:p>
        <a:p>
          <a:pPr marL="0" lvl="0" indent="0" algn="l" defTabSz="977900">
            <a:lnSpc>
              <a:spcPct val="90000"/>
            </a:lnSpc>
            <a:spcBef>
              <a:spcPct val="0"/>
            </a:spcBef>
            <a:spcAft>
              <a:spcPct val="35000"/>
            </a:spcAft>
            <a:buNone/>
          </a:pPr>
          <a:r>
            <a:rPr lang="tr-TR" sz="2200" kern="1200" dirty="0"/>
            <a:t>4. Değişim ve Sürekliliği Algılama</a:t>
          </a:r>
        </a:p>
        <a:p>
          <a:pPr marL="0" lvl="0" indent="0" algn="l" defTabSz="977900">
            <a:lnSpc>
              <a:spcPct val="90000"/>
            </a:lnSpc>
            <a:spcBef>
              <a:spcPct val="0"/>
            </a:spcBef>
            <a:spcAft>
              <a:spcPct val="35000"/>
            </a:spcAft>
            <a:buNone/>
          </a:pPr>
          <a:r>
            <a:rPr lang="tr-TR" sz="2200" kern="1200" dirty="0"/>
            <a:t>5. Sosyal Katılım</a:t>
          </a:r>
        </a:p>
        <a:p>
          <a:pPr marL="0" lvl="0" indent="0" algn="l" defTabSz="977900">
            <a:lnSpc>
              <a:spcPct val="90000"/>
            </a:lnSpc>
            <a:spcBef>
              <a:spcPct val="0"/>
            </a:spcBef>
            <a:spcAft>
              <a:spcPct val="35000"/>
            </a:spcAft>
            <a:buNone/>
          </a:pPr>
          <a:r>
            <a:rPr lang="tr-TR" sz="2200" kern="1200" dirty="0"/>
            <a:t>6. Empati</a:t>
          </a:r>
        </a:p>
      </dsp:txBody>
      <dsp:txXfrm>
        <a:off x="4726689" y="715415"/>
        <a:ext cx="1679878" cy="528639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87C65A-78E7-EF4C-B2F8-0099EC3FB389}" type="datetimeFigureOut">
              <a:rPr lang="tr-TR" smtClean="0"/>
              <a:t>2.04.2020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8C9917-65F1-E744-80DB-DF389FF40C32}" type="slidenum">
              <a:rPr lang="tr-TR" smtClean="0"/>
              <a:t>‹#›</a:t>
            </a:fld>
            <a:endParaRPr lang="tr-TR"/>
          </a:p>
        </p:txBody>
      </p:sp>
    </p:spTree>
    <p:extLst>
      <p:ext uri="{BB962C8B-B14F-4D97-AF65-F5344CB8AC3E}">
        <p14:creationId xmlns:p14="http://schemas.microsoft.com/office/powerpoint/2010/main" val="2739443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1AAAEC-E309-4144-A70D-B70751816A9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E8D5D8C-C444-4D4C-AE55-D0F044AE16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C721C5F-04D4-1F43-B3BD-EB1EF430FFAD}"/>
              </a:ext>
            </a:extLst>
          </p:cNvPr>
          <p:cNvSpPr>
            <a:spLocks noGrp="1"/>
          </p:cNvSpPr>
          <p:nvPr>
            <p:ph type="dt" sz="half" idx="10"/>
          </p:nvPr>
        </p:nvSpPr>
        <p:spPr/>
        <p:txBody>
          <a:bodyPr/>
          <a:lstStyle/>
          <a:p>
            <a:fld id="{5CE39C4A-3E83-F044-9E06-069AD83DE722}" type="datetime1">
              <a:rPr lang="tr-TR" smtClean="0"/>
              <a:t>2.04.2020</a:t>
            </a:fld>
            <a:endParaRPr lang="tr-TR"/>
          </a:p>
        </p:txBody>
      </p:sp>
      <p:sp>
        <p:nvSpPr>
          <p:cNvPr id="5" name="Alt Bilgi Yer Tutucusu 4">
            <a:extLst>
              <a:ext uri="{FF2B5EF4-FFF2-40B4-BE49-F238E27FC236}">
                <a16:creationId xmlns:a16="http://schemas.microsoft.com/office/drawing/2014/main" id="{FDD66C9A-B6C6-D947-AFD4-0B4B920DC2DC}"/>
              </a:ext>
            </a:extLst>
          </p:cNvPr>
          <p:cNvSpPr>
            <a:spLocks noGrp="1"/>
          </p:cNvSpPr>
          <p:nvPr>
            <p:ph type="ftr" sz="quarter" idx="11"/>
          </p:nvPr>
        </p:nvSpPr>
        <p:spPr/>
        <p:txBody>
          <a:body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EFA86ED1-86E5-5A45-A1E2-237FBE13D576}"/>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2925839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6AD4CC-B1A0-014E-B95E-8B3D93FA575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A310607-C648-5C40-AC31-B7E48AD2728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2579731-1791-7644-94FC-5F979C1C0338}"/>
              </a:ext>
            </a:extLst>
          </p:cNvPr>
          <p:cNvSpPr>
            <a:spLocks noGrp="1"/>
          </p:cNvSpPr>
          <p:nvPr>
            <p:ph type="dt" sz="half" idx="10"/>
          </p:nvPr>
        </p:nvSpPr>
        <p:spPr/>
        <p:txBody>
          <a:bodyPr/>
          <a:lstStyle/>
          <a:p>
            <a:fld id="{9047AF5F-0CAB-0148-99D2-7E62C29DFD15}" type="datetime1">
              <a:rPr lang="tr-TR" smtClean="0"/>
              <a:t>2.04.2020</a:t>
            </a:fld>
            <a:endParaRPr lang="tr-TR"/>
          </a:p>
        </p:txBody>
      </p:sp>
      <p:sp>
        <p:nvSpPr>
          <p:cNvPr id="5" name="Alt Bilgi Yer Tutucusu 4">
            <a:extLst>
              <a:ext uri="{FF2B5EF4-FFF2-40B4-BE49-F238E27FC236}">
                <a16:creationId xmlns:a16="http://schemas.microsoft.com/office/drawing/2014/main" id="{A935A411-4FAD-8547-886F-4A2F30E1EBB9}"/>
              </a:ext>
            </a:extLst>
          </p:cNvPr>
          <p:cNvSpPr>
            <a:spLocks noGrp="1"/>
          </p:cNvSpPr>
          <p:nvPr>
            <p:ph type="ftr" sz="quarter" idx="11"/>
          </p:nvPr>
        </p:nvSpPr>
        <p:spPr/>
        <p:txBody>
          <a:body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C6551106-4B2E-FA4B-9C42-E8A452AC6545}"/>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213909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40BDE74-A36C-0E4A-87BF-39985F227D1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AA83ADF-FC1C-4D4D-83A2-E5604635EC5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1021047-6D2A-F246-BF77-2B3D3DD2D332}"/>
              </a:ext>
            </a:extLst>
          </p:cNvPr>
          <p:cNvSpPr>
            <a:spLocks noGrp="1"/>
          </p:cNvSpPr>
          <p:nvPr>
            <p:ph type="dt" sz="half" idx="10"/>
          </p:nvPr>
        </p:nvSpPr>
        <p:spPr/>
        <p:txBody>
          <a:bodyPr/>
          <a:lstStyle/>
          <a:p>
            <a:fld id="{D996127C-723A-C24B-91DF-D5E782E4C7CF}" type="datetime1">
              <a:rPr lang="tr-TR" smtClean="0"/>
              <a:t>2.04.2020</a:t>
            </a:fld>
            <a:endParaRPr lang="tr-TR"/>
          </a:p>
        </p:txBody>
      </p:sp>
      <p:sp>
        <p:nvSpPr>
          <p:cNvPr id="5" name="Alt Bilgi Yer Tutucusu 4">
            <a:extLst>
              <a:ext uri="{FF2B5EF4-FFF2-40B4-BE49-F238E27FC236}">
                <a16:creationId xmlns:a16="http://schemas.microsoft.com/office/drawing/2014/main" id="{3A017397-BC14-C440-BC6A-02C64CF9EC81}"/>
              </a:ext>
            </a:extLst>
          </p:cNvPr>
          <p:cNvSpPr>
            <a:spLocks noGrp="1"/>
          </p:cNvSpPr>
          <p:nvPr>
            <p:ph type="ftr" sz="quarter" idx="11"/>
          </p:nvPr>
        </p:nvSpPr>
        <p:spPr/>
        <p:txBody>
          <a:body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FBD72016-1015-5042-A44C-A9797F8A6CE9}"/>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4644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B64D67-D41E-574E-8E84-A5CE238CAD3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93625BD-52CE-B449-B92E-4E5F96A4973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3106FF3-6FA6-B84E-A7DB-90C490A34249}"/>
              </a:ext>
            </a:extLst>
          </p:cNvPr>
          <p:cNvSpPr>
            <a:spLocks noGrp="1"/>
          </p:cNvSpPr>
          <p:nvPr>
            <p:ph type="dt" sz="half" idx="10"/>
          </p:nvPr>
        </p:nvSpPr>
        <p:spPr/>
        <p:txBody>
          <a:bodyPr/>
          <a:lstStyle/>
          <a:p>
            <a:fld id="{8A2C0220-915A-B94B-AE6E-B1A520AC9772}" type="datetime1">
              <a:rPr lang="tr-TR" smtClean="0"/>
              <a:t>2.04.2020</a:t>
            </a:fld>
            <a:endParaRPr lang="tr-TR"/>
          </a:p>
        </p:txBody>
      </p:sp>
      <p:sp>
        <p:nvSpPr>
          <p:cNvPr id="5" name="Alt Bilgi Yer Tutucusu 4">
            <a:extLst>
              <a:ext uri="{FF2B5EF4-FFF2-40B4-BE49-F238E27FC236}">
                <a16:creationId xmlns:a16="http://schemas.microsoft.com/office/drawing/2014/main" id="{DFD0E7A5-0A92-D34F-B5F1-F11D557DAE66}"/>
              </a:ext>
            </a:extLst>
          </p:cNvPr>
          <p:cNvSpPr>
            <a:spLocks noGrp="1"/>
          </p:cNvSpPr>
          <p:nvPr>
            <p:ph type="ftr" sz="quarter" idx="11"/>
          </p:nvPr>
        </p:nvSpPr>
        <p:spPr/>
        <p:txBody>
          <a:body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A878D8F3-7C9C-9549-A7A3-D971C28742D7}"/>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409164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AA2AB2-97E3-F34C-8230-C4B557B92D5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E399E5D-9325-E04F-A35D-09CB589E1A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195CBF5-A3B5-CB48-89BD-7F724FA91AA1}"/>
              </a:ext>
            </a:extLst>
          </p:cNvPr>
          <p:cNvSpPr>
            <a:spLocks noGrp="1"/>
          </p:cNvSpPr>
          <p:nvPr>
            <p:ph type="dt" sz="half" idx="10"/>
          </p:nvPr>
        </p:nvSpPr>
        <p:spPr/>
        <p:txBody>
          <a:bodyPr/>
          <a:lstStyle/>
          <a:p>
            <a:fld id="{8745241B-14EC-EA45-B58C-1961FAB1D200}" type="datetime1">
              <a:rPr lang="tr-TR" smtClean="0"/>
              <a:t>2.04.2020</a:t>
            </a:fld>
            <a:endParaRPr lang="tr-TR"/>
          </a:p>
        </p:txBody>
      </p:sp>
      <p:sp>
        <p:nvSpPr>
          <p:cNvPr id="5" name="Alt Bilgi Yer Tutucusu 4">
            <a:extLst>
              <a:ext uri="{FF2B5EF4-FFF2-40B4-BE49-F238E27FC236}">
                <a16:creationId xmlns:a16="http://schemas.microsoft.com/office/drawing/2014/main" id="{4FF536DD-7C16-7E48-BDB3-823FC2E92DF5}"/>
              </a:ext>
            </a:extLst>
          </p:cNvPr>
          <p:cNvSpPr>
            <a:spLocks noGrp="1"/>
          </p:cNvSpPr>
          <p:nvPr>
            <p:ph type="ftr" sz="quarter" idx="11"/>
          </p:nvPr>
        </p:nvSpPr>
        <p:spPr/>
        <p:txBody>
          <a:body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35BE08BB-D878-6941-ABC4-ED7B034081FE}"/>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208872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2E4BD7-8D7F-C747-9845-F5A054384C0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DE03946-CD96-F043-A7B7-C488D609608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329997C-2C46-0245-9855-35B058CD375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93FB5DD-12C4-D44D-8F42-C6725A1BD996}"/>
              </a:ext>
            </a:extLst>
          </p:cNvPr>
          <p:cNvSpPr>
            <a:spLocks noGrp="1"/>
          </p:cNvSpPr>
          <p:nvPr>
            <p:ph type="dt" sz="half" idx="10"/>
          </p:nvPr>
        </p:nvSpPr>
        <p:spPr/>
        <p:txBody>
          <a:bodyPr/>
          <a:lstStyle/>
          <a:p>
            <a:fld id="{587ED981-C7E1-AF49-BDF7-864054D26D60}" type="datetime1">
              <a:rPr lang="tr-TR" smtClean="0"/>
              <a:t>2.04.2020</a:t>
            </a:fld>
            <a:endParaRPr lang="tr-TR"/>
          </a:p>
        </p:txBody>
      </p:sp>
      <p:sp>
        <p:nvSpPr>
          <p:cNvPr id="6" name="Alt Bilgi Yer Tutucusu 5">
            <a:extLst>
              <a:ext uri="{FF2B5EF4-FFF2-40B4-BE49-F238E27FC236}">
                <a16:creationId xmlns:a16="http://schemas.microsoft.com/office/drawing/2014/main" id="{0864F3C8-7399-1443-89D0-1EBB138A179F}"/>
              </a:ext>
            </a:extLst>
          </p:cNvPr>
          <p:cNvSpPr>
            <a:spLocks noGrp="1"/>
          </p:cNvSpPr>
          <p:nvPr>
            <p:ph type="ftr" sz="quarter" idx="11"/>
          </p:nvPr>
        </p:nvSpPr>
        <p:spPr/>
        <p:txBody>
          <a:bodyPr/>
          <a:lstStyle/>
          <a:p>
            <a:r>
              <a:rPr lang="tr-TR"/>
              <a:t>2005 Sosyal Bilgiler Öğretim Programı Sunumu - Dr. Serkan Keleşoğlu</a:t>
            </a:r>
          </a:p>
        </p:txBody>
      </p:sp>
      <p:sp>
        <p:nvSpPr>
          <p:cNvPr id="7" name="Slayt Numarası Yer Tutucusu 6">
            <a:extLst>
              <a:ext uri="{FF2B5EF4-FFF2-40B4-BE49-F238E27FC236}">
                <a16:creationId xmlns:a16="http://schemas.microsoft.com/office/drawing/2014/main" id="{71D453E3-3BF7-9C43-BE9B-983DFA18FC7A}"/>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98818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B2087D-846F-8740-9367-E539C43B215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1D3DD82-EA58-2A48-B8BB-122323D7E3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0B5ABE8-FDAE-9446-8CB8-F6B3C520AF1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8113514-FE34-CE4B-ACC1-BB76B66AC3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D2C33A5-70EF-5748-BDD9-09864FFDE68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AA7E3B7-C55C-6049-B579-9D89715A9D84}"/>
              </a:ext>
            </a:extLst>
          </p:cNvPr>
          <p:cNvSpPr>
            <a:spLocks noGrp="1"/>
          </p:cNvSpPr>
          <p:nvPr>
            <p:ph type="dt" sz="half" idx="10"/>
          </p:nvPr>
        </p:nvSpPr>
        <p:spPr/>
        <p:txBody>
          <a:bodyPr/>
          <a:lstStyle/>
          <a:p>
            <a:fld id="{C5ECF96B-FC81-D846-8D36-E9910BEDFF34}" type="datetime1">
              <a:rPr lang="tr-TR" smtClean="0"/>
              <a:t>2.04.2020</a:t>
            </a:fld>
            <a:endParaRPr lang="tr-TR"/>
          </a:p>
        </p:txBody>
      </p:sp>
      <p:sp>
        <p:nvSpPr>
          <p:cNvPr id="8" name="Alt Bilgi Yer Tutucusu 7">
            <a:extLst>
              <a:ext uri="{FF2B5EF4-FFF2-40B4-BE49-F238E27FC236}">
                <a16:creationId xmlns:a16="http://schemas.microsoft.com/office/drawing/2014/main" id="{C37F2845-E27C-2E4E-901A-D7D4C8521EE8}"/>
              </a:ext>
            </a:extLst>
          </p:cNvPr>
          <p:cNvSpPr>
            <a:spLocks noGrp="1"/>
          </p:cNvSpPr>
          <p:nvPr>
            <p:ph type="ftr" sz="quarter" idx="11"/>
          </p:nvPr>
        </p:nvSpPr>
        <p:spPr/>
        <p:txBody>
          <a:bodyPr/>
          <a:lstStyle/>
          <a:p>
            <a:r>
              <a:rPr lang="tr-TR"/>
              <a:t>2005 Sosyal Bilgiler Öğretim Programı Sunumu - Dr. Serkan Keleşoğlu</a:t>
            </a:r>
          </a:p>
        </p:txBody>
      </p:sp>
      <p:sp>
        <p:nvSpPr>
          <p:cNvPr id="9" name="Slayt Numarası Yer Tutucusu 8">
            <a:extLst>
              <a:ext uri="{FF2B5EF4-FFF2-40B4-BE49-F238E27FC236}">
                <a16:creationId xmlns:a16="http://schemas.microsoft.com/office/drawing/2014/main" id="{D2E1B1C8-CEC1-7E46-BE72-CD57AA9221A1}"/>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967385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3BCF6A-DACC-1342-B044-62398664F4D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A5A9518-3820-8D4F-B834-6DB51AB9001F}"/>
              </a:ext>
            </a:extLst>
          </p:cNvPr>
          <p:cNvSpPr>
            <a:spLocks noGrp="1"/>
          </p:cNvSpPr>
          <p:nvPr>
            <p:ph type="dt" sz="half" idx="10"/>
          </p:nvPr>
        </p:nvSpPr>
        <p:spPr/>
        <p:txBody>
          <a:bodyPr/>
          <a:lstStyle/>
          <a:p>
            <a:fld id="{C0215687-73B2-124E-8A2B-2D9CF4681C88}" type="datetime1">
              <a:rPr lang="tr-TR" smtClean="0"/>
              <a:t>2.04.2020</a:t>
            </a:fld>
            <a:endParaRPr lang="tr-TR"/>
          </a:p>
        </p:txBody>
      </p:sp>
      <p:sp>
        <p:nvSpPr>
          <p:cNvPr id="4" name="Alt Bilgi Yer Tutucusu 3">
            <a:extLst>
              <a:ext uri="{FF2B5EF4-FFF2-40B4-BE49-F238E27FC236}">
                <a16:creationId xmlns:a16="http://schemas.microsoft.com/office/drawing/2014/main" id="{B80E618F-EF84-5041-ACFA-D88409D15EB3}"/>
              </a:ext>
            </a:extLst>
          </p:cNvPr>
          <p:cNvSpPr>
            <a:spLocks noGrp="1"/>
          </p:cNvSpPr>
          <p:nvPr>
            <p:ph type="ftr" sz="quarter" idx="11"/>
          </p:nvPr>
        </p:nvSpPr>
        <p:spPr/>
        <p:txBody>
          <a:bodyPr/>
          <a:lstStyle/>
          <a:p>
            <a:r>
              <a:rPr lang="tr-TR"/>
              <a:t>2005 Sosyal Bilgiler Öğretim Programı Sunumu - Dr. Serkan Keleşoğlu</a:t>
            </a:r>
          </a:p>
        </p:txBody>
      </p:sp>
      <p:sp>
        <p:nvSpPr>
          <p:cNvPr id="5" name="Slayt Numarası Yer Tutucusu 4">
            <a:extLst>
              <a:ext uri="{FF2B5EF4-FFF2-40B4-BE49-F238E27FC236}">
                <a16:creationId xmlns:a16="http://schemas.microsoft.com/office/drawing/2014/main" id="{6538A9BC-6A0A-1F49-9524-EF0C276C4CE9}"/>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83962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17A868E-5EB1-C74F-9E12-A1AD9A9C7C7F}"/>
              </a:ext>
            </a:extLst>
          </p:cNvPr>
          <p:cNvSpPr>
            <a:spLocks noGrp="1"/>
          </p:cNvSpPr>
          <p:nvPr>
            <p:ph type="dt" sz="half" idx="10"/>
          </p:nvPr>
        </p:nvSpPr>
        <p:spPr/>
        <p:txBody>
          <a:bodyPr/>
          <a:lstStyle/>
          <a:p>
            <a:fld id="{F113F0C4-2CAF-1743-888E-46F79AEC8860}" type="datetime1">
              <a:rPr lang="tr-TR" smtClean="0"/>
              <a:t>2.04.2020</a:t>
            </a:fld>
            <a:endParaRPr lang="tr-TR"/>
          </a:p>
        </p:txBody>
      </p:sp>
      <p:sp>
        <p:nvSpPr>
          <p:cNvPr id="3" name="Alt Bilgi Yer Tutucusu 2">
            <a:extLst>
              <a:ext uri="{FF2B5EF4-FFF2-40B4-BE49-F238E27FC236}">
                <a16:creationId xmlns:a16="http://schemas.microsoft.com/office/drawing/2014/main" id="{163EE3F6-D7E8-154A-9990-B0E762B4DBE1}"/>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D327DC28-9625-F144-B419-EA930269ACDF}"/>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2670927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824F5F-82B0-534E-B11F-60918236F8F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0D60A07-215D-F04A-8DBF-7D89114FC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EE33DFA-0560-ED47-ABC0-126DF0CA16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E6E752A-8098-2E4D-85DF-1453E97E346B}"/>
              </a:ext>
            </a:extLst>
          </p:cNvPr>
          <p:cNvSpPr>
            <a:spLocks noGrp="1"/>
          </p:cNvSpPr>
          <p:nvPr>
            <p:ph type="dt" sz="half" idx="10"/>
          </p:nvPr>
        </p:nvSpPr>
        <p:spPr/>
        <p:txBody>
          <a:bodyPr/>
          <a:lstStyle/>
          <a:p>
            <a:fld id="{A1181747-EAC2-C245-81F5-71CE60201127}" type="datetime1">
              <a:rPr lang="tr-TR" smtClean="0"/>
              <a:t>2.04.2020</a:t>
            </a:fld>
            <a:endParaRPr lang="tr-TR"/>
          </a:p>
        </p:txBody>
      </p:sp>
      <p:sp>
        <p:nvSpPr>
          <p:cNvPr id="6" name="Alt Bilgi Yer Tutucusu 5">
            <a:extLst>
              <a:ext uri="{FF2B5EF4-FFF2-40B4-BE49-F238E27FC236}">
                <a16:creationId xmlns:a16="http://schemas.microsoft.com/office/drawing/2014/main" id="{1D96C324-12A7-5E4C-81C8-E48DDC215C16}"/>
              </a:ext>
            </a:extLst>
          </p:cNvPr>
          <p:cNvSpPr>
            <a:spLocks noGrp="1"/>
          </p:cNvSpPr>
          <p:nvPr>
            <p:ph type="ftr" sz="quarter" idx="11"/>
          </p:nvPr>
        </p:nvSpPr>
        <p:spPr/>
        <p:txBody>
          <a:bodyPr/>
          <a:lstStyle/>
          <a:p>
            <a:r>
              <a:rPr lang="tr-TR"/>
              <a:t>2005 Sosyal Bilgiler Öğretim Programı Sunumu - Dr. Serkan Keleşoğlu</a:t>
            </a:r>
          </a:p>
        </p:txBody>
      </p:sp>
      <p:sp>
        <p:nvSpPr>
          <p:cNvPr id="7" name="Slayt Numarası Yer Tutucusu 6">
            <a:extLst>
              <a:ext uri="{FF2B5EF4-FFF2-40B4-BE49-F238E27FC236}">
                <a16:creationId xmlns:a16="http://schemas.microsoft.com/office/drawing/2014/main" id="{3FD48BF4-C294-274E-838E-02B480068D5E}"/>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3536743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CCB995-A445-C74C-AFDB-C5D3F8BC444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40F85D8-535E-604A-B191-9F2D6C56A0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484D9CC-EF55-A049-B759-0D2AC03A8C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C2A33C4-E4E8-A14C-9D30-4439BDD74AD6}"/>
              </a:ext>
            </a:extLst>
          </p:cNvPr>
          <p:cNvSpPr>
            <a:spLocks noGrp="1"/>
          </p:cNvSpPr>
          <p:nvPr>
            <p:ph type="dt" sz="half" idx="10"/>
          </p:nvPr>
        </p:nvSpPr>
        <p:spPr/>
        <p:txBody>
          <a:bodyPr/>
          <a:lstStyle/>
          <a:p>
            <a:fld id="{B4A38C21-33BE-664F-B2C1-270198A0F0B1}" type="datetime1">
              <a:rPr lang="tr-TR" smtClean="0"/>
              <a:t>2.04.2020</a:t>
            </a:fld>
            <a:endParaRPr lang="tr-TR"/>
          </a:p>
        </p:txBody>
      </p:sp>
      <p:sp>
        <p:nvSpPr>
          <p:cNvPr id="6" name="Alt Bilgi Yer Tutucusu 5">
            <a:extLst>
              <a:ext uri="{FF2B5EF4-FFF2-40B4-BE49-F238E27FC236}">
                <a16:creationId xmlns:a16="http://schemas.microsoft.com/office/drawing/2014/main" id="{A4CAACCA-1231-2E4A-9E22-B132DB5A4801}"/>
              </a:ext>
            </a:extLst>
          </p:cNvPr>
          <p:cNvSpPr>
            <a:spLocks noGrp="1"/>
          </p:cNvSpPr>
          <p:nvPr>
            <p:ph type="ftr" sz="quarter" idx="11"/>
          </p:nvPr>
        </p:nvSpPr>
        <p:spPr/>
        <p:txBody>
          <a:bodyPr/>
          <a:lstStyle/>
          <a:p>
            <a:r>
              <a:rPr lang="tr-TR"/>
              <a:t>2005 Sosyal Bilgiler Öğretim Programı Sunumu - Dr. Serkan Keleşoğlu</a:t>
            </a:r>
          </a:p>
        </p:txBody>
      </p:sp>
      <p:sp>
        <p:nvSpPr>
          <p:cNvPr id="7" name="Slayt Numarası Yer Tutucusu 6">
            <a:extLst>
              <a:ext uri="{FF2B5EF4-FFF2-40B4-BE49-F238E27FC236}">
                <a16:creationId xmlns:a16="http://schemas.microsoft.com/office/drawing/2014/main" id="{265CCE46-26DD-D844-A45E-6C62F1050941}"/>
              </a:ext>
            </a:extLst>
          </p:cNvPr>
          <p:cNvSpPr>
            <a:spLocks noGrp="1"/>
          </p:cNvSpPr>
          <p:nvPr>
            <p:ph type="sldNum" sz="quarter" idx="12"/>
          </p:nvPr>
        </p:nvSpPr>
        <p:spPr/>
        <p:txBody>
          <a:bodyPr/>
          <a:lstStyle/>
          <a:p>
            <a:fld id="{41F33D86-CA8C-924C-8D4E-0FCA5BB2FA17}" type="slidenum">
              <a:rPr lang="tr-TR" smtClean="0"/>
              <a:t>‹#›</a:t>
            </a:fld>
            <a:endParaRPr lang="tr-TR"/>
          </a:p>
        </p:txBody>
      </p:sp>
    </p:spTree>
    <p:extLst>
      <p:ext uri="{BB962C8B-B14F-4D97-AF65-F5344CB8AC3E}">
        <p14:creationId xmlns:p14="http://schemas.microsoft.com/office/powerpoint/2010/main" val="105281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358A44F-1EFA-F749-81A4-8C098C7DE3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5941950-1FF7-484B-BF50-A76327B58E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1E93D91-381E-9043-A895-70E5EEC2B6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D7D9E-8A53-5740-8B8B-AA169558E120}" type="datetime1">
              <a:rPr lang="tr-TR" smtClean="0"/>
              <a:t>2.04.2020</a:t>
            </a:fld>
            <a:endParaRPr lang="tr-TR"/>
          </a:p>
        </p:txBody>
      </p:sp>
      <p:sp>
        <p:nvSpPr>
          <p:cNvPr id="5" name="Alt Bilgi Yer Tutucusu 4">
            <a:extLst>
              <a:ext uri="{FF2B5EF4-FFF2-40B4-BE49-F238E27FC236}">
                <a16:creationId xmlns:a16="http://schemas.microsoft.com/office/drawing/2014/main" id="{E92787F1-7BE1-0B49-B3E4-FC41F7F809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2005 Sosyal Bilgiler Öğretim Programı Sunumu - Dr. Serkan Keleşoğlu</a:t>
            </a:r>
          </a:p>
        </p:txBody>
      </p:sp>
      <p:sp>
        <p:nvSpPr>
          <p:cNvPr id="6" name="Slayt Numarası Yer Tutucusu 5">
            <a:extLst>
              <a:ext uri="{FF2B5EF4-FFF2-40B4-BE49-F238E27FC236}">
                <a16:creationId xmlns:a16="http://schemas.microsoft.com/office/drawing/2014/main" id="{F898EDD0-0E02-3B47-9D58-69AD02FDF3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33D86-CA8C-924C-8D4E-0FCA5BB2FA17}" type="slidenum">
              <a:rPr lang="tr-TR" smtClean="0"/>
              <a:t>‹#›</a:t>
            </a:fld>
            <a:endParaRPr lang="tr-TR"/>
          </a:p>
        </p:txBody>
      </p:sp>
    </p:spTree>
    <p:extLst>
      <p:ext uri="{BB962C8B-B14F-4D97-AF65-F5344CB8AC3E}">
        <p14:creationId xmlns:p14="http://schemas.microsoft.com/office/powerpoint/2010/main" val="1279358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993FFBF-1BE2-D04A-904C-707B92C40103}"/>
              </a:ext>
            </a:extLst>
          </p:cNvPr>
          <p:cNvSpPr>
            <a:spLocks noGrp="1"/>
          </p:cNvSpPr>
          <p:nvPr>
            <p:ph type="dt" sz="half" idx="10"/>
          </p:nvPr>
        </p:nvSpPr>
        <p:spPr/>
        <p:txBody>
          <a:bodyPr/>
          <a:lstStyle/>
          <a:p>
            <a:fld id="{8C305666-2BDF-614E-8EF7-6F4E42D9D4B8}" type="datetime1">
              <a:rPr lang="tr-TR" smtClean="0"/>
              <a:t>2.04.2020</a:t>
            </a:fld>
            <a:endParaRPr lang="tr-TR"/>
          </a:p>
        </p:txBody>
      </p:sp>
      <p:sp>
        <p:nvSpPr>
          <p:cNvPr id="3" name="Alt Bilgi Yer Tutucusu 2">
            <a:extLst>
              <a:ext uri="{FF2B5EF4-FFF2-40B4-BE49-F238E27FC236}">
                <a16:creationId xmlns:a16="http://schemas.microsoft.com/office/drawing/2014/main" id="{DC415D03-89C2-1043-B964-B2FE1ADC3E37}"/>
              </a:ext>
            </a:extLst>
          </p:cNvPr>
          <p:cNvSpPr>
            <a:spLocks noGrp="1"/>
          </p:cNvSpPr>
          <p:nvPr>
            <p:ph type="ftr" sz="quarter" idx="11"/>
          </p:nvPr>
        </p:nvSpPr>
        <p:spPr>
          <a:xfrm>
            <a:off x="4038600" y="6356350"/>
            <a:ext cx="4572000" cy="365125"/>
          </a:xfrm>
        </p:spPr>
        <p:txBody>
          <a:bodyPr/>
          <a:lstStyle/>
          <a:p>
            <a:r>
              <a:rPr lang="tr-TR" dirty="0"/>
              <a:t>2005 Sosyal Bilgiler Öğretim Programı Sunumu - Dr. Serkan Keleşoğlu</a:t>
            </a:r>
          </a:p>
        </p:txBody>
      </p:sp>
      <p:sp>
        <p:nvSpPr>
          <p:cNvPr id="4" name="Slayt Numarası Yer Tutucusu 3">
            <a:extLst>
              <a:ext uri="{FF2B5EF4-FFF2-40B4-BE49-F238E27FC236}">
                <a16:creationId xmlns:a16="http://schemas.microsoft.com/office/drawing/2014/main" id="{A3673436-7E50-FF44-8A33-6498AF59C237}"/>
              </a:ext>
            </a:extLst>
          </p:cNvPr>
          <p:cNvSpPr>
            <a:spLocks noGrp="1"/>
          </p:cNvSpPr>
          <p:nvPr>
            <p:ph type="sldNum" sz="quarter" idx="12"/>
          </p:nvPr>
        </p:nvSpPr>
        <p:spPr/>
        <p:txBody>
          <a:bodyPr/>
          <a:lstStyle/>
          <a:p>
            <a:fld id="{41F33D86-CA8C-924C-8D4E-0FCA5BB2FA17}" type="slidenum">
              <a:rPr lang="tr-TR" smtClean="0"/>
              <a:t>1</a:t>
            </a:fld>
            <a:endParaRPr lang="tr-TR"/>
          </a:p>
        </p:txBody>
      </p:sp>
      <p:sp>
        <p:nvSpPr>
          <p:cNvPr id="5" name="Dikdörtgen 4">
            <a:extLst>
              <a:ext uri="{FF2B5EF4-FFF2-40B4-BE49-F238E27FC236}">
                <a16:creationId xmlns:a16="http://schemas.microsoft.com/office/drawing/2014/main" id="{FD793355-99FA-5A4A-9F7D-F50718283408}"/>
              </a:ext>
            </a:extLst>
          </p:cNvPr>
          <p:cNvSpPr/>
          <p:nvPr/>
        </p:nvSpPr>
        <p:spPr>
          <a:xfrm>
            <a:off x="1236726" y="3573581"/>
            <a:ext cx="9718558" cy="646331"/>
          </a:xfrm>
          <a:prstGeom prst="rect">
            <a:avLst/>
          </a:prstGeom>
          <a:noFill/>
        </p:spPr>
        <p:txBody>
          <a:bodyPr wrap="none" lIns="91440" tIns="45720" rIns="91440" bIns="45720">
            <a:spAutoFit/>
          </a:bodyPr>
          <a:lstStyle/>
          <a:p>
            <a:pPr algn="ctr"/>
            <a:r>
              <a:rPr lang="tr-TR" sz="3600" b="0" cap="none" spc="0" dirty="0">
                <a:ln w="0"/>
                <a:solidFill>
                  <a:schemeClr val="accent1"/>
                </a:solidFill>
                <a:effectLst>
                  <a:outerShdw blurRad="38100" dist="25400" dir="5400000" algn="ctr" rotWithShape="0">
                    <a:srgbClr val="6E747A">
                      <a:alpha val="43000"/>
                    </a:srgbClr>
                  </a:outerShdw>
                </a:effectLst>
              </a:rPr>
              <a:t>2005 Sosyal Bilgiler Öğretim Programının Analizi - 2</a:t>
            </a:r>
          </a:p>
        </p:txBody>
      </p:sp>
      <p:sp>
        <p:nvSpPr>
          <p:cNvPr id="6" name="Dikdörtgen 5">
            <a:extLst>
              <a:ext uri="{FF2B5EF4-FFF2-40B4-BE49-F238E27FC236}">
                <a16:creationId xmlns:a16="http://schemas.microsoft.com/office/drawing/2014/main" id="{F3606CEC-6D08-6B4C-B04C-8200B1E8C9AE}"/>
              </a:ext>
            </a:extLst>
          </p:cNvPr>
          <p:cNvSpPr/>
          <p:nvPr/>
        </p:nvSpPr>
        <p:spPr>
          <a:xfrm>
            <a:off x="980272" y="2151419"/>
            <a:ext cx="10231454" cy="830997"/>
          </a:xfrm>
          <a:prstGeom prst="rect">
            <a:avLst/>
          </a:prstGeom>
          <a:noFill/>
        </p:spPr>
        <p:txBody>
          <a:bodyPr wrap="none" lIns="91440" tIns="45720" rIns="91440" bIns="45720">
            <a:spAutoFit/>
          </a:bodyPr>
          <a:lstStyle/>
          <a:p>
            <a:pPr algn="ctr"/>
            <a:r>
              <a:rPr lang="tr-TR" sz="4800" b="0" cap="none" spc="0" dirty="0">
                <a:ln w="0"/>
                <a:solidFill>
                  <a:schemeClr val="accent1"/>
                </a:solidFill>
                <a:effectLst>
                  <a:outerShdw blurRad="38100" dist="25400" dir="5400000" algn="ctr" rotWithShape="0">
                    <a:srgbClr val="6E747A">
                      <a:alpha val="43000"/>
                    </a:srgbClr>
                  </a:outerShdw>
                </a:effectLst>
              </a:rPr>
              <a:t>Sosyal Bilgiler Öğretim Programları Dersi</a:t>
            </a:r>
          </a:p>
        </p:txBody>
      </p:sp>
    </p:spTree>
    <p:extLst>
      <p:ext uri="{BB962C8B-B14F-4D97-AF65-F5344CB8AC3E}">
        <p14:creationId xmlns:p14="http://schemas.microsoft.com/office/powerpoint/2010/main" val="296570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0FFB23C-E158-6A41-A596-093D5E73024C}"/>
              </a:ext>
            </a:extLst>
          </p:cNvPr>
          <p:cNvSpPr>
            <a:spLocks noGrp="1"/>
          </p:cNvSpPr>
          <p:nvPr>
            <p:ph type="dt" sz="half" idx="10"/>
          </p:nvPr>
        </p:nvSpPr>
        <p:spPr/>
        <p:txBody>
          <a:bodyPr/>
          <a:lstStyle/>
          <a:p>
            <a:fld id="{F113F0C4-2CAF-1743-888E-46F79AEC8860}" type="datetime1">
              <a:rPr lang="tr-TR" smtClean="0"/>
              <a:t>2.04.2020</a:t>
            </a:fld>
            <a:endParaRPr lang="tr-TR"/>
          </a:p>
        </p:txBody>
      </p:sp>
      <p:sp>
        <p:nvSpPr>
          <p:cNvPr id="3" name="Alt Bilgi Yer Tutucusu 2">
            <a:extLst>
              <a:ext uri="{FF2B5EF4-FFF2-40B4-BE49-F238E27FC236}">
                <a16:creationId xmlns:a16="http://schemas.microsoft.com/office/drawing/2014/main" id="{88E854D4-A1AC-E34E-A26C-3DBE19053129}"/>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38F9ED3C-DF54-EC42-AC81-2F37FDD60611}"/>
              </a:ext>
            </a:extLst>
          </p:cNvPr>
          <p:cNvSpPr>
            <a:spLocks noGrp="1"/>
          </p:cNvSpPr>
          <p:nvPr>
            <p:ph type="sldNum" sz="quarter" idx="12"/>
          </p:nvPr>
        </p:nvSpPr>
        <p:spPr/>
        <p:txBody>
          <a:bodyPr/>
          <a:lstStyle/>
          <a:p>
            <a:fld id="{41F33D86-CA8C-924C-8D4E-0FCA5BB2FA17}" type="slidenum">
              <a:rPr lang="tr-TR" smtClean="0"/>
              <a:t>10</a:t>
            </a:fld>
            <a:endParaRPr lang="tr-TR"/>
          </a:p>
        </p:txBody>
      </p:sp>
      <p:sp>
        <p:nvSpPr>
          <p:cNvPr id="5" name="Dikdörtgen 4">
            <a:extLst>
              <a:ext uri="{FF2B5EF4-FFF2-40B4-BE49-F238E27FC236}">
                <a16:creationId xmlns:a16="http://schemas.microsoft.com/office/drawing/2014/main" id="{74D1D83F-4410-C548-99CF-D68341A0FC0C}"/>
              </a:ext>
            </a:extLst>
          </p:cNvPr>
          <p:cNvSpPr/>
          <p:nvPr/>
        </p:nvSpPr>
        <p:spPr>
          <a:xfrm>
            <a:off x="2503414" y="412790"/>
            <a:ext cx="7185172" cy="584775"/>
          </a:xfrm>
          <a:prstGeom prst="rect">
            <a:avLst/>
          </a:prstGeom>
          <a:noFill/>
        </p:spPr>
        <p:txBody>
          <a:bodyPr wrap="none" lIns="91440" tIns="45720" rIns="91440" bIns="45720">
            <a:spAutoFit/>
          </a:bodyPr>
          <a:lstStyle/>
          <a:p>
            <a:pPr algn="ctr"/>
            <a:r>
              <a:rPr lang="tr-TR" sz="3200" b="0" cap="none" spc="0" dirty="0">
                <a:ln w="0"/>
                <a:effectLst>
                  <a:reflection blurRad="6350" stA="53000" endA="300" endPos="35500" dir="5400000" sy="-90000" algn="bl" rotWithShape="0"/>
                </a:effectLst>
              </a:rPr>
              <a:t>2005 Sosyal Bilgiler Programında Beceriler</a:t>
            </a:r>
          </a:p>
        </p:txBody>
      </p:sp>
      <p:sp>
        <p:nvSpPr>
          <p:cNvPr id="6" name="Metin kutusu 5">
            <a:extLst>
              <a:ext uri="{FF2B5EF4-FFF2-40B4-BE49-F238E27FC236}">
                <a16:creationId xmlns:a16="http://schemas.microsoft.com/office/drawing/2014/main" id="{9E6DFCB5-E5DB-674C-B58D-470F58EB6831}"/>
              </a:ext>
            </a:extLst>
          </p:cNvPr>
          <p:cNvSpPr txBox="1"/>
          <p:nvPr/>
        </p:nvSpPr>
        <p:spPr>
          <a:xfrm>
            <a:off x="1121664" y="1430188"/>
            <a:ext cx="9948672" cy="4493538"/>
          </a:xfrm>
          <a:prstGeom prst="rect">
            <a:avLst/>
          </a:prstGeom>
          <a:noFill/>
        </p:spPr>
        <p:txBody>
          <a:bodyPr wrap="square" rtlCol="0">
            <a:spAutoFit/>
          </a:bodyPr>
          <a:lstStyle/>
          <a:p>
            <a:pPr algn="just"/>
            <a:r>
              <a:rPr lang="tr-TR" sz="2200" dirty="0"/>
              <a:t>Bilgiyi kullanma, bilgiyi edinmeden daha fazla vurgulanmaktadır. Bilgiyi öğrenmenin önemi göz ardı edilmemekle birlikte, öğrenciler bilgiyi problem çözmede, anlamlı ortamlarda eleştirel düşünmede ve yaratıcı düşünmede kullanmalıdır. Beceri ise bilgi gerektiren ve performans içeren karmaşık bir eylemdir. Hem bilgi hem beceri kısa zamanda kolayca öğretilebilir ve öğrenilebilir. Fakat yetenek daha geç gelişir ve daha karmaşıktır. Bilgi ve becerilerin birleşmesi ile yetenek ortaya çıkmaktadır.</a:t>
            </a:r>
          </a:p>
          <a:p>
            <a:pPr algn="just"/>
            <a:endParaRPr lang="tr-TR" sz="2200" dirty="0"/>
          </a:p>
          <a:p>
            <a:pPr algn="just"/>
            <a:r>
              <a:rPr lang="tr-TR" sz="2200" dirty="0"/>
              <a:t>Beceri öğrencilerde, öğrenme süreci içerisinde kazanılması, geliştirilmesi ve yaşama aktarılması tasarlanan kabiliyetlerdir. Sosyal Bilgiler Programı, ilköğretim 4 - 8. sınıf düzeyinde diğer derslerle birlikte ilk 9 beceriyi kazandırmanın yanında, kendine özgü  6 beceriyi kazandırmayı da amaçlamaktadır. Bu beceriler aşamaları ile birlikte aşağıda gösterilmiştir. Bu becerilerin bazılarına ya da aşamalarına, üniteler göz önünde bulundurularak,  doğrudan verilecek beceri olarak programda yer verilmektedir.   </a:t>
            </a:r>
          </a:p>
        </p:txBody>
      </p:sp>
    </p:spTree>
    <p:extLst>
      <p:ext uri="{BB962C8B-B14F-4D97-AF65-F5344CB8AC3E}">
        <p14:creationId xmlns:p14="http://schemas.microsoft.com/office/powerpoint/2010/main" val="384664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8EB93C3-DF02-A24A-8868-7B4824DA5EC5}"/>
              </a:ext>
            </a:extLst>
          </p:cNvPr>
          <p:cNvSpPr>
            <a:spLocks noGrp="1"/>
          </p:cNvSpPr>
          <p:nvPr>
            <p:ph type="dt" sz="half" idx="10"/>
          </p:nvPr>
        </p:nvSpPr>
        <p:spPr/>
        <p:txBody>
          <a:bodyPr/>
          <a:lstStyle/>
          <a:p>
            <a:fld id="{F113F0C4-2CAF-1743-888E-46F79AEC8860}" type="datetime1">
              <a:rPr lang="tr-TR" smtClean="0"/>
              <a:t>2.04.2020</a:t>
            </a:fld>
            <a:endParaRPr lang="tr-TR"/>
          </a:p>
        </p:txBody>
      </p:sp>
      <p:sp>
        <p:nvSpPr>
          <p:cNvPr id="3" name="Alt Bilgi Yer Tutucusu 2">
            <a:extLst>
              <a:ext uri="{FF2B5EF4-FFF2-40B4-BE49-F238E27FC236}">
                <a16:creationId xmlns:a16="http://schemas.microsoft.com/office/drawing/2014/main" id="{E0B7EDFB-818A-1B45-8F2D-D623B8F3690C}"/>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61DA38DD-B633-DF40-9B0D-CC21C45508FB}"/>
              </a:ext>
            </a:extLst>
          </p:cNvPr>
          <p:cNvSpPr>
            <a:spLocks noGrp="1"/>
          </p:cNvSpPr>
          <p:nvPr>
            <p:ph type="sldNum" sz="quarter" idx="12"/>
          </p:nvPr>
        </p:nvSpPr>
        <p:spPr/>
        <p:txBody>
          <a:bodyPr/>
          <a:lstStyle/>
          <a:p>
            <a:fld id="{41F33D86-CA8C-924C-8D4E-0FCA5BB2FA17}" type="slidenum">
              <a:rPr lang="tr-TR" smtClean="0"/>
              <a:t>11</a:t>
            </a:fld>
            <a:endParaRPr lang="tr-TR"/>
          </a:p>
        </p:txBody>
      </p:sp>
      <p:sp>
        <p:nvSpPr>
          <p:cNvPr id="6" name="Dikdörtgen 5">
            <a:extLst>
              <a:ext uri="{FF2B5EF4-FFF2-40B4-BE49-F238E27FC236}">
                <a16:creationId xmlns:a16="http://schemas.microsoft.com/office/drawing/2014/main" id="{5F11657E-F6FF-C747-9BFD-5100F6E0548B}"/>
              </a:ext>
            </a:extLst>
          </p:cNvPr>
          <p:cNvSpPr/>
          <p:nvPr/>
        </p:nvSpPr>
        <p:spPr>
          <a:xfrm>
            <a:off x="609599" y="2008351"/>
            <a:ext cx="3200401" cy="1938992"/>
          </a:xfrm>
          <a:prstGeom prst="rect">
            <a:avLst/>
          </a:prstGeom>
          <a:noFill/>
        </p:spPr>
        <p:txBody>
          <a:bodyPr wrap="square" lIns="91440" tIns="45720" rIns="91440" bIns="45720">
            <a:spAutoFit/>
          </a:bodyPr>
          <a:lstStyle/>
          <a:p>
            <a:pPr algn="ctr"/>
            <a:r>
              <a:rPr lang="tr-TR" sz="2400" dirty="0">
                <a:ln w="0"/>
                <a:solidFill>
                  <a:schemeClr val="accent1"/>
                </a:solidFill>
                <a:effectLst>
                  <a:outerShdw blurRad="38100" dist="25400" dir="5400000" algn="ctr" rotWithShape="0">
                    <a:srgbClr val="6E747A">
                      <a:alpha val="43000"/>
                    </a:srgbClr>
                  </a:outerShdw>
                </a:effectLst>
              </a:rPr>
              <a:t>2005 Sosyal Bilgiler Dersi Öğretim Programındaki 9 temel beceri ve 6 alana özgü beceriler neler olabilir?  </a:t>
            </a:r>
            <a:endParaRPr lang="tr-TR" sz="2400" b="0" cap="none" spc="0" dirty="0">
              <a:ln w="0"/>
              <a:solidFill>
                <a:schemeClr val="accent1"/>
              </a:solidFill>
              <a:effectLst>
                <a:outerShdw blurRad="38100" dist="25400" dir="5400000" algn="ctr" rotWithShape="0">
                  <a:srgbClr val="6E747A">
                    <a:alpha val="43000"/>
                  </a:srgbClr>
                </a:outerShdw>
              </a:effectLst>
            </a:endParaRPr>
          </a:p>
        </p:txBody>
      </p:sp>
      <p:graphicFrame>
        <p:nvGraphicFramePr>
          <p:cNvPr id="5" name="Diyagram 4">
            <a:extLst>
              <a:ext uri="{FF2B5EF4-FFF2-40B4-BE49-F238E27FC236}">
                <a16:creationId xmlns:a16="http://schemas.microsoft.com/office/drawing/2014/main" id="{3E3F0913-05D7-A141-8832-8353DCFE50A8}"/>
              </a:ext>
            </a:extLst>
          </p:cNvPr>
          <p:cNvGraphicFramePr/>
          <p:nvPr>
            <p:extLst>
              <p:ext uri="{D42A27DB-BD31-4B8C-83A1-F6EECF244321}">
                <p14:modId xmlns:p14="http://schemas.microsoft.com/office/powerpoint/2010/main" val="3825239966"/>
              </p:ext>
            </p:extLst>
          </p:nvPr>
        </p:nvGraphicFramePr>
        <p:xfrm>
          <a:off x="2957513" y="136526"/>
          <a:ext cx="9234487" cy="6001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830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Veri Yer Tutucusu 1">
            <a:extLst>
              <a:ext uri="{FF2B5EF4-FFF2-40B4-BE49-F238E27FC236}">
                <a16:creationId xmlns:a16="http://schemas.microsoft.com/office/drawing/2014/main" id="{2945640D-44F1-BF44-AC23-8569E4C77B86}"/>
              </a:ext>
            </a:extLst>
          </p:cNvPr>
          <p:cNvSpPr>
            <a:spLocks noGrp="1"/>
          </p:cNvSpPr>
          <p:nvPr>
            <p:ph type="dt" sz="half" idx="10"/>
          </p:nvPr>
        </p:nvSpPr>
        <p:spPr>
          <a:xfrm>
            <a:off x="643467" y="6356350"/>
            <a:ext cx="2743200" cy="365125"/>
          </a:xfrm>
        </p:spPr>
        <p:txBody>
          <a:bodyPr>
            <a:normAutofit/>
          </a:bodyPr>
          <a:lstStyle/>
          <a:p>
            <a:pPr>
              <a:spcAft>
                <a:spcPts val="600"/>
              </a:spcAft>
            </a:pPr>
            <a:fld id="{F113F0C4-2CAF-1743-888E-46F79AEC8860}" type="datetime1">
              <a:rPr lang="tr-TR" smtClean="0"/>
              <a:pPr>
                <a:spcAft>
                  <a:spcPts val="600"/>
                </a:spcAft>
              </a:pPr>
              <a:t>3.04.2020</a:t>
            </a:fld>
            <a:endParaRPr lang="tr-TR"/>
          </a:p>
        </p:txBody>
      </p:sp>
      <p:sp>
        <p:nvSpPr>
          <p:cNvPr id="3" name="Alt Bilgi Yer Tutucusu 2">
            <a:extLst>
              <a:ext uri="{FF2B5EF4-FFF2-40B4-BE49-F238E27FC236}">
                <a16:creationId xmlns:a16="http://schemas.microsoft.com/office/drawing/2014/main" id="{49C727B8-2D72-E646-AB76-AB8D89725914}"/>
              </a:ext>
            </a:extLst>
          </p:cNvPr>
          <p:cNvSpPr>
            <a:spLocks noGrp="1"/>
          </p:cNvSpPr>
          <p:nvPr>
            <p:ph type="ftr" sz="quarter" idx="11"/>
          </p:nvPr>
        </p:nvSpPr>
        <p:spPr>
          <a:xfrm>
            <a:off x="4038600" y="6356350"/>
            <a:ext cx="4114800" cy="365125"/>
          </a:xfrm>
        </p:spPr>
        <p:txBody>
          <a:bodyPr>
            <a:normAutofit/>
          </a:bodyPr>
          <a:lstStyle/>
          <a:p>
            <a:pPr>
              <a:spcAft>
                <a:spcPts val="600"/>
              </a:spcAft>
            </a:pPr>
            <a:r>
              <a:rPr lang="tr-TR" sz="1100"/>
              <a:t>2005 Sosyal Bilgiler Öğretim Programı Sunumu - Dr. Serkan Keleşoğlu</a:t>
            </a:r>
          </a:p>
        </p:txBody>
      </p:sp>
      <p:sp>
        <p:nvSpPr>
          <p:cNvPr id="4" name="Slayt Numarası Yer Tutucusu 3">
            <a:extLst>
              <a:ext uri="{FF2B5EF4-FFF2-40B4-BE49-F238E27FC236}">
                <a16:creationId xmlns:a16="http://schemas.microsoft.com/office/drawing/2014/main" id="{BFCFD544-8902-D444-9056-97F80E2AE5DB}"/>
              </a:ext>
            </a:extLst>
          </p:cNvPr>
          <p:cNvSpPr>
            <a:spLocks noGrp="1"/>
          </p:cNvSpPr>
          <p:nvPr>
            <p:ph type="sldNum" sz="quarter" idx="12"/>
          </p:nvPr>
        </p:nvSpPr>
        <p:spPr>
          <a:xfrm>
            <a:off x="8805333" y="6356350"/>
            <a:ext cx="2743200" cy="365125"/>
          </a:xfrm>
        </p:spPr>
        <p:txBody>
          <a:bodyPr>
            <a:normAutofit/>
          </a:bodyPr>
          <a:lstStyle/>
          <a:p>
            <a:pPr>
              <a:spcAft>
                <a:spcPts val="600"/>
              </a:spcAft>
            </a:pPr>
            <a:fld id="{41F33D86-CA8C-924C-8D4E-0FCA5BB2FA17}" type="slidenum">
              <a:rPr lang="tr-TR" smtClean="0"/>
              <a:pPr>
                <a:spcAft>
                  <a:spcPts val="600"/>
                </a:spcAft>
              </a:pPr>
              <a:t>12</a:t>
            </a:fld>
            <a:endParaRPr lang="tr-TR"/>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o 4">
            <a:extLst>
              <a:ext uri="{FF2B5EF4-FFF2-40B4-BE49-F238E27FC236}">
                <a16:creationId xmlns:a16="http://schemas.microsoft.com/office/drawing/2014/main" id="{A0F7D4A6-CD5D-574F-A019-9650F5EF2177}"/>
              </a:ext>
            </a:extLst>
          </p:cNvPr>
          <p:cNvGraphicFramePr>
            <a:graphicFrameLocks noGrp="1"/>
          </p:cNvGraphicFramePr>
          <p:nvPr>
            <p:extLst>
              <p:ext uri="{D42A27DB-BD31-4B8C-83A1-F6EECF244321}">
                <p14:modId xmlns:p14="http://schemas.microsoft.com/office/powerpoint/2010/main" val="1036011638"/>
              </p:ext>
            </p:extLst>
          </p:nvPr>
        </p:nvGraphicFramePr>
        <p:xfrm>
          <a:off x="903059" y="643467"/>
          <a:ext cx="10385883" cy="5571072"/>
        </p:xfrm>
        <a:graphic>
          <a:graphicData uri="http://schemas.openxmlformats.org/drawingml/2006/table">
            <a:tbl>
              <a:tblPr firstRow="1" firstCol="1" lastRow="1" lastCol="1" bandRow="1" bandCol="1">
                <a:tableStyleId>{5C22544A-7EE6-4342-B048-85BDC9FD1C3A}</a:tableStyleId>
              </a:tblPr>
              <a:tblGrid>
                <a:gridCol w="4969977">
                  <a:extLst>
                    <a:ext uri="{9D8B030D-6E8A-4147-A177-3AD203B41FA5}">
                      <a16:colId xmlns:a16="http://schemas.microsoft.com/office/drawing/2014/main" val="3705635808"/>
                    </a:ext>
                  </a:extLst>
                </a:gridCol>
                <a:gridCol w="5415906">
                  <a:extLst>
                    <a:ext uri="{9D8B030D-6E8A-4147-A177-3AD203B41FA5}">
                      <a16:colId xmlns:a16="http://schemas.microsoft.com/office/drawing/2014/main" val="2280770116"/>
                    </a:ext>
                  </a:extLst>
                </a:gridCol>
              </a:tblGrid>
              <a:tr h="422229">
                <a:tc gridSpan="2">
                  <a:txBody>
                    <a:bodyPr/>
                    <a:lstStyle/>
                    <a:p>
                      <a:pPr algn="ctr">
                        <a:spcBef>
                          <a:spcPts val="400"/>
                        </a:spcBef>
                        <a:spcAft>
                          <a:spcPts val="0"/>
                        </a:spcAft>
                      </a:pPr>
                      <a:r>
                        <a:rPr lang="tr-TR" sz="2300">
                          <a:effectLst/>
                        </a:rPr>
                        <a:t>4 SINIF </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tc hMerge="1">
                  <a:txBody>
                    <a:bodyPr/>
                    <a:lstStyle/>
                    <a:p>
                      <a:endParaRPr lang="tr-TR"/>
                    </a:p>
                  </a:txBody>
                  <a:tcPr/>
                </a:tc>
                <a:extLst>
                  <a:ext uri="{0D108BD9-81ED-4DB2-BD59-A6C34878D82A}">
                    <a16:rowId xmlns:a16="http://schemas.microsoft.com/office/drawing/2014/main" val="1925158320"/>
                  </a:ext>
                </a:extLst>
              </a:tr>
              <a:tr h="422229">
                <a:tc>
                  <a:txBody>
                    <a:bodyPr/>
                    <a:lstStyle/>
                    <a:p>
                      <a:pPr algn="l">
                        <a:spcBef>
                          <a:spcPts val="400"/>
                        </a:spcBef>
                        <a:spcAft>
                          <a:spcPts val="0"/>
                        </a:spcAft>
                      </a:pPr>
                      <a:r>
                        <a:rPr lang="tr-TR" sz="2300">
                          <a:effectLst/>
                        </a:rPr>
                        <a:t>ÖĞRENME ALANI</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tc>
                  <a:txBody>
                    <a:bodyPr/>
                    <a:lstStyle/>
                    <a:p>
                      <a:pPr algn="l">
                        <a:spcBef>
                          <a:spcPts val="400"/>
                        </a:spcBef>
                        <a:spcAft>
                          <a:spcPts val="0"/>
                        </a:spcAft>
                      </a:pPr>
                      <a:r>
                        <a:rPr lang="tr-TR" sz="2300">
                          <a:effectLst/>
                        </a:rPr>
                        <a:t>DOĞRUDAN VERİLECEK BECERİ</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extLst>
                  <a:ext uri="{0D108BD9-81ED-4DB2-BD59-A6C34878D82A}">
                    <a16:rowId xmlns:a16="http://schemas.microsoft.com/office/drawing/2014/main" val="3124198006"/>
                  </a:ext>
                </a:extLst>
              </a:tr>
              <a:tr h="422229">
                <a:tc>
                  <a:txBody>
                    <a:bodyPr/>
                    <a:lstStyle/>
                    <a:p>
                      <a:pPr algn="l">
                        <a:spcBef>
                          <a:spcPts val="400"/>
                        </a:spcBef>
                        <a:spcAft>
                          <a:spcPts val="0"/>
                        </a:spcAft>
                      </a:pPr>
                      <a:r>
                        <a:rPr lang="tr-TR" sz="2300">
                          <a:effectLst/>
                        </a:rPr>
                        <a:t>BİREY VE TOPLUM</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tc>
                  <a:txBody>
                    <a:bodyPr/>
                    <a:lstStyle/>
                    <a:p>
                      <a:pPr algn="l">
                        <a:spcBef>
                          <a:spcPts val="400"/>
                        </a:spcBef>
                        <a:spcAft>
                          <a:spcPts val="0"/>
                        </a:spcAft>
                      </a:pPr>
                      <a:r>
                        <a:rPr lang="tr-TR" sz="2300">
                          <a:effectLst/>
                        </a:rPr>
                        <a:t>Kanıtı tanıma ve kullanma</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extLst>
                  <a:ext uri="{0D108BD9-81ED-4DB2-BD59-A6C34878D82A}">
                    <a16:rowId xmlns:a16="http://schemas.microsoft.com/office/drawing/2014/main" val="1141262994"/>
                  </a:ext>
                </a:extLst>
              </a:tr>
              <a:tr h="715443">
                <a:tc>
                  <a:txBody>
                    <a:bodyPr/>
                    <a:lstStyle/>
                    <a:p>
                      <a:pPr algn="l">
                        <a:spcBef>
                          <a:spcPts val="400"/>
                        </a:spcBef>
                        <a:spcAft>
                          <a:spcPts val="0"/>
                        </a:spcAft>
                      </a:pPr>
                      <a:r>
                        <a:rPr lang="tr-TR" sz="2300">
                          <a:effectLst/>
                        </a:rPr>
                        <a:t>KÜLTÜR VE MİRAS</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tc>
                  <a:txBody>
                    <a:bodyPr/>
                    <a:lstStyle/>
                    <a:p>
                      <a:pPr algn="l">
                        <a:spcBef>
                          <a:spcPts val="400"/>
                        </a:spcBef>
                        <a:spcAft>
                          <a:spcPts val="0"/>
                        </a:spcAft>
                      </a:pPr>
                      <a:r>
                        <a:rPr lang="tr-TR" sz="2100">
                          <a:effectLst/>
                        </a:rPr>
                        <a:t>Bilgiyi kullanılabilir biçimlerde planlama ve yazma</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extLst>
                  <a:ext uri="{0D108BD9-81ED-4DB2-BD59-A6C34878D82A}">
                    <a16:rowId xmlns:a16="http://schemas.microsoft.com/office/drawing/2014/main" val="448401545"/>
                  </a:ext>
                </a:extLst>
              </a:tr>
              <a:tr h="774085">
                <a:tc>
                  <a:txBody>
                    <a:bodyPr/>
                    <a:lstStyle/>
                    <a:p>
                      <a:pPr algn="l">
                        <a:spcBef>
                          <a:spcPts val="400"/>
                        </a:spcBef>
                        <a:spcAft>
                          <a:spcPts val="0"/>
                        </a:spcAft>
                      </a:pPr>
                      <a:r>
                        <a:rPr lang="tr-TR" sz="2300">
                          <a:effectLst/>
                        </a:rPr>
                        <a:t>İNSANLAR, YERLER VE ÇEVRELER</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tc>
                  <a:txBody>
                    <a:bodyPr/>
                    <a:lstStyle/>
                    <a:p>
                      <a:pPr algn="l">
                        <a:spcBef>
                          <a:spcPts val="400"/>
                        </a:spcBef>
                        <a:spcAft>
                          <a:spcPts val="0"/>
                        </a:spcAft>
                      </a:pPr>
                      <a:r>
                        <a:rPr lang="tr-TR" sz="2300">
                          <a:effectLst/>
                        </a:rPr>
                        <a:t>Mekanı algılama</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extLst>
                  <a:ext uri="{0D108BD9-81ED-4DB2-BD59-A6C34878D82A}">
                    <a16:rowId xmlns:a16="http://schemas.microsoft.com/office/drawing/2014/main" val="1785276578"/>
                  </a:ext>
                </a:extLst>
              </a:tr>
              <a:tr h="422229">
                <a:tc>
                  <a:txBody>
                    <a:bodyPr/>
                    <a:lstStyle/>
                    <a:p>
                      <a:pPr algn="l">
                        <a:spcBef>
                          <a:spcPts val="400"/>
                        </a:spcBef>
                        <a:spcAft>
                          <a:spcPts val="0"/>
                        </a:spcAft>
                      </a:pPr>
                      <a:r>
                        <a:rPr lang="tr-TR" sz="2300">
                          <a:effectLst/>
                        </a:rPr>
                        <a:t>ÜRETİM,  TÜKETİM VE DAĞITIM</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tc>
                  <a:txBody>
                    <a:bodyPr/>
                    <a:lstStyle/>
                    <a:p>
                      <a:pPr algn="l">
                        <a:spcBef>
                          <a:spcPts val="400"/>
                        </a:spcBef>
                        <a:spcAft>
                          <a:spcPts val="0"/>
                        </a:spcAft>
                      </a:pPr>
                      <a:r>
                        <a:rPr lang="tr-TR" sz="2300">
                          <a:effectLst/>
                        </a:rPr>
                        <a:t>Tablo, diyagram ve grafik  okuma</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extLst>
                  <a:ext uri="{0D108BD9-81ED-4DB2-BD59-A6C34878D82A}">
                    <a16:rowId xmlns:a16="http://schemas.microsoft.com/office/drawing/2014/main" val="221221700"/>
                  </a:ext>
                </a:extLst>
              </a:tr>
              <a:tr h="422229">
                <a:tc>
                  <a:txBody>
                    <a:bodyPr/>
                    <a:lstStyle/>
                    <a:p>
                      <a:pPr algn="l">
                        <a:spcBef>
                          <a:spcPts val="400"/>
                        </a:spcBef>
                        <a:spcAft>
                          <a:spcPts val="0"/>
                        </a:spcAft>
                      </a:pPr>
                      <a:r>
                        <a:rPr lang="tr-TR" sz="2300">
                          <a:effectLst/>
                        </a:rPr>
                        <a:t>BİLİM, TEKNOLOJİ VE TOPLUM</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tc>
                  <a:txBody>
                    <a:bodyPr/>
                    <a:lstStyle/>
                    <a:p>
                      <a:pPr algn="l">
                        <a:spcBef>
                          <a:spcPts val="400"/>
                        </a:spcBef>
                        <a:spcAft>
                          <a:spcPts val="0"/>
                        </a:spcAft>
                      </a:pPr>
                      <a:r>
                        <a:rPr lang="tr-TR" sz="2300">
                          <a:effectLst/>
                        </a:rPr>
                        <a:t>Karşılaştırma yapma </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extLst>
                  <a:ext uri="{0D108BD9-81ED-4DB2-BD59-A6C34878D82A}">
                    <a16:rowId xmlns:a16="http://schemas.microsoft.com/office/drawing/2014/main" val="552132812"/>
                  </a:ext>
                </a:extLst>
              </a:tr>
              <a:tr h="774085">
                <a:tc>
                  <a:txBody>
                    <a:bodyPr/>
                    <a:lstStyle/>
                    <a:p>
                      <a:pPr algn="l">
                        <a:spcBef>
                          <a:spcPts val="400"/>
                        </a:spcBef>
                        <a:spcAft>
                          <a:spcPts val="0"/>
                        </a:spcAft>
                      </a:pPr>
                      <a:r>
                        <a:rPr lang="tr-TR" sz="2300">
                          <a:effectLst/>
                        </a:rPr>
                        <a:t>GRUPLAR, KURUMLAR VE SOSYAL ÖRGÜTLER</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tc>
                  <a:txBody>
                    <a:bodyPr/>
                    <a:lstStyle/>
                    <a:p>
                      <a:pPr algn="l">
                        <a:spcBef>
                          <a:spcPts val="400"/>
                        </a:spcBef>
                        <a:spcAft>
                          <a:spcPts val="0"/>
                        </a:spcAft>
                      </a:pPr>
                      <a:r>
                        <a:rPr lang="tr-TR" sz="2300">
                          <a:effectLst/>
                        </a:rPr>
                        <a:t>Sebep-sonuç ilişkisini belirleme </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extLst>
                  <a:ext uri="{0D108BD9-81ED-4DB2-BD59-A6C34878D82A}">
                    <a16:rowId xmlns:a16="http://schemas.microsoft.com/office/drawing/2014/main" val="2662558884"/>
                  </a:ext>
                </a:extLst>
              </a:tr>
              <a:tr h="422229">
                <a:tc>
                  <a:txBody>
                    <a:bodyPr/>
                    <a:lstStyle/>
                    <a:p>
                      <a:pPr algn="l">
                        <a:spcBef>
                          <a:spcPts val="400"/>
                        </a:spcBef>
                        <a:spcAft>
                          <a:spcPts val="0"/>
                        </a:spcAft>
                      </a:pPr>
                      <a:r>
                        <a:rPr lang="tr-TR" sz="2300">
                          <a:effectLst/>
                        </a:rPr>
                        <a:t>GÜÇ, YÖNETİM VE TOPLUM</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tc>
                  <a:txBody>
                    <a:bodyPr/>
                    <a:lstStyle/>
                    <a:p>
                      <a:pPr algn="l">
                        <a:spcBef>
                          <a:spcPts val="400"/>
                        </a:spcBef>
                        <a:spcAft>
                          <a:spcPts val="0"/>
                        </a:spcAft>
                      </a:pPr>
                      <a:r>
                        <a:rPr lang="tr-TR" sz="2300">
                          <a:effectLst/>
                        </a:rPr>
                        <a:t>Karar verme</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extLst>
                  <a:ext uri="{0D108BD9-81ED-4DB2-BD59-A6C34878D82A}">
                    <a16:rowId xmlns:a16="http://schemas.microsoft.com/office/drawing/2014/main" val="434597982"/>
                  </a:ext>
                </a:extLst>
              </a:tr>
              <a:tr h="774085">
                <a:tc>
                  <a:txBody>
                    <a:bodyPr/>
                    <a:lstStyle/>
                    <a:p>
                      <a:pPr algn="l">
                        <a:spcBef>
                          <a:spcPts val="400"/>
                        </a:spcBef>
                        <a:spcAft>
                          <a:spcPts val="0"/>
                        </a:spcAft>
                      </a:pPr>
                      <a:r>
                        <a:rPr lang="tr-TR" sz="2300">
                          <a:effectLst/>
                        </a:rPr>
                        <a:t>KÜRESEL BAĞLANTILAR</a:t>
                      </a:r>
                      <a:endParaRPr lang="tr-TR" sz="2300">
                        <a:effectLst/>
                        <a:latin typeface="Times New Roman" panose="02020603050405020304" pitchFamily="18" charset="0"/>
                        <a:ea typeface="Times New Roman" panose="02020603050405020304" pitchFamily="18" charset="0"/>
                      </a:endParaRPr>
                    </a:p>
                  </a:txBody>
                  <a:tcPr marL="131946" marR="131946" marT="0" marB="0" anchor="ctr"/>
                </a:tc>
                <a:tc>
                  <a:txBody>
                    <a:bodyPr/>
                    <a:lstStyle/>
                    <a:p>
                      <a:pPr algn="l">
                        <a:spcBef>
                          <a:spcPts val="400"/>
                        </a:spcBef>
                        <a:spcAft>
                          <a:spcPts val="0"/>
                        </a:spcAft>
                      </a:pPr>
                      <a:r>
                        <a:rPr lang="tr-TR" sz="2300" dirty="0">
                          <a:effectLst/>
                        </a:rPr>
                        <a:t>Kütüphane ve referans kaynakları kullanma</a:t>
                      </a:r>
                      <a:endParaRPr lang="tr-TR" sz="2300" dirty="0">
                        <a:effectLst/>
                        <a:latin typeface="Times New Roman" panose="02020603050405020304" pitchFamily="18" charset="0"/>
                        <a:ea typeface="Times New Roman" panose="02020603050405020304" pitchFamily="18" charset="0"/>
                      </a:endParaRPr>
                    </a:p>
                  </a:txBody>
                  <a:tcPr marL="131946" marR="131946" marT="0" marB="0" anchor="ctr"/>
                </a:tc>
                <a:extLst>
                  <a:ext uri="{0D108BD9-81ED-4DB2-BD59-A6C34878D82A}">
                    <a16:rowId xmlns:a16="http://schemas.microsoft.com/office/drawing/2014/main" val="322761403"/>
                  </a:ext>
                </a:extLst>
              </a:tr>
            </a:tbl>
          </a:graphicData>
        </a:graphic>
      </p:graphicFrame>
    </p:spTree>
    <p:extLst>
      <p:ext uri="{BB962C8B-B14F-4D97-AF65-F5344CB8AC3E}">
        <p14:creationId xmlns:p14="http://schemas.microsoft.com/office/powerpoint/2010/main" val="3010439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Veri Yer Tutucusu 1">
            <a:extLst>
              <a:ext uri="{FF2B5EF4-FFF2-40B4-BE49-F238E27FC236}">
                <a16:creationId xmlns:a16="http://schemas.microsoft.com/office/drawing/2014/main" id="{A3BB0894-A94A-9545-89B7-E158016AD757}"/>
              </a:ext>
            </a:extLst>
          </p:cNvPr>
          <p:cNvSpPr>
            <a:spLocks noGrp="1"/>
          </p:cNvSpPr>
          <p:nvPr>
            <p:ph type="dt" sz="half" idx="10"/>
          </p:nvPr>
        </p:nvSpPr>
        <p:spPr>
          <a:xfrm>
            <a:off x="643467" y="6356350"/>
            <a:ext cx="2743200" cy="365125"/>
          </a:xfrm>
        </p:spPr>
        <p:txBody>
          <a:bodyPr>
            <a:normAutofit/>
          </a:bodyPr>
          <a:lstStyle/>
          <a:p>
            <a:pPr>
              <a:spcAft>
                <a:spcPts val="600"/>
              </a:spcAft>
            </a:pPr>
            <a:fld id="{F113F0C4-2CAF-1743-888E-46F79AEC8860}" type="datetime1">
              <a:rPr lang="tr-TR" smtClean="0"/>
              <a:pPr>
                <a:spcAft>
                  <a:spcPts val="600"/>
                </a:spcAft>
              </a:pPr>
              <a:t>3.04.2020</a:t>
            </a:fld>
            <a:endParaRPr lang="tr-TR"/>
          </a:p>
        </p:txBody>
      </p:sp>
      <p:sp>
        <p:nvSpPr>
          <p:cNvPr id="3" name="Alt Bilgi Yer Tutucusu 2">
            <a:extLst>
              <a:ext uri="{FF2B5EF4-FFF2-40B4-BE49-F238E27FC236}">
                <a16:creationId xmlns:a16="http://schemas.microsoft.com/office/drawing/2014/main" id="{6E8A349C-7C8B-824A-BA3C-F02E37D5B425}"/>
              </a:ext>
            </a:extLst>
          </p:cNvPr>
          <p:cNvSpPr>
            <a:spLocks noGrp="1"/>
          </p:cNvSpPr>
          <p:nvPr>
            <p:ph type="ftr" sz="quarter" idx="11"/>
          </p:nvPr>
        </p:nvSpPr>
        <p:spPr>
          <a:xfrm>
            <a:off x="4038600" y="6356350"/>
            <a:ext cx="4114800" cy="365125"/>
          </a:xfrm>
        </p:spPr>
        <p:txBody>
          <a:bodyPr>
            <a:normAutofit/>
          </a:bodyPr>
          <a:lstStyle/>
          <a:p>
            <a:pPr>
              <a:spcAft>
                <a:spcPts val="600"/>
              </a:spcAft>
            </a:pPr>
            <a:r>
              <a:rPr lang="tr-TR" sz="1100"/>
              <a:t>2005 Sosyal Bilgiler Öğretim Programı Sunumu - Dr. Serkan Keleşoğlu</a:t>
            </a:r>
          </a:p>
        </p:txBody>
      </p:sp>
      <p:sp>
        <p:nvSpPr>
          <p:cNvPr id="4" name="Slayt Numarası Yer Tutucusu 3">
            <a:extLst>
              <a:ext uri="{FF2B5EF4-FFF2-40B4-BE49-F238E27FC236}">
                <a16:creationId xmlns:a16="http://schemas.microsoft.com/office/drawing/2014/main" id="{2ECFFF40-FC5B-9A48-B9D4-A2FA681EE8D3}"/>
              </a:ext>
            </a:extLst>
          </p:cNvPr>
          <p:cNvSpPr>
            <a:spLocks noGrp="1"/>
          </p:cNvSpPr>
          <p:nvPr>
            <p:ph type="sldNum" sz="quarter" idx="12"/>
          </p:nvPr>
        </p:nvSpPr>
        <p:spPr>
          <a:xfrm>
            <a:off x="8805333" y="6356350"/>
            <a:ext cx="2743200" cy="365125"/>
          </a:xfrm>
        </p:spPr>
        <p:txBody>
          <a:bodyPr>
            <a:normAutofit/>
          </a:bodyPr>
          <a:lstStyle/>
          <a:p>
            <a:pPr>
              <a:spcAft>
                <a:spcPts val="600"/>
              </a:spcAft>
            </a:pPr>
            <a:fld id="{41F33D86-CA8C-924C-8D4E-0FCA5BB2FA17}" type="slidenum">
              <a:rPr lang="tr-TR" smtClean="0"/>
              <a:pPr>
                <a:spcAft>
                  <a:spcPts val="600"/>
                </a:spcAft>
              </a:pPr>
              <a:t>13</a:t>
            </a:fld>
            <a:endParaRPr lang="tr-TR"/>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o 4">
            <a:extLst>
              <a:ext uri="{FF2B5EF4-FFF2-40B4-BE49-F238E27FC236}">
                <a16:creationId xmlns:a16="http://schemas.microsoft.com/office/drawing/2014/main" id="{EDFF9CA8-47C6-4F47-90B3-F926A5DA1677}"/>
              </a:ext>
            </a:extLst>
          </p:cNvPr>
          <p:cNvGraphicFramePr>
            <a:graphicFrameLocks noGrp="1"/>
          </p:cNvGraphicFramePr>
          <p:nvPr>
            <p:extLst>
              <p:ext uri="{D42A27DB-BD31-4B8C-83A1-F6EECF244321}">
                <p14:modId xmlns:p14="http://schemas.microsoft.com/office/powerpoint/2010/main" val="407667691"/>
              </p:ext>
            </p:extLst>
          </p:nvPr>
        </p:nvGraphicFramePr>
        <p:xfrm>
          <a:off x="643467" y="1230549"/>
          <a:ext cx="10905067" cy="4396908"/>
        </p:xfrm>
        <a:graphic>
          <a:graphicData uri="http://schemas.openxmlformats.org/drawingml/2006/table">
            <a:tbl>
              <a:tblPr firstRow="1" firstCol="1" lastRow="1" lastCol="1" bandRow="1" bandCol="1">
                <a:tableStyleId>{5C22544A-7EE6-4342-B048-85BDC9FD1C3A}</a:tableStyleId>
              </a:tblPr>
              <a:tblGrid>
                <a:gridCol w="5276645">
                  <a:extLst>
                    <a:ext uri="{9D8B030D-6E8A-4147-A177-3AD203B41FA5}">
                      <a16:colId xmlns:a16="http://schemas.microsoft.com/office/drawing/2014/main" val="149449151"/>
                    </a:ext>
                  </a:extLst>
                </a:gridCol>
                <a:gridCol w="5628422">
                  <a:extLst>
                    <a:ext uri="{9D8B030D-6E8A-4147-A177-3AD203B41FA5}">
                      <a16:colId xmlns:a16="http://schemas.microsoft.com/office/drawing/2014/main" val="463313494"/>
                    </a:ext>
                  </a:extLst>
                </a:gridCol>
              </a:tblGrid>
              <a:tr h="351753">
                <a:tc gridSpan="2">
                  <a:txBody>
                    <a:bodyPr/>
                    <a:lstStyle/>
                    <a:p>
                      <a:pPr algn="ctr">
                        <a:spcBef>
                          <a:spcPts val="400"/>
                        </a:spcBef>
                        <a:spcAft>
                          <a:spcPts val="0"/>
                        </a:spcAft>
                      </a:pPr>
                      <a:r>
                        <a:rPr lang="tr-TR" sz="1900">
                          <a:effectLst/>
                        </a:rPr>
                        <a:t>5. SINIF</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tc hMerge="1">
                  <a:txBody>
                    <a:bodyPr/>
                    <a:lstStyle/>
                    <a:p>
                      <a:endParaRPr lang="tr-TR"/>
                    </a:p>
                  </a:txBody>
                  <a:tcPr/>
                </a:tc>
                <a:extLst>
                  <a:ext uri="{0D108BD9-81ED-4DB2-BD59-A6C34878D82A}">
                    <a16:rowId xmlns:a16="http://schemas.microsoft.com/office/drawing/2014/main" val="3350990766"/>
                  </a:ext>
                </a:extLst>
              </a:tr>
              <a:tr h="351753">
                <a:tc>
                  <a:txBody>
                    <a:bodyPr/>
                    <a:lstStyle/>
                    <a:p>
                      <a:pPr algn="l">
                        <a:spcBef>
                          <a:spcPts val="400"/>
                        </a:spcBef>
                        <a:spcAft>
                          <a:spcPts val="0"/>
                        </a:spcAft>
                      </a:pPr>
                      <a:r>
                        <a:rPr lang="tr-TR" sz="1900">
                          <a:effectLst/>
                        </a:rPr>
                        <a:t>ÖĞRENME ALANI</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tc>
                  <a:txBody>
                    <a:bodyPr/>
                    <a:lstStyle/>
                    <a:p>
                      <a:pPr algn="l">
                        <a:spcBef>
                          <a:spcPts val="400"/>
                        </a:spcBef>
                        <a:spcAft>
                          <a:spcPts val="0"/>
                        </a:spcAft>
                      </a:pPr>
                      <a:r>
                        <a:rPr lang="tr-TR" sz="1900">
                          <a:effectLst/>
                        </a:rPr>
                        <a:t>DOĞRUDAN VERİLECEK BECERİ</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extLst>
                  <a:ext uri="{0D108BD9-81ED-4DB2-BD59-A6C34878D82A}">
                    <a16:rowId xmlns:a16="http://schemas.microsoft.com/office/drawing/2014/main" val="2431553550"/>
                  </a:ext>
                </a:extLst>
              </a:tr>
              <a:tr h="351753">
                <a:tc>
                  <a:txBody>
                    <a:bodyPr/>
                    <a:lstStyle/>
                    <a:p>
                      <a:pPr algn="l">
                        <a:spcBef>
                          <a:spcPts val="400"/>
                        </a:spcBef>
                        <a:spcAft>
                          <a:spcPts val="0"/>
                        </a:spcAft>
                      </a:pPr>
                      <a:r>
                        <a:rPr lang="tr-TR" sz="1900">
                          <a:effectLst/>
                        </a:rPr>
                        <a:t>BİREY VE TOPLUM</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tc>
                  <a:txBody>
                    <a:bodyPr/>
                    <a:lstStyle/>
                    <a:p>
                      <a:pPr algn="l">
                        <a:spcBef>
                          <a:spcPts val="400"/>
                        </a:spcBef>
                        <a:spcAft>
                          <a:spcPts val="0"/>
                        </a:spcAft>
                      </a:pPr>
                      <a:r>
                        <a:rPr lang="tr-TR" sz="1900">
                          <a:effectLst/>
                        </a:rPr>
                        <a:t>Yazılı anlatım  </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extLst>
                  <a:ext uri="{0D108BD9-81ED-4DB2-BD59-A6C34878D82A}">
                    <a16:rowId xmlns:a16="http://schemas.microsoft.com/office/drawing/2014/main" val="2938498229"/>
                  </a:ext>
                </a:extLst>
              </a:tr>
              <a:tr h="644879">
                <a:tc>
                  <a:txBody>
                    <a:bodyPr/>
                    <a:lstStyle/>
                    <a:p>
                      <a:pPr algn="l">
                        <a:spcBef>
                          <a:spcPts val="400"/>
                        </a:spcBef>
                        <a:spcAft>
                          <a:spcPts val="0"/>
                        </a:spcAft>
                      </a:pPr>
                      <a:r>
                        <a:rPr lang="tr-TR" sz="1900">
                          <a:effectLst/>
                        </a:rPr>
                        <a:t>KÜLTÜR VE MİRAS</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tc>
                  <a:txBody>
                    <a:bodyPr/>
                    <a:lstStyle/>
                    <a:p>
                      <a:pPr algn="l">
                        <a:spcBef>
                          <a:spcPts val="400"/>
                        </a:spcBef>
                        <a:spcAft>
                          <a:spcPts val="0"/>
                        </a:spcAft>
                      </a:pPr>
                      <a:r>
                        <a:rPr lang="tr-TR" sz="1900">
                          <a:effectLst/>
                        </a:rPr>
                        <a:t>Görsel kanıt kullanma (nesne, minyatür, gravür, fotoğraf, karikatür, temsili resim)</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extLst>
                  <a:ext uri="{0D108BD9-81ED-4DB2-BD59-A6C34878D82A}">
                    <a16:rowId xmlns:a16="http://schemas.microsoft.com/office/drawing/2014/main" val="395430195"/>
                  </a:ext>
                </a:extLst>
              </a:tr>
              <a:tr h="351753">
                <a:tc>
                  <a:txBody>
                    <a:bodyPr/>
                    <a:lstStyle/>
                    <a:p>
                      <a:pPr algn="l">
                        <a:spcBef>
                          <a:spcPts val="400"/>
                        </a:spcBef>
                        <a:spcAft>
                          <a:spcPts val="0"/>
                        </a:spcAft>
                      </a:pPr>
                      <a:r>
                        <a:rPr lang="tr-TR" sz="1900">
                          <a:effectLst/>
                        </a:rPr>
                        <a:t>İNSANLAR, YERLER VE ÇEVRELER</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tc>
                  <a:txBody>
                    <a:bodyPr/>
                    <a:lstStyle/>
                    <a:p>
                      <a:pPr algn="l">
                        <a:spcBef>
                          <a:spcPts val="400"/>
                        </a:spcBef>
                        <a:spcAft>
                          <a:spcPts val="0"/>
                        </a:spcAft>
                      </a:pPr>
                      <a:r>
                        <a:rPr lang="tr-TR" sz="1900">
                          <a:effectLst/>
                        </a:rPr>
                        <a:t>Gözlem</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extLst>
                  <a:ext uri="{0D108BD9-81ED-4DB2-BD59-A6C34878D82A}">
                    <a16:rowId xmlns:a16="http://schemas.microsoft.com/office/drawing/2014/main" val="708245542"/>
                  </a:ext>
                </a:extLst>
              </a:tr>
              <a:tr h="351753">
                <a:tc>
                  <a:txBody>
                    <a:bodyPr/>
                    <a:lstStyle/>
                    <a:p>
                      <a:pPr algn="l">
                        <a:spcBef>
                          <a:spcPts val="400"/>
                        </a:spcBef>
                        <a:spcAft>
                          <a:spcPts val="0"/>
                        </a:spcAft>
                      </a:pPr>
                      <a:r>
                        <a:rPr lang="tr-TR" sz="1900">
                          <a:effectLst/>
                        </a:rPr>
                        <a:t>ÜRETİM, TÜKETİM VE DAĞITIM</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tc>
                  <a:txBody>
                    <a:bodyPr/>
                    <a:lstStyle/>
                    <a:p>
                      <a:pPr algn="l">
                        <a:spcBef>
                          <a:spcPts val="400"/>
                        </a:spcBef>
                        <a:spcAft>
                          <a:spcPts val="0"/>
                        </a:spcAft>
                      </a:pPr>
                      <a:r>
                        <a:rPr lang="tr-TR" sz="1900">
                          <a:effectLst/>
                        </a:rPr>
                        <a:t>Basit istatistik verilerini yorumlama</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extLst>
                  <a:ext uri="{0D108BD9-81ED-4DB2-BD59-A6C34878D82A}">
                    <a16:rowId xmlns:a16="http://schemas.microsoft.com/office/drawing/2014/main" val="4111889449"/>
                  </a:ext>
                </a:extLst>
              </a:tr>
              <a:tr h="351753">
                <a:tc>
                  <a:txBody>
                    <a:bodyPr/>
                    <a:lstStyle/>
                    <a:p>
                      <a:pPr algn="l">
                        <a:spcBef>
                          <a:spcPts val="400"/>
                        </a:spcBef>
                        <a:spcAft>
                          <a:spcPts val="0"/>
                        </a:spcAft>
                      </a:pPr>
                      <a:r>
                        <a:rPr lang="tr-TR" sz="1900">
                          <a:effectLst/>
                        </a:rPr>
                        <a:t>BİLİM, TEKNOLOJİ VE TOPLUM</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tc>
                  <a:txBody>
                    <a:bodyPr/>
                    <a:lstStyle/>
                    <a:p>
                      <a:pPr algn="l">
                        <a:spcBef>
                          <a:spcPts val="400"/>
                        </a:spcBef>
                        <a:spcAft>
                          <a:spcPts val="0"/>
                        </a:spcAft>
                      </a:pPr>
                      <a:r>
                        <a:rPr lang="tr-TR" sz="1900">
                          <a:effectLst/>
                        </a:rPr>
                        <a:t>Kütüphane ve referans kaynakları kullanma </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extLst>
                  <a:ext uri="{0D108BD9-81ED-4DB2-BD59-A6C34878D82A}">
                    <a16:rowId xmlns:a16="http://schemas.microsoft.com/office/drawing/2014/main" val="3327356533"/>
                  </a:ext>
                </a:extLst>
              </a:tr>
              <a:tr h="644879">
                <a:tc>
                  <a:txBody>
                    <a:bodyPr/>
                    <a:lstStyle/>
                    <a:p>
                      <a:pPr algn="l">
                        <a:spcBef>
                          <a:spcPts val="400"/>
                        </a:spcBef>
                        <a:spcAft>
                          <a:spcPts val="0"/>
                        </a:spcAft>
                      </a:pPr>
                      <a:r>
                        <a:rPr lang="tr-TR" sz="1900">
                          <a:effectLst/>
                        </a:rPr>
                        <a:t>GRUPLAR, KURUMLAR VE SOSYAL ÖRGÜTLER</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tc>
                  <a:txBody>
                    <a:bodyPr/>
                    <a:lstStyle/>
                    <a:p>
                      <a:pPr algn="l">
                        <a:spcBef>
                          <a:spcPts val="400"/>
                        </a:spcBef>
                        <a:spcAft>
                          <a:spcPts val="0"/>
                        </a:spcAft>
                      </a:pPr>
                      <a:r>
                        <a:rPr lang="tr-TR" sz="1900">
                          <a:effectLst/>
                        </a:rPr>
                        <a:t>Sosyal katılım</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extLst>
                  <a:ext uri="{0D108BD9-81ED-4DB2-BD59-A6C34878D82A}">
                    <a16:rowId xmlns:a16="http://schemas.microsoft.com/office/drawing/2014/main" val="4216953212"/>
                  </a:ext>
                </a:extLst>
              </a:tr>
              <a:tr h="644879">
                <a:tc>
                  <a:txBody>
                    <a:bodyPr/>
                    <a:lstStyle/>
                    <a:p>
                      <a:pPr algn="l">
                        <a:spcBef>
                          <a:spcPts val="400"/>
                        </a:spcBef>
                        <a:spcAft>
                          <a:spcPts val="0"/>
                        </a:spcAft>
                      </a:pPr>
                      <a:r>
                        <a:rPr lang="tr-TR" sz="1900">
                          <a:effectLst/>
                        </a:rPr>
                        <a:t>GÜÇ, YÖNETİM VE TOPLUM</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tc>
                  <a:txBody>
                    <a:bodyPr/>
                    <a:lstStyle/>
                    <a:p>
                      <a:pPr algn="l">
                        <a:spcBef>
                          <a:spcPts val="400"/>
                        </a:spcBef>
                        <a:spcAft>
                          <a:spcPts val="0"/>
                        </a:spcAft>
                      </a:pPr>
                      <a:r>
                        <a:rPr lang="tr-TR" sz="1900">
                          <a:effectLst/>
                        </a:rPr>
                        <a:t>Basılı ve görsel kaynakları (gazete, televizyon v.b.)kullanma ve değerlendirme (5N1K Formülü)</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extLst>
                  <a:ext uri="{0D108BD9-81ED-4DB2-BD59-A6C34878D82A}">
                    <a16:rowId xmlns:a16="http://schemas.microsoft.com/office/drawing/2014/main" val="1190517828"/>
                  </a:ext>
                </a:extLst>
              </a:tr>
              <a:tr h="351753">
                <a:tc>
                  <a:txBody>
                    <a:bodyPr/>
                    <a:lstStyle/>
                    <a:p>
                      <a:pPr algn="l">
                        <a:spcBef>
                          <a:spcPts val="400"/>
                        </a:spcBef>
                        <a:spcAft>
                          <a:spcPts val="0"/>
                        </a:spcAft>
                      </a:pPr>
                      <a:r>
                        <a:rPr lang="tr-TR" sz="1900">
                          <a:effectLst/>
                        </a:rPr>
                        <a:t>KÜRESEL BAĞLANTILAR</a:t>
                      </a:r>
                      <a:endParaRPr lang="tr-TR" sz="1900">
                        <a:effectLst/>
                        <a:latin typeface="Times New Roman" panose="02020603050405020304" pitchFamily="18" charset="0"/>
                        <a:ea typeface="Times New Roman" panose="02020603050405020304" pitchFamily="18" charset="0"/>
                      </a:endParaRPr>
                    </a:p>
                  </a:txBody>
                  <a:tcPr marL="109923" marR="109923" marT="0" marB="0" anchor="ctr"/>
                </a:tc>
                <a:tc>
                  <a:txBody>
                    <a:bodyPr/>
                    <a:lstStyle/>
                    <a:p>
                      <a:pPr algn="l">
                        <a:spcBef>
                          <a:spcPts val="400"/>
                        </a:spcBef>
                        <a:spcAft>
                          <a:spcPts val="0"/>
                        </a:spcAft>
                      </a:pPr>
                      <a:r>
                        <a:rPr lang="tr-TR" sz="1900" dirty="0">
                          <a:effectLst/>
                        </a:rPr>
                        <a:t>Olgu ve düşünceleri ayırt etme</a:t>
                      </a:r>
                      <a:endParaRPr lang="tr-TR" sz="1900" dirty="0">
                        <a:effectLst/>
                        <a:latin typeface="Times New Roman" panose="02020603050405020304" pitchFamily="18" charset="0"/>
                        <a:ea typeface="Times New Roman" panose="02020603050405020304" pitchFamily="18" charset="0"/>
                      </a:endParaRPr>
                    </a:p>
                  </a:txBody>
                  <a:tcPr marL="109923" marR="109923" marT="0" marB="0" anchor="ctr"/>
                </a:tc>
                <a:extLst>
                  <a:ext uri="{0D108BD9-81ED-4DB2-BD59-A6C34878D82A}">
                    <a16:rowId xmlns:a16="http://schemas.microsoft.com/office/drawing/2014/main" val="3811495929"/>
                  </a:ext>
                </a:extLst>
              </a:tr>
            </a:tbl>
          </a:graphicData>
        </a:graphic>
      </p:graphicFrame>
    </p:spTree>
    <p:extLst>
      <p:ext uri="{BB962C8B-B14F-4D97-AF65-F5344CB8AC3E}">
        <p14:creationId xmlns:p14="http://schemas.microsoft.com/office/powerpoint/2010/main" val="3969063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Veri Yer Tutucusu 1">
            <a:extLst>
              <a:ext uri="{FF2B5EF4-FFF2-40B4-BE49-F238E27FC236}">
                <a16:creationId xmlns:a16="http://schemas.microsoft.com/office/drawing/2014/main" id="{B880014C-BBD7-1C4B-B504-F4542BC552FC}"/>
              </a:ext>
            </a:extLst>
          </p:cNvPr>
          <p:cNvSpPr>
            <a:spLocks noGrp="1"/>
          </p:cNvSpPr>
          <p:nvPr>
            <p:ph type="dt" sz="half" idx="10"/>
          </p:nvPr>
        </p:nvSpPr>
        <p:spPr>
          <a:xfrm>
            <a:off x="643467" y="6356350"/>
            <a:ext cx="2743200" cy="365125"/>
          </a:xfrm>
        </p:spPr>
        <p:txBody>
          <a:bodyPr>
            <a:normAutofit/>
          </a:bodyPr>
          <a:lstStyle/>
          <a:p>
            <a:pPr>
              <a:spcAft>
                <a:spcPts val="600"/>
              </a:spcAft>
            </a:pPr>
            <a:fld id="{F113F0C4-2CAF-1743-888E-46F79AEC8860}" type="datetime1">
              <a:rPr lang="tr-TR" smtClean="0"/>
              <a:pPr>
                <a:spcAft>
                  <a:spcPts val="600"/>
                </a:spcAft>
              </a:pPr>
              <a:t>3.04.2020</a:t>
            </a:fld>
            <a:endParaRPr lang="tr-TR"/>
          </a:p>
        </p:txBody>
      </p:sp>
      <p:sp>
        <p:nvSpPr>
          <p:cNvPr id="3" name="Alt Bilgi Yer Tutucusu 2">
            <a:extLst>
              <a:ext uri="{FF2B5EF4-FFF2-40B4-BE49-F238E27FC236}">
                <a16:creationId xmlns:a16="http://schemas.microsoft.com/office/drawing/2014/main" id="{8A6508FA-7175-3A44-8991-9AA967B7C9A6}"/>
              </a:ext>
            </a:extLst>
          </p:cNvPr>
          <p:cNvSpPr>
            <a:spLocks noGrp="1"/>
          </p:cNvSpPr>
          <p:nvPr>
            <p:ph type="ftr" sz="quarter" idx="11"/>
          </p:nvPr>
        </p:nvSpPr>
        <p:spPr>
          <a:xfrm>
            <a:off x="4038600" y="6356350"/>
            <a:ext cx="4114800" cy="365125"/>
          </a:xfrm>
        </p:spPr>
        <p:txBody>
          <a:bodyPr>
            <a:normAutofit/>
          </a:bodyPr>
          <a:lstStyle/>
          <a:p>
            <a:pPr>
              <a:spcAft>
                <a:spcPts val="600"/>
              </a:spcAft>
            </a:pPr>
            <a:r>
              <a:rPr lang="tr-TR" sz="1100"/>
              <a:t>2005 Sosyal Bilgiler Öğretim Programı Sunumu - Dr. Serkan Keleşoğlu</a:t>
            </a:r>
          </a:p>
        </p:txBody>
      </p:sp>
      <p:sp>
        <p:nvSpPr>
          <p:cNvPr id="4" name="Slayt Numarası Yer Tutucusu 3">
            <a:extLst>
              <a:ext uri="{FF2B5EF4-FFF2-40B4-BE49-F238E27FC236}">
                <a16:creationId xmlns:a16="http://schemas.microsoft.com/office/drawing/2014/main" id="{FB56CF26-F947-464F-A8EA-F652341EE97D}"/>
              </a:ext>
            </a:extLst>
          </p:cNvPr>
          <p:cNvSpPr>
            <a:spLocks noGrp="1"/>
          </p:cNvSpPr>
          <p:nvPr>
            <p:ph type="sldNum" sz="quarter" idx="12"/>
          </p:nvPr>
        </p:nvSpPr>
        <p:spPr>
          <a:xfrm>
            <a:off x="8805333" y="6356350"/>
            <a:ext cx="2743200" cy="365125"/>
          </a:xfrm>
        </p:spPr>
        <p:txBody>
          <a:bodyPr>
            <a:normAutofit/>
          </a:bodyPr>
          <a:lstStyle/>
          <a:p>
            <a:pPr>
              <a:spcAft>
                <a:spcPts val="600"/>
              </a:spcAft>
            </a:pPr>
            <a:fld id="{41F33D86-CA8C-924C-8D4E-0FCA5BB2FA17}" type="slidenum">
              <a:rPr lang="tr-TR" smtClean="0"/>
              <a:pPr>
                <a:spcAft>
                  <a:spcPts val="600"/>
                </a:spcAft>
              </a:pPr>
              <a:t>14</a:t>
            </a:fld>
            <a:endParaRPr lang="tr-TR"/>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o 4">
            <a:extLst>
              <a:ext uri="{FF2B5EF4-FFF2-40B4-BE49-F238E27FC236}">
                <a16:creationId xmlns:a16="http://schemas.microsoft.com/office/drawing/2014/main" id="{66369F4E-4C6A-0F44-A9DE-CCF9B5638753}"/>
              </a:ext>
            </a:extLst>
          </p:cNvPr>
          <p:cNvGraphicFramePr>
            <a:graphicFrameLocks noGrp="1"/>
          </p:cNvGraphicFramePr>
          <p:nvPr>
            <p:extLst>
              <p:ext uri="{D42A27DB-BD31-4B8C-83A1-F6EECF244321}">
                <p14:modId xmlns:p14="http://schemas.microsoft.com/office/powerpoint/2010/main" val="3503856768"/>
              </p:ext>
            </p:extLst>
          </p:nvPr>
        </p:nvGraphicFramePr>
        <p:xfrm>
          <a:off x="643467" y="876753"/>
          <a:ext cx="10905066" cy="5104499"/>
        </p:xfrm>
        <a:graphic>
          <a:graphicData uri="http://schemas.openxmlformats.org/drawingml/2006/table">
            <a:tbl>
              <a:tblPr firstRow="1" firstCol="1" lastRow="1" lastCol="1" bandRow="1" bandCol="1">
                <a:tableStyleId>{5C22544A-7EE6-4342-B048-85BDC9FD1C3A}</a:tableStyleId>
              </a:tblPr>
              <a:tblGrid>
                <a:gridCol w="5634272">
                  <a:extLst>
                    <a:ext uri="{9D8B030D-6E8A-4147-A177-3AD203B41FA5}">
                      <a16:colId xmlns:a16="http://schemas.microsoft.com/office/drawing/2014/main" val="3128160591"/>
                    </a:ext>
                  </a:extLst>
                </a:gridCol>
                <a:gridCol w="5270794">
                  <a:extLst>
                    <a:ext uri="{9D8B030D-6E8A-4147-A177-3AD203B41FA5}">
                      <a16:colId xmlns:a16="http://schemas.microsoft.com/office/drawing/2014/main" val="164374880"/>
                    </a:ext>
                  </a:extLst>
                </a:gridCol>
              </a:tblGrid>
              <a:tr h="478547">
                <a:tc gridSpan="2">
                  <a:txBody>
                    <a:bodyPr/>
                    <a:lstStyle/>
                    <a:p>
                      <a:pPr algn="just">
                        <a:spcBef>
                          <a:spcPts val="400"/>
                        </a:spcBef>
                        <a:spcAft>
                          <a:spcPts val="0"/>
                        </a:spcAft>
                      </a:pPr>
                      <a:r>
                        <a:rPr lang="tr-TR" sz="2600">
                          <a:effectLst/>
                        </a:rPr>
                        <a:t>6. SINIF</a:t>
                      </a:r>
                      <a:endParaRPr lang="tr-TR" sz="2600">
                        <a:effectLst/>
                        <a:latin typeface="Times New Roman" panose="02020603050405020304" pitchFamily="18" charset="0"/>
                        <a:ea typeface="Times New Roman" panose="02020603050405020304" pitchFamily="18" charset="0"/>
                      </a:endParaRPr>
                    </a:p>
                  </a:txBody>
                  <a:tcPr marL="149546" marR="149546" marT="0" marB="0" anchor="ctr"/>
                </a:tc>
                <a:tc hMerge="1">
                  <a:txBody>
                    <a:bodyPr/>
                    <a:lstStyle/>
                    <a:p>
                      <a:endParaRPr lang="tr-TR"/>
                    </a:p>
                  </a:txBody>
                  <a:tcPr/>
                </a:tc>
                <a:extLst>
                  <a:ext uri="{0D108BD9-81ED-4DB2-BD59-A6C34878D82A}">
                    <a16:rowId xmlns:a16="http://schemas.microsoft.com/office/drawing/2014/main" val="3217277365"/>
                  </a:ext>
                </a:extLst>
              </a:tr>
              <a:tr h="877335">
                <a:tc>
                  <a:txBody>
                    <a:bodyPr/>
                    <a:lstStyle/>
                    <a:p>
                      <a:pPr algn="just">
                        <a:spcBef>
                          <a:spcPts val="400"/>
                        </a:spcBef>
                        <a:spcAft>
                          <a:spcPts val="0"/>
                        </a:spcAft>
                      </a:pPr>
                      <a:r>
                        <a:rPr lang="tr-TR" sz="2600">
                          <a:effectLst/>
                        </a:rPr>
                        <a:t>ÜNİTELER</a:t>
                      </a:r>
                      <a:endParaRPr lang="tr-TR" sz="2600">
                        <a:effectLst/>
                        <a:latin typeface="Times New Roman" panose="02020603050405020304" pitchFamily="18" charset="0"/>
                        <a:ea typeface="Times New Roman" panose="02020603050405020304" pitchFamily="18" charset="0"/>
                      </a:endParaRPr>
                    </a:p>
                  </a:txBody>
                  <a:tcPr marL="149546" marR="149546" marT="0" marB="0" anchor="ctr"/>
                </a:tc>
                <a:tc>
                  <a:txBody>
                    <a:bodyPr/>
                    <a:lstStyle/>
                    <a:p>
                      <a:pPr algn="just">
                        <a:spcBef>
                          <a:spcPts val="400"/>
                        </a:spcBef>
                        <a:spcAft>
                          <a:spcPts val="0"/>
                        </a:spcAft>
                      </a:pPr>
                      <a:r>
                        <a:rPr lang="tr-TR" sz="2600">
                          <a:effectLst/>
                        </a:rPr>
                        <a:t>DOĞRUDAN VERİLECEK BECERİ</a:t>
                      </a:r>
                      <a:endParaRPr lang="tr-TR" sz="2600">
                        <a:effectLst/>
                        <a:latin typeface="Times New Roman" panose="02020603050405020304" pitchFamily="18" charset="0"/>
                        <a:ea typeface="Times New Roman" panose="02020603050405020304" pitchFamily="18" charset="0"/>
                      </a:endParaRPr>
                    </a:p>
                  </a:txBody>
                  <a:tcPr marL="149546" marR="149546" marT="0" marB="0" anchor="ctr"/>
                </a:tc>
                <a:extLst>
                  <a:ext uri="{0D108BD9-81ED-4DB2-BD59-A6C34878D82A}">
                    <a16:rowId xmlns:a16="http://schemas.microsoft.com/office/drawing/2014/main" val="1555909600"/>
                  </a:ext>
                </a:extLst>
              </a:tr>
              <a:tr h="877335">
                <a:tc>
                  <a:txBody>
                    <a:bodyPr/>
                    <a:lstStyle/>
                    <a:p>
                      <a:pPr marL="342900" lvl="0" indent="-342900" algn="l">
                        <a:spcBef>
                          <a:spcPts val="400"/>
                        </a:spcBef>
                        <a:spcAft>
                          <a:spcPts val="0"/>
                        </a:spcAft>
                        <a:buFont typeface="+mj-lt"/>
                        <a:buAutoNum type="arabicPeriod"/>
                      </a:pPr>
                      <a:r>
                        <a:rPr lang="tr-TR" sz="2600">
                          <a:effectLst/>
                        </a:rPr>
                        <a:t>SOSYAL BİLGİLER ÖĞRENİYORUM</a:t>
                      </a:r>
                      <a:endParaRPr lang="tr-TR" sz="2600">
                        <a:effectLst/>
                        <a:latin typeface="Times New Roman" panose="02020603050405020304" pitchFamily="18" charset="0"/>
                        <a:ea typeface="Times New Roman" panose="02020603050405020304" pitchFamily="18" charset="0"/>
                      </a:endParaRPr>
                    </a:p>
                  </a:txBody>
                  <a:tcPr marL="149546" marR="149546" marT="0" marB="0" anchor="ctr"/>
                </a:tc>
                <a:tc>
                  <a:txBody>
                    <a:bodyPr/>
                    <a:lstStyle/>
                    <a:p>
                      <a:pPr algn="just">
                        <a:spcBef>
                          <a:spcPts val="400"/>
                        </a:spcBef>
                        <a:spcAft>
                          <a:spcPts val="0"/>
                        </a:spcAft>
                      </a:pPr>
                      <a:r>
                        <a:rPr lang="tr-TR" sz="2600">
                          <a:effectLst/>
                        </a:rPr>
                        <a:t>Bilimsel genelleme yapma</a:t>
                      </a:r>
                      <a:endParaRPr lang="tr-TR" sz="2600">
                        <a:effectLst/>
                        <a:latin typeface="Times New Roman" panose="02020603050405020304" pitchFamily="18" charset="0"/>
                        <a:ea typeface="Times New Roman" panose="02020603050405020304" pitchFamily="18" charset="0"/>
                      </a:endParaRPr>
                    </a:p>
                  </a:txBody>
                  <a:tcPr marL="149546" marR="149546" marT="0" marB="0" anchor="ctr"/>
                </a:tc>
                <a:extLst>
                  <a:ext uri="{0D108BD9-81ED-4DB2-BD59-A6C34878D82A}">
                    <a16:rowId xmlns:a16="http://schemas.microsoft.com/office/drawing/2014/main" val="845762957"/>
                  </a:ext>
                </a:extLst>
              </a:tr>
              <a:tr h="478547">
                <a:tc>
                  <a:txBody>
                    <a:bodyPr/>
                    <a:lstStyle/>
                    <a:p>
                      <a:pPr marL="342900" lvl="0" indent="-342900" algn="just">
                        <a:spcBef>
                          <a:spcPts val="400"/>
                        </a:spcBef>
                        <a:spcAft>
                          <a:spcPts val="0"/>
                        </a:spcAft>
                        <a:buFont typeface="+mj-lt"/>
                        <a:buAutoNum type="arabicPeriod"/>
                      </a:pPr>
                      <a:r>
                        <a:rPr lang="tr-TR" sz="2600">
                          <a:effectLst/>
                        </a:rPr>
                        <a:t>YERYÜZÜNDE  YAŞAM</a:t>
                      </a:r>
                      <a:endParaRPr lang="tr-TR" sz="2600">
                        <a:effectLst/>
                        <a:latin typeface="Times New Roman" panose="02020603050405020304" pitchFamily="18" charset="0"/>
                        <a:ea typeface="Times New Roman" panose="02020603050405020304" pitchFamily="18" charset="0"/>
                      </a:endParaRPr>
                    </a:p>
                  </a:txBody>
                  <a:tcPr marL="149546" marR="149546" marT="0" marB="0" anchor="ctr"/>
                </a:tc>
                <a:tc>
                  <a:txBody>
                    <a:bodyPr/>
                    <a:lstStyle/>
                    <a:p>
                      <a:pPr algn="just">
                        <a:spcBef>
                          <a:spcPts val="400"/>
                        </a:spcBef>
                        <a:spcAft>
                          <a:spcPts val="0"/>
                        </a:spcAft>
                      </a:pPr>
                      <a:r>
                        <a:rPr lang="tr-TR" sz="2600">
                          <a:effectLst/>
                        </a:rPr>
                        <a:t>Harita okuma ve atlas kullanma</a:t>
                      </a:r>
                      <a:endParaRPr lang="tr-TR" sz="2600">
                        <a:effectLst/>
                        <a:latin typeface="Times New Roman" panose="02020603050405020304" pitchFamily="18" charset="0"/>
                        <a:ea typeface="Times New Roman" panose="02020603050405020304" pitchFamily="18" charset="0"/>
                      </a:endParaRPr>
                    </a:p>
                  </a:txBody>
                  <a:tcPr marL="149546" marR="149546" marT="0" marB="0" anchor="ctr"/>
                </a:tc>
                <a:extLst>
                  <a:ext uri="{0D108BD9-81ED-4DB2-BD59-A6C34878D82A}">
                    <a16:rowId xmlns:a16="http://schemas.microsoft.com/office/drawing/2014/main" val="226816809"/>
                  </a:ext>
                </a:extLst>
              </a:tr>
              <a:tr h="478547">
                <a:tc>
                  <a:txBody>
                    <a:bodyPr/>
                    <a:lstStyle/>
                    <a:p>
                      <a:pPr marL="342900" lvl="0" indent="-342900" algn="just">
                        <a:spcBef>
                          <a:spcPts val="400"/>
                        </a:spcBef>
                        <a:spcAft>
                          <a:spcPts val="0"/>
                        </a:spcAft>
                        <a:buFont typeface="+mj-lt"/>
                        <a:buAutoNum type="arabicPeriod"/>
                      </a:pPr>
                      <a:r>
                        <a:rPr lang="tr-TR" sz="2600">
                          <a:effectLst/>
                        </a:rPr>
                        <a:t>İPEK YOLU’NDA TÜRKLER </a:t>
                      </a:r>
                      <a:endParaRPr lang="tr-TR" sz="2600">
                        <a:effectLst/>
                        <a:latin typeface="Times New Roman" panose="02020603050405020304" pitchFamily="18" charset="0"/>
                        <a:ea typeface="Times New Roman" panose="02020603050405020304" pitchFamily="18" charset="0"/>
                      </a:endParaRPr>
                    </a:p>
                  </a:txBody>
                  <a:tcPr marL="149546" marR="149546" marT="0" marB="0" anchor="ctr"/>
                </a:tc>
                <a:tc>
                  <a:txBody>
                    <a:bodyPr/>
                    <a:lstStyle/>
                    <a:p>
                      <a:pPr algn="just">
                        <a:spcBef>
                          <a:spcPts val="400"/>
                        </a:spcBef>
                        <a:spcAft>
                          <a:spcPts val="0"/>
                        </a:spcAft>
                      </a:pPr>
                      <a:r>
                        <a:rPr lang="tr-TR" sz="2600">
                          <a:effectLst/>
                        </a:rPr>
                        <a:t>Çıkarımda bulunma </a:t>
                      </a:r>
                      <a:endParaRPr lang="tr-TR" sz="2600">
                        <a:effectLst/>
                        <a:latin typeface="Times New Roman" panose="02020603050405020304" pitchFamily="18" charset="0"/>
                        <a:ea typeface="Times New Roman" panose="02020603050405020304" pitchFamily="18" charset="0"/>
                      </a:endParaRPr>
                    </a:p>
                  </a:txBody>
                  <a:tcPr marL="149546" marR="149546" marT="0" marB="0" anchor="ctr"/>
                </a:tc>
                <a:extLst>
                  <a:ext uri="{0D108BD9-81ED-4DB2-BD59-A6C34878D82A}">
                    <a16:rowId xmlns:a16="http://schemas.microsoft.com/office/drawing/2014/main" val="1033078049"/>
                  </a:ext>
                </a:extLst>
              </a:tr>
              <a:tr h="478547">
                <a:tc>
                  <a:txBody>
                    <a:bodyPr/>
                    <a:lstStyle/>
                    <a:p>
                      <a:pPr marL="342900" lvl="0" indent="-342900" algn="just">
                        <a:spcBef>
                          <a:spcPts val="400"/>
                        </a:spcBef>
                        <a:spcAft>
                          <a:spcPts val="0"/>
                        </a:spcAft>
                        <a:buFont typeface="+mj-lt"/>
                        <a:buAutoNum type="arabicPeriod"/>
                      </a:pPr>
                      <a:r>
                        <a:rPr lang="tr-TR" sz="2600">
                          <a:effectLst/>
                        </a:rPr>
                        <a:t>ÜLKEMİZİN KAYNAKLARI</a:t>
                      </a:r>
                      <a:endParaRPr lang="tr-TR" sz="2600">
                        <a:effectLst/>
                        <a:latin typeface="Times New Roman" panose="02020603050405020304" pitchFamily="18" charset="0"/>
                        <a:ea typeface="Times New Roman" panose="02020603050405020304" pitchFamily="18" charset="0"/>
                      </a:endParaRPr>
                    </a:p>
                  </a:txBody>
                  <a:tcPr marL="149546" marR="149546" marT="0" marB="0" anchor="ctr"/>
                </a:tc>
                <a:tc>
                  <a:txBody>
                    <a:bodyPr/>
                    <a:lstStyle/>
                    <a:p>
                      <a:pPr algn="just">
                        <a:spcBef>
                          <a:spcPts val="400"/>
                        </a:spcBef>
                        <a:spcAft>
                          <a:spcPts val="0"/>
                        </a:spcAft>
                      </a:pPr>
                      <a:r>
                        <a:rPr lang="tr-TR" sz="2600">
                          <a:effectLst/>
                        </a:rPr>
                        <a:t>Girişimcilik</a:t>
                      </a:r>
                      <a:endParaRPr lang="tr-TR" sz="2600">
                        <a:effectLst/>
                        <a:latin typeface="Times New Roman" panose="02020603050405020304" pitchFamily="18" charset="0"/>
                        <a:ea typeface="Times New Roman" panose="02020603050405020304" pitchFamily="18" charset="0"/>
                      </a:endParaRPr>
                    </a:p>
                  </a:txBody>
                  <a:tcPr marL="149546" marR="149546" marT="0" marB="0" anchor="ctr"/>
                </a:tc>
                <a:extLst>
                  <a:ext uri="{0D108BD9-81ED-4DB2-BD59-A6C34878D82A}">
                    <a16:rowId xmlns:a16="http://schemas.microsoft.com/office/drawing/2014/main" val="2643001400"/>
                  </a:ext>
                </a:extLst>
              </a:tr>
              <a:tr h="478547">
                <a:tc>
                  <a:txBody>
                    <a:bodyPr/>
                    <a:lstStyle/>
                    <a:p>
                      <a:pPr marL="342900" lvl="0" indent="-342900" algn="just">
                        <a:spcBef>
                          <a:spcPts val="400"/>
                        </a:spcBef>
                        <a:spcAft>
                          <a:spcPts val="0"/>
                        </a:spcAft>
                        <a:buFont typeface="+mj-lt"/>
                        <a:buAutoNum type="arabicPeriod"/>
                      </a:pPr>
                      <a:r>
                        <a:rPr lang="tr-TR" sz="2600">
                          <a:effectLst/>
                        </a:rPr>
                        <a:t>ÜLKEMİZ VE DÜNYA</a:t>
                      </a:r>
                      <a:endParaRPr lang="tr-TR" sz="2600">
                        <a:effectLst/>
                        <a:latin typeface="Times New Roman" panose="02020603050405020304" pitchFamily="18" charset="0"/>
                        <a:ea typeface="Times New Roman" panose="02020603050405020304" pitchFamily="18" charset="0"/>
                      </a:endParaRPr>
                    </a:p>
                  </a:txBody>
                  <a:tcPr marL="149546" marR="149546" marT="0" marB="0" anchor="ctr"/>
                </a:tc>
                <a:tc>
                  <a:txBody>
                    <a:bodyPr/>
                    <a:lstStyle/>
                    <a:p>
                      <a:pPr algn="just">
                        <a:spcBef>
                          <a:spcPts val="400"/>
                        </a:spcBef>
                        <a:spcAft>
                          <a:spcPts val="0"/>
                        </a:spcAft>
                      </a:pPr>
                      <a:r>
                        <a:rPr lang="tr-TR" sz="2600">
                          <a:effectLst/>
                        </a:rPr>
                        <a:t>Araştırma</a:t>
                      </a:r>
                      <a:endParaRPr lang="tr-TR" sz="2600">
                        <a:effectLst/>
                        <a:latin typeface="Times New Roman" panose="02020603050405020304" pitchFamily="18" charset="0"/>
                        <a:ea typeface="Times New Roman" panose="02020603050405020304" pitchFamily="18" charset="0"/>
                      </a:endParaRPr>
                    </a:p>
                  </a:txBody>
                  <a:tcPr marL="149546" marR="149546" marT="0" marB="0" anchor="ctr"/>
                </a:tc>
                <a:extLst>
                  <a:ext uri="{0D108BD9-81ED-4DB2-BD59-A6C34878D82A}">
                    <a16:rowId xmlns:a16="http://schemas.microsoft.com/office/drawing/2014/main" val="3533106083"/>
                  </a:ext>
                </a:extLst>
              </a:tr>
              <a:tr h="478547">
                <a:tc>
                  <a:txBody>
                    <a:bodyPr/>
                    <a:lstStyle/>
                    <a:p>
                      <a:pPr marL="342900" lvl="0" indent="-342900" algn="just">
                        <a:spcBef>
                          <a:spcPts val="400"/>
                        </a:spcBef>
                        <a:spcAft>
                          <a:spcPts val="0"/>
                        </a:spcAft>
                        <a:buFont typeface="+mj-lt"/>
                        <a:buAutoNum type="arabicPeriod"/>
                      </a:pPr>
                      <a:r>
                        <a:rPr lang="tr-TR" sz="2600">
                          <a:effectLst/>
                        </a:rPr>
                        <a:t>DEMOKRASİNİN SERÜVENİ</a:t>
                      </a:r>
                      <a:endParaRPr lang="tr-TR" sz="2600">
                        <a:effectLst/>
                        <a:latin typeface="Times New Roman" panose="02020603050405020304" pitchFamily="18" charset="0"/>
                        <a:ea typeface="Times New Roman" panose="02020603050405020304" pitchFamily="18" charset="0"/>
                      </a:endParaRPr>
                    </a:p>
                  </a:txBody>
                  <a:tcPr marL="149546" marR="149546" marT="0" marB="0" anchor="ctr"/>
                </a:tc>
                <a:tc>
                  <a:txBody>
                    <a:bodyPr/>
                    <a:lstStyle/>
                    <a:p>
                      <a:pPr algn="just">
                        <a:spcBef>
                          <a:spcPts val="400"/>
                        </a:spcBef>
                        <a:spcAft>
                          <a:spcPts val="0"/>
                        </a:spcAft>
                      </a:pPr>
                      <a:r>
                        <a:rPr lang="tr-TR" sz="2600">
                          <a:effectLst/>
                        </a:rPr>
                        <a:t>Sosyal katılım</a:t>
                      </a:r>
                      <a:endParaRPr lang="tr-TR" sz="2600">
                        <a:effectLst/>
                        <a:latin typeface="Times New Roman" panose="02020603050405020304" pitchFamily="18" charset="0"/>
                        <a:ea typeface="Times New Roman" panose="02020603050405020304" pitchFamily="18" charset="0"/>
                      </a:endParaRPr>
                    </a:p>
                  </a:txBody>
                  <a:tcPr marL="149546" marR="149546" marT="0" marB="0" anchor="ctr"/>
                </a:tc>
                <a:extLst>
                  <a:ext uri="{0D108BD9-81ED-4DB2-BD59-A6C34878D82A}">
                    <a16:rowId xmlns:a16="http://schemas.microsoft.com/office/drawing/2014/main" val="3697472088"/>
                  </a:ext>
                </a:extLst>
              </a:tr>
              <a:tr h="478547">
                <a:tc>
                  <a:txBody>
                    <a:bodyPr/>
                    <a:lstStyle/>
                    <a:p>
                      <a:pPr marL="342900" lvl="0" indent="-342900" algn="just">
                        <a:spcBef>
                          <a:spcPts val="400"/>
                        </a:spcBef>
                        <a:spcAft>
                          <a:spcPts val="0"/>
                        </a:spcAft>
                        <a:buFont typeface="+mj-lt"/>
                        <a:buAutoNum type="arabicPeriod"/>
                      </a:pPr>
                      <a:r>
                        <a:rPr lang="tr-TR" sz="2600">
                          <a:effectLst/>
                        </a:rPr>
                        <a:t>ELEKTRONİK YÜZYIL</a:t>
                      </a:r>
                      <a:endParaRPr lang="tr-TR" sz="2600">
                        <a:effectLst/>
                        <a:latin typeface="Times New Roman" panose="02020603050405020304" pitchFamily="18" charset="0"/>
                        <a:ea typeface="Times New Roman" panose="02020603050405020304" pitchFamily="18" charset="0"/>
                      </a:endParaRPr>
                    </a:p>
                  </a:txBody>
                  <a:tcPr marL="149546" marR="149546" marT="0" marB="0" anchor="ctr"/>
                </a:tc>
                <a:tc>
                  <a:txBody>
                    <a:bodyPr/>
                    <a:lstStyle/>
                    <a:p>
                      <a:pPr algn="just">
                        <a:spcBef>
                          <a:spcPts val="400"/>
                        </a:spcBef>
                        <a:spcAft>
                          <a:spcPts val="0"/>
                        </a:spcAft>
                      </a:pPr>
                      <a:r>
                        <a:rPr lang="tr-TR" sz="2600" dirty="0">
                          <a:effectLst/>
                        </a:rPr>
                        <a:t>Yaratıcılık </a:t>
                      </a:r>
                      <a:endParaRPr lang="tr-TR" sz="2600" dirty="0">
                        <a:effectLst/>
                        <a:latin typeface="Times New Roman" panose="02020603050405020304" pitchFamily="18" charset="0"/>
                        <a:ea typeface="Times New Roman" panose="02020603050405020304" pitchFamily="18" charset="0"/>
                      </a:endParaRPr>
                    </a:p>
                  </a:txBody>
                  <a:tcPr marL="149546" marR="149546" marT="0" marB="0" anchor="ctr"/>
                </a:tc>
                <a:extLst>
                  <a:ext uri="{0D108BD9-81ED-4DB2-BD59-A6C34878D82A}">
                    <a16:rowId xmlns:a16="http://schemas.microsoft.com/office/drawing/2014/main" val="142942327"/>
                  </a:ext>
                </a:extLst>
              </a:tr>
            </a:tbl>
          </a:graphicData>
        </a:graphic>
      </p:graphicFrame>
    </p:spTree>
    <p:extLst>
      <p:ext uri="{BB962C8B-B14F-4D97-AF65-F5344CB8AC3E}">
        <p14:creationId xmlns:p14="http://schemas.microsoft.com/office/powerpoint/2010/main" val="1760684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Veri Yer Tutucusu 1">
            <a:extLst>
              <a:ext uri="{FF2B5EF4-FFF2-40B4-BE49-F238E27FC236}">
                <a16:creationId xmlns:a16="http://schemas.microsoft.com/office/drawing/2014/main" id="{33EADFE4-E0B1-5643-AC4C-4560C0183856}"/>
              </a:ext>
            </a:extLst>
          </p:cNvPr>
          <p:cNvSpPr>
            <a:spLocks noGrp="1"/>
          </p:cNvSpPr>
          <p:nvPr>
            <p:ph type="dt" sz="half" idx="10"/>
          </p:nvPr>
        </p:nvSpPr>
        <p:spPr>
          <a:xfrm>
            <a:off x="643467" y="6356350"/>
            <a:ext cx="2743200" cy="365125"/>
          </a:xfrm>
        </p:spPr>
        <p:txBody>
          <a:bodyPr>
            <a:normAutofit/>
          </a:bodyPr>
          <a:lstStyle/>
          <a:p>
            <a:pPr>
              <a:spcAft>
                <a:spcPts val="600"/>
              </a:spcAft>
            </a:pPr>
            <a:fld id="{F113F0C4-2CAF-1743-888E-46F79AEC8860}" type="datetime1">
              <a:rPr lang="tr-TR" smtClean="0"/>
              <a:pPr>
                <a:spcAft>
                  <a:spcPts val="600"/>
                </a:spcAft>
              </a:pPr>
              <a:t>3.04.2020</a:t>
            </a:fld>
            <a:endParaRPr lang="tr-TR"/>
          </a:p>
        </p:txBody>
      </p:sp>
      <p:sp>
        <p:nvSpPr>
          <p:cNvPr id="3" name="Alt Bilgi Yer Tutucusu 2">
            <a:extLst>
              <a:ext uri="{FF2B5EF4-FFF2-40B4-BE49-F238E27FC236}">
                <a16:creationId xmlns:a16="http://schemas.microsoft.com/office/drawing/2014/main" id="{64D147BF-E743-734D-8D9A-D16B999E3F75}"/>
              </a:ext>
            </a:extLst>
          </p:cNvPr>
          <p:cNvSpPr>
            <a:spLocks noGrp="1"/>
          </p:cNvSpPr>
          <p:nvPr>
            <p:ph type="ftr" sz="quarter" idx="11"/>
          </p:nvPr>
        </p:nvSpPr>
        <p:spPr>
          <a:xfrm>
            <a:off x="4038600" y="6356350"/>
            <a:ext cx="4114800" cy="365125"/>
          </a:xfrm>
        </p:spPr>
        <p:txBody>
          <a:bodyPr>
            <a:normAutofit/>
          </a:bodyPr>
          <a:lstStyle/>
          <a:p>
            <a:pPr>
              <a:spcAft>
                <a:spcPts val="600"/>
              </a:spcAft>
            </a:pPr>
            <a:r>
              <a:rPr lang="tr-TR" sz="1100"/>
              <a:t>2005 Sosyal Bilgiler Öğretim Programı Sunumu - Dr. Serkan Keleşoğlu</a:t>
            </a:r>
          </a:p>
        </p:txBody>
      </p:sp>
      <p:sp>
        <p:nvSpPr>
          <p:cNvPr id="4" name="Slayt Numarası Yer Tutucusu 3">
            <a:extLst>
              <a:ext uri="{FF2B5EF4-FFF2-40B4-BE49-F238E27FC236}">
                <a16:creationId xmlns:a16="http://schemas.microsoft.com/office/drawing/2014/main" id="{0F662352-2848-5D45-87D5-EC250336E8B3}"/>
              </a:ext>
            </a:extLst>
          </p:cNvPr>
          <p:cNvSpPr>
            <a:spLocks noGrp="1"/>
          </p:cNvSpPr>
          <p:nvPr>
            <p:ph type="sldNum" sz="quarter" idx="12"/>
          </p:nvPr>
        </p:nvSpPr>
        <p:spPr>
          <a:xfrm>
            <a:off x="8805333" y="6356350"/>
            <a:ext cx="2743200" cy="365125"/>
          </a:xfrm>
        </p:spPr>
        <p:txBody>
          <a:bodyPr>
            <a:normAutofit/>
          </a:bodyPr>
          <a:lstStyle/>
          <a:p>
            <a:pPr>
              <a:spcAft>
                <a:spcPts val="600"/>
              </a:spcAft>
            </a:pPr>
            <a:fld id="{41F33D86-CA8C-924C-8D4E-0FCA5BB2FA17}" type="slidenum">
              <a:rPr lang="tr-TR" smtClean="0"/>
              <a:pPr>
                <a:spcAft>
                  <a:spcPts val="600"/>
                </a:spcAft>
              </a:pPr>
              <a:t>15</a:t>
            </a:fld>
            <a:endParaRPr lang="tr-TR"/>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o 4">
            <a:extLst>
              <a:ext uri="{FF2B5EF4-FFF2-40B4-BE49-F238E27FC236}">
                <a16:creationId xmlns:a16="http://schemas.microsoft.com/office/drawing/2014/main" id="{8EB2C7A3-4381-384F-A14F-865DE102A6BE}"/>
              </a:ext>
            </a:extLst>
          </p:cNvPr>
          <p:cNvGraphicFramePr>
            <a:graphicFrameLocks noGrp="1"/>
          </p:cNvGraphicFramePr>
          <p:nvPr>
            <p:extLst>
              <p:ext uri="{D42A27DB-BD31-4B8C-83A1-F6EECF244321}">
                <p14:modId xmlns:p14="http://schemas.microsoft.com/office/powerpoint/2010/main" val="2997864758"/>
              </p:ext>
            </p:extLst>
          </p:nvPr>
        </p:nvGraphicFramePr>
        <p:xfrm>
          <a:off x="1701978" y="643467"/>
          <a:ext cx="8788044" cy="5571066"/>
        </p:xfrm>
        <a:graphic>
          <a:graphicData uri="http://schemas.openxmlformats.org/drawingml/2006/table">
            <a:tbl>
              <a:tblPr firstRow="1" firstCol="1" lastRow="1" lastCol="1" bandRow="1" bandCol="1">
                <a:tableStyleId>{5C22544A-7EE6-4342-B048-85BDC9FD1C3A}</a:tableStyleId>
              </a:tblPr>
              <a:tblGrid>
                <a:gridCol w="4446055">
                  <a:extLst>
                    <a:ext uri="{9D8B030D-6E8A-4147-A177-3AD203B41FA5}">
                      <a16:colId xmlns:a16="http://schemas.microsoft.com/office/drawing/2014/main" val="3799906310"/>
                    </a:ext>
                  </a:extLst>
                </a:gridCol>
                <a:gridCol w="4341989">
                  <a:extLst>
                    <a:ext uri="{9D8B030D-6E8A-4147-A177-3AD203B41FA5}">
                      <a16:colId xmlns:a16="http://schemas.microsoft.com/office/drawing/2014/main" val="2002437417"/>
                    </a:ext>
                  </a:extLst>
                </a:gridCol>
              </a:tblGrid>
              <a:tr h="423119">
                <a:tc gridSpan="2">
                  <a:txBody>
                    <a:bodyPr/>
                    <a:lstStyle/>
                    <a:p>
                      <a:pPr marL="228600" indent="-228600" algn="ctr">
                        <a:spcBef>
                          <a:spcPts val="400"/>
                        </a:spcBef>
                        <a:spcAft>
                          <a:spcPts val="0"/>
                        </a:spcAft>
                      </a:pPr>
                      <a:r>
                        <a:rPr lang="tr-TR" sz="2300">
                          <a:effectLst/>
                        </a:rPr>
                        <a:t>7. SINIF</a:t>
                      </a:r>
                      <a:endParaRPr lang="tr-TR" sz="2300">
                        <a:effectLst/>
                        <a:latin typeface="Times New Roman" panose="02020603050405020304" pitchFamily="18" charset="0"/>
                        <a:ea typeface="Times New Roman" panose="02020603050405020304" pitchFamily="18" charset="0"/>
                      </a:endParaRPr>
                    </a:p>
                  </a:txBody>
                  <a:tcPr marL="132225" marR="132225" marT="0" marB="0" anchor="ctr"/>
                </a:tc>
                <a:tc hMerge="1">
                  <a:txBody>
                    <a:bodyPr/>
                    <a:lstStyle/>
                    <a:p>
                      <a:endParaRPr lang="tr-TR"/>
                    </a:p>
                  </a:txBody>
                  <a:tcPr/>
                </a:tc>
                <a:extLst>
                  <a:ext uri="{0D108BD9-81ED-4DB2-BD59-A6C34878D82A}">
                    <a16:rowId xmlns:a16="http://schemas.microsoft.com/office/drawing/2014/main" val="2152125014"/>
                  </a:ext>
                </a:extLst>
              </a:tr>
              <a:tr h="775718">
                <a:tc>
                  <a:txBody>
                    <a:bodyPr/>
                    <a:lstStyle/>
                    <a:p>
                      <a:pPr algn="ctr">
                        <a:spcBef>
                          <a:spcPts val="400"/>
                        </a:spcBef>
                        <a:spcAft>
                          <a:spcPts val="0"/>
                        </a:spcAft>
                      </a:pPr>
                      <a:r>
                        <a:rPr lang="tr-TR" sz="2300">
                          <a:effectLst/>
                        </a:rPr>
                        <a:t>ÜNİTELER</a:t>
                      </a:r>
                      <a:endParaRPr lang="tr-TR" sz="2300">
                        <a:effectLst/>
                        <a:latin typeface="Times New Roman" panose="02020603050405020304" pitchFamily="18" charset="0"/>
                        <a:ea typeface="Times New Roman" panose="02020603050405020304" pitchFamily="18" charset="0"/>
                      </a:endParaRPr>
                    </a:p>
                  </a:txBody>
                  <a:tcPr marL="132225" marR="132225" marT="0" marB="0" anchor="ctr"/>
                </a:tc>
                <a:tc>
                  <a:txBody>
                    <a:bodyPr/>
                    <a:lstStyle/>
                    <a:p>
                      <a:pPr algn="ctr">
                        <a:spcBef>
                          <a:spcPts val="400"/>
                        </a:spcBef>
                        <a:spcAft>
                          <a:spcPts val="0"/>
                        </a:spcAft>
                      </a:pPr>
                      <a:r>
                        <a:rPr lang="tr-TR" sz="2300">
                          <a:effectLst/>
                        </a:rPr>
                        <a:t>DOĞRUDAN VERİLECEK BECERİ</a:t>
                      </a:r>
                      <a:endParaRPr lang="tr-TR" sz="2300">
                        <a:effectLst/>
                        <a:latin typeface="Times New Roman" panose="02020603050405020304" pitchFamily="18" charset="0"/>
                        <a:ea typeface="Times New Roman" panose="02020603050405020304" pitchFamily="18" charset="0"/>
                      </a:endParaRPr>
                    </a:p>
                  </a:txBody>
                  <a:tcPr marL="132225" marR="132225" marT="0" marB="0" anchor="ctr"/>
                </a:tc>
                <a:extLst>
                  <a:ext uri="{0D108BD9-81ED-4DB2-BD59-A6C34878D82A}">
                    <a16:rowId xmlns:a16="http://schemas.microsoft.com/office/drawing/2014/main" val="2391377082"/>
                  </a:ext>
                </a:extLst>
              </a:tr>
              <a:tr h="775718">
                <a:tc>
                  <a:txBody>
                    <a:bodyPr/>
                    <a:lstStyle/>
                    <a:p>
                      <a:pPr marL="342900" lvl="0" indent="-342900" algn="l">
                        <a:spcBef>
                          <a:spcPts val="400"/>
                        </a:spcBef>
                        <a:spcAft>
                          <a:spcPts val="0"/>
                        </a:spcAft>
                        <a:buFont typeface="+mj-lt"/>
                        <a:buAutoNum type="arabicPeriod"/>
                      </a:pPr>
                      <a:r>
                        <a:rPr lang="tr-TR" sz="2300">
                          <a:effectLst/>
                        </a:rPr>
                        <a:t>İLETİŞİM  VE İNSAN  İLİŞKİLERİ</a:t>
                      </a:r>
                      <a:endParaRPr lang="tr-TR" sz="2300">
                        <a:effectLst/>
                        <a:latin typeface="Times New Roman" panose="02020603050405020304" pitchFamily="18" charset="0"/>
                        <a:ea typeface="Times New Roman" panose="02020603050405020304" pitchFamily="18" charset="0"/>
                      </a:endParaRPr>
                    </a:p>
                  </a:txBody>
                  <a:tcPr marL="132225" marR="132225" marT="0" marB="0" anchor="ctr"/>
                </a:tc>
                <a:tc>
                  <a:txBody>
                    <a:bodyPr/>
                    <a:lstStyle/>
                    <a:p>
                      <a:pPr algn="l">
                        <a:spcBef>
                          <a:spcPts val="400"/>
                        </a:spcBef>
                        <a:spcAft>
                          <a:spcPts val="0"/>
                        </a:spcAft>
                        <a:tabLst>
                          <a:tab pos="449580" algn="l"/>
                        </a:tabLst>
                      </a:pPr>
                      <a:r>
                        <a:rPr lang="tr-TR" sz="2300">
                          <a:effectLst/>
                        </a:rPr>
                        <a:t>İletişim</a:t>
                      </a:r>
                      <a:endParaRPr lang="tr-TR" sz="2300">
                        <a:effectLst/>
                        <a:latin typeface="Times New Roman" panose="02020603050405020304" pitchFamily="18" charset="0"/>
                        <a:ea typeface="Times New Roman" panose="02020603050405020304" pitchFamily="18" charset="0"/>
                      </a:endParaRPr>
                    </a:p>
                  </a:txBody>
                  <a:tcPr marL="132225" marR="132225" marT="0" marB="0" anchor="ctr"/>
                </a:tc>
                <a:extLst>
                  <a:ext uri="{0D108BD9-81ED-4DB2-BD59-A6C34878D82A}">
                    <a16:rowId xmlns:a16="http://schemas.microsoft.com/office/drawing/2014/main" val="435561558"/>
                  </a:ext>
                </a:extLst>
              </a:tr>
              <a:tr h="423119">
                <a:tc>
                  <a:txBody>
                    <a:bodyPr/>
                    <a:lstStyle/>
                    <a:p>
                      <a:pPr marL="342900" lvl="0" indent="-342900" algn="l">
                        <a:spcBef>
                          <a:spcPts val="400"/>
                        </a:spcBef>
                        <a:spcAft>
                          <a:spcPts val="0"/>
                        </a:spcAft>
                        <a:buFont typeface="+mj-lt"/>
                        <a:buAutoNum type="arabicPeriod"/>
                      </a:pPr>
                      <a:r>
                        <a:rPr lang="tr-TR" sz="2300">
                          <a:effectLst/>
                        </a:rPr>
                        <a:t>ÜLKEMİZDE NÜFUS</a:t>
                      </a:r>
                      <a:endParaRPr lang="tr-TR" sz="2300">
                        <a:effectLst/>
                        <a:latin typeface="Times New Roman" panose="02020603050405020304" pitchFamily="18" charset="0"/>
                        <a:ea typeface="Times New Roman" panose="02020603050405020304" pitchFamily="18" charset="0"/>
                      </a:endParaRPr>
                    </a:p>
                  </a:txBody>
                  <a:tcPr marL="132225" marR="132225" marT="0" marB="0" anchor="ctr"/>
                </a:tc>
                <a:tc>
                  <a:txBody>
                    <a:bodyPr/>
                    <a:lstStyle/>
                    <a:p>
                      <a:pPr algn="l">
                        <a:spcBef>
                          <a:spcPts val="400"/>
                        </a:spcBef>
                        <a:spcAft>
                          <a:spcPts val="0"/>
                        </a:spcAft>
                      </a:pPr>
                      <a:r>
                        <a:rPr lang="tr-TR" sz="2300">
                          <a:effectLst/>
                        </a:rPr>
                        <a:t>Grafik  hazırlama</a:t>
                      </a:r>
                      <a:endParaRPr lang="tr-TR" sz="2300">
                        <a:effectLst/>
                        <a:latin typeface="Times New Roman" panose="02020603050405020304" pitchFamily="18" charset="0"/>
                        <a:ea typeface="Times New Roman" panose="02020603050405020304" pitchFamily="18" charset="0"/>
                      </a:endParaRPr>
                    </a:p>
                  </a:txBody>
                  <a:tcPr marL="132225" marR="132225" marT="0" marB="0" anchor="ctr"/>
                </a:tc>
                <a:extLst>
                  <a:ext uri="{0D108BD9-81ED-4DB2-BD59-A6C34878D82A}">
                    <a16:rowId xmlns:a16="http://schemas.microsoft.com/office/drawing/2014/main" val="613527415"/>
                  </a:ext>
                </a:extLst>
              </a:tr>
              <a:tr h="775718">
                <a:tc>
                  <a:txBody>
                    <a:bodyPr/>
                    <a:lstStyle/>
                    <a:p>
                      <a:pPr marL="342900" lvl="0" indent="-342900" algn="l">
                        <a:spcBef>
                          <a:spcPts val="400"/>
                        </a:spcBef>
                        <a:spcAft>
                          <a:spcPts val="0"/>
                        </a:spcAft>
                        <a:buFont typeface="+mj-lt"/>
                        <a:buAutoNum type="arabicPeriod"/>
                      </a:pPr>
                      <a:r>
                        <a:rPr lang="tr-TR" sz="2300">
                          <a:effectLst/>
                        </a:rPr>
                        <a:t>TÜRK TARİHİNDE  YOLCULUK</a:t>
                      </a:r>
                      <a:endParaRPr lang="tr-TR" sz="2300">
                        <a:effectLst/>
                        <a:latin typeface="Times New Roman" panose="02020603050405020304" pitchFamily="18" charset="0"/>
                        <a:ea typeface="Times New Roman" panose="02020603050405020304" pitchFamily="18" charset="0"/>
                      </a:endParaRPr>
                    </a:p>
                  </a:txBody>
                  <a:tcPr marL="132225" marR="132225" marT="0" marB="0" anchor="ctr"/>
                </a:tc>
                <a:tc>
                  <a:txBody>
                    <a:bodyPr/>
                    <a:lstStyle/>
                    <a:p>
                      <a:pPr algn="l">
                        <a:spcBef>
                          <a:spcPts val="400"/>
                        </a:spcBef>
                        <a:spcAft>
                          <a:spcPts val="0"/>
                        </a:spcAft>
                      </a:pPr>
                      <a:r>
                        <a:rPr lang="tr-TR" sz="2300">
                          <a:effectLst/>
                        </a:rPr>
                        <a:t>Tarihsel olguları ve yorumları ayırt etme</a:t>
                      </a:r>
                      <a:endParaRPr lang="tr-TR" sz="2300">
                        <a:effectLst/>
                        <a:latin typeface="Times New Roman" panose="02020603050405020304" pitchFamily="18" charset="0"/>
                        <a:ea typeface="Times New Roman" panose="02020603050405020304" pitchFamily="18" charset="0"/>
                      </a:endParaRPr>
                    </a:p>
                  </a:txBody>
                  <a:tcPr marL="132225" marR="132225" marT="0" marB="0" anchor="ctr"/>
                </a:tc>
                <a:extLst>
                  <a:ext uri="{0D108BD9-81ED-4DB2-BD59-A6C34878D82A}">
                    <a16:rowId xmlns:a16="http://schemas.microsoft.com/office/drawing/2014/main" val="2078843564"/>
                  </a:ext>
                </a:extLst>
              </a:tr>
              <a:tr h="775718">
                <a:tc>
                  <a:txBody>
                    <a:bodyPr/>
                    <a:lstStyle/>
                    <a:p>
                      <a:pPr marL="342900" lvl="0" indent="-342900" algn="l">
                        <a:spcBef>
                          <a:spcPts val="400"/>
                        </a:spcBef>
                        <a:spcAft>
                          <a:spcPts val="0"/>
                        </a:spcAft>
                        <a:buFont typeface="+mj-lt"/>
                        <a:buAutoNum type="arabicPeriod"/>
                      </a:pPr>
                      <a:r>
                        <a:rPr lang="tr-TR" sz="2300">
                          <a:effectLst/>
                        </a:rPr>
                        <a:t>EKONOMİ  VE SOSYAL HAYAT</a:t>
                      </a:r>
                      <a:endParaRPr lang="tr-TR" sz="2300">
                        <a:effectLst/>
                        <a:latin typeface="Times New Roman" panose="02020603050405020304" pitchFamily="18" charset="0"/>
                        <a:ea typeface="Times New Roman" panose="02020603050405020304" pitchFamily="18" charset="0"/>
                      </a:endParaRPr>
                    </a:p>
                  </a:txBody>
                  <a:tcPr marL="132225" marR="132225" marT="0" marB="0" anchor="ctr"/>
                </a:tc>
                <a:tc>
                  <a:txBody>
                    <a:bodyPr/>
                    <a:lstStyle/>
                    <a:p>
                      <a:pPr algn="l">
                        <a:spcBef>
                          <a:spcPts val="400"/>
                        </a:spcBef>
                        <a:spcAft>
                          <a:spcPts val="0"/>
                        </a:spcAft>
                      </a:pPr>
                      <a:r>
                        <a:rPr lang="tr-TR" sz="2300">
                          <a:effectLst/>
                        </a:rPr>
                        <a:t>Tarihsel empati</a:t>
                      </a:r>
                      <a:endParaRPr lang="tr-TR" sz="2300">
                        <a:effectLst/>
                        <a:latin typeface="Times New Roman" panose="02020603050405020304" pitchFamily="18" charset="0"/>
                        <a:ea typeface="Times New Roman" panose="02020603050405020304" pitchFamily="18" charset="0"/>
                      </a:endParaRPr>
                    </a:p>
                  </a:txBody>
                  <a:tcPr marL="132225" marR="132225" marT="0" marB="0" anchor="ctr"/>
                </a:tc>
                <a:extLst>
                  <a:ext uri="{0D108BD9-81ED-4DB2-BD59-A6C34878D82A}">
                    <a16:rowId xmlns:a16="http://schemas.microsoft.com/office/drawing/2014/main" val="1022210538"/>
                  </a:ext>
                </a:extLst>
              </a:tr>
              <a:tr h="423119">
                <a:tc>
                  <a:txBody>
                    <a:bodyPr/>
                    <a:lstStyle/>
                    <a:p>
                      <a:pPr marL="342900" lvl="0" indent="-342900" algn="l">
                        <a:spcBef>
                          <a:spcPts val="400"/>
                        </a:spcBef>
                        <a:spcAft>
                          <a:spcPts val="0"/>
                        </a:spcAft>
                        <a:buFont typeface="+mj-lt"/>
                        <a:buAutoNum type="arabicPeriod"/>
                      </a:pPr>
                      <a:r>
                        <a:rPr lang="tr-TR" sz="2300">
                          <a:effectLst/>
                        </a:rPr>
                        <a:t>ZAMAN İÇİNDE BİLİM</a:t>
                      </a:r>
                      <a:endParaRPr lang="tr-TR" sz="2300">
                        <a:effectLst/>
                        <a:latin typeface="Times New Roman" panose="02020603050405020304" pitchFamily="18" charset="0"/>
                        <a:ea typeface="Times New Roman" panose="02020603050405020304" pitchFamily="18" charset="0"/>
                      </a:endParaRPr>
                    </a:p>
                  </a:txBody>
                  <a:tcPr marL="132225" marR="132225" marT="0" marB="0" anchor="ctr"/>
                </a:tc>
                <a:tc>
                  <a:txBody>
                    <a:bodyPr/>
                    <a:lstStyle/>
                    <a:p>
                      <a:pPr algn="l">
                        <a:spcBef>
                          <a:spcPts val="400"/>
                        </a:spcBef>
                        <a:spcAft>
                          <a:spcPts val="0"/>
                        </a:spcAft>
                      </a:pPr>
                      <a:r>
                        <a:rPr lang="tr-TR" sz="2300">
                          <a:effectLst/>
                        </a:rPr>
                        <a:t>Zaman ve kronolojiyi algılama</a:t>
                      </a:r>
                      <a:endParaRPr lang="tr-TR" sz="2300">
                        <a:effectLst/>
                        <a:latin typeface="Times New Roman" panose="02020603050405020304" pitchFamily="18" charset="0"/>
                        <a:ea typeface="Times New Roman" panose="02020603050405020304" pitchFamily="18" charset="0"/>
                      </a:endParaRPr>
                    </a:p>
                  </a:txBody>
                  <a:tcPr marL="132225" marR="132225" marT="0" marB="0" anchor="ctr"/>
                </a:tc>
                <a:extLst>
                  <a:ext uri="{0D108BD9-81ED-4DB2-BD59-A6C34878D82A}">
                    <a16:rowId xmlns:a16="http://schemas.microsoft.com/office/drawing/2014/main" val="3437014582"/>
                  </a:ext>
                </a:extLst>
              </a:tr>
              <a:tr h="423119">
                <a:tc>
                  <a:txBody>
                    <a:bodyPr/>
                    <a:lstStyle/>
                    <a:p>
                      <a:pPr marL="342900" lvl="0" indent="-342900" algn="l">
                        <a:spcBef>
                          <a:spcPts val="400"/>
                        </a:spcBef>
                        <a:spcAft>
                          <a:spcPts val="0"/>
                        </a:spcAft>
                        <a:buFont typeface="+mj-lt"/>
                        <a:buAutoNum type="arabicPeriod"/>
                      </a:pPr>
                      <a:r>
                        <a:rPr lang="tr-TR" sz="2300">
                          <a:effectLst/>
                        </a:rPr>
                        <a:t>YAŞAYAN  DEMOKRASİ</a:t>
                      </a:r>
                      <a:endParaRPr lang="tr-TR" sz="2300">
                        <a:effectLst/>
                        <a:latin typeface="Times New Roman" panose="02020603050405020304" pitchFamily="18" charset="0"/>
                        <a:ea typeface="Times New Roman" panose="02020603050405020304" pitchFamily="18" charset="0"/>
                      </a:endParaRPr>
                    </a:p>
                  </a:txBody>
                  <a:tcPr marL="132225" marR="132225" marT="0" marB="0" anchor="ctr"/>
                </a:tc>
                <a:tc>
                  <a:txBody>
                    <a:bodyPr/>
                    <a:lstStyle/>
                    <a:p>
                      <a:pPr algn="l">
                        <a:spcBef>
                          <a:spcPts val="400"/>
                        </a:spcBef>
                        <a:spcAft>
                          <a:spcPts val="0"/>
                        </a:spcAft>
                      </a:pPr>
                      <a:r>
                        <a:rPr lang="tr-TR" sz="2300">
                          <a:effectLst/>
                        </a:rPr>
                        <a:t>Karar verme</a:t>
                      </a:r>
                      <a:endParaRPr lang="tr-TR" sz="2300">
                        <a:effectLst/>
                        <a:latin typeface="Times New Roman" panose="02020603050405020304" pitchFamily="18" charset="0"/>
                        <a:ea typeface="Times New Roman" panose="02020603050405020304" pitchFamily="18" charset="0"/>
                      </a:endParaRPr>
                    </a:p>
                  </a:txBody>
                  <a:tcPr marL="132225" marR="132225" marT="0" marB="0" anchor="ctr"/>
                </a:tc>
                <a:extLst>
                  <a:ext uri="{0D108BD9-81ED-4DB2-BD59-A6C34878D82A}">
                    <a16:rowId xmlns:a16="http://schemas.microsoft.com/office/drawing/2014/main" val="959427067"/>
                  </a:ext>
                </a:extLst>
              </a:tr>
              <a:tr h="775718">
                <a:tc>
                  <a:txBody>
                    <a:bodyPr/>
                    <a:lstStyle/>
                    <a:p>
                      <a:pPr marL="342900" lvl="0" indent="-342900" algn="l">
                        <a:spcBef>
                          <a:spcPts val="400"/>
                        </a:spcBef>
                        <a:spcAft>
                          <a:spcPts val="0"/>
                        </a:spcAft>
                        <a:buFont typeface="+mj-lt"/>
                        <a:buAutoNum type="arabicPeriod"/>
                      </a:pPr>
                      <a:r>
                        <a:rPr lang="tr-TR" sz="2300">
                          <a:effectLst/>
                        </a:rPr>
                        <a:t>ÜLKELER ARASI KÖPRÜLER</a:t>
                      </a:r>
                      <a:endParaRPr lang="tr-TR" sz="2300">
                        <a:effectLst/>
                        <a:latin typeface="Times New Roman" panose="02020603050405020304" pitchFamily="18" charset="0"/>
                        <a:ea typeface="Times New Roman" panose="02020603050405020304" pitchFamily="18" charset="0"/>
                      </a:endParaRPr>
                    </a:p>
                  </a:txBody>
                  <a:tcPr marL="132225" marR="132225" marT="0" marB="0" anchor="ctr"/>
                </a:tc>
                <a:tc>
                  <a:txBody>
                    <a:bodyPr/>
                    <a:lstStyle/>
                    <a:p>
                      <a:pPr algn="l">
                        <a:spcBef>
                          <a:spcPts val="400"/>
                        </a:spcBef>
                        <a:spcAft>
                          <a:spcPts val="0"/>
                        </a:spcAft>
                      </a:pPr>
                      <a:r>
                        <a:rPr lang="tr-TR" sz="2300" dirty="0">
                          <a:effectLst/>
                        </a:rPr>
                        <a:t>Kalıp yargıları fark etme</a:t>
                      </a:r>
                      <a:endParaRPr lang="tr-TR" sz="2300" dirty="0">
                        <a:effectLst/>
                        <a:latin typeface="Times New Roman" panose="02020603050405020304" pitchFamily="18" charset="0"/>
                        <a:ea typeface="Times New Roman" panose="02020603050405020304" pitchFamily="18" charset="0"/>
                      </a:endParaRPr>
                    </a:p>
                  </a:txBody>
                  <a:tcPr marL="132225" marR="132225" marT="0" marB="0" anchor="ctr"/>
                </a:tc>
                <a:extLst>
                  <a:ext uri="{0D108BD9-81ED-4DB2-BD59-A6C34878D82A}">
                    <a16:rowId xmlns:a16="http://schemas.microsoft.com/office/drawing/2014/main" val="523521682"/>
                  </a:ext>
                </a:extLst>
              </a:tr>
            </a:tbl>
          </a:graphicData>
        </a:graphic>
      </p:graphicFrame>
    </p:spTree>
    <p:extLst>
      <p:ext uri="{BB962C8B-B14F-4D97-AF65-F5344CB8AC3E}">
        <p14:creationId xmlns:p14="http://schemas.microsoft.com/office/powerpoint/2010/main" val="2930735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Dikdörtgen 5">
            <a:extLst>
              <a:ext uri="{FF2B5EF4-FFF2-40B4-BE49-F238E27FC236}">
                <a16:creationId xmlns:a16="http://schemas.microsoft.com/office/drawing/2014/main" id="{5F11657E-F6FF-C747-9BFD-5100F6E0548B}"/>
              </a:ext>
            </a:extLst>
          </p:cNvPr>
          <p:cNvSpPr/>
          <p:nvPr/>
        </p:nvSpPr>
        <p:spPr>
          <a:xfrm>
            <a:off x="3045368" y="2043663"/>
            <a:ext cx="6105194" cy="2031055"/>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3300" kern="1200">
                <a:ln w="0"/>
                <a:solidFill>
                  <a:srgbClr val="FFFFFF"/>
                </a:solidFill>
                <a:effectLst>
                  <a:outerShdw blurRad="38100" dist="25400" dir="5400000" algn="ctr" rotWithShape="0">
                    <a:srgbClr val="6E747A">
                      <a:alpha val="43000"/>
                    </a:srgbClr>
                  </a:outerShdw>
                </a:effectLst>
                <a:latin typeface="+mj-lt"/>
                <a:ea typeface="+mj-ea"/>
                <a:cs typeface="+mj-cs"/>
              </a:rPr>
              <a:t>Uygun olmadığını düşündüğünüz öğrenme alanı – beceri ilişkisi bulunmakta mıdır? </a:t>
            </a:r>
            <a:endParaRPr lang="en-US" sz="3300" b="0" kern="1200" cap="none" spc="0">
              <a:ln w="0"/>
              <a:solidFill>
                <a:srgbClr val="FFFFFF"/>
              </a:solidFill>
              <a:effectLst>
                <a:outerShdw blurRad="38100" dist="25400" dir="5400000" algn="ctr" rotWithShape="0">
                  <a:srgbClr val="6E747A">
                    <a:alpha val="43000"/>
                  </a:srgbClr>
                </a:outerShdw>
              </a:effectLst>
              <a:latin typeface="+mj-lt"/>
              <a:ea typeface="+mj-ea"/>
              <a:cs typeface="+mj-cs"/>
            </a:endParaRPr>
          </a:p>
        </p:txBody>
      </p:sp>
      <p:sp>
        <p:nvSpPr>
          <p:cNvPr id="3" name="Alt Bilgi Yer Tutucusu 2">
            <a:extLst>
              <a:ext uri="{FF2B5EF4-FFF2-40B4-BE49-F238E27FC236}">
                <a16:creationId xmlns:a16="http://schemas.microsoft.com/office/drawing/2014/main" id="{E0B7EDFB-818A-1B45-8F2D-D623B8F3690C}"/>
              </a:ext>
            </a:extLst>
          </p:cNvPr>
          <p:cNvSpPr>
            <a:spLocks noGrp="1"/>
          </p:cNvSpPr>
          <p:nvPr>
            <p:ph type="ftr" sz="quarter" idx="11"/>
          </p:nvPr>
        </p:nvSpPr>
        <p:spPr>
          <a:xfrm>
            <a:off x="805661" y="6223702"/>
            <a:ext cx="3832203" cy="314067"/>
          </a:xfrm>
        </p:spPr>
        <p:txBody>
          <a:bodyPr vert="horz" lIns="91440" tIns="45720" rIns="91440" bIns="45720" rtlCol="0" anchor="ctr">
            <a:normAutofit/>
          </a:bodyPr>
          <a:lstStyle/>
          <a:p>
            <a:pPr algn="l">
              <a:spcAft>
                <a:spcPts val="600"/>
              </a:spcAft>
            </a:pPr>
            <a:r>
              <a:rPr lang="en-US" sz="1000" kern="1200">
                <a:solidFill>
                  <a:srgbClr val="898989"/>
                </a:solidFill>
                <a:latin typeface="+mn-lt"/>
                <a:ea typeface="+mn-ea"/>
                <a:cs typeface="+mn-cs"/>
              </a:rPr>
              <a:t>2005 Sosyal Bilgiler Öğretim Programı Sunumu - Dr. Serkan Keleşoğlu</a:t>
            </a:r>
          </a:p>
        </p:txBody>
      </p:sp>
      <p:sp>
        <p:nvSpPr>
          <p:cNvPr id="2" name="Veri Yer Tutucusu 1">
            <a:extLst>
              <a:ext uri="{FF2B5EF4-FFF2-40B4-BE49-F238E27FC236}">
                <a16:creationId xmlns:a16="http://schemas.microsoft.com/office/drawing/2014/main" id="{E8EB93C3-DF02-A24A-8868-7B4824DA5EC5}"/>
              </a:ext>
            </a:extLst>
          </p:cNvPr>
          <p:cNvSpPr>
            <a:spLocks noGrp="1"/>
          </p:cNvSpPr>
          <p:nvPr>
            <p:ph type="dt" sz="half" idx="10"/>
          </p:nvPr>
        </p:nvSpPr>
        <p:spPr>
          <a:xfrm>
            <a:off x="7554138" y="6223702"/>
            <a:ext cx="3108065" cy="314067"/>
          </a:xfrm>
        </p:spPr>
        <p:txBody>
          <a:bodyPr vert="horz" lIns="91440" tIns="45720" rIns="91440" bIns="45720" rtlCol="0" anchor="ctr">
            <a:normAutofit/>
          </a:bodyPr>
          <a:lstStyle/>
          <a:p>
            <a:pPr algn="r">
              <a:spcAft>
                <a:spcPts val="600"/>
              </a:spcAft>
            </a:pPr>
            <a:fld id="{F113F0C4-2CAF-1743-888E-46F79AEC8860}" type="datetime1">
              <a:rPr lang="en-US" sz="1000">
                <a:solidFill>
                  <a:srgbClr val="898989"/>
                </a:solidFill>
              </a:rPr>
              <a:pPr algn="r">
                <a:spcAft>
                  <a:spcPts val="600"/>
                </a:spcAft>
              </a:pPr>
              <a:t>4/3/20</a:t>
            </a:fld>
            <a:endParaRPr lang="en-US" sz="1000">
              <a:solidFill>
                <a:srgbClr val="898989"/>
              </a:solidFill>
            </a:endParaRPr>
          </a:p>
        </p:txBody>
      </p:sp>
      <p:sp>
        <p:nvSpPr>
          <p:cNvPr id="4" name="Slayt Numarası Yer Tutucusu 3">
            <a:extLst>
              <a:ext uri="{FF2B5EF4-FFF2-40B4-BE49-F238E27FC236}">
                <a16:creationId xmlns:a16="http://schemas.microsoft.com/office/drawing/2014/main" id="{61DA38DD-B633-DF40-9B0D-CC21C45508FB}"/>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41F33D86-CA8C-924C-8D4E-0FCA5BB2FA17}" type="slidenum">
              <a:rPr lang="en-US" sz="1000">
                <a:solidFill>
                  <a:srgbClr val="898989"/>
                </a:solidFill>
              </a:rPr>
              <a:pPr>
                <a:spcAft>
                  <a:spcPts val="600"/>
                </a:spcAft>
              </a:pPr>
              <a:t>16</a:t>
            </a:fld>
            <a:endParaRPr lang="en-US" sz="1000">
              <a:solidFill>
                <a:srgbClr val="898989"/>
              </a:solidFill>
            </a:endParaRPr>
          </a:p>
        </p:txBody>
      </p:sp>
    </p:spTree>
    <p:extLst>
      <p:ext uri="{BB962C8B-B14F-4D97-AF65-F5344CB8AC3E}">
        <p14:creationId xmlns:p14="http://schemas.microsoft.com/office/powerpoint/2010/main" val="2616028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Resim 5">
            <a:extLst>
              <a:ext uri="{FF2B5EF4-FFF2-40B4-BE49-F238E27FC236}">
                <a16:creationId xmlns:a16="http://schemas.microsoft.com/office/drawing/2014/main" id="{450A68BF-D736-5B40-92CD-CDEDDCD7ACFC}"/>
              </a:ext>
            </a:extLst>
          </p:cNvPr>
          <p:cNvPicPr>
            <a:picLocks noChangeAspect="1"/>
          </p:cNvPicPr>
          <p:nvPr/>
        </p:nvPicPr>
        <p:blipFill>
          <a:blip r:embed="rId2"/>
          <a:stretch>
            <a:fillRect/>
          </a:stretch>
        </p:blipFill>
        <p:spPr>
          <a:xfrm>
            <a:off x="1346391" y="643467"/>
            <a:ext cx="3885817" cy="5571066"/>
          </a:xfrm>
          <a:prstGeom prst="rect">
            <a:avLst/>
          </a:prstGeom>
        </p:spPr>
      </p:pic>
      <p:pic>
        <p:nvPicPr>
          <p:cNvPr id="7" name="Resim 6">
            <a:extLst>
              <a:ext uri="{FF2B5EF4-FFF2-40B4-BE49-F238E27FC236}">
                <a16:creationId xmlns:a16="http://schemas.microsoft.com/office/drawing/2014/main" id="{A9587470-C9DF-FC4B-AA8B-66C9FD35ABBF}"/>
              </a:ext>
            </a:extLst>
          </p:cNvPr>
          <p:cNvPicPr>
            <a:picLocks noChangeAspect="1"/>
          </p:cNvPicPr>
          <p:nvPr/>
        </p:nvPicPr>
        <p:blipFill>
          <a:blip r:embed="rId3"/>
          <a:stretch>
            <a:fillRect/>
          </a:stretch>
        </p:blipFill>
        <p:spPr>
          <a:xfrm>
            <a:off x="6820512" y="643467"/>
            <a:ext cx="4164372" cy="5571066"/>
          </a:xfrm>
          <a:prstGeom prst="rect">
            <a:avLst/>
          </a:prstGeom>
        </p:spPr>
      </p:pic>
      <p:sp>
        <p:nvSpPr>
          <p:cNvPr id="2" name="Veri Yer Tutucusu 1">
            <a:extLst>
              <a:ext uri="{FF2B5EF4-FFF2-40B4-BE49-F238E27FC236}">
                <a16:creationId xmlns:a16="http://schemas.microsoft.com/office/drawing/2014/main" id="{8DBEF547-9B68-3647-8F88-2E413EF113C1}"/>
              </a:ext>
            </a:extLst>
          </p:cNvPr>
          <p:cNvSpPr>
            <a:spLocks noGrp="1"/>
          </p:cNvSpPr>
          <p:nvPr>
            <p:ph type="dt" sz="half" idx="10"/>
          </p:nvPr>
        </p:nvSpPr>
        <p:spPr>
          <a:xfrm>
            <a:off x="838200" y="6356350"/>
            <a:ext cx="2743200" cy="365125"/>
          </a:xfrm>
        </p:spPr>
        <p:txBody>
          <a:bodyPr>
            <a:normAutofit/>
          </a:bodyPr>
          <a:lstStyle/>
          <a:p>
            <a:pPr>
              <a:spcAft>
                <a:spcPts val="600"/>
              </a:spcAft>
            </a:pPr>
            <a:fld id="{F113F0C4-2CAF-1743-888E-46F79AEC8860}" type="datetime1">
              <a:rPr lang="tr-TR" smtClean="0"/>
              <a:pPr>
                <a:spcAft>
                  <a:spcPts val="600"/>
                </a:spcAft>
              </a:pPr>
              <a:t>3.04.2020</a:t>
            </a:fld>
            <a:endParaRPr lang="tr-TR"/>
          </a:p>
        </p:txBody>
      </p:sp>
      <p:sp>
        <p:nvSpPr>
          <p:cNvPr id="3" name="Alt Bilgi Yer Tutucusu 2">
            <a:extLst>
              <a:ext uri="{FF2B5EF4-FFF2-40B4-BE49-F238E27FC236}">
                <a16:creationId xmlns:a16="http://schemas.microsoft.com/office/drawing/2014/main" id="{6C76D82C-5D4B-6E45-B6DA-5F364B5F9D72}"/>
              </a:ext>
            </a:extLst>
          </p:cNvPr>
          <p:cNvSpPr>
            <a:spLocks noGrp="1"/>
          </p:cNvSpPr>
          <p:nvPr>
            <p:ph type="ftr" sz="quarter" idx="11"/>
          </p:nvPr>
        </p:nvSpPr>
        <p:spPr>
          <a:xfrm>
            <a:off x="4038600" y="6356350"/>
            <a:ext cx="4114800" cy="365125"/>
          </a:xfrm>
        </p:spPr>
        <p:txBody>
          <a:bodyPr>
            <a:normAutofit/>
          </a:bodyPr>
          <a:lstStyle/>
          <a:p>
            <a:pPr>
              <a:spcAft>
                <a:spcPts val="600"/>
              </a:spcAft>
            </a:pPr>
            <a:r>
              <a:rPr lang="tr-TR" sz="1100"/>
              <a:t>2005 Sosyal Bilgiler Öğretim Programı Sunumu - Dr. Serkan Keleşoğlu</a:t>
            </a:r>
          </a:p>
        </p:txBody>
      </p:sp>
      <p:sp>
        <p:nvSpPr>
          <p:cNvPr id="4" name="Slayt Numarası Yer Tutucusu 3">
            <a:extLst>
              <a:ext uri="{FF2B5EF4-FFF2-40B4-BE49-F238E27FC236}">
                <a16:creationId xmlns:a16="http://schemas.microsoft.com/office/drawing/2014/main" id="{D99EDAB4-5928-DD48-9B1B-29AA900E2901}"/>
              </a:ext>
            </a:extLst>
          </p:cNvPr>
          <p:cNvSpPr>
            <a:spLocks noGrp="1"/>
          </p:cNvSpPr>
          <p:nvPr>
            <p:ph type="sldNum" sz="quarter" idx="12"/>
          </p:nvPr>
        </p:nvSpPr>
        <p:spPr>
          <a:xfrm>
            <a:off x="8610600" y="6356350"/>
            <a:ext cx="2743200" cy="365125"/>
          </a:xfrm>
        </p:spPr>
        <p:txBody>
          <a:bodyPr>
            <a:normAutofit/>
          </a:bodyPr>
          <a:lstStyle/>
          <a:p>
            <a:pPr>
              <a:spcAft>
                <a:spcPts val="600"/>
              </a:spcAft>
            </a:pPr>
            <a:fld id="{41F33D86-CA8C-924C-8D4E-0FCA5BB2FA17}" type="slidenum">
              <a:rPr lang="tr-TR" smtClean="0"/>
              <a:pPr>
                <a:spcAft>
                  <a:spcPts val="600"/>
                </a:spcAft>
              </a:pPr>
              <a:t>17</a:t>
            </a:fld>
            <a:endParaRPr lang="tr-TR"/>
          </a:p>
        </p:txBody>
      </p:sp>
    </p:spTree>
    <p:extLst>
      <p:ext uri="{BB962C8B-B14F-4D97-AF65-F5344CB8AC3E}">
        <p14:creationId xmlns:p14="http://schemas.microsoft.com/office/powerpoint/2010/main" val="1241850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3C524610-4ACF-444D-AF1F-7C3B7DF9FA49}"/>
              </a:ext>
            </a:extLst>
          </p:cNvPr>
          <p:cNvPicPr>
            <a:picLocks noChangeAspect="1"/>
          </p:cNvPicPr>
          <p:nvPr/>
        </p:nvPicPr>
        <p:blipFill>
          <a:blip r:embed="rId2"/>
          <a:stretch>
            <a:fillRect/>
          </a:stretch>
        </p:blipFill>
        <p:spPr>
          <a:xfrm>
            <a:off x="1137476" y="643467"/>
            <a:ext cx="4303648" cy="5571066"/>
          </a:xfrm>
          <a:prstGeom prst="rect">
            <a:avLst/>
          </a:prstGeom>
        </p:spPr>
      </p:pic>
      <p:pic>
        <p:nvPicPr>
          <p:cNvPr id="6" name="Resim 5">
            <a:extLst>
              <a:ext uri="{FF2B5EF4-FFF2-40B4-BE49-F238E27FC236}">
                <a16:creationId xmlns:a16="http://schemas.microsoft.com/office/drawing/2014/main" id="{6AA3B4E8-C4F1-3845-90AF-D8DA59AB5E26}"/>
              </a:ext>
            </a:extLst>
          </p:cNvPr>
          <p:cNvPicPr>
            <a:picLocks noChangeAspect="1"/>
          </p:cNvPicPr>
          <p:nvPr/>
        </p:nvPicPr>
        <p:blipFill>
          <a:blip r:embed="rId3"/>
          <a:stretch>
            <a:fillRect/>
          </a:stretch>
        </p:blipFill>
        <p:spPr>
          <a:xfrm>
            <a:off x="6514104" y="643467"/>
            <a:ext cx="4777188" cy="5571066"/>
          </a:xfrm>
          <a:prstGeom prst="rect">
            <a:avLst/>
          </a:prstGeom>
        </p:spPr>
      </p:pic>
      <p:sp>
        <p:nvSpPr>
          <p:cNvPr id="2" name="Veri Yer Tutucusu 1">
            <a:extLst>
              <a:ext uri="{FF2B5EF4-FFF2-40B4-BE49-F238E27FC236}">
                <a16:creationId xmlns:a16="http://schemas.microsoft.com/office/drawing/2014/main" id="{E26302EA-C8FD-514F-A3FE-FDC1CA8CB2F4}"/>
              </a:ext>
            </a:extLst>
          </p:cNvPr>
          <p:cNvSpPr>
            <a:spLocks noGrp="1"/>
          </p:cNvSpPr>
          <p:nvPr>
            <p:ph type="dt" sz="half" idx="10"/>
          </p:nvPr>
        </p:nvSpPr>
        <p:spPr>
          <a:xfrm>
            <a:off x="838200" y="6356350"/>
            <a:ext cx="2743200" cy="365125"/>
          </a:xfrm>
        </p:spPr>
        <p:txBody>
          <a:bodyPr>
            <a:normAutofit/>
          </a:bodyPr>
          <a:lstStyle/>
          <a:p>
            <a:pPr>
              <a:spcAft>
                <a:spcPts val="600"/>
              </a:spcAft>
            </a:pPr>
            <a:fld id="{F113F0C4-2CAF-1743-888E-46F79AEC8860}" type="datetime1">
              <a:rPr lang="tr-TR" smtClean="0"/>
              <a:pPr>
                <a:spcAft>
                  <a:spcPts val="600"/>
                </a:spcAft>
              </a:pPr>
              <a:t>3.04.2020</a:t>
            </a:fld>
            <a:endParaRPr lang="tr-TR"/>
          </a:p>
        </p:txBody>
      </p:sp>
      <p:sp>
        <p:nvSpPr>
          <p:cNvPr id="3" name="Alt Bilgi Yer Tutucusu 2">
            <a:extLst>
              <a:ext uri="{FF2B5EF4-FFF2-40B4-BE49-F238E27FC236}">
                <a16:creationId xmlns:a16="http://schemas.microsoft.com/office/drawing/2014/main" id="{43541C9C-C27C-8049-94EB-A233FCBD908E}"/>
              </a:ext>
            </a:extLst>
          </p:cNvPr>
          <p:cNvSpPr>
            <a:spLocks noGrp="1"/>
          </p:cNvSpPr>
          <p:nvPr>
            <p:ph type="ftr" sz="quarter" idx="11"/>
          </p:nvPr>
        </p:nvSpPr>
        <p:spPr>
          <a:xfrm>
            <a:off x="4038600" y="6356350"/>
            <a:ext cx="4114800" cy="365125"/>
          </a:xfrm>
        </p:spPr>
        <p:txBody>
          <a:bodyPr>
            <a:normAutofit/>
          </a:bodyPr>
          <a:lstStyle/>
          <a:p>
            <a:pPr>
              <a:spcAft>
                <a:spcPts val="600"/>
              </a:spcAft>
            </a:pPr>
            <a:r>
              <a:rPr lang="tr-TR" sz="1100"/>
              <a:t>2005 Sosyal Bilgiler Öğretim Programı Sunumu - Dr. Serkan Keleşoğlu</a:t>
            </a:r>
          </a:p>
        </p:txBody>
      </p:sp>
      <p:sp>
        <p:nvSpPr>
          <p:cNvPr id="4" name="Slayt Numarası Yer Tutucusu 3">
            <a:extLst>
              <a:ext uri="{FF2B5EF4-FFF2-40B4-BE49-F238E27FC236}">
                <a16:creationId xmlns:a16="http://schemas.microsoft.com/office/drawing/2014/main" id="{58455BC2-16DF-6149-97FC-1D6B034036F5}"/>
              </a:ext>
            </a:extLst>
          </p:cNvPr>
          <p:cNvSpPr>
            <a:spLocks noGrp="1"/>
          </p:cNvSpPr>
          <p:nvPr>
            <p:ph type="sldNum" sz="quarter" idx="12"/>
          </p:nvPr>
        </p:nvSpPr>
        <p:spPr>
          <a:xfrm>
            <a:off x="8610600" y="6356350"/>
            <a:ext cx="2743200" cy="365125"/>
          </a:xfrm>
        </p:spPr>
        <p:txBody>
          <a:bodyPr>
            <a:normAutofit/>
          </a:bodyPr>
          <a:lstStyle/>
          <a:p>
            <a:pPr>
              <a:spcAft>
                <a:spcPts val="600"/>
              </a:spcAft>
            </a:pPr>
            <a:fld id="{41F33D86-CA8C-924C-8D4E-0FCA5BB2FA17}" type="slidenum">
              <a:rPr lang="tr-TR" smtClean="0"/>
              <a:pPr>
                <a:spcAft>
                  <a:spcPts val="600"/>
                </a:spcAft>
              </a:pPr>
              <a:t>18</a:t>
            </a:fld>
            <a:endParaRPr lang="tr-TR"/>
          </a:p>
        </p:txBody>
      </p:sp>
    </p:spTree>
    <p:extLst>
      <p:ext uri="{BB962C8B-B14F-4D97-AF65-F5344CB8AC3E}">
        <p14:creationId xmlns:p14="http://schemas.microsoft.com/office/powerpoint/2010/main" val="2937192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Veri Yer Tutucusu 1">
            <a:extLst>
              <a:ext uri="{FF2B5EF4-FFF2-40B4-BE49-F238E27FC236}">
                <a16:creationId xmlns:a16="http://schemas.microsoft.com/office/drawing/2014/main" id="{9A78188A-B640-4A48-B499-77AF82FE50A9}"/>
              </a:ext>
            </a:extLst>
          </p:cNvPr>
          <p:cNvSpPr>
            <a:spLocks noGrp="1"/>
          </p:cNvSpPr>
          <p:nvPr>
            <p:ph type="dt" sz="half" idx="10"/>
          </p:nvPr>
        </p:nvSpPr>
        <p:spPr>
          <a:xfrm>
            <a:off x="643467" y="6356350"/>
            <a:ext cx="2743200" cy="365125"/>
          </a:xfrm>
        </p:spPr>
        <p:txBody>
          <a:bodyPr>
            <a:normAutofit/>
          </a:bodyPr>
          <a:lstStyle/>
          <a:p>
            <a:pPr>
              <a:spcAft>
                <a:spcPts val="600"/>
              </a:spcAft>
            </a:pPr>
            <a:fld id="{F113F0C4-2CAF-1743-888E-46F79AEC8860}" type="datetime1">
              <a:rPr lang="tr-TR" smtClean="0"/>
              <a:pPr>
                <a:spcAft>
                  <a:spcPts val="600"/>
                </a:spcAft>
              </a:pPr>
              <a:t>3.04.2020</a:t>
            </a:fld>
            <a:endParaRPr lang="tr-TR"/>
          </a:p>
        </p:txBody>
      </p:sp>
      <p:sp>
        <p:nvSpPr>
          <p:cNvPr id="3" name="Alt Bilgi Yer Tutucusu 2">
            <a:extLst>
              <a:ext uri="{FF2B5EF4-FFF2-40B4-BE49-F238E27FC236}">
                <a16:creationId xmlns:a16="http://schemas.microsoft.com/office/drawing/2014/main" id="{764ED03B-C45D-0745-8562-8FAE4F7886AE}"/>
              </a:ext>
            </a:extLst>
          </p:cNvPr>
          <p:cNvSpPr>
            <a:spLocks noGrp="1"/>
          </p:cNvSpPr>
          <p:nvPr>
            <p:ph type="ftr" sz="quarter" idx="11"/>
          </p:nvPr>
        </p:nvSpPr>
        <p:spPr>
          <a:xfrm>
            <a:off x="4038600" y="6356350"/>
            <a:ext cx="4114800" cy="365125"/>
          </a:xfrm>
        </p:spPr>
        <p:txBody>
          <a:bodyPr>
            <a:normAutofit/>
          </a:bodyPr>
          <a:lstStyle/>
          <a:p>
            <a:pPr>
              <a:spcAft>
                <a:spcPts val="600"/>
              </a:spcAft>
            </a:pPr>
            <a:r>
              <a:rPr lang="tr-TR" sz="1100"/>
              <a:t>2005 Sosyal Bilgiler Öğretim Programı Sunumu - Dr. Serkan Keleşoğlu</a:t>
            </a:r>
          </a:p>
        </p:txBody>
      </p:sp>
      <p:sp>
        <p:nvSpPr>
          <p:cNvPr id="4" name="Slayt Numarası Yer Tutucusu 3">
            <a:extLst>
              <a:ext uri="{FF2B5EF4-FFF2-40B4-BE49-F238E27FC236}">
                <a16:creationId xmlns:a16="http://schemas.microsoft.com/office/drawing/2014/main" id="{89B6A4EC-E625-6542-9CB4-D2C123E646E1}"/>
              </a:ext>
            </a:extLst>
          </p:cNvPr>
          <p:cNvSpPr>
            <a:spLocks noGrp="1"/>
          </p:cNvSpPr>
          <p:nvPr>
            <p:ph type="sldNum" sz="quarter" idx="12"/>
          </p:nvPr>
        </p:nvSpPr>
        <p:spPr>
          <a:xfrm>
            <a:off x="8805333" y="6356350"/>
            <a:ext cx="2743200" cy="365125"/>
          </a:xfrm>
        </p:spPr>
        <p:txBody>
          <a:bodyPr>
            <a:normAutofit/>
          </a:bodyPr>
          <a:lstStyle/>
          <a:p>
            <a:pPr>
              <a:spcAft>
                <a:spcPts val="600"/>
              </a:spcAft>
            </a:pPr>
            <a:fld id="{41F33D86-CA8C-924C-8D4E-0FCA5BB2FA17}" type="slidenum">
              <a:rPr lang="tr-TR" smtClean="0"/>
              <a:pPr>
                <a:spcAft>
                  <a:spcPts val="600"/>
                </a:spcAft>
              </a:pPr>
              <a:t>19</a:t>
            </a:fld>
            <a:endParaRPr lang="tr-TR"/>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o 4">
            <a:extLst>
              <a:ext uri="{FF2B5EF4-FFF2-40B4-BE49-F238E27FC236}">
                <a16:creationId xmlns:a16="http://schemas.microsoft.com/office/drawing/2014/main" id="{1BFC4CC1-AD4F-6744-8A9B-F75937057C5C}"/>
              </a:ext>
            </a:extLst>
          </p:cNvPr>
          <p:cNvGraphicFramePr>
            <a:graphicFrameLocks noGrp="1"/>
          </p:cNvGraphicFramePr>
          <p:nvPr>
            <p:extLst>
              <p:ext uri="{D42A27DB-BD31-4B8C-83A1-F6EECF244321}">
                <p14:modId xmlns:p14="http://schemas.microsoft.com/office/powerpoint/2010/main" val="104769570"/>
              </p:ext>
            </p:extLst>
          </p:nvPr>
        </p:nvGraphicFramePr>
        <p:xfrm>
          <a:off x="643467" y="776565"/>
          <a:ext cx="10905067" cy="5304874"/>
        </p:xfrm>
        <a:graphic>
          <a:graphicData uri="http://schemas.openxmlformats.org/drawingml/2006/table">
            <a:tbl>
              <a:tblPr firstRow="1" firstCol="1" lastRow="1" lastCol="1" bandRow="1" bandCol="1">
                <a:tableStyleId>{8799B23B-EC83-4686-B30A-512413B5E67A}</a:tableStyleId>
              </a:tblPr>
              <a:tblGrid>
                <a:gridCol w="5454069">
                  <a:extLst>
                    <a:ext uri="{9D8B030D-6E8A-4147-A177-3AD203B41FA5}">
                      <a16:colId xmlns:a16="http://schemas.microsoft.com/office/drawing/2014/main" val="4174353171"/>
                    </a:ext>
                  </a:extLst>
                </a:gridCol>
                <a:gridCol w="5450998">
                  <a:extLst>
                    <a:ext uri="{9D8B030D-6E8A-4147-A177-3AD203B41FA5}">
                      <a16:colId xmlns:a16="http://schemas.microsoft.com/office/drawing/2014/main" val="3038587825"/>
                    </a:ext>
                  </a:extLst>
                </a:gridCol>
              </a:tblGrid>
              <a:tr h="424390">
                <a:tc gridSpan="2">
                  <a:txBody>
                    <a:bodyPr/>
                    <a:lstStyle/>
                    <a:p>
                      <a:pPr algn="ctr">
                        <a:spcBef>
                          <a:spcPts val="400"/>
                        </a:spcBef>
                        <a:spcAft>
                          <a:spcPts val="0"/>
                        </a:spcAft>
                      </a:pPr>
                      <a:r>
                        <a:rPr lang="tr-TR" sz="2300">
                          <a:effectLst/>
                        </a:rPr>
                        <a:t>4. SINIF</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tc hMerge="1">
                  <a:txBody>
                    <a:bodyPr/>
                    <a:lstStyle/>
                    <a:p>
                      <a:endParaRPr lang="tr-TR"/>
                    </a:p>
                  </a:txBody>
                  <a:tcPr/>
                </a:tc>
                <a:extLst>
                  <a:ext uri="{0D108BD9-81ED-4DB2-BD59-A6C34878D82A}">
                    <a16:rowId xmlns:a16="http://schemas.microsoft.com/office/drawing/2014/main" val="2128111862"/>
                  </a:ext>
                </a:extLst>
              </a:tr>
              <a:tr h="424390">
                <a:tc>
                  <a:txBody>
                    <a:bodyPr/>
                    <a:lstStyle/>
                    <a:p>
                      <a:pPr algn="l">
                        <a:spcBef>
                          <a:spcPts val="400"/>
                        </a:spcBef>
                        <a:spcAft>
                          <a:spcPts val="0"/>
                        </a:spcAft>
                      </a:pPr>
                      <a:r>
                        <a:rPr lang="tr-TR" sz="2300">
                          <a:effectLst/>
                        </a:rPr>
                        <a:t>ÖĞRENME ALANI</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tc>
                  <a:txBody>
                    <a:bodyPr/>
                    <a:lstStyle/>
                    <a:p>
                      <a:pPr algn="l">
                        <a:spcBef>
                          <a:spcPts val="400"/>
                        </a:spcBef>
                        <a:spcAft>
                          <a:spcPts val="0"/>
                        </a:spcAft>
                      </a:pPr>
                      <a:r>
                        <a:rPr lang="tr-TR" sz="2300">
                          <a:effectLst/>
                        </a:rPr>
                        <a:t>DOĞRUDAN VERİLECEK DEĞER</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extLst>
                  <a:ext uri="{0D108BD9-81ED-4DB2-BD59-A6C34878D82A}">
                    <a16:rowId xmlns:a16="http://schemas.microsoft.com/office/drawing/2014/main" val="176970847"/>
                  </a:ext>
                </a:extLst>
              </a:tr>
              <a:tr h="424390">
                <a:tc>
                  <a:txBody>
                    <a:bodyPr/>
                    <a:lstStyle/>
                    <a:p>
                      <a:pPr algn="l">
                        <a:spcBef>
                          <a:spcPts val="400"/>
                        </a:spcBef>
                        <a:spcAft>
                          <a:spcPts val="0"/>
                        </a:spcAft>
                      </a:pPr>
                      <a:r>
                        <a:rPr lang="tr-TR" sz="2300">
                          <a:effectLst/>
                        </a:rPr>
                        <a:t>BİREY VE TOPLUM</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tc>
                  <a:txBody>
                    <a:bodyPr/>
                    <a:lstStyle/>
                    <a:p>
                      <a:pPr algn="l">
                        <a:spcBef>
                          <a:spcPts val="400"/>
                        </a:spcBef>
                        <a:spcAft>
                          <a:spcPts val="0"/>
                        </a:spcAft>
                      </a:pPr>
                      <a:r>
                        <a:rPr lang="tr-TR" sz="2300">
                          <a:effectLst/>
                        </a:rPr>
                        <a:t>Duygu ve düşüncelere saygı, Hoşgörü</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extLst>
                  <a:ext uri="{0D108BD9-81ED-4DB2-BD59-A6C34878D82A}">
                    <a16:rowId xmlns:a16="http://schemas.microsoft.com/office/drawing/2014/main" val="1638559020"/>
                  </a:ext>
                </a:extLst>
              </a:tr>
              <a:tr h="778048">
                <a:tc>
                  <a:txBody>
                    <a:bodyPr/>
                    <a:lstStyle/>
                    <a:p>
                      <a:pPr algn="l">
                        <a:spcBef>
                          <a:spcPts val="400"/>
                        </a:spcBef>
                        <a:spcAft>
                          <a:spcPts val="0"/>
                        </a:spcAft>
                      </a:pPr>
                      <a:r>
                        <a:rPr lang="tr-TR" sz="2300">
                          <a:effectLst/>
                        </a:rPr>
                        <a:t>KÜLTÜR VE MİRAS</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tc>
                  <a:txBody>
                    <a:bodyPr/>
                    <a:lstStyle/>
                    <a:p>
                      <a:pPr algn="l">
                        <a:spcBef>
                          <a:spcPts val="400"/>
                        </a:spcBef>
                        <a:spcAft>
                          <a:spcPts val="0"/>
                        </a:spcAft>
                      </a:pPr>
                      <a:r>
                        <a:rPr lang="tr-TR" sz="2300">
                          <a:effectLst/>
                        </a:rPr>
                        <a:t>Türk büyüklerine saygı, Aile birliğine önem verme, Vatanseverlik</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extLst>
                  <a:ext uri="{0D108BD9-81ED-4DB2-BD59-A6C34878D82A}">
                    <a16:rowId xmlns:a16="http://schemas.microsoft.com/office/drawing/2014/main" val="2680367453"/>
                  </a:ext>
                </a:extLst>
              </a:tr>
              <a:tr h="424390">
                <a:tc>
                  <a:txBody>
                    <a:bodyPr/>
                    <a:lstStyle/>
                    <a:p>
                      <a:pPr algn="l">
                        <a:spcBef>
                          <a:spcPts val="400"/>
                        </a:spcBef>
                        <a:spcAft>
                          <a:spcPts val="0"/>
                        </a:spcAft>
                      </a:pPr>
                      <a:r>
                        <a:rPr lang="tr-TR" sz="2300">
                          <a:effectLst/>
                        </a:rPr>
                        <a:t>İNSANLAR, YERLER VE ÇEVRELER</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tc>
                  <a:txBody>
                    <a:bodyPr/>
                    <a:lstStyle/>
                    <a:p>
                      <a:pPr algn="l">
                        <a:spcBef>
                          <a:spcPts val="400"/>
                        </a:spcBef>
                        <a:spcAft>
                          <a:spcPts val="0"/>
                        </a:spcAft>
                      </a:pPr>
                      <a:r>
                        <a:rPr lang="tr-TR" sz="2300">
                          <a:effectLst/>
                        </a:rPr>
                        <a:t>Doğa sevgisi</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extLst>
                  <a:ext uri="{0D108BD9-81ED-4DB2-BD59-A6C34878D82A}">
                    <a16:rowId xmlns:a16="http://schemas.microsoft.com/office/drawing/2014/main" val="2316825940"/>
                  </a:ext>
                </a:extLst>
              </a:tr>
              <a:tr h="778048">
                <a:tc>
                  <a:txBody>
                    <a:bodyPr/>
                    <a:lstStyle/>
                    <a:p>
                      <a:pPr algn="l">
                        <a:spcBef>
                          <a:spcPts val="400"/>
                        </a:spcBef>
                        <a:spcAft>
                          <a:spcPts val="0"/>
                        </a:spcAft>
                      </a:pPr>
                      <a:r>
                        <a:rPr lang="tr-TR" sz="2300">
                          <a:effectLst/>
                        </a:rPr>
                        <a:t>ÜRETİM,  DAĞITIM  VE TÜKETİM </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tc>
                  <a:txBody>
                    <a:bodyPr/>
                    <a:lstStyle/>
                    <a:p>
                      <a:pPr algn="l">
                        <a:spcBef>
                          <a:spcPts val="400"/>
                        </a:spcBef>
                        <a:spcAft>
                          <a:spcPts val="0"/>
                        </a:spcAft>
                      </a:pPr>
                      <a:r>
                        <a:rPr lang="tr-TR" sz="2300">
                          <a:effectLst/>
                        </a:rPr>
                        <a:t>Temizlik ve Sağlıklı olmaya önem verme</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extLst>
                  <a:ext uri="{0D108BD9-81ED-4DB2-BD59-A6C34878D82A}">
                    <a16:rowId xmlns:a16="http://schemas.microsoft.com/office/drawing/2014/main" val="3153560555"/>
                  </a:ext>
                </a:extLst>
              </a:tr>
              <a:tr h="424390">
                <a:tc>
                  <a:txBody>
                    <a:bodyPr/>
                    <a:lstStyle/>
                    <a:p>
                      <a:pPr algn="l">
                        <a:spcBef>
                          <a:spcPts val="400"/>
                        </a:spcBef>
                        <a:spcAft>
                          <a:spcPts val="0"/>
                        </a:spcAft>
                      </a:pPr>
                      <a:r>
                        <a:rPr lang="tr-TR" sz="2300">
                          <a:effectLst/>
                        </a:rPr>
                        <a:t>BİLİM, TEKNOLOJİ VE TOPLUM</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tc>
                  <a:txBody>
                    <a:bodyPr/>
                    <a:lstStyle/>
                    <a:p>
                      <a:pPr algn="l">
                        <a:spcBef>
                          <a:spcPts val="400"/>
                        </a:spcBef>
                        <a:spcAft>
                          <a:spcPts val="0"/>
                        </a:spcAft>
                      </a:pPr>
                      <a:r>
                        <a:rPr lang="tr-TR" sz="2300">
                          <a:effectLst/>
                        </a:rPr>
                        <a:t>Bilimsellik</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extLst>
                  <a:ext uri="{0D108BD9-81ED-4DB2-BD59-A6C34878D82A}">
                    <a16:rowId xmlns:a16="http://schemas.microsoft.com/office/drawing/2014/main" val="811501525"/>
                  </a:ext>
                </a:extLst>
              </a:tr>
              <a:tr h="778048">
                <a:tc>
                  <a:txBody>
                    <a:bodyPr/>
                    <a:lstStyle/>
                    <a:p>
                      <a:pPr algn="l">
                        <a:spcBef>
                          <a:spcPts val="400"/>
                        </a:spcBef>
                        <a:spcAft>
                          <a:spcPts val="0"/>
                        </a:spcAft>
                      </a:pPr>
                      <a:r>
                        <a:rPr lang="tr-TR" sz="2300">
                          <a:effectLst/>
                        </a:rPr>
                        <a:t>GRUPLAR, KURUMLAR VE SOSYAL ÖRGÜTLER</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tc>
                  <a:txBody>
                    <a:bodyPr/>
                    <a:lstStyle/>
                    <a:p>
                      <a:pPr algn="l">
                        <a:spcBef>
                          <a:spcPts val="400"/>
                        </a:spcBef>
                        <a:spcAft>
                          <a:spcPts val="0"/>
                        </a:spcAft>
                      </a:pPr>
                      <a:r>
                        <a:rPr lang="tr-TR" sz="2300">
                          <a:effectLst/>
                        </a:rPr>
                        <a:t>Yardımseverlik </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extLst>
                  <a:ext uri="{0D108BD9-81ED-4DB2-BD59-A6C34878D82A}">
                    <a16:rowId xmlns:a16="http://schemas.microsoft.com/office/drawing/2014/main" val="4005630758"/>
                  </a:ext>
                </a:extLst>
              </a:tr>
              <a:tr h="424390">
                <a:tc>
                  <a:txBody>
                    <a:bodyPr/>
                    <a:lstStyle/>
                    <a:p>
                      <a:pPr algn="l">
                        <a:spcBef>
                          <a:spcPts val="400"/>
                        </a:spcBef>
                        <a:spcAft>
                          <a:spcPts val="0"/>
                        </a:spcAft>
                      </a:pPr>
                      <a:r>
                        <a:rPr lang="tr-TR" sz="2300">
                          <a:effectLst/>
                        </a:rPr>
                        <a:t>GÜÇ, YÖNETİM VE TOPLUM</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tc>
                  <a:txBody>
                    <a:bodyPr/>
                    <a:lstStyle/>
                    <a:p>
                      <a:pPr algn="l">
                        <a:spcBef>
                          <a:spcPts val="400"/>
                        </a:spcBef>
                        <a:spcAft>
                          <a:spcPts val="0"/>
                        </a:spcAft>
                      </a:pPr>
                      <a:r>
                        <a:rPr lang="tr-TR" sz="2300">
                          <a:effectLst/>
                        </a:rPr>
                        <a:t>Bağımsızlık</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extLst>
                  <a:ext uri="{0D108BD9-81ED-4DB2-BD59-A6C34878D82A}">
                    <a16:rowId xmlns:a16="http://schemas.microsoft.com/office/drawing/2014/main" val="667355404"/>
                  </a:ext>
                </a:extLst>
              </a:tr>
              <a:tr h="424390">
                <a:tc>
                  <a:txBody>
                    <a:bodyPr/>
                    <a:lstStyle/>
                    <a:p>
                      <a:pPr algn="l">
                        <a:spcBef>
                          <a:spcPts val="400"/>
                        </a:spcBef>
                        <a:spcAft>
                          <a:spcPts val="0"/>
                        </a:spcAft>
                      </a:pPr>
                      <a:r>
                        <a:rPr lang="tr-TR" sz="2300">
                          <a:effectLst/>
                        </a:rPr>
                        <a:t>KÜRESEL BAĞLANTILAR</a:t>
                      </a:r>
                      <a:endParaRPr lang="tr-TR" sz="2300">
                        <a:effectLst/>
                        <a:latin typeface="Times New Roman" panose="02020603050405020304" pitchFamily="18" charset="0"/>
                        <a:ea typeface="Times New Roman" panose="02020603050405020304" pitchFamily="18" charset="0"/>
                      </a:endParaRPr>
                    </a:p>
                  </a:txBody>
                  <a:tcPr marL="132622" marR="132622" marT="0" marB="0" anchor="ctr"/>
                </a:tc>
                <a:tc>
                  <a:txBody>
                    <a:bodyPr/>
                    <a:lstStyle/>
                    <a:p>
                      <a:pPr algn="l">
                        <a:spcBef>
                          <a:spcPts val="400"/>
                        </a:spcBef>
                        <a:spcAft>
                          <a:spcPts val="0"/>
                        </a:spcAft>
                      </a:pPr>
                      <a:r>
                        <a:rPr lang="tr-TR" sz="2300" dirty="0">
                          <a:effectLst/>
                        </a:rPr>
                        <a:t>Misafirperverlik</a:t>
                      </a:r>
                      <a:endParaRPr lang="tr-TR" sz="2300" dirty="0">
                        <a:effectLst/>
                        <a:latin typeface="Times New Roman" panose="02020603050405020304" pitchFamily="18" charset="0"/>
                        <a:ea typeface="Times New Roman" panose="02020603050405020304" pitchFamily="18" charset="0"/>
                      </a:endParaRPr>
                    </a:p>
                  </a:txBody>
                  <a:tcPr marL="132622" marR="132622" marT="0" marB="0" anchor="ctr"/>
                </a:tc>
                <a:extLst>
                  <a:ext uri="{0D108BD9-81ED-4DB2-BD59-A6C34878D82A}">
                    <a16:rowId xmlns:a16="http://schemas.microsoft.com/office/drawing/2014/main" val="2310698318"/>
                  </a:ext>
                </a:extLst>
              </a:tr>
            </a:tbl>
          </a:graphicData>
        </a:graphic>
      </p:graphicFrame>
    </p:spTree>
    <p:extLst>
      <p:ext uri="{BB962C8B-B14F-4D97-AF65-F5344CB8AC3E}">
        <p14:creationId xmlns:p14="http://schemas.microsoft.com/office/powerpoint/2010/main" val="90242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0FFB23C-E158-6A41-A596-093D5E73024C}"/>
              </a:ext>
            </a:extLst>
          </p:cNvPr>
          <p:cNvSpPr>
            <a:spLocks noGrp="1"/>
          </p:cNvSpPr>
          <p:nvPr>
            <p:ph type="dt" sz="half" idx="10"/>
          </p:nvPr>
        </p:nvSpPr>
        <p:spPr/>
        <p:txBody>
          <a:bodyPr/>
          <a:lstStyle/>
          <a:p>
            <a:fld id="{F113F0C4-2CAF-1743-888E-46F79AEC8860}" type="datetime1">
              <a:rPr lang="tr-TR" smtClean="0"/>
              <a:t>2.04.2020</a:t>
            </a:fld>
            <a:endParaRPr lang="tr-TR"/>
          </a:p>
        </p:txBody>
      </p:sp>
      <p:sp>
        <p:nvSpPr>
          <p:cNvPr id="3" name="Alt Bilgi Yer Tutucusu 2">
            <a:extLst>
              <a:ext uri="{FF2B5EF4-FFF2-40B4-BE49-F238E27FC236}">
                <a16:creationId xmlns:a16="http://schemas.microsoft.com/office/drawing/2014/main" id="{88E854D4-A1AC-E34E-A26C-3DBE19053129}"/>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38F9ED3C-DF54-EC42-AC81-2F37FDD60611}"/>
              </a:ext>
            </a:extLst>
          </p:cNvPr>
          <p:cNvSpPr>
            <a:spLocks noGrp="1"/>
          </p:cNvSpPr>
          <p:nvPr>
            <p:ph type="sldNum" sz="quarter" idx="12"/>
          </p:nvPr>
        </p:nvSpPr>
        <p:spPr/>
        <p:txBody>
          <a:bodyPr/>
          <a:lstStyle/>
          <a:p>
            <a:fld id="{41F33D86-CA8C-924C-8D4E-0FCA5BB2FA17}" type="slidenum">
              <a:rPr lang="tr-TR" smtClean="0"/>
              <a:t>2</a:t>
            </a:fld>
            <a:endParaRPr lang="tr-TR"/>
          </a:p>
        </p:txBody>
      </p:sp>
      <p:sp>
        <p:nvSpPr>
          <p:cNvPr id="5" name="Dikdörtgen 4">
            <a:extLst>
              <a:ext uri="{FF2B5EF4-FFF2-40B4-BE49-F238E27FC236}">
                <a16:creationId xmlns:a16="http://schemas.microsoft.com/office/drawing/2014/main" id="{74D1D83F-4410-C548-99CF-D68341A0FC0C}"/>
              </a:ext>
            </a:extLst>
          </p:cNvPr>
          <p:cNvSpPr/>
          <p:nvPr/>
        </p:nvSpPr>
        <p:spPr>
          <a:xfrm>
            <a:off x="2637457" y="870311"/>
            <a:ext cx="6917086" cy="584775"/>
          </a:xfrm>
          <a:prstGeom prst="rect">
            <a:avLst/>
          </a:prstGeom>
          <a:noFill/>
        </p:spPr>
        <p:txBody>
          <a:bodyPr wrap="none" lIns="91440" tIns="45720" rIns="91440" bIns="45720">
            <a:spAutoFit/>
          </a:bodyPr>
          <a:lstStyle/>
          <a:p>
            <a:pPr algn="ctr"/>
            <a:r>
              <a:rPr lang="tr-TR" sz="3200" b="0" cap="none" spc="0" dirty="0">
                <a:ln w="0"/>
                <a:effectLst>
                  <a:reflection blurRad="6350" stA="53000" endA="300" endPos="35500" dir="5400000" sy="-90000" algn="bl" rotWithShape="0"/>
                </a:effectLst>
              </a:rPr>
              <a:t>2005 Sosyal Bilgiler Programının Vizyonu</a:t>
            </a:r>
          </a:p>
        </p:txBody>
      </p:sp>
      <p:sp>
        <p:nvSpPr>
          <p:cNvPr id="6" name="Metin kutusu 5">
            <a:extLst>
              <a:ext uri="{FF2B5EF4-FFF2-40B4-BE49-F238E27FC236}">
                <a16:creationId xmlns:a16="http://schemas.microsoft.com/office/drawing/2014/main" id="{9E6DFCB5-E5DB-674C-B58D-470F58EB6831}"/>
              </a:ext>
            </a:extLst>
          </p:cNvPr>
          <p:cNvSpPr txBox="1"/>
          <p:nvPr/>
        </p:nvSpPr>
        <p:spPr>
          <a:xfrm>
            <a:off x="1121664" y="1905506"/>
            <a:ext cx="9948672" cy="3046988"/>
          </a:xfrm>
          <a:prstGeom prst="rect">
            <a:avLst/>
          </a:prstGeom>
          <a:noFill/>
        </p:spPr>
        <p:txBody>
          <a:bodyPr wrap="square" rtlCol="0">
            <a:spAutoFit/>
          </a:bodyPr>
          <a:lstStyle/>
          <a:p>
            <a:pPr algn="just">
              <a:spcBef>
                <a:spcPts val="600"/>
              </a:spcBef>
              <a:spcAft>
                <a:spcPts val="600"/>
              </a:spcAft>
            </a:pPr>
            <a:r>
              <a:rPr lang="tr-TR" sz="2400" dirty="0"/>
              <a:t>21. yüzyılın çağdaş, Atatürk ilkeleri ve inkılâplarını benimsemiş, Türk tarihini ve kültürünü kavramış, temel demokratik değerlerle donanmış ve insan haklarına saygılı, yaşadığı çevreye duyarlı, bilgiyi deneyimlerine göre yorumlayıp sosyal ve kültürel bağlam içinde oluşturan, kullanan ve düzenleyen (eleştirel düşünen, yaratıcı, doğru karar veren), sosyal katılım becerileri gelişmiş, sosyal bilimcilerin bilimsel bilgiyi üretirken kullandıkları yöntemleri kazanmış, sosyal yaşamda etkin, üretken, haklarını ve sorumluluklarını bilen, Türkiye Cumhuriyeti vatandaşlarını yetiştirmektir.</a:t>
            </a:r>
          </a:p>
        </p:txBody>
      </p:sp>
    </p:spTree>
    <p:extLst>
      <p:ext uri="{BB962C8B-B14F-4D97-AF65-F5344CB8AC3E}">
        <p14:creationId xmlns:p14="http://schemas.microsoft.com/office/powerpoint/2010/main" val="1885188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Veri Yer Tutucusu 1">
            <a:extLst>
              <a:ext uri="{FF2B5EF4-FFF2-40B4-BE49-F238E27FC236}">
                <a16:creationId xmlns:a16="http://schemas.microsoft.com/office/drawing/2014/main" id="{5E4C36CC-EF09-6E4B-970A-A220A27239E5}"/>
              </a:ext>
            </a:extLst>
          </p:cNvPr>
          <p:cNvSpPr>
            <a:spLocks noGrp="1"/>
          </p:cNvSpPr>
          <p:nvPr>
            <p:ph type="dt" sz="half" idx="10"/>
          </p:nvPr>
        </p:nvSpPr>
        <p:spPr>
          <a:xfrm>
            <a:off x="643467" y="6356350"/>
            <a:ext cx="2743200" cy="365125"/>
          </a:xfrm>
        </p:spPr>
        <p:txBody>
          <a:bodyPr>
            <a:normAutofit/>
          </a:bodyPr>
          <a:lstStyle/>
          <a:p>
            <a:pPr>
              <a:spcAft>
                <a:spcPts val="600"/>
              </a:spcAft>
            </a:pPr>
            <a:fld id="{F113F0C4-2CAF-1743-888E-46F79AEC8860}" type="datetime1">
              <a:rPr lang="tr-TR" smtClean="0"/>
              <a:pPr>
                <a:spcAft>
                  <a:spcPts val="600"/>
                </a:spcAft>
              </a:pPr>
              <a:t>3.04.2020</a:t>
            </a:fld>
            <a:endParaRPr lang="tr-TR"/>
          </a:p>
        </p:txBody>
      </p:sp>
      <p:sp>
        <p:nvSpPr>
          <p:cNvPr id="3" name="Alt Bilgi Yer Tutucusu 2">
            <a:extLst>
              <a:ext uri="{FF2B5EF4-FFF2-40B4-BE49-F238E27FC236}">
                <a16:creationId xmlns:a16="http://schemas.microsoft.com/office/drawing/2014/main" id="{C0F71C35-0387-6A4E-8103-E6A3DDF7FE9D}"/>
              </a:ext>
            </a:extLst>
          </p:cNvPr>
          <p:cNvSpPr>
            <a:spLocks noGrp="1"/>
          </p:cNvSpPr>
          <p:nvPr>
            <p:ph type="ftr" sz="quarter" idx="11"/>
          </p:nvPr>
        </p:nvSpPr>
        <p:spPr>
          <a:xfrm>
            <a:off x="4038600" y="6356350"/>
            <a:ext cx="4114800" cy="365125"/>
          </a:xfrm>
        </p:spPr>
        <p:txBody>
          <a:bodyPr>
            <a:normAutofit/>
          </a:bodyPr>
          <a:lstStyle/>
          <a:p>
            <a:pPr>
              <a:spcAft>
                <a:spcPts val="600"/>
              </a:spcAft>
            </a:pPr>
            <a:r>
              <a:rPr lang="tr-TR" sz="1100"/>
              <a:t>2005 Sosyal Bilgiler Öğretim Programı Sunumu - Dr. Serkan Keleşoğlu</a:t>
            </a:r>
          </a:p>
        </p:txBody>
      </p:sp>
      <p:sp>
        <p:nvSpPr>
          <p:cNvPr id="4" name="Slayt Numarası Yer Tutucusu 3">
            <a:extLst>
              <a:ext uri="{FF2B5EF4-FFF2-40B4-BE49-F238E27FC236}">
                <a16:creationId xmlns:a16="http://schemas.microsoft.com/office/drawing/2014/main" id="{41CE6CB0-3E01-4648-B935-E7B1445A8379}"/>
              </a:ext>
            </a:extLst>
          </p:cNvPr>
          <p:cNvSpPr>
            <a:spLocks noGrp="1"/>
          </p:cNvSpPr>
          <p:nvPr>
            <p:ph type="sldNum" sz="quarter" idx="12"/>
          </p:nvPr>
        </p:nvSpPr>
        <p:spPr>
          <a:xfrm>
            <a:off x="8805333" y="6356350"/>
            <a:ext cx="2743200" cy="365125"/>
          </a:xfrm>
        </p:spPr>
        <p:txBody>
          <a:bodyPr>
            <a:normAutofit/>
          </a:bodyPr>
          <a:lstStyle/>
          <a:p>
            <a:pPr>
              <a:spcAft>
                <a:spcPts val="600"/>
              </a:spcAft>
            </a:pPr>
            <a:fld id="{41F33D86-CA8C-924C-8D4E-0FCA5BB2FA17}" type="slidenum">
              <a:rPr lang="tr-TR" smtClean="0"/>
              <a:pPr>
                <a:spcAft>
                  <a:spcPts val="600"/>
                </a:spcAft>
              </a:pPr>
              <a:t>20</a:t>
            </a:fld>
            <a:endParaRPr lang="tr-TR"/>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o 4">
            <a:extLst>
              <a:ext uri="{FF2B5EF4-FFF2-40B4-BE49-F238E27FC236}">
                <a16:creationId xmlns:a16="http://schemas.microsoft.com/office/drawing/2014/main" id="{655ACDB3-AC23-8E4E-88A0-A18048F2570A}"/>
              </a:ext>
            </a:extLst>
          </p:cNvPr>
          <p:cNvGraphicFramePr>
            <a:graphicFrameLocks noGrp="1"/>
          </p:cNvGraphicFramePr>
          <p:nvPr>
            <p:extLst>
              <p:ext uri="{D42A27DB-BD31-4B8C-83A1-F6EECF244321}">
                <p14:modId xmlns:p14="http://schemas.microsoft.com/office/powerpoint/2010/main" val="170176598"/>
              </p:ext>
            </p:extLst>
          </p:nvPr>
        </p:nvGraphicFramePr>
        <p:xfrm>
          <a:off x="895372" y="643467"/>
          <a:ext cx="10401257" cy="5571072"/>
        </p:xfrm>
        <a:graphic>
          <a:graphicData uri="http://schemas.openxmlformats.org/drawingml/2006/table">
            <a:tbl>
              <a:tblPr firstRow="1" firstCol="1" lastRow="1" lastCol="1" bandRow="1" bandCol="1">
                <a:tableStyleId>{69012ECD-51FC-41F1-AA8D-1B2483CD663E}</a:tableStyleId>
              </a:tblPr>
              <a:tblGrid>
                <a:gridCol w="5095849">
                  <a:extLst>
                    <a:ext uri="{9D8B030D-6E8A-4147-A177-3AD203B41FA5}">
                      <a16:colId xmlns:a16="http://schemas.microsoft.com/office/drawing/2014/main" val="87478362"/>
                    </a:ext>
                  </a:extLst>
                </a:gridCol>
                <a:gridCol w="5305408">
                  <a:extLst>
                    <a:ext uri="{9D8B030D-6E8A-4147-A177-3AD203B41FA5}">
                      <a16:colId xmlns:a16="http://schemas.microsoft.com/office/drawing/2014/main" val="895485937"/>
                    </a:ext>
                  </a:extLst>
                </a:gridCol>
              </a:tblGrid>
              <a:tr h="445686">
                <a:tc gridSpan="2">
                  <a:txBody>
                    <a:bodyPr/>
                    <a:lstStyle/>
                    <a:p>
                      <a:pPr algn="ctr">
                        <a:spcBef>
                          <a:spcPts val="400"/>
                        </a:spcBef>
                        <a:spcAft>
                          <a:spcPts val="0"/>
                        </a:spcAft>
                      </a:pPr>
                      <a:r>
                        <a:rPr lang="tr-TR" sz="2400">
                          <a:effectLst/>
                        </a:rPr>
                        <a:t>5. SINIF</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tc hMerge="1">
                  <a:txBody>
                    <a:bodyPr/>
                    <a:lstStyle/>
                    <a:p>
                      <a:endParaRPr lang="tr-TR"/>
                    </a:p>
                  </a:txBody>
                  <a:tcPr/>
                </a:tc>
                <a:extLst>
                  <a:ext uri="{0D108BD9-81ED-4DB2-BD59-A6C34878D82A}">
                    <a16:rowId xmlns:a16="http://schemas.microsoft.com/office/drawing/2014/main" val="3171685006"/>
                  </a:ext>
                </a:extLst>
              </a:tr>
              <a:tr h="445686">
                <a:tc>
                  <a:txBody>
                    <a:bodyPr/>
                    <a:lstStyle/>
                    <a:p>
                      <a:pPr algn="l">
                        <a:spcBef>
                          <a:spcPts val="400"/>
                        </a:spcBef>
                        <a:spcAft>
                          <a:spcPts val="0"/>
                        </a:spcAft>
                      </a:pPr>
                      <a:r>
                        <a:rPr lang="tr-TR" sz="2400">
                          <a:effectLst/>
                        </a:rPr>
                        <a:t>ÖĞRENME ALANI</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tc>
                  <a:txBody>
                    <a:bodyPr/>
                    <a:lstStyle/>
                    <a:p>
                      <a:pPr algn="l">
                        <a:spcBef>
                          <a:spcPts val="400"/>
                        </a:spcBef>
                        <a:spcAft>
                          <a:spcPts val="0"/>
                        </a:spcAft>
                      </a:pPr>
                      <a:r>
                        <a:rPr lang="tr-TR" sz="2400">
                          <a:effectLst/>
                        </a:rPr>
                        <a:t>DOĞRUDAN VERİLECEK DEĞER</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extLst>
                  <a:ext uri="{0D108BD9-81ED-4DB2-BD59-A6C34878D82A}">
                    <a16:rowId xmlns:a16="http://schemas.microsoft.com/office/drawing/2014/main" val="3357204679"/>
                  </a:ext>
                </a:extLst>
              </a:tr>
              <a:tr h="445686">
                <a:tc>
                  <a:txBody>
                    <a:bodyPr/>
                    <a:lstStyle/>
                    <a:p>
                      <a:pPr algn="l">
                        <a:spcBef>
                          <a:spcPts val="400"/>
                        </a:spcBef>
                        <a:spcAft>
                          <a:spcPts val="0"/>
                        </a:spcAft>
                      </a:pPr>
                      <a:r>
                        <a:rPr lang="tr-TR" sz="2400">
                          <a:effectLst/>
                        </a:rPr>
                        <a:t>BİREY VE TOPLUM</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tc>
                  <a:txBody>
                    <a:bodyPr/>
                    <a:lstStyle/>
                    <a:p>
                      <a:pPr algn="l">
                        <a:spcBef>
                          <a:spcPts val="400"/>
                        </a:spcBef>
                        <a:spcAft>
                          <a:spcPts val="0"/>
                        </a:spcAft>
                      </a:pPr>
                      <a:r>
                        <a:rPr lang="tr-TR" sz="2400">
                          <a:effectLst/>
                        </a:rPr>
                        <a:t>Sorumluluk</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extLst>
                  <a:ext uri="{0D108BD9-81ED-4DB2-BD59-A6C34878D82A}">
                    <a16:rowId xmlns:a16="http://schemas.microsoft.com/office/drawing/2014/main" val="4285863117"/>
                  </a:ext>
                </a:extLst>
              </a:tr>
              <a:tr h="445686">
                <a:tc>
                  <a:txBody>
                    <a:bodyPr/>
                    <a:lstStyle/>
                    <a:p>
                      <a:pPr algn="l">
                        <a:spcBef>
                          <a:spcPts val="400"/>
                        </a:spcBef>
                        <a:spcAft>
                          <a:spcPts val="0"/>
                        </a:spcAft>
                      </a:pPr>
                      <a:r>
                        <a:rPr lang="tr-TR" sz="2400">
                          <a:effectLst/>
                        </a:rPr>
                        <a:t>KÜLTÜR VE MİRAS</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tc>
                  <a:txBody>
                    <a:bodyPr/>
                    <a:lstStyle/>
                    <a:p>
                      <a:pPr algn="l">
                        <a:spcBef>
                          <a:spcPts val="400"/>
                        </a:spcBef>
                        <a:spcAft>
                          <a:spcPts val="0"/>
                        </a:spcAft>
                      </a:pPr>
                      <a:r>
                        <a:rPr lang="tr-TR" sz="2400">
                          <a:effectLst/>
                        </a:rPr>
                        <a:t>Estetik</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extLst>
                  <a:ext uri="{0D108BD9-81ED-4DB2-BD59-A6C34878D82A}">
                    <a16:rowId xmlns:a16="http://schemas.microsoft.com/office/drawing/2014/main" val="3184888607"/>
                  </a:ext>
                </a:extLst>
              </a:tr>
              <a:tr h="817090">
                <a:tc>
                  <a:txBody>
                    <a:bodyPr/>
                    <a:lstStyle/>
                    <a:p>
                      <a:pPr algn="l">
                        <a:spcBef>
                          <a:spcPts val="400"/>
                        </a:spcBef>
                        <a:spcAft>
                          <a:spcPts val="0"/>
                        </a:spcAft>
                      </a:pPr>
                      <a:r>
                        <a:rPr lang="tr-TR" sz="2400">
                          <a:effectLst/>
                        </a:rPr>
                        <a:t>İNSANLAR, YERLER VE ÇEVRELER</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tc>
                  <a:txBody>
                    <a:bodyPr/>
                    <a:lstStyle/>
                    <a:p>
                      <a:pPr algn="l">
                        <a:spcBef>
                          <a:spcPts val="400"/>
                        </a:spcBef>
                        <a:spcAft>
                          <a:spcPts val="0"/>
                        </a:spcAft>
                      </a:pPr>
                      <a:r>
                        <a:rPr lang="tr-TR" sz="2400">
                          <a:effectLst/>
                        </a:rPr>
                        <a:t>Doğal çevreye duyarlılık</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extLst>
                  <a:ext uri="{0D108BD9-81ED-4DB2-BD59-A6C34878D82A}">
                    <a16:rowId xmlns:a16="http://schemas.microsoft.com/office/drawing/2014/main" val="1827094190"/>
                  </a:ext>
                </a:extLst>
              </a:tr>
              <a:tr h="445686">
                <a:tc>
                  <a:txBody>
                    <a:bodyPr/>
                    <a:lstStyle/>
                    <a:p>
                      <a:pPr algn="l">
                        <a:spcBef>
                          <a:spcPts val="400"/>
                        </a:spcBef>
                        <a:spcAft>
                          <a:spcPts val="0"/>
                        </a:spcAft>
                      </a:pPr>
                      <a:r>
                        <a:rPr lang="tr-TR" sz="2400">
                          <a:effectLst/>
                        </a:rPr>
                        <a:t>ÜRETİM, TÜKETİM VE DAĞITIM</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tc>
                  <a:txBody>
                    <a:bodyPr/>
                    <a:lstStyle/>
                    <a:p>
                      <a:pPr algn="l">
                        <a:spcBef>
                          <a:spcPts val="400"/>
                        </a:spcBef>
                        <a:spcAft>
                          <a:spcPts val="0"/>
                        </a:spcAft>
                      </a:pPr>
                      <a:r>
                        <a:rPr lang="tr-TR" sz="2400">
                          <a:effectLst/>
                        </a:rPr>
                        <a:t>Çalışkanlık</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extLst>
                  <a:ext uri="{0D108BD9-81ED-4DB2-BD59-A6C34878D82A}">
                    <a16:rowId xmlns:a16="http://schemas.microsoft.com/office/drawing/2014/main" val="1623799291"/>
                  </a:ext>
                </a:extLst>
              </a:tr>
              <a:tr h="445686">
                <a:tc>
                  <a:txBody>
                    <a:bodyPr/>
                    <a:lstStyle/>
                    <a:p>
                      <a:pPr algn="l">
                        <a:spcBef>
                          <a:spcPts val="400"/>
                        </a:spcBef>
                        <a:spcAft>
                          <a:spcPts val="0"/>
                        </a:spcAft>
                      </a:pPr>
                      <a:r>
                        <a:rPr lang="tr-TR" sz="2400">
                          <a:effectLst/>
                        </a:rPr>
                        <a:t>BİLİM, TEKNOLOJİ VE TOPLUM</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tc>
                  <a:txBody>
                    <a:bodyPr/>
                    <a:lstStyle/>
                    <a:p>
                      <a:pPr algn="l">
                        <a:spcBef>
                          <a:spcPts val="400"/>
                        </a:spcBef>
                        <a:spcAft>
                          <a:spcPts val="0"/>
                        </a:spcAft>
                      </a:pPr>
                      <a:r>
                        <a:rPr lang="tr-TR" sz="2400">
                          <a:effectLst/>
                        </a:rPr>
                        <a:t>Akademik dürüstlük</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extLst>
                  <a:ext uri="{0D108BD9-81ED-4DB2-BD59-A6C34878D82A}">
                    <a16:rowId xmlns:a16="http://schemas.microsoft.com/office/drawing/2014/main" val="2585591513"/>
                  </a:ext>
                </a:extLst>
              </a:tr>
              <a:tr h="817090">
                <a:tc>
                  <a:txBody>
                    <a:bodyPr/>
                    <a:lstStyle/>
                    <a:p>
                      <a:pPr algn="l">
                        <a:spcBef>
                          <a:spcPts val="400"/>
                        </a:spcBef>
                        <a:spcAft>
                          <a:spcPts val="0"/>
                        </a:spcAft>
                      </a:pPr>
                      <a:r>
                        <a:rPr lang="tr-TR" sz="2400">
                          <a:effectLst/>
                        </a:rPr>
                        <a:t>GRUPLAR, KURUMLAR VE SOSYAL ÖRGÜTLER</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tc>
                  <a:txBody>
                    <a:bodyPr/>
                    <a:lstStyle/>
                    <a:p>
                      <a:pPr algn="l">
                        <a:spcBef>
                          <a:spcPts val="400"/>
                        </a:spcBef>
                        <a:spcAft>
                          <a:spcPts val="0"/>
                        </a:spcAft>
                      </a:pPr>
                      <a:r>
                        <a:rPr lang="tr-TR" sz="2400">
                          <a:effectLst/>
                        </a:rPr>
                        <a:t>Dayanışma </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extLst>
                  <a:ext uri="{0D108BD9-81ED-4DB2-BD59-A6C34878D82A}">
                    <a16:rowId xmlns:a16="http://schemas.microsoft.com/office/drawing/2014/main" val="3422311892"/>
                  </a:ext>
                </a:extLst>
              </a:tr>
              <a:tr h="817090">
                <a:tc>
                  <a:txBody>
                    <a:bodyPr/>
                    <a:lstStyle/>
                    <a:p>
                      <a:pPr algn="l">
                        <a:spcBef>
                          <a:spcPts val="400"/>
                        </a:spcBef>
                        <a:spcAft>
                          <a:spcPts val="0"/>
                        </a:spcAft>
                      </a:pPr>
                      <a:r>
                        <a:rPr lang="tr-TR" sz="2400">
                          <a:effectLst/>
                        </a:rPr>
                        <a:t>GÜÇ, YÖNETİM VE TOPLUM</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tc>
                  <a:txBody>
                    <a:bodyPr/>
                    <a:lstStyle/>
                    <a:p>
                      <a:pPr algn="l">
                        <a:spcBef>
                          <a:spcPts val="400"/>
                        </a:spcBef>
                        <a:spcAft>
                          <a:spcPts val="0"/>
                        </a:spcAft>
                      </a:pPr>
                      <a:r>
                        <a:rPr lang="tr-TR" sz="2400">
                          <a:effectLst/>
                        </a:rPr>
                        <a:t>Adil Olma, Bayrağa ve İstiklâl Marşı’na saygı</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extLst>
                  <a:ext uri="{0D108BD9-81ED-4DB2-BD59-A6C34878D82A}">
                    <a16:rowId xmlns:a16="http://schemas.microsoft.com/office/drawing/2014/main" val="4184371884"/>
                  </a:ext>
                </a:extLst>
              </a:tr>
              <a:tr h="445686">
                <a:tc>
                  <a:txBody>
                    <a:bodyPr/>
                    <a:lstStyle/>
                    <a:p>
                      <a:pPr algn="l">
                        <a:spcBef>
                          <a:spcPts val="400"/>
                        </a:spcBef>
                        <a:spcAft>
                          <a:spcPts val="0"/>
                        </a:spcAft>
                      </a:pPr>
                      <a:r>
                        <a:rPr lang="tr-TR" sz="2400">
                          <a:effectLst/>
                        </a:rPr>
                        <a:t>KÜRESEL BAĞLANTILAR</a:t>
                      </a:r>
                      <a:endParaRPr lang="tr-TR" sz="2400">
                        <a:effectLst/>
                        <a:latin typeface="Times New Roman" panose="02020603050405020304" pitchFamily="18" charset="0"/>
                        <a:ea typeface="Times New Roman" panose="02020603050405020304" pitchFamily="18" charset="0"/>
                      </a:endParaRPr>
                    </a:p>
                  </a:txBody>
                  <a:tcPr marL="139277" marR="139277" marT="0" marB="0" anchor="ctr"/>
                </a:tc>
                <a:tc>
                  <a:txBody>
                    <a:bodyPr/>
                    <a:lstStyle/>
                    <a:p>
                      <a:pPr algn="l">
                        <a:spcBef>
                          <a:spcPts val="400"/>
                        </a:spcBef>
                        <a:spcAft>
                          <a:spcPts val="0"/>
                        </a:spcAft>
                      </a:pPr>
                      <a:r>
                        <a:rPr lang="tr-TR" sz="2400" dirty="0">
                          <a:effectLst/>
                        </a:rPr>
                        <a:t>Tarihsel mirasa duyarlılık</a:t>
                      </a:r>
                      <a:endParaRPr lang="tr-TR" sz="2400" dirty="0">
                        <a:effectLst/>
                        <a:latin typeface="Times New Roman" panose="02020603050405020304" pitchFamily="18" charset="0"/>
                        <a:ea typeface="Times New Roman" panose="02020603050405020304" pitchFamily="18" charset="0"/>
                      </a:endParaRPr>
                    </a:p>
                  </a:txBody>
                  <a:tcPr marL="139277" marR="139277" marT="0" marB="0" anchor="ctr"/>
                </a:tc>
                <a:extLst>
                  <a:ext uri="{0D108BD9-81ED-4DB2-BD59-A6C34878D82A}">
                    <a16:rowId xmlns:a16="http://schemas.microsoft.com/office/drawing/2014/main" val="1619127701"/>
                  </a:ext>
                </a:extLst>
              </a:tr>
            </a:tbl>
          </a:graphicData>
        </a:graphic>
      </p:graphicFrame>
    </p:spTree>
    <p:extLst>
      <p:ext uri="{BB962C8B-B14F-4D97-AF65-F5344CB8AC3E}">
        <p14:creationId xmlns:p14="http://schemas.microsoft.com/office/powerpoint/2010/main" val="441017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Veri Yer Tutucusu 1">
            <a:extLst>
              <a:ext uri="{FF2B5EF4-FFF2-40B4-BE49-F238E27FC236}">
                <a16:creationId xmlns:a16="http://schemas.microsoft.com/office/drawing/2014/main" id="{E6219F62-43D2-AD40-B423-D557EE4E3F64}"/>
              </a:ext>
            </a:extLst>
          </p:cNvPr>
          <p:cNvSpPr>
            <a:spLocks noGrp="1"/>
          </p:cNvSpPr>
          <p:nvPr>
            <p:ph type="dt" sz="half" idx="10"/>
          </p:nvPr>
        </p:nvSpPr>
        <p:spPr>
          <a:xfrm>
            <a:off x="643467" y="6356350"/>
            <a:ext cx="2743200" cy="365125"/>
          </a:xfrm>
        </p:spPr>
        <p:txBody>
          <a:bodyPr>
            <a:normAutofit/>
          </a:bodyPr>
          <a:lstStyle/>
          <a:p>
            <a:pPr>
              <a:spcAft>
                <a:spcPts val="600"/>
              </a:spcAft>
            </a:pPr>
            <a:fld id="{F113F0C4-2CAF-1743-888E-46F79AEC8860}" type="datetime1">
              <a:rPr lang="tr-TR" smtClean="0"/>
              <a:pPr>
                <a:spcAft>
                  <a:spcPts val="600"/>
                </a:spcAft>
              </a:pPr>
              <a:t>3.04.2020</a:t>
            </a:fld>
            <a:endParaRPr lang="tr-TR"/>
          </a:p>
        </p:txBody>
      </p:sp>
      <p:sp>
        <p:nvSpPr>
          <p:cNvPr id="3" name="Alt Bilgi Yer Tutucusu 2">
            <a:extLst>
              <a:ext uri="{FF2B5EF4-FFF2-40B4-BE49-F238E27FC236}">
                <a16:creationId xmlns:a16="http://schemas.microsoft.com/office/drawing/2014/main" id="{CD552666-25E9-B541-ADCA-661163B17D67}"/>
              </a:ext>
            </a:extLst>
          </p:cNvPr>
          <p:cNvSpPr>
            <a:spLocks noGrp="1"/>
          </p:cNvSpPr>
          <p:nvPr>
            <p:ph type="ftr" sz="quarter" idx="11"/>
          </p:nvPr>
        </p:nvSpPr>
        <p:spPr>
          <a:xfrm>
            <a:off x="4038600" y="6356350"/>
            <a:ext cx="4114800" cy="365125"/>
          </a:xfrm>
        </p:spPr>
        <p:txBody>
          <a:bodyPr>
            <a:normAutofit/>
          </a:bodyPr>
          <a:lstStyle/>
          <a:p>
            <a:pPr>
              <a:spcAft>
                <a:spcPts val="600"/>
              </a:spcAft>
            </a:pPr>
            <a:r>
              <a:rPr lang="tr-TR" sz="1100"/>
              <a:t>2005 Sosyal Bilgiler Öğretim Programı Sunumu - Dr. Serkan Keleşoğlu</a:t>
            </a:r>
          </a:p>
        </p:txBody>
      </p:sp>
      <p:sp>
        <p:nvSpPr>
          <p:cNvPr id="4" name="Slayt Numarası Yer Tutucusu 3">
            <a:extLst>
              <a:ext uri="{FF2B5EF4-FFF2-40B4-BE49-F238E27FC236}">
                <a16:creationId xmlns:a16="http://schemas.microsoft.com/office/drawing/2014/main" id="{F0F6F9CC-2B84-0943-A5A5-401F64166278}"/>
              </a:ext>
            </a:extLst>
          </p:cNvPr>
          <p:cNvSpPr>
            <a:spLocks noGrp="1"/>
          </p:cNvSpPr>
          <p:nvPr>
            <p:ph type="sldNum" sz="quarter" idx="12"/>
          </p:nvPr>
        </p:nvSpPr>
        <p:spPr>
          <a:xfrm>
            <a:off x="8805333" y="6356350"/>
            <a:ext cx="2743200" cy="365125"/>
          </a:xfrm>
        </p:spPr>
        <p:txBody>
          <a:bodyPr>
            <a:normAutofit/>
          </a:bodyPr>
          <a:lstStyle/>
          <a:p>
            <a:pPr>
              <a:spcAft>
                <a:spcPts val="600"/>
              </a:spcAft>
            </a:pPr>
            <a:fld id="{41F33D86-CA8C-924C-8D4E-0FCA5BB2FA17}" type="slidenum">
              <a:rPr lang="tr-TR" smtClean="0"/>
              <a:pPr>
                <a:spcAft>
                  <a:spcPts val="600"/>
                </a:spcAft>
              </a:pPr>
              <a:t>21</a:t>
            </a:fld>
            <a:endParaRPr lang="tr-TR"/>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o 4">
            <a:extLst>
              <a:ext uri="{FF2B5EF4-FFF2-40B4-BE49-F238E27FC236}">
                <a16:creationId xmlns:a16="http://schemas.microsoft.com/office/drawing/2014/main" id="{EF6CC610-33B7-3A48-8421-BB8717A8053E}"/>
              </a:ext>
            </a:extLst>
          </p:cNvPr>
          <p:cNvGraphicFramePr>
            <a:graphicFrameLocks noGrp="1"/>
          </p:cNvGraphicFramePr>
          <p:nvPr>
            <p:extLst>
              <p:ext uri="{D42A27DB-BD31-4B8C-83A1-F6EECF244321}">
                <p14:modId xmlns:p14="http://schemas.microsoft.com/office/powerpoint/2010/main" val="3506863007"/>
              </p:ext>
            </p:extLst>
          </p:nvPr>
        </p:nvGraphicFramePr>
        <p:xfrm>
          <a:off x="794102" y="643467"/>
          <a:ext cx="10603796" cy="5571069"/>
        </p:xfrm>
        <a:graphic>
          <a:graphicData uri="http://schemas.openxmlformats.org/drawingml/2006/table">
            <a:tbl>
              <a:tblPr firstRow="1" firstCol="1" lastRow="1" lastCol="1" bandRow="1" bandCol="1">
                <a:noFill/>
                <a:tableStyleId>{5C22544A-7EE6-4342-B048-85BDC9FD1C3A}</a:tableStyleId>
              </a:tblPr>
              <a:tblGrid>
                <a:gridCol w="5799700">
                  <a:extLst>
                    <a:ext uri="{9D8B030D-6E8A-4147-A177-3AD203B41FA5}">
                      <a16:colId xmlns:a16="http://schemas.microsoft.com/office/drawing/2014/main" val="1368838289"/>
                    </a:ext>
                  </a:extLst>
                </a:gridCol>
                <a:gridCol w="4804096">
                  <a:extLst>
                    <a:ext uri="{9D8B030D-6E8A-4147-A177-3AD203B41FA5}">
                      <a16:colId xmlns:a16="http://schemas.microsoft.com/office/drawing/2014/main" val="1171127084"/>
                    </a:ext>
                  </a:extLst>
                </a:gridCol>
              </a:tblGrid>
              <a:tr h="667941">
                <a:tc gridSpan="2">
                  <a:txBody>
                    <a:bodyPr/>
                    <a:lstStyle/>
                    <a:p>
                      <a:pPr algn="l">
                        <a:spcBef>
                          <a:spcPts val="400"/>
                        </a:spcBef>
                        <a:spcAft>
                          <a:spcPts val="0"/>
                        </a:spcAft>
                      </a:pPr>
                      <a:r>
                        <a:rPr lang="tr-TR" sz="1900" b="0" cap="all" spc="150">
                          <a:solidFill>
                            <a:schemeClr val="lt1"/>
                          </a:solidFill>
                          <a:effectLst/>
                        </a:rPr>
                        <a:t>6. SINIF</a:t>
                      </a:r>
                      <a:endParaRPr lang="tr-TR" sz="1900" b="0" cap="all" spc="150">
                        <a:solidFill>
                          <a:schemeClr val="lt1"/>
                        </a:solidFill>
                        <a:effectLst/>
                        <a:latin typeface="Times New Roman" panose="02020603050405020304" pitchFamily="18" charset="0"/>
                        <a:ea typeface="Times New Roman" panose="02020603050405020304" pitchFamily="18" charset="0"/>
                      </a:endParaRPr>
                    </a:p>
                  </a:txBody>
                  <a:tcPr marL="165150" marR="165150" marT="165150" marB="165150" anchor="ctr">
                    <a:lnL w="12700" cmpd="sng">
                      <a:noFill/>
                    </a:lnL>
                    <a:lnR w="12700" cmpd="sng">
                      <a:noFill/>
                    </a:lnR>
                    <a:lnT w="12700" cmpd="sng">
                      <a:noFill/>
                    </a:lnT>
                    <a:lnB w="38100" cmpd="sng">
                      <a:noFill/>
                    </a:lnB>
                    <a:solidFill>
                      <a:srgbClr val="505356"/>
                    </a:solidFill>
                  </a:tcPr>
                </a:tc>
                <a:tc hMerge="1">
                  <a:txBody>
                    <a:bodyPr/>
                    <a:lstStyle/>
                    <a:p>
                      <a:endParaRPr lang="tr-TR"/>
                    </a:p>
                  </a:txBody>
                  <a:tcPr/>
                </a:tc>
                <a:extLst>
                  <a:ext uri="{0D108BD9-81ED-4DB2-BD59-A6C34878D82A}">
                    <a16:rowId xmlns:a16="http://schemas.microsoft.com/office/drawing/2014/main" val="3747858251"/>
                  </a:ext>
                </a:extLst>
              </a:tr>
              <a:tr h="612891">
                <a:tc>
                  <a:txBody>
                    <a:bodyPr/>
                    <a:lstStyle/>
                    <a:p>
                      <a:pPr algn="just">
                        <a:spcBef>
                          <a:spcPts val="400"/>
                        </a:spcBef>
                        <a:spcAft>
                          <a:spcPts val="0"/>
                        </a:spcAft>
                      </a:pPr>
                      <a:r>
                        <a:rPr lang="tr-TR" sz="1600" b="1" cap="none" spc="0">
                          <a:solidFill>
                            <a:schemeClr val="tx1"/>
                          </a:solidFill>
                          <a:effectLst/>
                        </a:rPr>
                        <a:t>ÜNİTELER</a:t>
                      </a:r>
                      <a:endParaRPr lang="tr-TR" sz="1600" b="1" cap="none" spc="0">
                        <a:solidFill>
                          <a:schemeClr val="tx1"/>
                        </a:solidFill>
                        <a:effectLst/>
                        <a:latin typeface="Times New Roman" panose="02020603050405020304" pitchFamily="18" charset="0"/>
                        <a:ea typeface="Times New Roman" panose="02020603050405020304" pitchFamily="18" charset="0"/>
                      </a:endParaRPr>
                    </a:p>
                  </a:txBody>
                  <a:tcPr marL="165150" marR="165150" marT="165150" marB="165150" anchor="ctr">
                    <a:lnL w="12700" cmpd="sng">
                      <a:noFill/>
                      <a:prstDash val="solid"/>
                    </a:lnL>
                    <a:lnR w="12700" cmpd="sng">
                      <a:noFill/>
                      <a:prstDash val="solid"/>
                    </a:lnR>
                    <a:lnT w="38100" cmpd="sng">
                      <a:noFill/>
                    </a:lnT>
                    <a:lnB w="12700" cmpd="sng">
                      <a:noFill/>
                      <a:prstDash val="solid"/>
                    </a:lnB>
                    <a:noFill/>
                  </a:tcPr>
                </a:tc>
                <a:tc>
                  <a:txBody>
                    <a:bodyPr/>
                    <a:lstStyle/>
                    <a:p>
                      <a:pPr algn="l">
                        <a:spcBef>
                          <a:spcPts val="400"/>
                        </a:spcBef>
                        <a:spcAft>
                          <a:spcPts val="0"/>
                        </a:spcAft>
                      </a:pPr>
                      <a:r>
                        <a:rPr lang="tr-TR" sz="1600" b="1" cap="none" spc="0">
                          <a:solidFill>
                            <a:schemeClr val="tx1"/>
                          </a:solidFill>
                          <a:effectLst/>
                        </a:rPr>
                        <a:t>DOĞRUDAN VERİLECEK DEĞER</a:t>
                      </a:r>
                      <a:endParaRPr lang="tr-TR" sz="1600" b="1" cap="none" spc="0">
                        <a:solidFill>
                          <a:schemeClr val="tx1"/>
                        </a:solidFill>
                        <a:effectLst/>
                        <a:latin typeface="Times New Roman" panose="02020603050405020304" pitchFamily="18" charset="0"/>
                        <a:ea typeface="Times New Roman" panose="02020603050405020304" pitchFamily="18" charset="0"/>
                      </a:endParaRPr>
                    </a:p>
                  </a:txBody>
                  <a:tcPr marL="165150" marR="165150" marT="165150" marB="165150" anchor="ctr">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650038250"/>
                  </a:ext>
                </a:extLst>
              </a:tr>
              <a:tr h="612891">
                <a:tc>
                  <a:txBody>
                    <a:bodyPr/>
                    <a:lstStyle/>
                    <a:p>
                      <a:pPr marL="342900" lvl="0" indent="-342900" algn="just">
                        <a:spcBef>
                          <a:spcPts val="400"/>
                        </a:spcBef>
                        <a:spcAft>
                          <a:spcPts val="0"/>
                        </a:spcAft>
                        <a:buFont typeface="+mj-lt"/>
                        <a:buAutoNum type="arabicPeriod"/>
                      </a:pPr>
                      <a:r>
                        <a:rPr lang="tr-TR" sz="1600" b="1" cap="none" spc="0">
                          <a:solidFill>
                            <a:schemeClr val="tx1"/>
                          </a:solidFill>
                          <a:effectLst/>
                        </a:rPr>
                        <a:t>SOSYAL BİLGİLER ÖĞRENİYORUM</a:t>
                      </a:r>
                      <a:endParaRPr lang="tr-TR" sz="1600" b="1" cap="none" spc="0">
                        <a:solidFill>
                          <a:schemeClr val="tx1"/>
                        </a:solidFill>
                        <a:effectLst/>
                        <a:latin typeface="Times New Roman" panose="02020603050405020304" pitchFamily="18" charset="0"/>
                        <a:ea typeface="Times New Roman" panose="02020603050405020304" pitchFamily="18" charset="0"/>
                      </a:endParaRPr>
                    </a:p>
                  </a:txBody>
                  <a:tcPr marL="165150" marR="165150" marT="165150" marB="165150"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algn="l">
                        <a:spcBef>
                          <a:spcPts val="400"/>
                        </a:spcBef>
                        <a:spcAft>
                          <a:spcPts val="0"/>
                        </a:spcAft>
                      </a:pPr>
                      <a:r>
                        <a:rPr lang="tr-TR" sz="1600" b="1" cap="none" spc="0">
                          <a:solidFill>
                            <a:schemeClr val="tx1"/>
                          </a:solidFill>
                          <a:effectLst/>
                        </a:rPr>
                        <a:t>Bilimsellik</a:t>
                      </a:r>
                      <a:endParaRPr lang="tr-TR" sz="1600" b="1" cap="none" spc="0">
                        <a:solidFill>
                          <a:schemeClr val="tx1"/>
                        </a:solidFill>
                        <a:effectLst/>
                        <a:latin typeface="Times New Roman" panose="02020603050405020304" pitchFamily="18" charset="0"/>
                        <a:ea typeface="Times New Roman" panose="02020603050405020304" pitchFamily="18" charset="0"/>
                      </a:endParaRPr>
                    </a:p>
                  </a:txBody>
                  <a:tcPr marL="165150" marR="165150" marT="165150" marB="165150"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4044775815"/>
                  </a:ext>
                </a:extLst>
              </a:tr>
              <a:tr h="612891">
                <a:tc>
                  <a:txBody>
                    <a:bodyPr/>
                    <a:lstStyle/>
                    <a:p>
                      <a:pPr marL="342900" lvl="0" indent="-342900" algn="just">
                        <a:spcBef>
                          <a:spcPts val="400"/>
                        </a:spcBef>
                        <a:spcAft>
                          <a:spcPts val="0"/>
                        </a:spcAft>
                        <a:buFont typeface="+mj-lt"/>
                        <a:buAutoNum type="arabicPeriod"/>
                      </a:pPr>
                      <a:r>
                        <a:rPr lang="tr-TR" sz="1600" b="1" cap="none" spc="0">
                          <a:solidFill>
                            <a:schemeClr val="tx1"/>
                          </a:solidFill>
                          <a:effectLst/>
                        </a:rPr>
                        <a:t>YERYÜZÜNDE  YAŞAM</a:t>
                      </a:r>
                      <a:endParaRPr lang="tr-TR" sz="1600" b="1" cap="none" spc="0">
                        <a:solidFill>
                          <a:schemeClr val="tx1"/>
                        </a:solidFill>
                        <a:effectLst/>
                        <a:latin typeface="Times New Roman" panose="02020603050405020304" pitchFamily="18" charset="0"/>
                        <a:ea typeface="Times New Roman" panose="02020603050405020304" pitchFamily="18" charset="0"/>
                      </a:endParaRPr>
                    </a:p>
                  </a:txBody>
                  <a:tcPr marL="165150" marR="165150" marT="165150" marB="16515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l">
                        <a:spcBef>
                          <a:spcPts val="400"/>
                        </a:spcBef>
                        <a:spcAft>
                          <a:spcPts val="0"/>
                        </a:spcAft>
                      </a:pPr>
                      <a:r>
                        <a:rPr lang="tr-TR" sz="1600" b="1" cap="none" spc="0">
                          <a:solidFill>
                            <a:schemeClr val="tx1"/>
                          </a:solidFill>
                          <a:effectLst/>
                        </a:rPr>
                        <a:t>Doğal çevreye duyarlılık</a:t>
                      </a:r>
                      <a:endParaRPr lang="tr-TR" sz="1600" b="1" cap="none" spc="0">
                        <a:solidFill>
                          <a:schemeClr val="tx1"/>
                        </a:solidFill>
                        <a:effectLst/>
                        <a:latin typeface="Times New Roman" panose="02020603050405020304" pitchFamily="18" charset="0"/>
                        <a:ea typeface="Times New Roman" panose="02020603050405020304" pitchFamily="18" charset="0"/>
                      </a:endParaRPr>
                    </a:p>
                  </a:txBody>
                  <a:tcPr marL="165150" marR="165150" marT="165150" marB="16515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786205694"/>
                  </a:ext>
                </a:extLst>
              </a:tr>
              <a:tr h="612891">
                <a:tc>
                  <a:txBody>
                    <a:bodyPr/>
                    <a:lstStyle/>
                    <a:p>
                      <a:pPr marL="342900" lvl="0" indent="-342900" algn="just">
                        <a:spcBef>
                          <a:spcPts val="400"/>
                        </a:spcBef>
                        <a:spcAft>
                          <a:spcPts val="0"/>
                        </a:spcAft>
                        <a:buFont typeface="+mj-lt"/>
                        <a:buAutoNum type="arabicPeriod"/>
                      </a:pPr>
                      <a:r>
                        <a:rPr lang="tr-TR" sz="1600" b="1" cap="none" spc="0">
                          <a:solidFill>
                            <a:schemeClr val="tx1"/>
                          </a:solidFill>
                          <a:effectLst/>
                        </a:rPr>
                        <a:t>İPEK YOLU’NDA TÜRKLER </a:t>
                      </a:r>
                      <a:endParaRPr lang="tr-TR" sz="1600" b="1" cap="none" spc="0">
                        <a:solidFill>
                          <a:schemeClr val="tx1"/>
                        </a:solidFill>
                        <a:effectLst/>
                        <a:latin typeface="Times New Roman" panose="02020603050405020304" pitchFamily="18" charset="0"/>
                        <a:ea typeface="Times New Roman" panose="02020603050405020304" pitchFamily="18" charset="0"/>
                      </a:endParaRPr>
                    </a:p>
                  </a:txBody>
                  <a:tcPr marL="165150" marR="165150" marT="165150" marB="165150"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algn="l">
                        <a:spcBef>
                          <a:spcPts val="400"/>
                        </a:spcBef>
                        <a:spcAft>
                          <a:spcPts val="0"/>
                        </a:spcAft>
                      </a:pPr>
                      <a:r>
                        <a:rPr lang="tr-TR" sz="1600" b="1" cap="none" spc="0">
                          <a:solidFill>
                            <a:schemeClr val="tx1"/>
                          </a:solidFill>
                          <a:effectLst/>
                        </a:rPr>
                        <a:t>Kültürel mirasa duyarlılık </a:t>
                      </a:r>
                      <a:endParaRPr lang="tr-TR" sz="1600" b="1" cap="none" spc="0">
                        <a:solidFill>
                          <a:schemeClr val="tx1"/>
                        </a:solidFill>
                        <a:effectLst/>
                        <a:latin typeface="Times New Roman" panose="02020603050405020304" pitchFamily="18" charset="0"/>
                        <a:ea typeface="Times New Roman" panose="02020603050405020304" pitchFamily="18" charset="0"/>
                      </a:endParaRPr>
                    </a:p>
                  </a:txBody>
                  <a:tcPr marL="165150" marR="165150" marT="165150" marB="165150"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3831431796"/>
                  </a:ext>
                </a:extLst>
              </a:tr>
              <a:tr h="612891">
                <a:tc>
                  <a:txBody>
                    <a:bodyPr/>
                    <a:lstStyle/>
                    <a:p>
                      <a:pPr marL="342900" lvl="0" indent="-342900" algn="just">
                        <a:spcBef>
                          <a:spcPts val="400"/>
                        </a:spcBef>
                        <a:spcAft>
                          <a:spcPts val="0"/>
                        </a:spcAft>
                        <a:buFont typeface="+mj-lt"/>
                        <a:buAutoNum type="arabicPeriod"/>
                      </a:pPr>
                      <a:r>
                        <a:rPr lang="tr-TR" sz="1600" b="1" cap="none" spc="0">
                          <a:solidFill>
                            <a:schemeClr val="tx1"/>
                          </a:solidFill>
                          <a:effectLst/>
                        </a:rPr>
                        <a:t>ÜLKEMİZİN KAYNAKLARI</a:t>
                      </a:r>
                      <a:endParaRPr lang="tr-TR" sz="1600" b="1" cap="none" spc="0">
                        <a:solidFill>
                          <a:schemeClr val="tx1"/>
                        </a:solidFill>
                        <a:effectLst/>
                        <a:latin typeface="Times New Roman" panose="02020603050405020304" pitchFamily="18" charset="0"/>
                        <a:ea typeface="Times New Roman" panose="02020603050405020304" pitchFamily="18" charset="0"/>
                      </a:endParaRPr>
                    </a:p>
                  </a:txBody>
                  <a:tcPr marL="165150" marR="165150" marT="165150" marB="16515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l">
                        <a:spcBef>
                          <a:spcPts val="400"/>
                        </a:spcBef>
                        <a:spcAft>
                          <a:spcPts val="0"/>
                        </a:spcAft>
                      </a:pPr>
                      <a:r>
                        <a:rPr lang="tr-TR" sz="1600" b="1" cap="none" spc="0">
                          <a:solidFill>
                            <a:schemeClr val="tx1"/>
                          </a:solidFill>
                          <a:effectLst/>
                        </a:rPr>
                        <a:t>Sorumluluk</a:t>
                      </a:r>
                      <a:endParaRPr lang="tr-TR" sz="1600" b="1" cap="none" spc="0">
                        <a:solidFill>
                          <a:schemeClr val="tx1"/>
                        </a:solidFill>
                        <a:effectLst/>
                        <a:latin typeface="Times New Roman" panose="02020603050405020304" pitchFamily="18" charset="0"/>
                        <a:ea typeface="Times New Roman" panose="02020603050405020304" pitchFamily="18" charset="0"/>
                      </a:endParaRPr>
                    </a:p>
                  </a:txBody>
                  <a:tcPr marL="165150" marR="165150" marT="165150" marB="16515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896246796"/>
                  </a:ext>
                </a:extLst>
              </a:tr>
              <a:tr h="612891">
                <a:tc>
                  <a:txBody>
                    <a:bodyPr/>
                    <a:lstStyle/>
                    <a:p>
                      <a:pPr marL="342900" lvl="0" indent="-342900" algn="just">
                        <a:spcBef>
                          <a:spcPts val="400"/>
                        </a:spcBef>
                        <a:spcAft>
                          <a:spcPts val="0"/>
                        </a:spcAft>
                        <a:buFont typeface="+mj-lt"/>
                        <a:buAutoNum type="arabicPeriod"/>
                      </a:pPr>
                      <a:r>
                        <a:rPr lang="tr-TR" sz="1600" b="1" cap="none" spc="0">
                          <a:solidFill>
                            <a:schemeClr val="tx1"/>
                          </a:solidFill>
                          <a:effectLst/>
                        </a:rPr>
                        <a:t>ÜLKEMİZ VE DÜNYA</a:t>
                      </a:r>
                      <a:endParaRPr lang="tr-TR" sz="1600" b="1" cap="none" spc="0">
                        <a:solidFill>
                          <a:schemeClr val="tx1"/>
                        </a:solidFill>
                        <a:effectLst/>
                        <a:latin typeface="Times New Roman" panose="02020603050405020304" pitchFamily="18" charset="0"/>
                        <a:ea typeface="Times New Roman" panose="02020603050405020304" pitchFamily="18" charset="0"/>
                      </a:endParaRPr>
                    </a:p>
                  </a:txBody>
                  <a:tcPr marL="165150" marR="165150" marT="165150" marB="165150"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pPr algn="l">
                        <a:spcBef>
                          <a:spcPts val="400"/>
                        </a:spcBef>
                        <a:spcAft>
                          <a:spcPts val="0"/>
                        </a:spcAft>
                      </a:pPr>
                      <a:r>
                        <a:rPr lang="tr-TR" sz="1600" b="1" cap="none" spc="0">
                          <a:solidFill>
                            <a:schemeClr val="tx1"/>
                          </a:solidFill>
                          <a:effectLst/>
                        </a:rPr>
                        <a:t>Yardımseverlik</a:t>
                      </a:r>
                      <a:endParaRPr lang="tr-TR" sz="1600" b="1" cap="none" spc="0">
                        <a:solidFill>
                          <a:schemeClr val="tx1"/>
                        </a:solidFill>
                        <a:effectLst/>
                        <a:latin typeface="Times New Roman" panose="02020603050405020304" pitchFamily="18" charset="0"/>
                        <a:ea typeface="Times New Roman" panose="02020603050405020304" pitchFamily="18" charset="0"/>
                      </a:endParaRPr>
                    </a:p>
                  </a:txBody>
                  <a:tcPr marL="165150" marR="165150" marT="165150" marB="165150" anchor="ctr">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900269609"/>
                  </a:ext>
                </a:extLst>
              </a:tr>
              <a:tr h="612891">
                <a:tc>
                  <a:txBody>
                    <a:bodyPr/>
                    <a:lstStyle/>
                    <a:p>
                      <a:pPr marL="342900" lvl="0" indent="-342900" algn="just">
                        <a:spcBef>
                          <a:spcPts val="400"/>
                        </a:spcBef>
                        <a:spcAft>
                          <a:spcPts val="0"/>
                        </a:spcAft>
                        <a:buFont typeface="+mj-lt"/>
                        <a:buAutoNum type="arabicPeriod"/>
                      </a:pPr>
                      <a:r>
                        <a:rPr lang="tr-TR" sz="1600" b="1" cap="none" spc="0">
                          <a:solidFill>
                            <a:schemeClr val="tx1"/>
                          </a:solidFill>
                          <a:effectLst/>
                        </a:rPr>
                        <a:t>DEMOKRASİNİN SERÜVENİ</a:t>
                      </a:r>
                      <a:endParaRPr lang="tr-TR" sz="1600" b="1" cap="none" spc="0">
                        <a:solidFill>
                          <a:schemeClr val="tx1"/>
                        </a:solidFill>
                        <a:effectLst/>
                        <a:latin typeface="Times New Roman" panose="02020603050405020304" pitchFamily="18" charset="0"/>
                        <a:ea typeface="Times New Roman" panose="02020603050405020304" pitchFamily="18" charset="0"/>
                      </a:endParaRPr>
                    </a:p>
                  </a:txBody>
                  <a:tcPr marL="165150" marR="165150" marT="165150" marB="165150"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algn="l">
                        <a:spcBef>
                          <a:spcPts val="400"/>
                        </a:spcBef>
                        <a:spcAft>
                          <a:spcPts val="0"/>
                        </a:spcAft>
                      </a:pPr>
                      <a:r>
                        <a:rPr lang="tr-TR" sz="1600" b="1" cap="none" spc="0">
                          <a:solidFill>
                            <a:schemeClr val="tx1"/>
                          </a:solidFill>
                          <a:effectLst/>
                        </a:rPr>
                        <a:t>Hak ve özgürlüklere saygı </a:t>
                      </a:r>
                      <a:endParaRPr lang="tr-TR" sz="1600" b="1" cap="none" spc="0">
                        <a:solidFill>
                          <a:schemeClr val="tx1"/>
                        </a:solidFill>
                        <a:effectLst/>
                        <a:latin typeface="Times New Roman" panose="02020603050405020304" pitchFamily="18" charset="0"/>
                      </a:endParaRPr>
                    </a:p>
                  </a:txBody>
                  <a:tcPr marL="165150" marR="165150" marT="165150" marB="165150" anchor="ctr">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2587683529"/>
                  </a:ext>
                </a:extLst>
              </a:tr>
              <a:tr h="612891">
                <a:tc>
                  <a:txBody>
                    <a:bodyPr/>
                    <a:lstStyle/>
                    <a:p>
                      <a:pPr marL="342900" lvl="0" indent="-342900" algn="just">
                        <a:spcBef>
                          <a:spcPts val="400"/>
                        </a:spcBef>
                        <a:spcAft>
                          <a:spcPts val="0"/>
                        </a:spcAft>
                        <a:buFont typeface="+mj-lt"/>
                        <a:buAutoNum type="arabicPeriod"/>
                      </a:pPr>
                      <a:r>
                        <a:rPr lang="tr-TR" sz="1600" b="1" cap="none" spc="0">
                          <a:solidFill>
                            <a:schemeClr val="tx1"/>
                          </a:solidFill>
                          <a:effectLst/>
                        </a:rPr>
                        <a:t>ELEKTRONİK YÜZYIL</a:t>
                      </a:r>
                      <a:endParaRPr lang="tr-TR" sz="1600" b="1" cap="none" spc="0">
                        <a:solidFill>
                          <a:schemeClr val="tx1"/>
                        </a:solidFill>
                        <a:effectLst/>
                        <a:latin typeface="Times New Roman" panose="02020603050405020304" pitchFamily="18" charset="0"/>
                        <a:ea typeface="Times New Roman" panose="02020603050405020304" pitchFamily="18" charset="0"/>
                      </a:endParaRPr>
                    </a:p>
                  </a:txBody>
                  <a:tcPr marL="165150" marR="165150" marT="165150" marB="165150" anchor="ctr">
                    <a:lnL w="12700" cmpd="sng">
                      <a:noFill/>
                      <a:prstDash val="solid"/>
                    </a:lnL>
                    <a:lnR w="12700" cmpd="sng">
                      <a:noFill/>
                      <a:prstDash val="solid"/>
                    </a:lnR>
                    <a:lnT w="12700" cap="flat" cmpd="sng" algn="ctr">
                      <a:solidFill>
                        <a:schemeClr val="tx1"/>
                      </a:solidFill>
                      <a:prstDash val="solid"/>
                    </a:lnT>
                    <a:lnB w="12700" cmpd="sng">
                      <a:noFill/>
                      <a:prstDash val="solid"/>
                    </a:lnB>
                    <a:noFill/>
                  </a:tcPr>
                </a:tc>
                <a:tc>
                  <a:txBody>
                    <a:bodyPr/>
                    <a:lstStyle/>
                    <a:p>
                      <a:pPr algn="l">
                        <a:spcBef>
                          <a:spcPts val="400"/>
                        </a:spcBef>
                        <a:spcAft>
                          <a:spcPts val="0"/>
                        </a:spcAft>
                      </a:pPr>
                      <a:r>
                        <a:rPr lang="tr-TR" sz="1600" b="1" cap="none" spc="0">
                          <a:solidFill>
                            <a:schemeClr val="tx1"/>
                          </a:solidFill>
                          <a:effectLst/>
                        </a:rPr>
                        <a:t>Çalışkanlık</a:t>
                      </a:r>
                      <a:endParaRPr lang="tr-TR" sz="1600" b="1" cap="none" spc="0">
                        <a:solidFill>
                          <a:schemeClr val="tx1"/>
                        </a:solidFill>
                        <a:effectLst/>
                        <a:latin typeface="Times New Roman" panose="02020603050405020304" pitchFamily="18" charset="0"/>
                        <a:ea typeface="Times New Roman" panose="02020603050405020304" pitchFamily="18" charset="0"/>
                      </a:endParaRPr>
                    </a:p>
                  </a:txBody>
                  <a:tcPr marL="165150" marR="165150" marT="165150" marB="165150" anchor="ctr">
                    <a:lnL w="12700" cmpd="sng">
                      <a:noFill/>
                      <a:prstDash val="solid"/>
                    </a:lnL>
                    <a:lnR w="12700" cmpd="sng">
                      <a:noFill/>
                      <a:prstDash val="solid"/>
                    </a:lnR>
                    <a:lnT w="12700" cap="flat" cmpd="sng" algn="ctr">
                      <a:solidFill>
                        <a:schemeClr val="tx1"/>
                      </a:solidFill>
                      <a:prstDash val="solid"/>
                    </a:lnT>
                    <a:lnB w="12700" cmpd="sng">
                      <a:noFill/>
                      <a:prstDash val="solid"/>
                    </a:lnB>
                    <a:noFill/>
                  </a:tcPr>
                </a:tc>
                <a:extLst>
                  <a:ext uri="{0D108BD9-81ED-4DB2-BD59-A6C34878D82A}">
                    <a16:rowId xmlns:a16="http://schemas.microsoft.com/office/drawing/2014/main" val="1349654542"/>
                  </a:ext>
                </a:extLst>
              </a:tr>
            </a:tbl>
          </a:graphicData>
        </a:graphic>
      </p:graphicFrame>
    </p:spTree>
    <p:extLst>
      <p:ext uri="{BB962C8B-B14F-4D97-AF65-F5344CB8AC3E}">
        <p14:creationId xmlns:p14="http://schemas.microsoft.com/office/powerpoint/2010/main" val="4181479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Veri Yer Tutucusu 1">
            <a:extLst>
              <a:ext uri="{FF2B5EF4-FFF2-40B4-BE49-F238E27FC236}">
                <a16:creationId xmlns:a16="http://schemas.microsoft.com/office/drawing/2014/main" id="{9953F52D-9E01-2847-8BE8-A52ABBEE8E1F}"/>
              </a:ext>
            </a:extLst>
          </p:cNvPr>
          <p:cNvSpPr>
            <a:spLocks noGrp="1"/>
          </p:cNvSpPr>
          <p:nvPr>
            <p:ph type="dt" sz="half" idx="10"/>
          </p:nvPr>
        </p:nvSpPr>
        <p:spPr>
          <a:xfrm>
            <a:off x="643467" y="6356350"/>
            <a:ext cx="2743200" cy="365125"/>
          </a:xfrm>
        </p:spPr>
        <p:txBody>
          <a:bodyPr>
            <a:normAutofit/>
          </a:bodyPr>
          <a:lstStyle/>
          <a:p>
            <a:pPr>
              <a:spcAft>
                <a:spcPts val="600"/>
              </a:spcAft>
            </a:pPr>
            <a:fld id="{F113F0C4-2CAF-1743-888E-46F79AEC8860}" type="datetime1">
              <a:rPr lang="tr-TR" smtClean="0"/>
              <a:pPr>
                <a:spcAft>
                  <a:spcPts val="600"/>
                </a:spcAft>
              </a:pPr>
              <a:t>3.04.2020</a:t>
            </a:fld>
            <a:endParaRPr lang="tr-TR"/>
          </a:p>
        </p:txBody>
      </p:sp>
      <p:sp>
        <p:nvSpPr>
          <p:cNvPr id="3" name="Alt Bilgi Yer Tutucusu 2">
            <a:extLst>
              <a:ext uri="{FF2B5EF4-FFF2-40B4-BE49-F238E27FC236}">
                <a16:creationId xmlns:a16="http://schemas.microsoft.com/office/drawing/2014/main" id="{F5C92751-D254-C14D-AB51-2F4F06D8C718}"/>
              </a:ext>
            </a:extLst>
          </p:cNvPr>
          <p:cNvSpPr>
            <a:spLocks noGrp="1"/>
          </p:cNvSpPr>
          <p:nvPr>
            <p:ph type="ftr" sz="quarter" idx="11"/>
          </p:nvPr>
        </p:nvSpPr>
        <p:spPr>
          <a:xfrm>
            <a:off x="4038600" y="6356350"/>
            <a:ext cx="4114800" cy="365125"/>
          </a:xfrm>
        </p:spPr>
        <p:txBody>
          <a:bodyPr>
            <a:normAutofit/>
          </a:bodyPr>
          <a:lstStyle/>
          <a:p>
            <a:pPr>
              <a:spcAft>
                <a:spcPts val="600"/>
              </a:spcAft>
            </a:pPr>
            <a:r>
              <a:rPr lang="tr-TR" sz="1100"/>
              <a:t>2005 Sosyal Bilgiler Öğretim Programı Sunumu - Dr. Serkan Keleşoğlu</a:t>
            </a:r>
          </a:p>
        </p:txBody>
      </p:sp>
      <p:sp>
        <p:nvSpPr>
          <p:cNvPr id="4" name="Slayt Numarası Yer Tutucusu 3">
            <a:extLst>
              <a:ext uri="{FF2B5EF4-FFF2-40B4-BE49-F238E27FC236}">
                <a16:creationId xmlns:a16="http://schemas.microsoft.com/office/drawing/2014/main" id="{431234DF-F701-294D-85F9-AA5022819D9E}"/>
              </a:ext>
            </a:extLst>
          </p:cNvPr>
          <p:cNvSpPr>
            <a:spLocks noGrp="1"/>
          </p:cNvSpPr>
          <p:nvPr>
            <p:ph type="sldNum" sz="quarter" idx="12"/>
          </p:nvPr>
        </p:nvSpPr>
        <p:spPr>
          <a:xfrm>
            <a:off x="8805333" y="6356350"/>
            <a:ext cx="2743200" cy="365125"/>
          </a:xfrm>
        </p:spPr>
        <p:txBody>
          <a:bodyPr>
            <a:normAutofit/>
          </a:bodyPr>
          <a:lstStyle/>
          <a:p>
            <a:pPr>
              <a:spcAft>
                <a:spcPts val="600"/>
              </a:spcAft>
            </a:pPr>
            <a:fld id="{41F33D86-CA8C-924C-8D4E-0FCA5BB2FA17}" type="slidenum">
              <a:rPr lang="tr-TR" smtClean="0"/>
              <a:pPr>
                <a:spcAft>
                  <a:spcPts val="600"/>
                </a:spcAft>
              </a:pPr>
              <a:t>22</a:t>
            </a:fld>
            <a:endParaRPr lang="tr-TR"/>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o 4">
            <a:extLst>
              <a:ext uri="{FF2B5EF4-FFF2-40B4-BE49-F238E27FC236}">
                <a16:creationId xmlns:a16="http://schemas.microsoft.com/office/drawing/2014/main" id="{6BBA6ECD-23D9-6A40-A8FD-7E82FBC3767C}"/>
              </a:ext>
            </a:extLst>
          </p:cNvPr>
          <p:cNvGraphicFramePr>
            <a:graphicFrameLocks noGrp="1"/>
          </p:cNvGraphicFramePr>
          <p:nvPr>
            <p:extLst>
              <p:ext uri="{D42A27DB-BD31-4B8C-83A1-F6EECF244321}">
                <p14:modId xmlns:p14="http://schemas.microsoft.com/office/powerpoint/2010/main" val="1980799664"/>
              </p:ext>
            </p:extLst>
          </p:nvPr>
        </p:nvGraphicFramePr>
        <p:xfrm>
          <a:off x="643467" y="842266"/>
          <a:ext cx="10905066" cy="5173471"/>
        </p:xfrm>
        <a:graphic>
          <a:graphicData uri="http://schemas.openxmlformats.org/drawingml/2006/table">
            <a:tbl>
              <a:tblPr firstRow="1" firstCol="1" lastRow="1" lastCol="1" bandRow="1" bandCol="1">
                <a:tableStyleId>{8799B23B-EC83-4686-B30A-512413B5E67A}</a:tableStyleId>
              </a:tblPr>
              <a:tblGrid>
                <a:gridCol w="6015645">
                  <a:extLst>
                    <a:ext uri="{9D8B030D-6E8A-4147-A177-3AD203B41FA5}">
                      <a16:colId xmlns:a16="http://schemas.microsoft.com/office/drawing/2014/main" val="2541644613"/>
                    </a:ext>
                  </a:extLst>
                </a:gridCol>
                <a:gridCol w="4889421">
                  <a:extLst>
                    <a:ext uri="{9D8B030D-6E8A-4147-A177-3AD203B41FA5}">
                      <a16:colId xmlns:a16="http://schemas.microsoft.com/office/drawing/2014/main" val="3594250156"/>
                    </a:ext>
                  </a:extLst>
                </a:gridCol>
              </a:tblGrid>
              <a:tr h="485013">
                <a:tc gridSpan="2">
                  <a:txBody>
                    <a:bodyPr/>
                    <a:lstStyle/>
                    <a:p>
                      <a:pPr algn="ctr">
                        <a:spcBef>
                          <a:spcPts val="400"/>
                        </a:spcBef>
                        <a:spcAft>
                          <a:spcPts val="0"/>
                        </a:spcAft>
                      </a:pPr>
                      <a:r>
                        <a:rPr lang="tr-TR" sz="2700">
                          <a:effectLst/>
                        </a:rPr>
                        <a:t>7. SINIF</a:t>
                      </a:r>
                      <a:endParaRPr lang="tr-TR" sz="2700">
                        <a:effectLst/>
                        <a:latin typeface="Times New Roman" panose="02020603050405020304" pitchFamily="18" charset="0"/>
                        <a:ea typeface="Times New Roman" panose="02020603050405020304" pitchFamily="18" charset="0"/>
                      </a:endParaRPr>
                    </a:p>
                  </a:txBody>
                  <a:tcPr marL="151566" marR="151566" marT="0" marB="0" anchor="ctr"/>
                </a:tc>
                <a:tc hMerge="1">
                  <a:txBody>
                    <a:bodyPr/>
                    <a:lstStyle/>
                    <a:p>
                      <a:endParaRPr lang="tr-TR"/>
                    </a:p>
                  </a:txBody>
                  <a:tcPr/>
                </a:tc>
                <a:extLst>
                  <a:ext uri="{0D108BD9-81ED-4DB2-BD59-A6C34878D82A}">
                    <a16:rowId xmlns:a16="http://schemas.microsoft.com/office/drawing/2014/main" val="431298472"/>
                  </a:ext>
                </a:extLst>
              </a:tr>
              <a:tr h="889190">
                <a:tc>
                  <a:txBody>
                    <a:bodyPr/>
                    <a:lstStyle/>
                    <a:p>
                      <a:pPr algn="just">
                        <a:spcBef>
                          <a:spcPts val="400"/>
                        </a:spcBef>
                        <a:spcAft>
                          <a:spcPts val="0"/>
                        </a:spcAft>
                      </a:pPr>
                      <a:r>
                        <a:rPr lang="tr-TR" sz="2700">
                          <a:effectLst/>
                        </a:rPr>
                        <a:t>ÜNİTELER</a:t>
                      </a:r>
                      <a:endParaRPr lang="tr-TR" sz="2700">
                        <a:effectLst/>
                        <a:latin typeface="Times New Roman" panose="02020603050405020304" pitchFamily="18" charset="0"/>
                        <a:ea typeface="Times New Roman" panose="02020603050405020304" pitchFamily="18" charset="0"/>
                      </a:endParaRPr>
                    </a:p>
                  </a:txBody>
                  <a:tcPr marL="151566" marR="151566" marT="0" marB="0" anchor="ctr"/>
                </a:tc>
                <a:tc>
                  <a:txBody>
                    <a:bodyPr/>
                    <a:lstStyle/>
                    <a:p>
                      <a:pPr algn="just">
                        <a:spcBef>
                          <a:spcPts val="400"/>
                        </a:spcBef>
                        <a:spcAft>
                          <a:spcPts val="0"/>
                        </a:spcAft>
                      </a:pPr>
                      <a:r>
                        <a:rPr lang="tr-TR" sz="2700">
                          <a:effectLst/>
                        </a:rPr>
                        <a:t>DOĞRUDAN VERİLECEK DEĞER</a:t>
                      </a:r>
                      <a:endParaRPr lang="tr-TR" sz="2700">
                        <a:effectLst/>
                        <a:latin typeface="Times New Roman" panose="02020603050405020304" pitchFamily="18" charset="0"/>
                        <a:ea typeface="Times New Roman" panose="02020603050405020304" pitchFamily="18" charset="0"/>
                      </a:endParaRPr>
                    </a:p>
                  </a:txBody>
                  <a:tcPr marL="151566" marR="151566" marT="0" marB="0" anchor="ctr"/>
                </a:tc>
                <a:extLst>
                  <a:ext uri="{0D108BD9-81ED-4DB2-BD59-A6C34878D82A}">
                    <a16:rowId xmlns:a16="http://schemas.microsoft.com/office/drawing/2014/main" val="1438367229"/>
                  </a:ext>
                </a:extLst>
              </a:tr>
              <a:tr h="889190">
                <a:tc>
                  <a:txBody>
                    <a:bodyPr/>
                    <a:lstStyle/>
                    <a:p>
                      <a:pPr marL="342900" lvl="0" indent="-342900" algn="just">
                        <a:spcBef>
                          <a:spcPts val="400"/>
                        </a:spcBef>
                        <a:spcAft>
                          <a:spcPts val="0"/>
                        </a:spcAft>
                        <a:buFont typeface="+mj-lt"/>
                        <a:buAutoNum type="arabicPeriod"/>
                        <a:tabLst>
                          <a:tab pos="180975" algn="l"/>
                        </a:tabLst>
                      </a:pPr>
                      <a:r>
                        <a:rPr lang="tr-TR" sz="2700">
                          <a:effectLst/>
                        </a:rPr>
                        <a:t>İLETİŞİM  VE İNSAN  İLİŞKİLERİ</a:t>
                      </a:r>
                      <a:endParaRPr lang="tr-TR" sz="2700">
                        <a:effectLst/>
                        <a:latin typeface="Times New Roman" panose="02020603050405020304" pitchFamily="18" charset="0"/>
                        <a:ea typeface="Times New Roman" panose="02020603050405020304" pitchFamily="18" charset="0"/>
                      </a:endParaRPr>
                    </a:p>
                  </a:txBody>
                  <a:tcPr marL="151566" marR="151566" marT="0" marB="0" anchor="ctr"/>
                </a:tc>
                <a:tc>
                  <a:txBody>
                    <a:bodyPr/>
                    <a:lstStyle/>
                    <a:p>
                      <a:pPr algn="just">
                        <a:spcBef>
                          <a:spcPts val="400"/>
                        </a:spcBef>
                        <a:spcAft>
                          <a:spcPts val="0"/>
                        </a:spcAft>
                      </a:pPr>
                      <a:r>
                        <a:rPr lang="tr-TR" sz="2700">
                          <a:effectLst/>
                        </a:rPr>
                        <a:t>Farklılıklara saygı</a:t>
                      </a:r>
                      <a:endParaRPr lang="tr-TR" sz="2700">
                        <a:effectLst/>
                        <a:latin typeface="Times New Roman" panose="02020603050405020304" pitchFamily="18" charset="0"/>
                        <a:ea typeface="Times New Roman" panose="02020603050405020304" pitchFamily="18" charset="0"/>
                      </a:endParaRPr>
                    </a:p>
                  </a:txBody>
                  <a:tcPr marL="151566" marR="151566" marT="0" marB="0" anchor="ctr"/>
                </a:tc>
                <a:extLst>
                  <a:ext uri="{0D108BD9-81ED-4DB2-BD59-A6C34878D82A}">
                    <a16:rowId xmlns:a16="http://schemas.microsoft.com/office/drawing/2014/main" val="3418233052"/>
                  </a:ext>
                </a:extLst>
              </a:tr>
              <a:tr h="485013">
                <a:tc>
                  <a:txBody>
                    <a:bodyPr/>
                    <a:lstStyle/>
                    <a:p>
                      <a:pPr marL="342900" lvl="0" indent="-342900" algn="just">
                        <a:spcBef>
                          <a:spcPts val="400"/>
                        </a:spcBef>
                        <a:spcAft>
                          <a:spcPts val="0"/>
                        </a:spcAft>
                        <a:buFont typeface="+mj-lt"/>
                        <a:buAutoNum type="arabicPeriod"/>
                        <a:tabLst>
                          <a:tab pos="228600" algn="l"/>
                        </a:tabLst>
                      </a:pPr>
                      <a:r>
                        <a:rPr lang="tr-TR" sz="2700">
                          <a:effectLst/>
                        </a:rPr>
                        <a:t>ÜLKEMİZDE NÜFUS  </a:t>
                      </a:r>
                      <a:endParaRPr lang="tr-TR" sz="2700">
                        <a:effectLst/>
                        <a:latin typeface="Times New Roman" panose="02020603050405020304" pitchFamily="18" charset="0"/>
                        <a:ea typeface="Times New Roman" panose="02020603050405020304" pitchFamily="18" charset="0"/>
                      </a:endParaRPr>
                    </a:p>
                  </a:txBody>
                  <a:tcPr marL="151566" marR="151566" marT="0" marB="0" anchor="ctr"/>
                </a:tc>
                <a:tc>
                  <a:txBody>
                    <a:bodyPr/>
                    <a:lstStyle/>
                    <a:p>
                      <a:pPr algn="just">
                        <a:spcBef>
                          <a:spcPts val="400"/>
                        </a:spcBef>
                        <a:spcAft>
                          <a:spcPts val="0"/>
                        </a:spcAft>
                      </a:pPr>
                      <a:r>
                        <a:rPr lang="tr-TR" sz="2700">
                          <a:effectLst/>
                        </a:rPr>
                        <a:t>Vatanseverlik</a:t>
                      </a:r>
                      <a:endParaRPr lang="tr-TR" sz="2700">
                        <a:effectLst/>
                        <a:latin typeface="Times New Roman" panose="02020603050405020304" pitchFamily="18" charset="0"/>
                        <a:ea typeface="Times New Roman" panose="02020603050405020304" pitchFamily="18" charset="0"/>
                      </a:endParaRPr>
                    </a:p>
                  </a:txBody>
                  <a:tcPr marL="151566" marR="151566" marT="0" marB="0" anchor="ctr"/>
                </a:tc>
                <a:extLst>
                  <a:ext uri="{0D108BD9-81ED-4DB2-BD59-A6C34878D82A}">
                    <a16:rowId xmlns:a16="http://schemas.microsoft.com/office/drawing/2014/main" val="858607795"/>
                  </a:ext>
                </a:extLst>
              </a:tr>
              <a:tr h="485013">
                <a:tc>
                  <a:txBody>
                    <a:bodyPr/>
                    <a:lstStyle/>
                    <a:p>
                      <a:pPr marL="342900" lvl="0" indent="-342900" algn="just">
                        <a:spcBef>
                          <a:spcPts val="400"/>
                        </a:spcBef>
                        <a:spcAft>
                          <a:spcPts val="0"/>
                        </a:spcAft>
                        <a:buFont typeface="+mj-lt"/>
                        <a:buAutoNum type="arabicPeriod"/>
                        <a:tabLst>
                          <a:tab pos="228600" algn="l"/>
                        </a:tabLst>
                      </a:pPr>
                      <a:r>
                        <a:rPr lang="tr-TR" sz="2700">
                          <a:effectLst/>
                        </a:rPr>
                        <a:t>TÜRK TARİHİ’NDE  YOLCULUK</a:t>
                      </a:r>
                      <a:endParaRPr lang="tr-TR" sz="2700">
                        <a:effectLst/>
                        <a:latin typeface="Times New Roman" panose="02020603050405020304" pitchFamily="18" charset="0"/>
                        <a:ea typeface="Times New Roman" panose="02020603050405020304" pitchFamily="18" charset="0"/>
                      </a:endParaRPr>
                    </a:p>
                  </a:txBody>
                  <a:tcPr marL="151566" marR="151566" marT="0" marB="0" anchor="ctr"/>
                </a:tc>
                <a:tc>
                  <a:txBody>
                    <a:bodyPr/>
                    <a:lstStyle/>
                    <a:p>
                      <a:pPr algn="just">
                        <a:spcBef>
                          <a:spcPts val="400"/>
                        </a:spcBef>
                        <a:spcAft>
                          <a:spcPts val="0"/>
                        </a:spcAft>
                      </a:pPr>
                      <a:r>
                        <a:rPr lang="tr-TR" sz="2700">
                          <a:effectLst/>
                        </a:rPr>
                        <a:t>Estetik  </a:t>
                      </a:r>
                      <a:endParaRPr lang="tr-TR" sz="2700">
                        <a:effectLst/>
                        <a:latin typeface="Times New Roman" panose="02020603050405020304" pitchFamily="18" charset="0"/>
                        <a:ea typeface="Times New Roman" panose="02020603050405020304" pitchFamily="18" charset="0"/>
                      </a:endParaRPr>
                    </a:p>
                  </a:txBody>
                  <a:tcPr marL="151566" marR="151566" marT="0" marB="0" anchor="ctr"/>
                </a:tc>
                <a:extLst>
                  <a:ext uri="{0D108BD9-81ED-4DB2-BD59-A6C34878D82A}">
                    <a16:rowId xmlns:a16="http://schemas.microsoft.com/office/drawing/2014/main" val="376071751"/>
                  </a:ext>
                </a:extLst>
              </a:tr>
              <a:tr h="485013">
                <a:tc>
                  <a:txBody>
                    <a:bodyPr/>
                    <a:lstStyle/>
                    <a:p>
                      <a:pPr marL="342900" lvl="0" indent="-342900" algn="just">
                        <a:spcBef>
                          <a:spcPts val="400"/>
                        </a:spcBef>
                        <a:spcAft>
                          <a:spcPts val="0"/>
                        </a:spcAft>
                        <a:buFont typeface="+mj-lt"/>
                        <a:buAutoNum type="arabicPeriod"/>
                        <a:tabLst>
                          <a:tab pos="228600" algn="l"/>
                        </a:tabLst>
                      </a:pPr>
                      <a:r>
                        <a:rPr lang="tr-TR" sz="2700">
                          <a:effectLst/>
                        </a:rPr>
                        <a:t>EKONOMİ  VE SOSYAL HAYAT</a:t>
                      </a:r>
                      <a:endParaRPr lang="tr-TR" sz="2700">
                        <a:effectLst/>
                        <a:latin typeface="Times New Roman" panose="02020603050405020304" pitchFamily="18" charset="0"/>
                        <a:ea typeface="Times New Roman" panose="02020603050405020304" pitchFamily="18" charset="0"/>
                      </a:endParaRPr>
                    </a:p>
                  </a:txBody>
                  <a:tcPr marL="151566" marR="151566" marT="0" marB="0" anchor="ctr"/>
                </a:tc>
                <a:tc>
                  <a:txBody>
                    <a:bodyPr/>
                    <a:lstStyle/>
                    <a:p>
                      <a:pPr algn="just">
                        <a:spcBef>
                          <a:spcPts val="400"/>
                        </a:spcBef>
                        <a:spcAft>
                          <a:spcPts val="0"/>
                        </a:spcAft>
                      </a:pPr>
                      <a:r>
                        <a:rPr lang="tr-TR" sz="2700">
                          <a:effectLst/>
                        </a:rPr>
                        <a:t>Dürüstlük  </a:t>
                      </a:r>
                      <a:endParaRPr lang="tr-TR" sz="2700">
                        <a:effectLst/>
                        <a:latin typeface="Times New Roman" panose="02020603050405020304" pitchFamily="18" charset="0"/>
                        <a:ea typeface="Times New Roman" panose="02020603050405020304" pitchFamily="18" charset="0"/>
                      </a:endParaRPr>
                    </a:p>
                  </a:txBody>
                  <a:tcPr marL="151566" marR="151566" marT="0" marB="0" anchor="ctr"/>
                </a:tc>
                <a:extLst>
                  <a:ext uri="{0D108BD9-81ED-4DB2-BD59-A6C34878D82A}">
                    <a16:rowId xmlns:a16="http://schemas.microsoft.com/office/drawing/2014/main" val="3219732852"/>
                  </a:ext>
                </a:extLst>
              </a:tr>
              <a:tr h="485013">
                <a:tc>
                  <a:txBody>
                    <a:bodyPr/>
                    <a:lstStyle/>
                    <a:p>
                      <a:pPr marL="342900" lvl="0" indent="-342900" algn="just">
                        <a:spcBef>
                          <a:spcPts val="400"/>
                        </a:spcBef>
                        <a:spcAft>
                          <a:spcPts val="0"/>
                        </a:spcAft>
                        <a:buFont typeface="+mj-lt"/>
                        <a:buAutoNum type="arabicPeriod"/>
                        <a:tabLst>
                          <a:tab pos="200025" algn="l"/>
                        </a:tabLst>
                      </a:pPr>
                      <a:r>
                        <a:rPr lang="tr-TR" sz="2700">
                          <a:effectLst/>
                        </a:rPr>
                        <a:t>ZAMAN İÇİNDE BİLİM</a:t>
                      </a:r>
                      <a:endParaRPr lang="tr-TR" sz="2700">
                        <a:effectLst/>
                        <a:latin typeface="Times New Roman" panose="02020603050405020304" pitchFamily="18" charset="0"/>
                        <a:ea typeface="Times New Roman" panose="02020603050405020304" pitchFamily="18" charset="0"/>
                      </a:endParaRPr>
                    </a:p>
                  </a:txBody>
                  <a:tcPr marL="151566" marR="151566" marT="0" marB="0" anchor="ctr"/>
                </a:tc>
                <a:tc>
                  <a:txBody>
                    <a:bodyPr/>
                    <a:lstStyle/>
                    <a:p>
                      <a:pPr algn="just">
                        <a:spcBef>
                          <a:spcPts val="400"/>
                        </a:spcBef>
                        <a:spcAft>
                          <a:spcPts val="0"/>
                        </a:spcAft>
                      </a:pPr>
                      <a:r>
                        <a:rPr lang="tr-TR" sz="2700">
                          <a:effectLst/>
                        </a:rPr>
                        <a:t>Bilimsellik</a:t>
                      </a:r>
                      <a:endParaRPr lang="tr-TR" sz="2700">
                        <a:effectLst/>
                        <a:latin typeface="Times New Roman" panose="02020603050405020304" pitchFamily="18" charset="0"/>
                        <a:ea typeface="Times New Roman" panose="02020603050405020304" pitchFamily="18" charset="0"/>
                      </a:endParaRPr>
                    </a:p>
                  </a:txBody>
                  <a:tcPr marL="151566" marR="151566" marT="0" marB="0" anchor="ctr"/>
                </a:tc>
                <a:extLst>
                  <a:ext uri="{0D108BD9-81ED-4DB2-BD59-A6C34878D82A}">
                    <a16:rowId xmlns:a16="http://schemas.microsoft.com/office/drawing/2014/main" val="3570460606"/>
                  </a:ext>
                </a:extLst>
              </a:tr>
              <a:tr h="485013">
                <a:tc>
                  <a:txBody>
                    <a:bodyPr/>
                    <a:lstStyle/>
                    <a:p>
                      <a:pPr marL="342900" lvl="0" indent="-342900" algn="just">
                        <a:spcBef>
                          <a:spcPts val="400"/>
                        </a:spcBef>
                        <a:spcAft>
                          <a:spcPts val="0"/>
                        </a:spcAft>
                        <a:buFont typeface="+mj-lt"/>
                        <a:buAutoNum type="arabicPeriod"/>
                        <a:tabLst>
                          <a:tab pos="180975" algn="l"/>
                        </a:tabLst>
                      </a:pPr>
                      <a:r>
                        <a:rPr lang="tr-TR" sz="2700">
                          <a:effectLst/>
                        </a:rPr>
                        <a:t>YAŞAYAN  DEMOKRASİ  </a:t>
                      </a:r>
                      <a:endParaRPr lang="tr-TR" sz="2700">
                        <a:effectLst/>
                        <a:latin typeface="Times New Roman" panose="02020603050405020304" pitchFamily="18" charset="0"/>
                        <a:ea typeface="Times New Roman" panose="02020603050405020304" pitchFamily="18" charset="0"/>
                      </a:endParaRPr>
                    </a:p>
                  </a:txBody>
                  <a:tcPr marL="151566" marR="151566" marT="0" marB="0" anchor="ctr"/>
                </a:tc>
                <a:tc>
                  <a:txBody>
                    <a:bodyPr/>
                    <a:lstStyle/>
                    <a:p>
                      <a:pPr algn="just">
                        <a:spcBef>
                          <a:spcPts val="400"/>
                        </a:spcBef>
                        <a:spcAft>
                          <a:spcPts val="0"/>
                        </a:spcAft>
                      </a:pPr>
                      <a:r>
                        <a:rPr lang="tr-TR" sz="2700">
                          <a:effectLst/>
                        </a:rPr>
                        <a:t>Adil olma</a:t>
                      </a:r>
                      <a:endParaRPr lang="tr-TR" sz="2700">
                        <a:effectLst/>
                        <a:latin typeface="Times New Roman" panose="02020603050405020304" pitchFamily="18" charset="0"/>
                        <a:ea typeface="Times New Roman" panose="02020603050405020304" pitchFamily="18" charset="0"/>
                      </a:endParaRPr>
                    </a:p>
                  </a:txBody>
                  <a:tcPr marL="151566" marR="151566" marT="0" marB="0" anchor="ctr"/>
                </a:tc>
                <a:extLst>
                  <a:ext uri="{0D108BD9-81ED-4DB2-BD59-A6C34878D82A}">
                    <a16:rowId xmlns:a16="http://schemas.microsoft.com/office/drawing/2014/main" val="765045365"/>
                  </a:ext>
                </a:extLst>
              </a:tr>
              <a:tr h="485013">
                <a:tc>
                  <a:txBody>
                    <a:bodyPr/>
                    <a:lstStyle/>
                    <a:p>
                      <a:pPr marL="342900" lvl="0" indent="-342900" algn="just">
                        <a:spcBef>
                          <a:spcPts val="400"/>
                        </a:spcBef>
                        <a:spcAft>
                          <a:spcPts val="0"/>
                        </a:spcAft>
                        <a:buFont typeface="+mj-lt"/>
                        <a:buAutoNum type="arabicPeriod"/>
                        <a:tabLst>
                          <a:tab pos="190500" algn="l"/>
                        </a:tabLst>
                      </a:pPr>
                      <a:r>
                        <a:rPr lang="tr-TR" sz="2700">
                          <a:effectLst/>
                        </a:rPr>
                        <a:t>ÜLKELER ARASI KÖPRÜLER</a:t>
                      </a:r>
                      <a:endParaRPr lang="tr-TR" sz="2700">
                        <a:effectLst/>
                        <a:latin typeface="Times New Roman" panose="02020603050405020304" pitchFamily="18" charset="0"/>
                        <a:ea typeface="Times New Roman" panose="02020603050405020304" pitchFamily="18" charset="0"/>
                      </a:endParaRPr>
                    </a:p>
                  </a:txBody>
                  <a:tcPr marL="151566" marR="151566" marT="0" marB="0" anchor="ctr"/>
                </a:tc>
                <a:tc>
                  <a:txBody>
                    <a:bodyPr/>
                    <a:lstStyle/>
                    <a:p>
                      <a:pPr algn="just">
                        <a:spcBef>
                          <a:spcPts val="400"/>
                        </a:spcBef>
                        <a:spcAft>
                          <a:spcPts val="0"/>
                        </a:spcAft>
                      </a:pPr>
                      <a:r>
                        <a:rPr lang="tr-TR" sz="2700">
                          <a:effectLst/>
                        </a:rPr>
                        <a:t>Barış</a:t>
                      </a:r>
                      <a:endParaRPr lang="tr-TR" sz="2700" dirty="0">
                        <a:effectLst/>
                        <a:latin typeface="Times New Roman" panose="02020603050405020304" pitchFamily="18" charset="0"/>
                        <a:ea typeface="Times New Roman" panose="02020603050405020304" pitchFamily="18" charset="0"/>
                      </a:endParaRPr>
                    </a:p>
                  </a:txBody>
                  <a:tcPr marL="151566" marR="151566" marT="0" marB="0" anchor="ctr"/>
                </a:tc>
                <a:extLst>
                  <a:ext uri="{0D108BD9-81ED-4DB2-BD59-A6C34878D82A}">
                    <a16:rowId xmlns:a16="http://schemas.microsoft.com/office/drawing/2014/main" val="3447221763"/>
                  </a:ext>
                </a:extLst>
              </a:tr>
            </a:tbl>
          </a:graphicData>
        </a:graphic>
      </p:graphicFrame>
    </p:spTree>
    <p:extLst>
      <p:ext uri="{BB962C8B-B14F-4D97-AF65-F5344CB8AC3E}">
        <p14:creationId xmlns:p14="http://schemas.microsoft.com/office/powerpoint/2010/main" val="1038885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ikdörtgen 4">
            <a:extLst>
              <a:ext uri="{FF2B5EF4-FFF2-40B4-BE49-F238E27FC236}">
                <a16:creationId xmlns:a16="http://schemas.microsoft.com/office/drawing/2014/main" id="{74D1D83F-4410-C548-99CF-D68341A0FC0C}"/>
              </a:ext>
            </a:extLst>
          </p:cNvPr>
          <p:cNvSpPr/>
          <p:nvPr/>
        </p:nvSpPr>
        <p:spPr>
          <a:xfrm>
            <a:off x="686834" y="1153572"/>
            <a:ext cx="3200400" cy="44611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0" kern="1200" cap="none" spc="0">
                <a:ln w="0"/>
                <a:solidFill>
                  <a:srgbClr val="FFFFFF"/>
                </a:solidFill>
                <a:effectLst>
                  <a:reflection blurRad="6350" stA="53000" endA="300" endPos="35500" dir="5400000" sy="-90000" algn="bl" rotWithShape="0"/>
                </a:effectLst>
                <a:latin typeface="+mj-lt"/>
                <a:ea typeface="+mj-ea"/>
                <a:cs typeface="+mj-cs"/>
              </a:rPr>
              <a:t>2005 Sosyal Bilgiler Programında Öğrenme Alanları</a:t>
            </a:r>
          </a:p>
        </p:txBody>
      </p:sp>
      <p:sp>
        <p:nvSpPr>
          <p:cNvPr id="24" name="Arc 2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Metin kutusu 5">
            <a:extLst>
              <a:ext uri="{FF2B5EF4-FFF2-40B4-BE49-F238E27FC236}">
                <a16:creationId xmlns:a16="http://schemas.microsoft.com/office/drawing/2014/main" id="{9E6DFCB5-E5DB-674C-B58D-470F58EB6831}"/>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b="1"/>
              <a:t>Öğrenme</a:t>
            </a:r>
            <a:r>
              <a:rPr lang="en-US" b="1" dirty="0"/>
              <a:t> </a:t>
            </a:r>
            <a:r>
              <a:rPr lang="en-US" b="1"/>
              <a:t>alanı</a:t>
            </a:r>
            <a:r>
              <a:rPr lang="en-US" b="1" dirty="0"/>
              <a:t>, </a:t>
            </a:r>
            <a:r>
              <a:rPr lang="en-US" b="1"/>
              <a:t>birbiri</a:t>
            </a:r>
            <a:r>
              <a:rPr lang="en-US" b="1" dirty="0"/>
              <a:t> </a:t>
            </a:r>
            <a:r>
              <a:rPr lang="en-US" b="1"/>
              <a:t>ile</a:t>
            </a:r>
            <a:r>
              <a:rPr lang="en-US" b="1" dirty="0"/>
              <a:t> </a:t>
            </a:r>
            <a:r>
              <a:rPr lang="en-US" b="1"/>
              <a:t>ilişkili</a:t>
            </a:r>
            <a:r>
              <a:rPr lang="en-US" b="1" dirty="0"/>
              <a:t> </a:t>
            </a:r>
            <a:r>
              <a:rPr lang="en-US" b="1"/>
              <a:t>beceri</a:t>
            </a:r>
            <a:r>
              <a:rPr lang="en-US" b="1" dirty="0"/>
              <a:t>, </a:t>
            </a:r>
            <a:r>
              <a:rPr lang="en-US" b="1"/>
              <a:t>tema</a:t>
            </a:r>
            <a:r>
              <a:rPr lang="en-US" b="1" dirty="0"/>
              <a:t>, </a:t>
            </a:r>
            <a:r>
              <a:rPr lang="en-US" b="1"/>
              <a:t>kavram</a:t>
            </a:r>
            <a:r>
              <a:rPr lang="en-US" b="1" dirty="0"/>
              <a:t> ve </a:t>
            </a:r>
            <a:r>
              <a:rPr lang="en-US" b="1"/>
              <a:t>değerlerin</a:t>
            </a:r>
            <a:r>
              <a:rPr lang="en-US" b="1" dirty="0"/>
              <a:t> </a:t>
            </a:r>
            <a:r>
              <a:rPr lang="en-US" b="1"/>
              <a:t>bir</a:t>
            </a:r>
            <a:r>
              <a:rPr lang="en-US" b="1" dirty="0"/>
              <a:t> </a:t>
            </a:r>
            <a:r>
              <a:rPr lang="en-US" b="1"/>
              <a:t>bütün</a:t>
            </a:r>
            <a:r>
              <a:rPr lang="en-US" b="1" dirty="0"/>
              <a:t> </a:t>
            </a:r>
            <a:r>
              <a:rPr lang="en-US" b="1"/>
              <a:t>olarak</a:t>
            </a:r>
            <a:r>
              <a:rPr lang="en-US" b="1" dirty="0"/>
              <a:t> </a:t>
            </a:r>
            <a:r>
              <a:rPr lang="en-US" b="1"/>
              <a:t>görülebildiği</a:t>
            </a:r>
            <a:r>
              <a:rPr lang="en-US" b="1" dirty="0"/>
              <a:t>, </a:t>
            </a:r>
            <a:r>
              <a:rPr lang="en-US" b="1"/>
              <a:t>öğrenmeyi</a:t>
            </a:r>
            <a:r>
              <a:rPr lang="en-US" b="1" dirty="0"/>
              <a:t> organize </a:t>
            </a:r>
            <a:r>
              <a:rPr lang="en-US" b="1"/>
              <a:t>eden</a:t>
            </a:r>
            <a:r>
              <a:rPr lang="en-US" b="1" dirty="0"/>
              <a:t> </a:t>
            </a:r>
            <a:r>
              <a:rPr lang="en-US" b="1"/>
              <a:t>yapıdır</a:t>
            </a:r>
            <a:r>
              <a:rPr lang="en-US" b="1" dirty="0"/>
              <a:t>. </a:t>
            </a:r>
            <a:r>
              <a:rPr lang="en-US"/>
              <a:t>Sosyal</a:t>
            </a:r>
            <a:r>
              <a:rPr lang="en-US" dirty="0"/>
              <a:t> </a:t>
            </a:r>
            <a:r>
              <a:rPr lang="en-US"/>
              <a:t>Bilgiler</a:t>
            </a:r>
            <a:r>
              <a:rPr lang="en-US" dirty="0"/>
              <a:t> </a:t>
            </a:r>
            <a:r>
              <a:rPr lang="en-US"/>
              <a:t>dersi</a:t>
            </a:r>
            <a:r>
              <a:rPr lang="en-US" dirty="0"/>
              <a:t> </a:t>
            </a:r>
            <a:r>
              <a:rPr lang="en-US"/>
              <a:t>dokuz</a:t>
            </a:r>
            <a:r>
              <a:rPr lang="en-US" dirty="0"/>
              <a:t> </a:t>
            </a:r>
            <a:r>
              <a:rPr lang="en-US"/>
              <a:t>öğrenme</a:t>
            </a:r>
            <a:r>
              <a:rPr lang="en-US" dirty="0"/>
              <a:t> </a:t>
            </a:r>
            <a:r>
              <a:rPr lang="en-US"/>
              <a:t>alanı</a:t>
            </a:r>
            <a:r>
              <a:rPr lang="en-US" dirty="0"/>
              <a:t> </a:t>
            </a:r>
            <a:r>
              <a:rPr lang="en-US"/>
              <a:t>çerçevesinde</a:t>
            </a:r>
            <a:r>
              <a:rPr lang="en-US" dirty="0"/>
              <a:t> </a:t>
            </a:r>
            <a:r>
              <a:rPr lang="en-US"/>
              <a:t>yapılandırılmıştır</a:t>
            </a:r>
            <a:r>
              <a:rPr lang="en-US" dirty="0"/>
              <a:t>.</a:t>
            </a:r>
            <a:endParaRPr lang="en-US"/>
          </a:p>
          <a:p>
            <a:pPr indent="-228600">
              <a:lnSpc>
                <a:spcPct val="90000"/>
              </a:lnSpc>
              <a:spcAft>
                <a:spcPts val="600"/>
              </a:spcAft>
              <a:buFont typeface="Arial" panose="020B0604020202020204" pitchFamily="34" charset="0"/>
              <a:buChar char="•"/>
            </a:pPr>
            <a:endParaRPr lang="en-US"/>
          </a:p>
          <a:p>
            <a:pPr lvl="0" indent="-228600">
              <a:lnSpc>
                <a:spcPct val="90000"/>
              </a:lnSpc>
              <a:spcAft>
                <a:spcPts val="600"/>
              </a:spcAft>
              <a:buFont typeface="Arial" panose="020B0604020202020204" pitchFamily="34" charset="0"/>
              <a:buChar char="•"/>
            </a:pPr>
            <a:r>
              <a:rPr lang="en-US"/>
              <a:t>Birey</a:t>
            </a:r>
            <a:r>
              <a:rPr lang="en-US" dirty="0"/>
              <a:t> ve </a:t>
            </a:r>
            <a:r>
              <a:rPr lang="en-US"/>
              <a:t>Toplum</a:t>
            </a:r>
            <a:endParaRPr lang="en-US" dirty="0"/>
          </a:p>
          <a:p>
            <a:pPr lvl="0" indent="-228600">
              <a:lnSpc>
                <a:spcPct val="90000"/>
              </a:lnSpc>
              <a:spcAft>
                <a:spcPts val="600"/>
              </a:spcAft>
              <a:buFont typeface="Arial" panose="020B0604020202020204" pitchFamily="34" charset="0"/>
              <a:buChar char="•"/>
            </a:pPr>
            <a:r>
              <a:rPr lang="en-US"/>
              <a:t>Kültür</a:t>
            </a:r>
            <a:r>
              <a:rPr lang="en-US" dirty="0"/>
              <a:t> ve </a:t>
            </a:r>
            <a:r>
              <a:rPr lang="en-US"/>
              <a:t>Miras</a:t>
            </a:r>
            <a:endParaRPr lang="en-US" dirty="0"/>
          </a:p>
          <a:p>
            <a:pPr lvl="0" indent="-228600">
              <a:lnSpc>
                <a:spcPct val="90000"/>
              </a:lnSpc>
              <a:spcAft>
                <a:spcPts val="600"/>
              </a:spcAft>
              <a:buFont typeface="Arial" panose="020B0604020202020204" pitchFamily="34" charset="0"/>
              <a:buChar char="•"/>
            </a:pPr>
            <a:r>
              <a:rPr lang="en-US"/>
              <a:t>İnsanlar</a:t>
            </a:r>
            <a:r>
              <a:rPr lang="en-US" dirty="0"/>
              <a:t>, </a:t>
            </a:r>
            <a:r>
              <a:rPr lang="en-US"/>
              <a:t>Yerler</a:t>
            </a:r>
            <a:r>
              <a:rPr lang="en-US" dirty="0"/>
              <a:t> ve </a:t>
            </a:r>
            <a:r>
              <a:rPr lang="en-US"/>
              <a:t>Çevreler</a:t>
            </a:r>
            <a:endParaRPr lang="en-US" dirty="0"/>
          </a:p>
          <a:p>
            <a:pPr lvl="0" indent="-228600">
              <a:lnSpc>
                <a:spcPct val="90000"/>
              </a:lnSpc>
              <a:spcAft>
                <a:spcPts val="600"/>
              </a:spcAft>
              <a:buFont typeface="Arial" panose="020B0604020202020204" pitchFamily="34" charset="0"/>
              <a:buChar char="•"/>
            </a:pPr>
            <a:r>
              <a:rPr lang="en-US"/>
              <a:t>Üretim</a:t>
            </a:r>
            <a:r>
              <a:rPr lang="en-US" dirty="0"/>
              <a:t>, </a:t>
            </a:r>
            <a:r>
              <a:rPr lang="en-US"/>
              <a:t>Dağıtım</a:t>
            </a:r>
            <a:r>
              <a:rPr lang="en-US" dirty="0"/>
              <a:t> ve </a:t>
            </a:r>
            <a:r>
              <a:rPr lang="en-US"/>
              <a:t>Tüketim</a:t>
            </a:r>
            <a:endParaRPr lang="en-US" dirty="0"/>
          </a:p>
          <a:p>
            <a:pPr lvl="0" indent="-228600">
              <a:lnSpc>
                <a:spcPct val="90000"/>
              </a:lnSpc>
              <a:spcAft>
                <a:spcPts val="600"/>
              </a:spcAft>
              <a:buFont typeface="Arial" panose="020B0604020202020204" pitchFamily="34" charset="0"/>
              <a:buChar char="•"/>
            </a:pPr>
            <a:r>
              <a:rPr lang="en-US" dirty="0"/>
              <a:t>Zaman, </a:t>
            </a:r>
            <a:r>
              <a:rPr lang="en-US"/>
              <a:t>Süreklilik</a:t>
            </a:r>
            <a:r>
              <a:rPr lang="en-US" dirty="0"/>
              <a:t> ve </a:t>
            </a:r>
            <a:r>
              <a:rPr lang="en-US"/>
              <a:t>Değişim</a:t>
            </a:r>
            <a:endParaRPr lang="en-US" dirty="0"/>
          </a:p>
          <a:p>
            <a:pPr lvl="0" indent="-228600">
              <a:lnSpc>
                <a:spcPct val="90000"/>
              </a:lnSpc>
              <a:spcAft>
                <a:spcPts val="600"/>
              </a:spcAft>
              <a:buFont typeface="Arial" panose="020B0604020202020204" pitchFamily="34" charset="0"/>
              <a:buChar char="•"/>
            </a:pPr>
            <a:r>
              <a:rPr lang="en-US"/>
              <a:t>Bilim</a:t>
            </a:r>
            <a:r>
              <a:rPr lang="en-US" dirty="0"/>
              <a:t>, </a:t>
            </a:r>
            <a:r>
              <a:rPr lang="en-US"/>
              <a:t>Teknoloji</a:t>
            </a:r>
            <a:r>
              <a:rPr lang="en-US" dirty="0"/>
              <a:t> ve </a:t>
            </a:r>
            <a:r>
              <a:rPr lang="en-US"/>
              <a:t>Toplum</a:t>
            </a:r>
            <a:endParaRPr lang="en-US" dirty="0"/>
          </a:p>
          <a:p>
            <a:pPr lvl="0" indent="-228600">
              <a:lnSpc>
                <a:spcPct val="90000"/>
              </a:lnSpc>
              <a:spcAft>
                <a:spcPts val="600"/>
              </a:spcAft>
              <a:buFont typeface="Arial" panose="020B0604020202020204" pitchFamily="34" charset="0"/>
              <a:buChar char="•"/>
            </a:pPr>
            <a:r>
              <a:rPr lang="en-US"/>
              <a:t>Gruplar</a:t>
            </a:r>
            <a:r>
              <a:rPr lang="en-US" dirty="0"/>
              <a:t>, </a:t>
            </a:r>
            <a:r>
              <a:rPr lang="en-US"/>
              <a:t>Kurumlar</a:t>
            </a:r>
            <a:r>
              <a:rPr lang="en-US" dirty="0"/>
              <a:t> ve </a:t>
            </a:r>
            <a:r>
              <a:rPr lang="en-US"/>
              <a:t>Sosyal</a:t>
            </a:r>
            <a:r>
              <a:rPr lang="en-US" dirty="0"/>
              <a:t> </a:t>
            </a:r>
            <a:r>
              <a:rPr lang="en-US"/>
              <a:t>Örgütler</a:t>
            </a:r>
            <a:endParaRPr lang="en-US" dirty="0"/>
          </a:p>
          <a:p>
            <a:pPr lvl="0" indent="-228600">
              <a:lnSpc>
                <a:spcPct val="90000"/>
              </a:lnSpc>
              <a:spcAft>
                <a:spcPts val="600"/>
              </a:spcAft>
              <a:buFont typeface="Arial" panose="020B0604020202020204" pitchFamily="34" charset="0"/>
              <a:buChar char="•"/>
            </a:pPr>
            <a:r>
              <a:rPr lang="en-US"/>
              <a:t>Güç</a:t>
            </a:r>
            <a:r>
              <a:rPr lang="en-US" dirty="0"/>
              <a:t>, </a:t>
            </a:r>
            <a:r>
              <a:rPr lang="en-US"/>
              <a:t>Yönetim</a:t>
            </a:r>
            <a:r>
              <a:rPr lang="en-US" dirty="0"/>
              <a:t> ve </a:t>
            </a:r>
            <a:r>
              <a:rPr lang="en-US"/>
              <a:t>Toplum</a:t>
            </a:r>
            <a:endParaRPr lang="en-US" dirty="0"/>
          </a:p>
          <a:p>
            <a:pPr lvl="0" indent="-228600">
              <a:lnSpc>
                <a:spcPct val="90000"/>
              </a:lnSpc>
              <a:spcAft>
                <a:spcPts val="600"/>
              </a:spcAft>
              <a:buFont typeface="Arial" panose="020B0604020202020204" pitchFamily="34" charset="0"/>
              <a:buChar char="•"/>
            </a:pPr>
            <a:r>
              <a:rPr lang="en-US"/>
              <a:t>Küresel</a:t>
            </a:r>
            <a:r>
              <a:rPr lang="en-US" dirty="0"/>
              <a:t> </a:t>
            </a:r>
            <a:r>
              <a:rPr lang="en-US"/>
              <a:t>Bağlantılar</a:t>
            </a:r>
            <a:endParaRPr lang="en-US" dirty="0"/>
          </a:p>
        </p:txBody>
      </p:sp>
      <p:sp>
        <p:nvSpPr>
          <p:cNvPr id="2" name="Veri Yer Tutucusu 1">
            <a:extLst>
              <a:ext uri="{FF2B5EF4-FFF2-40B4-BE49-F238E27FC236}">
                <a16:creationId xmlns:a16="http://schemas.microsoft.com/office/drawing/2014/main" id="{50FFB23C-E158-6A41-A596-093D5E73024C}"/>
              </a:ext>
            </a:extLst>
          </p:cNvPr>
          <p:cNvSpPr>
            <a:spLocks noGrp="1"/>
          </p:cNvSpPr>
          <p:nvPr>
            <p:ph type="dt" sz="half" idx="10"/>
          </p:nvPr>
        </p:nvSpPr>
        <p:spPr>
          <a:xfrm>
            <a:off x="838200" y="6356350"/>
            <a:ext cx="1639957" cy="365125"/>
          </a:xfrm>
        </p:spPr>
        <p:txBody>
          <a:bodyPr vert="horz" lIns="91440" tIns="45720" rIns="91440" bIns="45720" rtlCol="0" anchor="ctr">
            <a:normAutofit/>
          </a:bodyPr>
          <a:lstStyle/>
          <a:p>
            <a:pPr>
              <a:spcAft>
                <a:spcPts val="600"/>
              </a:spcAft>
            </a:pPr>
            <a:fld id="{F113F0C4-2CAF-1743-888E-46F79AEC8860}" type="datetime1">
              <a:rPr lang="en-US">
                <a:solidFill>
                  <a:srgbClr val="FFFFFF"/>
                </a:solidFill>
              </a:rPr>
              <a:pPr>
                <a:spcAft>
                  <a:spcPts val="600"/>
                </a:spcAft>
              </a:pPr>
              <a:t>4/3/20</a:t>
            </a:fld>
            <a:endParaRPr lang="en-US">
              <a:solidFill>
                <a:srgbClr val="FFFFFF"/>
              </a:solidFill>
            </a:endParaRPr>
          </a:p>
        </p:txBody>
      </p:sp>
      <p:sp>
        <p:nvSpPr>
          <p:cNvPr id="3" name="Alt Bilgi Yer Tutucusu 2">
            <a:extLst>
              <a:ext uri="{FF2B5EF4-FFF2-40B4-BE49-F238E27FC236}">
                <a16:creationId xmlns:a16="http://schemas.microsoft.com/office/drawing/2014/main" id="{88E854D4-A1AC-E34E-A26C-3DBE19053129}"/>
              </a:ext>
            </a:extLst>
          </p:cNvPr>
          <p:cNvSpPr>
            <a:spLocks noGrp="1"/>
          </p:cNvSpPr>
          <p:nvPr>
            <p:ph type="ftr" sz="quarter" idx="11"/>
          </p:nvPr>
        </p:nvSpPr>
        <p:spPr>
          <a:xfrm>
            <a:off x="4038600" y="6356350"/>
            <a:ext cx="5251174"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2005 Sosyal Bilgiler Öğretim Programı Sunumu - Dr. Serkan Keleşoğlu</a:t>
            </a:r>
          </a:p>
        </p:txBody>
      </p:sp>
      <p:sp>
        <p:nvSpPr>
          <p:cNvPr id="4" name="Slayt Numarası Yer Tutucusu 3">
            <a:extLst>
              <a:ext uri="{FF2B5EF4-FFF2-40B4-BE49-F238E27FC236}">
                <a16:creationId xmlns:a16="http://schemas.microsoft.com/office/drawing/2014/main" id="{38F9ED3C-DF54-EC42-AC81-2F37FDD60611}"/>
              </a:ext>
            </a:extLst>
          </p:cNvPr>
          <p:cNvSpPr>
            <a:spLocks noGrp="1"/>
          </p:cNvSpPr>
          <p:nvPr>
            <p:ph type="sldNum" sz="quarter" idx="12"/>
          </p:nvPr>
        </p:nvSpPr>
        <p:spPr>
          <a:xfrm>
            <a:off x="9541564" y="6356350"/>
            <a:ext cx="1812235" cy="365125"/>
          </a:xfrm>
        </p:spPr>
        <p:txBody>
          <a:bodyPr vert="horz" lIns="91440" tIns="45720" rIns="91440" bIns="45720" rtlCol="0" anchor="ctr">
            <a:normAutofit/>
          </a:bodyPr>
          <a:lstStyle/>
          <a:p>
            <a:pPr>
              <a:spcAft>
                <a:spcPts val="600"/>
              </a:spcAft>
            </a:pPr>
            <a:fld id="{41F33D86-CA8C-924C-8D4E-0FCA5BB2FA17}" type="slidenum">
              <a:rPr lang="en-US" smtClean="0"/>
              <a:pPr>
                <a:spcAft>
                  <a:spcPts val="600"/>
                </a:spcAft>
              </a:pPr>
              <a:t>23</a:t>
            </a:fld>
            <a:endParaRPr lang="en-US"/>
          </a:p>
        </p:txBody>
      </p:sp>
    </p:spTree>
    <p:extLst>
      <p:ext uri="{BB962C8B-B14F-4D97-AF65-F5344CB8AC3E}">
        <p14:creationId xmlns:p14="http://schemas.microsoft.com/office/powerpoint/2010/main" val="3551934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04A8AE1-9605-41DC-920F-A4B8E8F23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c 23">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715850" y="795372"/>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7" name="Metin kutusu 5">
            <a:extLst>
              <a:ext uri="{FF2B5EF4-FFF2-40B4-BE49-F238E27FC236}">
                <a16:creationId xmlns:a16="http://schemas.microsoft.com/office/drawing/2014/main" id="{9E6DFCB5-E5DB-674C-B58D-470F58EB6831}"/>
              </a:ext>
            </a:extLst>
          </p:cNvPr>
          <p:cNvSpPr txBox="1"/>
          <p:nvPr/>
        </p:nvSpPr>
        <p:spPr>
          <a:xfrm>
            <a:off x="413645" y="713163"/>
            <a:ext cx="6168101" cy="3935281"/>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en-US" dirty="0" err="1"/>
              <a:t>Öğrenme</a:t>
            </a:r>
            <a:r>
              <a:rPr lang="en-US" dirty="0"/>
              <a:t> </a:t>
            </a:r>
            <a:r>
              <a:rPr lang="en-US" dirty="0" err="1"/>
              <a:t>alanları</a:t>
            </a:r>
            <a:r>
              <a:rPr lang="en-US" dirty="0"/>
              <a:t>, </a:t>
            </a:r>
            <a:r>
              <a:rPr lang="en-US" dirty="0" err="1"/>
              <a:t>bir</a:t>
            </a:r>
            <a:r>
              <a:rPr lang="en-US" dirty="0"/>
              <a:t> </a:t>
            </a:r>
            <a:r>
              <a:rPr lang="en-US" dirty="0" err="1"/>
              <a:t>ya</a:t>
            </a:r>
            <a:r>
              <a:rPr lang="en-US" dirty="0"/>
              <a:t> da </a:t>
            </a:r>
            <a:r>
              <a:rPr lang="en-US" dirty="0" err="1"/>
              <a:t>birden</a:t>
            </a:r>
            <a:r>
              <a:rPr lang="en-US" dirty="0"/>
              <a:t> </a:t>
            </a:r>
            <a:r>
              <a:rPr lang="en-US" dirty="0" err="1"/>
              <a:t>fazla</a:t>
            </a:r>
            <a:r>
              <a:rPr lang="en-US" dirty="0"/>
              <a:t> </a:t>
            </a:r>
            <a:r>
              <a:rPr lang="en-US" dirty="0" err="1"/>
              <a:t>akademik</a:t>
            </a:r>
            <a:r>
              <a:rPr lang="en-US" dirty="0"/>
              <a:t> </a:t>
            </a:r>
            <a:r>
              <a:rPr lang="en-US" dirty="0" err="1"/>
              <a:t>disiplini</a:t>
            </a:r>
            <a:r>
              <a:rPr lang="en-US" dirty="0"/>
              <a:t> </a:t>
            </a:r>
            <a:r>
              <a:rPr lang="en-US" dirty="0" err="1"/>
              <a:t>içerebilir</a:t>
            </a:r>
            <a:r>
              <a:rPr lang="en-US" dirty="0"/>
              <a:t>. </a:t>
            </a:r>
            <a:r>
              <a:rPr lang="en-US" dirty="0" err="1"/>
              <a:t>Örneğin</a:t>
            </a:r>
            <a:r>
              <a:rPr lang="en-US" dirty="0"/>
              <a:t>, “</a:t>
            </a:r>
            <a:r>
              <a:rPr lang="en-US" dirty="0" err="1"/>
              <a:t>Birey</a:t>
            </a:r>
            <a:r>
              <a:rPr lang="en-US" dirty="0"/>
              <a:t> ve </a:t>
            </a:r>
            <a:r>
              <a:rPr lang="en-US" dirty="0" err="1"/>
              <a:t>Toplum</a:t>
            </a:r>
            <a:r>
              <a:rPr lang="en-US" dirty="0"/>
              <a:t>” </a:t>
            </a:r>
            <a:r>
              <a:rPr lang="en-US" dirty="0" err="1"/>
              <a:t>Psikoloji</a:t>
            </a:r>
            <a:r>
              <a:rPr lang="en-US" dirty="0"/>
              <a:t> ve </a:t>
            </a:r>
            <a:r>
              <a:rPr lang="en-US" dirty="0" err="1"/>
              <a:t>Vatandaşlık</a:t>
            </a:r>
            <a:r>
              <a:rPr lang="en-US" dirty="0"/>
              <a:t> </a:t>
            </a:r>
            <a:r>
              <a:rPr lang="en-US" dirty="0" err="1"/>
              <a:t>Bilgisini</a:t>
            </a:r>
            <a:r>
              <a:rPr lang="en-US" dirty="0"/>
              <a:t>; “</a:t>
            </a:r>
            <a:r>
              <a:rPr lang="en-US" dirty="0" err="1"/>
              <a:t>Kültür</a:t>
            </a:r>
            <a:r>
              <a:rPr lang="en-US" dirty="0"/>
              <a:t> ve </a:t>
            </a:r>
            <a:r>
              <a:rPr lang="en-US" dirty="0" err="1"/>
              <a:t>Miras</a:t>
            </a:r>
            <a:r>
              <a:rPr lang="en-US" dirty="0"/>
              <a:t>”, </a:t>
            </a:r>
            <a:r>
              <a:rPr lang="en-US" dirty="0" err="1"/>
              <a:t>Antropoloji</a:t>
            </a:r>
            <a:r>
              <a:rPr lang="en-US" dirty="0"/>
              <a:t>, </a:t>
            </a:r>
            <a:r>
              <a:rPr lang="en-US" dirty="0" err="1"/>
              <a:t>Tarih</a:t>
            </a:r>
            <a:r>
              <a:rPr lang="en-US" dirty="0"/>
              <a:t> ve </a:t>
            </a:r>
            <a:r>
              <a:rPr lang="en-US" dirty="0" err="1"/>
              <a:t>Vatandaşlık</a:t>
            </a:r>
            <a:r>
              <a:rPr lang="en-US" dirty="0"/>
              <a:t> </a:t>
            </a:r>
            <a:r>
              <a:rPr lang="en-US" dirty="0" err="1"/>
              <a:t>Bilgisini</a:t>
            </a:r>
            <a:r>
              <a:rPr lang="en-US" dirty="0"/>
              <a:t>; “</a:t>
            </a:r>
            <a:r>
              <a:rPr lang="en-US" dirty="0" err="1"/>
              <a:t>İnsanlar</a:t>
            </a:r>
            <a:r>
              <a:rPr lang="en-US" dirty="0"/>
              <a:t>, </a:t>
            </a:r>
            <a:r>
              <a:rPr lang="en-US" dirty="0" err="1"/>
              <a:t>Yerler</a:t>
            </a:r>
            <a:r>
              <a:rPr lang="en-US" dirty="0"/>
              <a:t> ve </a:t>
            </a:r>
            <a:r>
              <a:rPr lang="en-US" dirty="0" err="1"/>
              <a:t>Çevreler</a:t>
            </a:r>
            <a:r>
              <a:rPr lang="en-US" dirty="0"/>
              <a:t>” </a:t>
            </a:r>
            <a:r>
              <a:rPr lang="en-US" dirty="0" err="1"/>
              <a:t>Coğrafya</a:t>
            </a:r>
            <a:r>
              <a:rPr lang="en-US" dirty="0"/>
              <a:t>’ </a:t>
            </a:r>
            <a:r>
              <a:rPr lang="en-US" dirty="0" err="1"/>
              <a:t>yı</a:t>
            </a:r>
            <a:r>
              <a:rPr lang="en-US" dirty="0"/>
              <a:t>, “</a:t>
            </a:r>
            <a:r>
              <a:rPr lang="en-US" dirty="0" err="1"/>
              <a:t>Üretim</a:t>
            </a:r>
            <a:r>
              <a:rPr lang="en-US" dirty="0"/>
              <a:t>, </a:t>
            </a:r>
            <a:r>
              <a:rPr lang="en-US" dirty="0" err="1"/>
              <a:t>Tüketim</a:t>
            </a:r>
            <a:r>
              <a:rPr lang="en-US" dirty="0"/>
              <a:t> ve </a:t>
            </a:r>
            <a:r>
              <a:rPr lang="en-US" dirty="0" err="1"/>
              <a:t>Dağıtım</a:t>
            </a:r>
            <a:r>
              <a:rPr lang="en-US" dirty="0"/>
              <a:t>” </a:t>
            </a:r>
            <a:r>
              <a:rPr lang="en-US" dirty="0" err="1"/>
              <a:t>Ekonomi</a:t>
            </a:r>
            <a:r>
              <a:rPr lang="en-US" dirty="0"/>
              <a:t>’ </a:t>
            </a:r>
            <a:r>
              <a:rPr lang="en-US" dirty="0" err="1"/>
              <a:t>yi</a:t>
            </a:r>
            <a:r>
              <a:rPr lang="en-US" dirty="0"/>
              <a:t>, “</a:t>
            </a:r>
            <a:r>
              <a:rPr lang="en-US" dirty="0" err="1"/>
              <a:t>Gruplar</a:t>
            </a:r>
            <a:r>
              <a:rPr lang="en-US" dirty="0"/>
              <a:t>, </a:t>
            </a:r>
            <a:r>
              <a:rPr lang="en-US" dirty="0" err="1"/>
              <a:t>Kurumlar</a:t>
            </a:r>
            <a:r>
              <a:rPr lang="en-US" dirty="0"/>
              <a:t> ve </a:t>
            </a:r>
            <a:r>
              <a:rPr lang="en-US" dirty="0" err="1"/>
              <a:t>Sosyal</a:t>
            </a:r>
            <a:r>
              <a:rPr lang="en-US" dirty="0"/>
              <a:t> </a:t>
            </a:r>
            <a:r>
              <a:rPr lang="en-US" dirty="0" err="1"/>
              <a:t>Örgütler</a:t>
            </a:r>
            <a:r>
              <a:rPr lang="en-US" dirty="0"/>
              <a:t>” ve “</a:t>
            </a:r>
            <a:r>
              <a:rPr lang="en-US" dirty="0" err="1"/>
              <a:t>Güç</a:t>
            </a:r>
            <a:r>
              <a:rPr lang="en-US" dirty="0"/>
              <a:t>, </a:t>
            </a:r>
            <a:r>
              <a:rPr lang="en-US" dirty="0" err="1"/>
              <a:t>Yönetim</a:t>
            </a:r>
            <a:r>
              <a:rPr lang="en-US" dirty="0"/>
              <a:t> ve </a:t>
            </a:r>
            <a:r>
              <a:rPr lang="en-US" dirty="0" err="1"/>
              <a:t>Toplum</a:t>
            </a:r>
            <a:r>
              <a:rPr lang="en-US" dirty="0"/>
              <a:t>” </a:t>
            </a:r>
            <a:r>
              <a:rPr lang="en-US" dirty="0" err="1"/>
              <a:t>Sosyoloji</a:t>
            </a:r>
            <a:r>
              <a:rPr lang="en-US" dirty="0"/>
              <a:t>’ </a:t>
            </a:r>
            <a:r>
              <a:rPr lang="en-US" dirty="0" err="1"/>
              <a:t>yi</a:t>
            </a:r>
            <a:r>
              <a:rPr lang="en-US" dirty="0"/>
              <a:t>, </a:t>
            </a:r>
            <a:r>
              <a:rPr lang="en-US" dirty="0" err="1"/>
              <a:t>Vatandaşlık</a:t>
            </a:r>
            <a:r>
              <a:rPr lang="en-US" dirty="0"/>
              <a:t> </a:t>
            </a:r>
            <a:r>
              <a:rPr lang="en-US" dirty="0" err="1"/>
              <a:t>Bilgisini</a:t>
            </a:r>
            <a:r>
              <a:rPr lang="en-US" dirty="0"/>
              <a:t>, </a:t>
            </a:r>
            <a:r>
              <a:rPr lang="en-US" dirty="0" err="1"/>
              <a:t>Hukuku</a:t>
            </a:r>
            <a:r>
              <a:rPr lang="en-US" dirty="0"/>
              <a:t> </a:t>
            </a:r>
            <a:r>
              <a:rPr lang="en-US" dirty="0" err="1"/>
              <a:t>içermektedir</a:t>
            </a:r>
            <a:r>
              <a:rPr lang="en-US" dirty="0"/>
              <a:t>. “</a:t>
            </a:r>
            <a:r>
              <a:rPr lang="en-US" dirty="0" err="1"/>
              <a:t>Bilim</a:t>
            </a:r>
            <a:r>
              <a:rPr lang="en-US" dirty="0"/>
              <a:t>, </a:t>
            </a:r>
            <a:r>
              <a:rPr lang="en-US" dirty="0" err="1"/>
              <a:t>Teknoloji</a:t>
            </a:r>
            <a:r>
              <a:rPr lang="en-US" dirty="0"/>
              <a:t> ve </a:t>
            </a:r>
            <a:r>
              <a:rPr lang="en-US" dirty="0" err="1"/>
              <a:t>Toplum</a:t>
            </a:r>
            <a:r>
              <a:rPr lang="en-US" dirty="0"/>
              <a:t>” ve “</a:t>
            </a:r>
            <a:r>
              <a:rPr lang="en-US" dirty="0" err="1"/>
              <a:t>Küresel</a:t>
            </a:r>
            <a:r>
              <a:rPr lang="en-US" dirty="0"/>
              <a:t> </a:t>
            </a:r>
            <a:r>
              <a:rPr lang="en-US" dirty="0" err="1"/>
              <a:t>Bağlantılar</a:t>
            </a:r>
            <a:r>
              <a:rPr lang="en-US" dirty="0"/>
              <a:t>” </a:t>
            </a:r>
            <a:r>
              <a:rPr lang="en-US" dirty="0" err="1"/>
              <a:t>disiplinler</a:t>
            </a:r>
            <a:r>
              <a:rPr lang="en-US" dirty="0"/>
              <a:t> </a:t>
            </a:r>
            <a:r>
              <a:rPr lang="en-US" dirty="0" err="1"/>
              <a:t>arası</a:t>
            </a:r>
            <a:r>
              <a:rPr lang="en-US" dirty="0"/>
              <a:t> </a:t>
            </a:r>
            <a:r>
              <a:rPr lang="en-US" dirty="0" err="1"/>
              <a:t>alanlardır</a:t>
            </a:r>
            <a:r>
              <a:rPr lang="en-US" dirty="0"/>
              <a:t>.  </a:t>
            </a:r>
          </a:p>
          <a:p>
            <a:pPr indent="-228600">
              <a:lnSpc>
                <a:spcPct val="90000"/>
              </a:lnSpc>
              <a:spcAft>
                <a:spcPts val="600"/>
              </a:spcAft>
              <a:buFont typeface="Arial" panose="020B0604020202020204" pitchFamily="34" charset="0"/>
              <a:buChar char="•"/>
            </a:pPr>
            <a:r>
              <a:rPr lang="en-US" dirty="0"/>
              <a:t>          </a:t>
            </a:r>
          </a:p>
          <a:p>
            <a:pPr indent="-228600">
              <a:lnSpc>
                <a:spcPct val="90000"/>
              </a:lnSpc>
              <a:spcAft>
                <a:spcPts val="600"/>
              </a:spcAft>
              <a:buFont typeface="Arial" panose="020B0604020202020204" pitchFamily="34" charset="0"/>
              <a:buChar char="•"/>
            </a:pPr>
            <a:r>
              <a:rPr lang="en-US" dirty="0" err="1"/>
              <a:t>Öğrenme</a:t>
            </a:r>
            <a:r>
              <a:rPr lang="en-US" dirty="0"/>
              <a:t> </a:t>
            </a:r>
            <a:r>
              <a:rPr lang="en-US" dirty="0" err="1"/>
              <a:t>alanları</a:t>
            </a:r>
            <a:r>
              <a:rPr lang="en-US" dirty="0"/>
              <a:t>, 4. </a:t>
            </a:r>
            <a:r>
              <a:rPr lang="en-US" dirty="0" err="1"/>
              <a:t>sınıftan</a:t>
            </a:r>
            <a:r>
              <a:rPr lang="en-US" dirty="0"/>
              <a:t> 8. </a:t>
            </a:r>
            <a:r>
              <a:rPr lang="en-US" dirty="0" err="1"/>
              <a:t>sınıfa</a:t>
            </a:r>
            <a:r>
              <a:rPr lang="en-US" dirty="0"/>
              <a:t> </a:t>
            </a:r>
            <a:r>
              <a:rPr lang="en-US" dirty="0" err="1"/>
              <a:t>kadar</a:t>
            </a:r>
            <a:r>
              <a:rPr lang="en-US" dirty="0"/>
              <a:t> </a:t>
            </a:r>
            <a:r>
              <a:rPr lang="en-US" dirty="0" err="1"/>
              <a:t>devam</a:t>
            </a:r>
            <a:r>
              <a:rPr lang="en-US" dirty="0"/>
              <a:t> </a:t>
            </a:r>
            <a:r>
              <a:rPr lang="en-US" dirty="0" err="1"/>
              <a:t>etmektedir</a:t>
            </a:r>
            <a:r>
              <a:rPr lang="en-US" dirty="0"/>
              <a:t>.  Bir </a:t>
            </a:r>
            <a:r>
              <a:rPr lang="en-US" dirty="0" err="1"/>
              <a:t>ünite</a:t>
            </a:r>
            <a:r>
              <a:rPr lang="en-US" dirty="0"/>
              <a:t>, </a:t>
            </a:r>
            <a:r>
              <a:rPr lang="en-US" dirty="0" err="1"/>
              <a:t>bir</a:t>
            </a:r>
            <a:r>
              <a:rPr lang="en-US" dirty="0"/>
              <a:t> </a:t>
            </a:r>
            <a:r>
              <a:rPr lang="en-US" dirty="0" err="1"/>
              <a:t>ya</a:t>
            </a:r>
            <a:r>
              <a:rPr lang="en-US" dirty="0"/>
              <a:t> da </a:t>
            </a:r>
            <a:r>
              <a:rPr lang="en-US" dirty="0" err="1"/>
              <a:t>birden</a:t>
            </a:r>
            <a:r>
              <a:rPr lang="en-US" dirty="0"/>
              <a:t> </a:t>
            </a:r>
            <a:r>
              <a:rPr lang="en-US" dirty="0" err="1"/>
              <a:t>fazla</a:t>
            </a:r>
            <a:r>
              <a:rPr lang="en-US" dirty="0"/>
              <a:t> </a:t>
            </a:r>
            <a:r>
              <a:rPr lang="en-US" dirty="0" err="1"/>
              <a:t>öğrenme</a:t>
            </a:r>
            <a:r>
              <a:rPr lang="en-US" dirty="0"/>
              <a:t> </a:t>
            </a:r>
            <a:r>
              <a:rPr lang="en-US" dirty="0" err="1"/>
              <a:t>alanını</a:t>
            </a:r>
            <a:r>
              <a:rPr lang="en-US" dirty="0"/>
              <a:t> </a:t>
            </a:r>
            <a:r>
              <a:rPr lang="en-US" dirty="0" err="1"/>
              <a:t>içerebilir</a:t>
            </a:r>
            <a:r>
              <a:rPr lang="en-US" dirty="0"/>
              <a:t>. 4. ve 5. </a:t>
            </a:r>
            <a:r>
              <a:rPr lang="en-US" dirty="0" err="1"/>
              <a:t>sınıfta</a:t>
            </a:r>
            <a:r>
              <a:rPr lang="en-US" dirty="0"/>
              <a:t>  8 </a:t>
            </a:r>
            <a:r>
              <a:rPr lang="en-US" dirty="0" err="1"/>
              <a:t>ünite</a:t>
            </a:r>
            <a:r>
              <a:rPr lang="en-US" dirty="0"/>
              <a:t> </a:t>
            </a:r>
            <a:r>
              <a:rPr lang="en-US" dirty="0" err="1"/>
              <a:t>vardır</a:t>
            </a:r>
            <a:r>
              <a:rPr lang="en-US" dirty="0"/>
              <a:t>.  4. </a:t>
            </a:r>
            <a:r>
              <a:rPr lang="en-US" dirty="0" err="1"/>
              <a:t>sınıfta</a:t>
            </a:r>
            <a:r>
              <a:rPr lang="en-US" dirty="0"/>
              <a:t>  “Zaman, </a:t>
            </a:r>
            <a:r>
              <a:rPr lang="en-US" dirty="0" err="1"/>
              <a:t>Süreklilik</a:t>
            </a:r>
            <a:r>
              <a:rPr lang="en-US" dirty="0"/>
              <a:t> ve </a:t>
            </a:r>
            <a:r>
              <a:rPr lang="en-US" dirty="0" err="1"/>
              <a:t>Değişim</a:t>
            </a:r>
            <a:r>
              <a:rPr lang="en-US" dirty="0"/>
              <a:t>”  </a:t>
            </a:r>
            <a:r>
              <a:rPr lang="en-US" dirty="0" err="1"/>
              <a:t>öğrenme</a:t>
            </a:r>
            <a:r>
              <a:rPr lang="en-US" dirty="0"/>
              <a:t> </a:t>
            </a:r>
            <a:r>
              <a:rPr lang="en-US" dirty="0" err="1"/>
              <a:t>alanı</a:t>
            </a:r>
            <a:r>
              <a:rPr lang="en-US" dirty="0"/>
              <a:t> </a:t>
            </a:r>
            <a:r>
              <a:rPr lang="en-US" dirty="0" err="1"/>
              <a:t>diğer</a:t>
            </a:r>
            <a:r>
              <a:rPr lang="en-US" dirty="0"/>
              <a:t> </a:t>
            </a:r>
            <a:r>
              <a:rPr lang="en-US" dirty="0" err="1"/>
              <a:t>öğrenme</a:t>
            </a:r>
            <a:r>
              <a:rPr lang="en-US" dirty="0"/>
              <a:t> </a:t>
            </a:r>
            <a:r>
              <a:rPr lang="en-US" dirty="0" err="1"/>
              <a:t>alanları</a:t>
            </a:r>
            <a:r>
              <a:rPr lang="en-US" dirty="0"/>
              <a:t> </a:t>
            </a:r>
            <a:r>
              <a:rPr lang="en-US" dirty="0" err="1"/>
              <a:t>içinde</a:t>
            </a:r>
            <a:r>
              <a:rPr lang="en-US" dirty="0"/>
              <a:t> </a:t>
            </a:r>
            <a:r>
              <a:rPr lang="en-US" dirty="0" err="1"/>
              <a:t>düşünülmekle</a:t>
            </a:r>
            <a:r>
              <a:rPr lang="en-US" dirty="0"/>
              <a:t> </a:t>
            </a:r>
            <a:r>
              <a:rPr lang="en-US" dirty="0" err="1"/>
              <a:t>birlikte</a:t>
            </a:r>
            <a:r>
              <a:rPr lang="en-US" dirty="0"/>
              <a:t>, </a:t>
            </a:r>
            <a:r>
              <a:rPr lang="en-US" dirty="0" err="1"/>
              <a:t>özellikle</a:t>
            </a:r>
            <a:r>
              <a:rPr lang="en-US" dirty="0"/>
              <a:t>  “</a:t>
            </a:r>
            <a:r>
              <a:rPr lang="en-US" dirty="0" err="1"/>
              <a:t>Kendimi</a:t>
            </a:r>
            <a:r>
              <a:rPr lang="en-US" dirty="0"/>
              <a:t> </a:t>
            </a:r>
            <a:r>
              <a:rPr lang="en-US" dirty="0" err="1"/>
              <a:t>Tanıyorum</a:t>
            </a:r>
            <a:r>
              <a:rPr lang="en-US" dirty="0"/>
              <a:t>”, “</a:t>
            </a:r>
            <a:r>
              <a:rPr lang="en-US" dirty="0" err="1"/>
              <a:t>Geçmişimi</a:t>
            </a:r>
            <a:r>
              <a:rPr lang="en-US" dirty="0"/>
              <a:t> </a:t>
            </a:r>
            <a:r>
              <a:rPr lang="en-US" dirty="0" err="1"/>
              <a:t>Öğreniyorum</a:t>
            </a:r>
            <a:r>
              <a:rPr lang="en-US" dirty="0"/>
              <a:t>” ve “</a:t>
            </a:r>
            <a:r>
              <a:rPr lang="en-US" dirty="0" err="1"/>
              <a:t>İyi</a:t>
            </a:r>
            <a:r>
              <a:rPr lang="en-US" dirty="0"/>
              <a:t> </a:t>
            </a:r>
            <a:r>
              <a:rPr lang="en-US" dirty="0" err="1"/>
              <a:t>ki</a:t>
            </a:r>
            <a:r>
              <a:rPr lang="en-US" dirty="0"/>
              <a:t> Var” </a:t>
            </a:r>
            <a:r>
              <a:rPr lang="en-US" dirty="0" err="1"/>
              <a:t>ünitelerinde</a:t>
            </a:r>
            <a:r>
              <a:rPr lang="en-US" dirty="0"/>
              <a:t> </a:t>
            </a:r>
            <a:r>
              <a:rPr lang="en-US" dirty="0" err="1"/>
              <a:t>kazanım</a:t>
            </a:r>
            <a:r>
              <a:rPr lang="en-US" dirty="0"/>
              <a:t> </a:t>
            </a:r>
            <a:r>
              <a:rPr lang="en-US" dirty="0" err="1"/>
              <a:t>olarak</a:t>
            </a:r>
            <a:r>
              <a:rPr lang="en-US" dirty="0"/>
              <a:t> </a:t>
            </a:r>
            <a:r>
              <a:rPr lang="en-US" dirty="0" err="1"/>
              <a:t>ifade</a:t>
            </a:r>
            <a:r>
              <a:rPr lang="en-US" dirty="0"/>
              <a:t> </a:t>
            </a:r>
            <a:r>
              <a:rPr lang="en-US" dirty="0" err="1"/>
              <a:t>edildi</a:t>
            </a:r>
            <a:r>
              <a:rPr lang="en-US" dirty="0"/>
              <a:t>. </a:t>
            </a:r>
            <a:r>
              <a:rPr lang="en-US" dirty="0" err="1"/>
              <a:t>Aynı</a:t>
            </a:r>
            <a:r>
              <a:rPr lang="en-US" dirty="0"/>
              <a:t> </a:t>
            </a:r>
            <a:r>
              <a:rPr lang="en-US" dirty="0" err="1"/>
              <a:t>şekilde</a:t>
            </a:r>
            <a:r>
              <a:rPr lang="en-US" dirty="0"/>
              <a:t> 5. </a:t>
            </a:r>
            <a:r>
              <a:rPr lang="en-US" dirty="0" err="1"/>
              <a:t>sınıfta</a:t>
            </a:r>
            <a:r>
              <a:rPr lang="en-US" dirty="0"/>
              <a:t> da </a:t>
            </a:r>
            <a:r>
              <a:rPr lang="en-US" dirty="0" err="1"/>
              <a:t>diğer</a:t>
            </a:r>
            <a:r>
              <a:rPr lang="en-US" dirty="0"/>
              <a:t> </a:t>
            </a:r>
            <a:r>
              <a:rPr lang="en-US" dirty="0" err="1"/>
              <a:t>öğrenme</a:t>
            </a:r>
            <a:r>
              <a:rPr lang="en-US" dirty="0"/>
              <a:t> </a:t>
            </a:r>
            <a:r>
              <a:rPr lang="en-US" dirty="0" err="1"/>
              <a:t>alanları</a:t>
            </a:r>
            <a:r>
              <a:rPr lang="en-US" dirty="0"/>
              <a:t> </a:t>
            </a:r>
            <a:r>
              <a:rPr lang="en-US" dirty="0" err="1"/>
              <a:t>içinde</a:t>
            </a:r>
            <a:r>
              <a:rPr lang="en-US" dirty="0"/>
              <a:t> </a:t>
            </a:r>
            <a:r>
              <a:rPr lang="en-US" dirty="0" err="1"/>
              <a:t>düşünülmüş</a:t>
            </a:r>
            <a:r>
              <a:rPr lang="en-US" dirty="0"/>
              <a:t>, “Zaman, </a:t>
            </a:r>
            <a:r>
              <a:rPr lang="en-US" dirty="0" err="1"/>
              <a:t>Süreklilik</a:t>
            </a:r>
            <a:r>
              <a:rPr lang="en-US" dirty="0"/>
              <a:t> ve </a:t>
            </a:r>
            <a:r>
              <a:rPr lang="en-US" dirty="0" err="1"/>
              <a:t>Değişim</a:t>
            </a:r>
            <a:r>
              <a:rPr lang="en-US" dirty="0"/>
              <a:t>” </a:t>
            </a:r>
            <a:r>
              <a:rPr lang="en-US" dirty="0" err="1"/>
              <a:t>öğrenme</a:t>
            </a:r>
            <a:r>
              <a:rPr lang="en-US" dirty="0"/>
              <a:t> </a:t>
            </a:r>
            <a:r>
              <a:rPr lang="en-US" dirty="0" err="1"/>
              <a:t>alanı</a:t>
            </a:r>
            <a:r>
              <a:rPr lang="en-US" dirty="0"/>
              <a:t>  </a:t>
            </a:r>
            <a:r>
              <a:rPr lang="en-US" dirty="0" err="1"/>
              <a:t>özellikle</a:t>
            </a:r>
            <a:r>
              <a:rPr lang="en-US" dirty="0"/>
              <a:t> “ </a:t>
            </a:r>
            <a:r>
              <a:rPr lang="en-US" dirty="0" err="1"/>
              <a:t>Adım</a:t>
            </a:r>
            <a:r>
              <a:rPr lang="en-US" dirty="0"/>
              <a:t> </a:t>
            </a:r>
            <a:r>
              <a:rPr lang="en-US" dirty="0" err="1"/>
              <a:t>Adım</a:t>
            </a:r>
            <a:r>
              <a:rPr lang="en-US" dirty="0"/>
              <a:t> </a:t>
            </a:r>
            <a:r>
              <a:rPr lang="en-US" dirty="0" err="1"/>
              <a:t>Türkiye</a:t>
            </a:r>
            <a:r>
              <a:rPr lang="en-US" dirty="0"/>
              <a:t>” ve “</a:t>
            </a:r>
            <a:r>
              <a:rPr lang="en-US" dirty="0" err="1"/>
              <a:t>Gerçekleşen</a:t>
            </a:r>
            <a:r>
              <a:rPr lang="en-US" dirty="0"/>
              <a:t> </a:t>
            </a:r>
            <a:r>
              <a:rPr lang="en-US" dirty="0" err="1"/>
              <a:t>Düşler</a:t>
            </a:r>
            <a:r>
              <a:rPr lang="en-US" dirty="0"/>
              <a:t>”   </a:t>
            </a:r>
            <a:r>
              <a:rPr lang="en-US" dirty="0" err="1"/>
              <a:t>ünitelerinde</a:t>
            </a:r>
            <a:r>
              <a:rPr lang="en-US" dirty="0"/>
              <a:t> </a:t>
            </a:r>
            <a:r>
              <a:rPr lang="en-US" dirty="0" err="1"/>
              <a:t>kazanım</a:t>
            </a:r>
            <a:r>
              <a:rPr lang="en-US" dirty="0"/>
              <a:t> </a:t>
            </a:r>
            <a:r>
              <a:rPr lang="en-US" dirty="0" err="1"/>
              <a:t>olarak</a:t>
            </a:r>
            <a:r>
              <a:rPr lang="en-US" dirty="0"/>
              <a:t> </a:t>
            </a:r>
            <a:r>
              <a:rPr lang="en-US" dirty="0" err="1"/>
              <a:t>yer</a:t>
            </a:r>
            <a:r>
              <a:rPr lang="en-US" dirty="0"/>
              <a:t> </a:t>
            </a:r>
            <a:r>
              <a:rPr lang="en-US" dirty="0" err="1"/>
              <a:t>almıştır</a:t>
            </a:r>
            <a:r>
              <a:rPr lang="en-US" dirty="0"/>
              <a:t> .</a:t>
            </a:r>
          </a:p>
        </p:txBody>
      </p:sp>
      <p:sp>
        <p:nvSpPr>
          <p:cNvPr id="26" name="Oval 25">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2396"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17460" y="4737713"/>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Dikdörtgen 4">
            <a:extLst>
              <a:ext uri="{FF2B5EF4-FFF2-40B4-BE49-F238E27FC236}">
                <a16:creationId xmlns:a16="http://schemas.microsoft.com/office/drawing/2014/main" id="{74D1D83F-4410-C548-99CF-D68341A0FC0C}"/>
              </a:ext>
            </a:extLst>
          </p:cNvPr>
          <p:cNvSpPr/>
          <p:nvPr/>
        </p:nvSpPr>
        <p:spPr>
          <a:xfrm>
            <a:off x="7474281" y="1396686"/>
            <a:ext cx="3240506" cy="4064628"/>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0" kern="1200" cap="none" spc="0">
                <a:ln w="0"/>
                <a:solidFill>
                  <a:srgbClr val="FFFFFF"/>
                </a:solidFill>
                <a:effectLst>
                  <a:reflection blurRad="6350" stA="53000" endA="300" endPos="35500" dir="5400000" sy="-90000" algn="bl" rotWithShape="0"/>
                </a:effectLst>
                <a:latin typeface="+mj-lt"/>
                <a:ea typeface="+mj-ea"/>
                <a:cs typeface="+mj-cs"/>
              </a:rPr>
              <a:t>2005 Sosyal Bilgiler Programında Öğrenme Alanları</a:t>
            </a:r>
          </a:p>
        </p:txBody>
      </p:sp>
      <p:sp>
        <p:nvSpPr>
          <p:cNvPr id="2" name="Veri Yer Tutucusu 1">
            <a:extLst>
              <a:ext uri="{FF2B5EF4-FFF2-40B4-BE49-F238E27FC236}">
                <a16:creationId xmlns:a16="http://schemas.microsoft.com/office/drawing/2014/main" id="{50FFB23C-E158-6A41-A596-093D5E73024C}"/>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pPr>
            <a:fld id="{F113F0C4-2CAF-1743-888E-46F79AEC8860}" type="datetime1">
              <a:rPr lang="en-US"/>
              <a:pPr>
                <a:spcAft>
                  <a:spcPts val="600"/>
                </a:spcAft>
              </a:pPr>
              <a:t>4/3/20</a:t>
            </a:fld>
            <a:endParaRPr lang="en-US"/>
          </a:p>
        </p:txBody>
      </p:sp>
      <p:sp>
        <p:nvSpPr>
          <p:cNvPr id="3" name="Alt Bilgi Yer Tutucusu 2">
            <a:extLst>
              <a:ext uri="{FF2B5EF4-FFF2-40B4-BE49-F238E27FC236}">
                <a16:creationId xmlns:a16="http://schemas.microsoft.com/office/drawing/2014/main" id="{88E854D4-A1AC-E34E-A26C-3DBE1905312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sz="1100" kern="1200">
                <a:solidFill>
                  <a:schemeClr val="tx1">
                    <a:tint val="75000"/>
                  </a:schemeClr>
                </a:solidFill>
                <a:latin typeface="+mn-lt"/>
                <a:ea typeface="+mn-ea"/>
                <a:cs typeface="+mn-cs"/>
              </a:rPr>
              <a:t>2005 Sosyal Bilgiler Öğretim Programı Sunumu - Dr. Serkan Keleşoğlu</a:t>
            </a:r>
          </a:p>
        </p:txBody>
      </p:sp>
      <p:sp>
        <p:nvSpPr>
          <p:cNvPr id="4" name="Slayt Numarası Yer Tutucusu 3">
            <a:extLst>
              <a:ext uri="{FF2B5EF4-FFF2-40B4-BE49-F238E27FC236}">
                <a16:creationId xmlns:a16="http://schemas.microsoft.com/office/drawing/2014/main" id="{38F9ED3C-DF54-EC42-AC81-2F37FDD60611}"/>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41F33D86-CA8C-924C-8D4E-0FCA5BB2FA17}" type="slidenum">
              <a:rPr lang="en-US" smtClean="0"/>
              <a:pPr>
                <a:spcAft>
                  <a:spcPts val="600"/>
                </a:spcAft>
              </a:pPr>
              <a:t>24</a:t>
            </a:fld>
            <a:endParaRPr lang="en-US"/>
          </a:p>
        </p:txBody>
      </p:sp>
    </p:spTree>
    <p:extLst>
      <p:ext uri="{BB962C8B-B14F-4D97-AF65-F5344CB8AC3E}">
        <p14:creationId xmlns:p14="http://schemas.microsoft.com/office/powerpoint/2010/main" val="609005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8EB93C3-DF02-A24A-8868-7B4824DA5EC5}"/>
              </a:ext>
            </a:extLst>
          </p:cNvPr>
          <p:cNvSpPr>
            <a:spLocks noGrp="1"/>
          </p:cNvSpPr>
          <p:nvPr>
            <p:ph type="dt" sz="half" idx="10"/>
          </p:nvPr>
        </p:nvSpPr>
        <p:spPr/>
        <p:txBody>
          <a:bodyPr/>
          <a:lstStyle/>
          <a:p>
            <a:fld id="{F113F0C4-2CAF-1743-888E-46F79AEC8860}" type="datetime1">
              <a:rPr lang="tr-TR" smtClean="0"/>
              <a:t>2.04.2020</a:t>
            </a:fld>
            <a:endParaRPr lang="tr-TR"/>
          </a:p>
        </p:txBody>
      </p:sp>
      <p:sp>
        <p:nvSpPr>
          <p:cNvPr id="3" name="Alt Bilgi Yer Tutucusu 2">
            <a:extLst>
              <a:ext uri="{FF2B5EF4-FFF2-40B4-BE49-F238E27FC236}">
                <a16:creationId xmlns:a16="http://schemas.microsoft.com/office/drawing/2014/main" id="{E0B7EDFB-818A-1B45-8F2D-D623B8F3690C}"/>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61DA38DD-B633-DF40-9B0D-CC21C45508FB}"/>
              </a:ext>
            </a:extLst>
          </p:cNvPr>
          <p:cNvSpPr>
            <a:spLocks noGrp="1"/>
          </p:cNvSpPr>
          <p:nvPr>
            <p:ph type="sldNum" sz="quarter" idx="12"/>
          </p:nvPr>
        </p:nvSpPr>
        <p:spPr/>
        <p:txBody>
          <a:bodyPr/>
          <a:lstStyle/>
          <a:p>
            <a:fld id="{41F33D86-CA8C-924C-8D4E-0FCA5BB2FA17}" type="slidenum">
              <a:rPr lang="tr-TR" smtClean="0"/>
              <a:t>25</a:t>
            </a:fld>
            <a:endParaRPr lang="tr-TR"/>
          </a:p>
        </p:txBody>
      </p:sp>
      <p:sp>
        <p:nvSpPr>
          <p:cNvPr id="6" name="Dikdörtgen 5">
            <a:extLst>
              <a:ext uri="{FF2B5EF4-FFF2-40B4-BE49-F238E27FC236}">
                <a16:creationId xmlns:a16="http://schemas.microsoft.com/office/drawing/2014/main" id="{5F11657E-F6FF-C747-9BFD-5100F6E0548B}"/>
              </a:ext>
            </a:extLst>
          </p:cNvPr>
          <p:cNvSpPr/>
          <p:nvPr/>
        </p:nvSpPr>
        <p:spPr>
          <a:xfrm>
            <a:off x="838200" y="3013501"/>
            <a:ext cx="10515601" cy="830997"/>
          </a:xfrm>
          <a:prstGeom prst="rect">
            <a:avLst/>
          </a:prstGeom>
          <a:noFill/>
        </p:spPr>
        <p:txBody>
          <a:bodyPr wrap="square" lIns="91440" tIns="45720" rIns="91440" bIns="45720">
            <a:spAutoFit/>
          </a:bodyPr>
          <a:lstStyle/>
          <a:p>
            <a:pPr algn="ctr"/>
            <a:r>
              <a:rPr lang="tr-TR" sz="2400" dirty="0">
                <a:ln w="0"/>
                <a:solidFill>
                  <a:schemeClr val="accent1"/>
                </a:solidFill>
                <a:effectLst>
                  <a:outerShdw blurRad="38100" dist="25400" dir="5400000" algn="ctr" rotWithShape="0">
                    <a:srgbClr val="6E747A">
                      <a:alpha val="43000"/>
                    </a:srgbClr>
                  </a:outerShdw>
                </a:effectLst>
              </a:rPr>
              <a:t>Sosyal Bilgiler Öğretim Programının Analizi – 2 </a:t>
            </a:r>
          </a:p>
          <a:p>
            <a:pPr algn="ctr"/>
            <a:r>
              <a:rPr lang="tr-TR" sz="2400" b="0" cap="none" spc="0" dirty="0">
                <a:ln w="0"/>
                <a:solidFill>
                  <a:schemeClr val="accent1"/>
                </a:solidFill>
                <a:effectLst>
                  <a:outerShdw blurRad="38100" dist="25400" dir="5400000" algn="ctr" rotWithShape="0">
                    <a:srgbClr val="6E747A">
                      <a:alpha val="43000"/>
                    </a:srgbClr>
                  </a:outerShdw>
                </a:effectLst>
              </a:rPr>
              <a:t>Sunumuna ilişkin olarak sormak istediğiniz soru var mıdır?</a:t>
            </a:r>
          </a:p>
        </p:txBody>
      </p:sp>
    </p:spTree>
    <p:extLst>
      <p:ext uri="{BB962C8B-B14F-4D97-AF65-F5344CB8AC3E}">
        <p14:creationId xmlns:p14="http://schemas.microsoft.com/office/powerpoint/2010/main" val="655922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Dikdörtgen 5">
            <a:extLst>
              <a:ext uri="{FF2B5EF4-FFF2-40B4-BE49-F238E27FC236}">
                <a16:creationId xmlns:a16="http://schemas.microsoft.com/office/drawing/2014/main" id="{5F11657E-F6FF-C747-9BFD-5100F6E0548B}"/>
              </a:ext>
            </a:extLst>
          </p:cNvPr>
          <p:cNvSpPr/>
          <p:nvPr/>
        </p:nvSpPr>
        <p:spPr>
          <a:xfrm>
            <a:off x="5093520" y="2744662"/>
            <a:ext cx="6589707" cy="2387600"/>
          </a:xfrm>
          <a:prstGeom prst="rect">
            <a:avLst/>
          </a:prstGeom>
        </p:spPr>
        <p:txBody>
          <a:bodyPr vert="horz" lIns="91440" tIns="45720" rIns="91440" bIns="45720" rtlCol="0" anchor="b">
            <a:normAutofit/>
          </a:bodyPr>
          <a:lstStyle/>
          <a:p>
            <a:pPr algn="r">
              <a:lnSpc>
                <a:spcPct val="90000"/>
              </a:lnSpc>
              <a:spcBef>
                <a:spcPct val="0"/>
              </a:spcBef>
              <a:spcAft>
                <a:spcPts val="600"/>
              </a:spcAft>
            </a:pPr>
            <a:r>
              <a:rPr lang="en-US" sz="5100" kern="1200">
                <a:ln w="0"/>
                <a:solidFill>
                  <a:srgbClr val="FFFFFF"/>
                </a:solidFill>
                <a:effectLst>
                  <a:outerShdw blurRad="38100" dist="25400" dir="5400000" algn="ctr" rotWithShape="0">
                    <a:srgbClr val="6E747A">
                      <a:alpha val="43000"/>
                    </a:srgbClr>
                  </a:outerShdw>
                </a:effectLst>
                <a:latin typeface="+mj-lt"/>
                <a:ea typeface="+mj-ea"/>
                <a:cs typeface="+mj-cs"/>
              </a:rPr>
              <a:t>Dinlediğiniz için teşekkürler, sağlıklı günler …</a:t>
            </a:r>
            <a:endParaRPr lang="en-US" sz="5100" b="0" kern="1200" cap="none" spc="0">
              <a:ln w="0"/>
              <a:solidFill>
                <a:srgbClr val="FFFFFF"/>
              </a:solidFill>
              <a:effectLst>
                <a:outerShdw blurRad="38100" dist="25400" dir="5400000" algn="ctr" rotWithShape="0">
                  <a:srgbClr val="6E747A">
                    <a:alpha val="43000"/>
                  </a:srgbClr>
                </a:outerShdw>
              </a:effectLst>
              <a:latin typeface="+mj-lt"/>
              <a:ea typeface="+mj-ea"/>
              <a:cs typeface="+mj-cs"/>
            </a:endParaRPr>
          </a:p>
        </p:txBody>
      </p:sp>
      <p:cxnSp>
        <p:nvCxnSpPr>
          <p:cNvPr id="15" name="Straight Connector 14">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7" name="Freeform: Shape 16">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Oval 20">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 name="Veri Yer Tutucusu 1">
            <a:extLst>
              <a:ext uri="{FF2B5EF4-FFF2-40B4-BE49-F238E27FC236}">
                <a16:creationId xmlns:a16="http://schemas.microsoft.com/office/drawing/2014/main" id="{E8EB93C3-DF02-A24A-8868-7B4824DA5EC5}"/>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pPr>
            <a:fld id="{F113F0C4-2CAF-1743-888E-46F79AEC8860}" type="datetime1">
              <a:rPr lang="en-US" smtClean="0"/>
              <a:pPr>
                <a:spcAft>
                  <a:spcPts val="600"/>
                </a:spcAft>
              </a:pPr>
              <a:t>4/3/20</a:t>
            </a:fld>
            <a:endParaRPr lang="en-US"/>
          </a:p>
        </p:txBody>
      </p:sp>
      <p:sp>
        <p:nvSpPr>
          <p:cNvPr id="3" name="Alt Bilgi Yer Tutucusu 2">
            <a:extLst>
              <a:ext uri="{FF2B5EF4-FFF2-40B4-BE49-F238E27FC236}">
                <a16:creationId xmlns:a16="http://schemas.microsoft.com/office/drawing/2014/main" id="{E0B7EDFB-818A-1B45-8F2D-D623B8F3690C}"/>
              </a:ext>
            </a:extLst>
          </p:cNvPr>
          <p:cNvSpPr>
            <a:spLocks noGrp="1"/>
          </p:cNvSpPr>
          <p:nvPr>
            <p:ph type="ftr" sz="quarter" idx="11"/>
          </p:nvPr>
        </p:nvSpPr>
        <p:spPr>
          <a:xfrm>
            <a:off x="5093519" y="6356350"/>
            <a:ext cx="4606401"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2005 Sosyal Bilgiler Öğretim Programı Sunumu - Dr. Serkan Keleşoğlu</a:t>
            </a:r>
          </a:p>
        </p:txBody>
      </p:sp>
      <p:sp>
        <p:nvSpPr>
          <p:cNvPr id="25" name="Arc 24">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Slayt Numarası Yer Tutucusu 3">
            <a:extLst>
              <a:ext uri="{FF2B5EF4-FFF2-40B4-BE49-F238E27FC236}">
                <a16:creationId xmlns:a16="http://schemas.microsoft.com/office/drawing/2014/main" id="{61DA38DD-B633-DF40-9B0D-CC21C45508FB}"/>
              </a:ext>
            </a:extLst>
          </p:cNvPr>
          <p:cNvSpPr>
            <a:spLocks noGrp="1"/>
          </p:cNvSpPr>
          <p:nvPr>
            <p:ph type="sldNum" sz="quarter" idx="12"/>
          </p:nvPr>
        </p:nvSpPr>
        <p:spPr>
          <a:xfrm>
            <a:off x="10208694" y="6356350"/>
            <a:ext cx="1145105" cy="365125"/>
          </a:xfrm>
        </p:spPr>
        <p:txBody>
          <a:bodyPr vert="horz" lIns="91440" tIns="45720" rIns="91440" bIns="45720" rtlCol="0" anchor="ctr">
            <a:normAutofit/>
          </a:bodyPr>
          <a:lstStyle/>
          <a:p>
            <a:pPr>
              <a:spcAft>
                <a:spcPts val="600"/>
              </a:spcAft>
            </a:pPr>
            <a:fld id="{41F33D86-CA8C-924C-8D4E-0FCA5BB2FA17}" type="slidenum">
              <a:rPr lang="en-US">
                <a:solidFill>
                  <a:srgbClr val="FFFFFF"/>
                </a:solidFill>
              </a:rPr>
              <a:pPr>
                <a:spcAft>
                  <a:spcPts val="600"/>
                </a:spcAft>
              </a:pPr>
              <a:t>26</a:t>
            </a:fld>
            <a:endParaRPr lang="en-US">
              <a:solidFill>
                <a:srgbClr val="FFFFFF"/>
              </a:solidFill>
            </a:endParaRPr>
          </a:p>
        </p:txBody>
      </p:sp>
    </p:spTree>
    <p:extLst>
      <p:ext uri="{BB962C8B-B14F-4D97-AF65-F5344CB8AC3E}">
        <p14:creationId xmlns:p14="http://schemas.microsoft.com/office/powerpoint/2010/main" val="3382562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0FFB23C-E158-6A41-A596-093D5E73024C}"/>
              </a:ext>
            </a:extLst>
          </p:cNvPr>
          <p:cNvSpPr>
            <a:spLocks noGrp="1"/>
          </p:cNvSpPr>
          <p:nvPr>
            <p:ph type="dt" sz="half" idx="10"/>
          </p:nvPr>
        </p:nvSpPr>
        <p:spPr/>
        <p:txBody>
          <a:bodyPr/>
          <a:lstStyle/>
          <a:p>
            <a:fld id="{F113F0C4-2CAF-1743-888E-46F79AEC8860}" type="datetime1">
              <a:rPr lang="tr-TR" smtClean="0"/>
              <a:t>2.04.2020</a:t>
            </a:fld>
            <a:endParaRPr lang="tr-TR"/>
          </a:p>
        </p:txBody>
      </p:sp>
      <p:sp>
        <p:nvSpPr>
          <p:cNvPr id="3" name="Alt Bilgi Yer Tutucusu 2">
            <a:extLst>
              <a:ext uri="{FF2B5EF4-FFF2-40B4-BE49-F238E27FC236}">
                <a16:creationId xmlns:a16="http://schemas.microsoft.com/office/drawing/2014/main" id="{88E854D4-A1AC-E34E-A26C-3DBE19053129}"/>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38F9ED3C-DF54-EC42-AC81-2F37FDD60611}"/>
              </a:ext>
            </a:extLst>
          </p:cNvPr>
          <p:cNvSpPr>
            <a:spLocks noGrp="1"/>
          </p:cNvSpPr>
          <p:nvPr>
            <p:ph type="sldNum" sz="quarter" idx="12"/>
          </p:nvPr>
        </p:nvSpPr>
        <p:spPr/>
        <p:txBody>
          <a:bodyPr/>
          <a:lstStyle/>
          <a:p>
            <a:fld id="{41F33D86-CA8C-924C-8D4E-0FCA5BB2FA17}" type="slidenum">
              <a:rPr lang="tr-TR" smtClean="0"/>
              <a:t>3</a:t>
            </a:fld>
            <a:endParaRPr lang="tr-TR"/>
          </a:p>
        </p:txBody>
      </p:sp>
      <p:sp>
        <p:nvSpPr>
          <p:cNvPr id="5" name="Dikdörtgen 4">
            <a:extLst>
              <a:ext uri="{FF2B5EF4-FFF2-40B4-BE49-F238E27FC236}">
                <a16:creationId xmlns:a16="http://schemas.microsoft.com/office/drawing/2014/main" id="{74D1D83F-4410-C548-99CF-D68341A0FC0C}"/>
              </a:ext>
            </a:extLst>
          </p:cNvPr>
          <p:cNvSpPr/>
          <p:nvPr/>
        </p:nvSpPr>
        <p:spPr>
          <a:xfrm>
            <a:off x="2637457" y="870311"/>
            <a:ext cx="6917086" cy="584775"/>
          </a:xfrm>
          <a:prstGeom prst="rect">
            <a:avLst/>
          </a:prstGeom>
          <a:noFill/>
        </p:spPr>
        <p:txBody>
          <a:bodyPr wrap="none" lIns="91440" tIns="45720" rIns="91440" bIns="45720">
            <a:spAutoFit/>
          </a:bodyPr>
          <a:lstStyle/>
          <a:p>
            <a:pPr algn="ctr"/>
            <a:r>
              <a:rPr lang="tr-TR" sz="3200" b="0" cap="none" spc="0" dirty="0">
                <a:ln w="0"/>
                <a:effectLst>
                  <a:reflection blurRad="6350" stA="53000" endA="300" endPos="35500" dir="5400000" sy="-90000" algn="bl" rotWithShape="0"/>
                </a:effectLst>
              </a:rPr>
              <a:t>2005 Sosyal Bilgiler Programının Vizyonu</a:t>
            </a:r>
          </a:p>
        </p:txBody>
      </p:sp>
      <p:sp>
        <p:nvSpPr>
          <p:cNvPr id="6" name="Metin kutusu 5">
            <a:extLst>
              <a:ext uri="{FF2B5EF4-FFF2-40B4-BE49-F238E27FC236}">
                <a16:creationId xmlns:a16="http://schemas.microsoft.com/office/drawing/2014/main" id="{9E6DFCB5-E5DB-674C-B58D-470F58EB6831}"/>
              </a:ext>
            </a:extLst>
          </p:cNvPr>
          <p:cNvSpPr txBox="1"/>
          <p:nvPr/>
        </p:nvSpPr>
        <p:spPr>
          <a:xfrm>
            <a:off x="1121664" y="2459504"/>
            <a:ext cx="9948672" cy="1938992"/>
          </a:xfrm>
          <a:prstGeom prst="rect">
            <a:avLst/>
          </a:prstGeom>
          <a:noFill/>
        </p:spPr>
        <p:txBody>
          <a:bodyPr wrap="square" rtlCol="0">
            <a:spAutoFit/>
          </a:bodyPr>
          <a:lstStyle/>
          <a:p>
            <a:r>
              <a:rPr lang="tr-TR" sz="2400" dirty="0"/>
              <a:t>Bilgi, insanlık tarihinin her döneminde önemli olmakla beraber, iletişim olanaklarının küçülttüğü dünyamızda en önemli etken durumuna gelmiştir. Çağımızda tartışılmaz üstünlük “bilgiyi üreten” ve “bilgiyi </a:t>
            </a:r>
            <a:r>
              <a:rPr lang="tr-TR" sz="2400" dirty="0" err="1"/>
              <a:t>kullanan”larındır</a:t>
            </a:r>
            <a:r>
              <a:rPr lang="tr-TR" sz="2400" dirty="0"/>
              <a:t>. Bilginin kazanılmasında, kullanılmasında ve donanımlı insan gücünün yetiştirilmesinde de en önemli görev eğitim sistemimize düşmektedir.</a:t>
            </a:r>
          </a:p>
        </p:txBody>
      </p:sp>
    </p:spTree>
    <p:extLst>
      <p:ext uri="{BB962C8B-B14F-4D97-AF65-F5344CB8AC3E}">
        <p14:creationId xmlns:p14="http://schemas.microsoft.com/office/powerpoint/2010/main" val="789623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0FFB23C-E158-6A41-A596-093D5E73024C}"/>
              </a:ext>
            </a:extLst>
          </p:cNvPr>
          <p:cNvSpPr>
            <a:spLocks noGrp="1"/>
          </p:cNvSpPr>
          <p:nvPr>
            <p:ph type="dt" sz="half" idx="10"/>
          </p:nvPr>
        </p:nvSpPr>
        <p:spPr/>
        <p:txBody>
          <a:bodyPr/>
          <a:lstStyle/>
          <a:p>
            <a:fld id="{F113F0C4-2CAF-1743-888E-46F79AEC8860}" type="datetime1">
              <a:rPr lang="tr-TR" smtClean="0"/>
              <a:t>2.04.2020</a:t>
            </a:fld>
            <a:endParaRPr lang="tr-TR"/>
          </a:p>
        </p:txBody>
      </p:sp>
      <p:sp>
        <p:nvSpPr>
          <p:cNvPr id="3" name="Alt Bilgi Yer Tutucusu 2">
            <a:extLst>
              <a:ext uri="{FF2B5EF4-FFF2-40B4-BE49-F238E27FC236}">
                <a16:creationId xmlns:a16="http://schemas.microsoft.com/office/drawing/2014/main" id="{88E854D4-A1AC-E34E-A26C-3DBE19053129}"/>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38F9ED3C-DF54-EC42-AC81-2F37FDD60611}"/>
              </a:ext>
            </a:extLst>
          </p:cNvPr>
          <p:cNvSpPr>
            <a:spLocks noGrp="1"/>
          </p:cNvSpPr>
          <p:nvPr>
            <p:ph type="sldNum" sz="quarter" idx="12"/>
          </p:nvPr>
        </p:nvSpPr>
        <p:spPr/>
        <p:txBody>
          <a:bodyPr/>
          <a:lstStyle/>
          <a:p>
            <a:fld id="{41F33D86-CA8C-924C-8D4E-0FCA5BB2FA17}" type="slidenum">
              <a:rPr lang="tr-TR" smtClean="0"/>
              <a:t>4</a:t>
            </a:fld>
            <a:endParaRPr lang="tr-TR"/>
          </a:p>
        </p:txBody>
      </p:sp>
      <p:sp>
        <p:nvSpPr>
          <p:cNvPr id="5" name="Dikdörtgen 4">
            <a:extLst>
              <a:ext uri="{FF2B5EF4-FFF2-40B4-BE49-F238E27FC236}">
                <a16:creationId xmlns:a16="http://schemas.microsoft.com/office/drawing/2014/main" id="{74D1D83F-4410-C548-99CF-D68341A0FC0C}"/>
              </a:ext>
            </a:extLst>
          </p:cNvPr>
          <p:cNvSpPr/>
          <p:nvPr/>
        </p:nvSpPr>
        <p:spPr>
          <a:xfrm>
            <a:off x="1988469" y="870311"/>
            <a:ext cx="8215069" cy="584775"/>
          </a:xfrm>
          <a:prstGeom prst="rect">
            <a:avLst/>
          </a:prstGeom>
          <a:noFill/>
        </p:spPr>
        <p:txBody>
          <a:bodyPr wrap="none" lIns="91440" tIns="45720" rIns="91440" bIns="45720">
            <a:spAutoFit/>
          </a:bodyPr>
          <a:lstStyle/>
          <a:p>
            <a:pPr algn="ctr"/>
            <a:r>
              <a:rPr lang="tr-TR" sz="3200" b="0" cap="none" spc="0" dirty="0">
                <a:ln w="0"/>
                <a:effectLst>
                  <a:reflection blurRad="6350" stA="53000" endA="300" endPos="35500" dir="5400000" sy="-90000" algn="bl" rotWithShape="0"/>
                </a:effectLst>
              </a:rPr>
              <a:t>2005 Sosyal Bilgiler Programının Temel Yaklaşımı</a:t>
            </a:r>
          </a:p>
        </p:txBody>
      </p:sp>
      <p:sp>
        <p:nvSpPr>
          <p:cNvPr id="6" name="Metin kutusu 5">
            <a:extLst>
              <a:ext uri="{FF2B5EF4-FFF2-40B4-BE49-F238E27FC236}">
                <a16:creationId xmlns:a16="http://schemas.microsoft.com/office/drawing/2014/main" id="{9E6DFCB5-E5DB-674C-B58D-470F58EB6831}"/>
              </a:ext>
            </a:extLst>
          </p:cNvPr>
          <p:cNvSpPr txBox="1"/>
          <p:nvPr/>
        </p:nvSpPr>
        <p:spPr>
          <a:xfrm>
            <a:off x="1121664" y="2012892"/>
            <a:ext cx="9948672" cy="3785652"/>
          </a:xfrm>
          <a:prstGeom prst="rect">
            <a:avLst/>
          </a:prstGeom>
          <a:noFill/>
        </p:spPr>
        <p:txBody>
          <a:bodyPr wrap="square" rtlCol="0">
            <a:spAutoFit/>
          </a:bodyPr>
          <a:lstStyle/>
          <a:p>
            <a:pPr algn="just"/>
            <a:r>
              <a:rPr lang="tr-TR" sz="2400" dirty="0"/>
              <a:t>Tüm bu ihtiyaçlar doğrultusunda dünyada yaşanan gelişmelere paralel olarak, öğretim programlarında  yeni yaklaşımlar dikkat çeker duruma gelmiştir. Bu nedenle program, </a:t>
            </a:r>
            <a:r>
              <a:rPr lang="tr-TR" sz="2400" dirty="0">
                <a:highlight>
                  <a:srgbClr val="FFFF00"/>
                </a:highlight>
              </a:rPr>
              <a:t>tümüyle davranışçı yaklaşımlardan öte, bilginin taşıdığı değeri ve bireyin </a:t>
            </a:r>
            <a:r>
              <a:rPr lang="tr-TR" sz="2400" dirty="0" err="1">
                <a:highlight>
                  <a:srgbClr val="FFFF00"/>
                </a:highlight>
              </a:rPr>
              <a:t>varolan</a:t>
            </a:r>
            <a:r>
              <a:rPr lang="tr-TR" sz="2400" dirty="0">
                <a:highlight>
                  <a:srgbClr val="FFFF00"/>
                </a:highlight>
              </a:rPr>
              <a:t> deneyimlerini dikkate alarak, yaşama etkin katılımını, doğru karar vermesini, sorun çözmesini destekleyici ve geliştirici bir yaklaşım doğrultusunda yapılandırmayı önemseyen bir gelişim göstermektedir. </a:t>
            </a:r>
            <a:r>
              <a:rPr lang="tr-TR" sz="2400" dirty="0"/>
              <a:t>Bu yaklaşımla öğrenci merkezli, dolayısıyla etkinlik merkezli, sosyal bilgiler açısından, bilgi ve beceriyi dengeleyen, öğrencinin kendi yaşantılarını ve bireysel farklılıklarını dikkate alarak çevreyle etkileşimine olanak sağlayan yeni bir anlayış yaşama geçirilmeye çalışılmaktadır.</a:t>
            </a:r>
            <a:endParaRPr lang="tr-TR" sz="3200" dirty="0"/>
          </a:p>
        </p:txBody>
      </p:sp>
    </p:spTree>
    <p:extLst>
      <p:ext uri="{BB962C8B-B14F-4D97-AF65-F5344CB8AC3E}">
        <p14:creationId xmlns:p14="http://schemas.microsoft.com/office/powerpoint/2010/main" val="4078875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0FFB23C-E158-6A41-A596-093D5E73024C}"/>
              </a:ext>
            </a:extLst>
          </p:cNvPr>
          <p:cNvSpPr>
            <a:spLocks noGrp="1"/>
          </p:cNvSpPr>
          <p:nvPr>
            <p:ph type="dt" sz="half" idx="10"/>
          </p:nvPr>
        </p:nvSpPr>
        <p:spPr/>
        <p:txBody>
          <a:bodyPr/>
          <a:lstStyle/>
          <a:p>
            <a:fld id="{F113F0C4-2CAF-1743-888E-46F79AEC8860}" type="datetime1">
              <a:rPr lang="tr-TR" smtClean="0"/>
              <a:t>2.04.2020</a:t>
            </a:fld>
            <a:endParaRPr lang="tr-TR"/>
          </a:p>
        </p:txBody>
      </p:sp>
      <p:sp>
        <p:nvSpPr>
          <p:cNvPr id="3" name="Alt Bilgi Yer Tutucusu 2">
            <a:extLst>
              <a:ext uri="{FF2B5EF4-FFF2-40B4-BE49-F238E27FC236}">
                <a16:creationId xmlns:a16="http://schemas.microsoft.com/office/drawing/2014/main" id="{88E854D4-A1AC-E34E-A26C-3DBE19053129}"/>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38F9ED3C-DF54-EC42-AC81-2F37FDD60611}"/>
              </a:ext>
            </a:extLst>
          </p:cNvPr>
          <p:cNvSpPr>
            <a:spLocks noGrp="1"/>
          </p:cNvSpPr>
          <p:nvPr>
            <p:ph type="sldNum" sz="quarter" idx="12"/>
          </p:nvPr>
        </p:nvSpPr>
        <p:spPr/>
        <p:txBody>
          <a:bodyPr/>
          <a:lstStyle/>
          <a:p>
            <a:fld id="{41F33D86-CA8C-924C-8D4E-0FCA5BB2FA17}" type="slidenum">
              <a:rPr lang="tr-TR" smtClean="0"/>
              <a:t>5</a:t>
            </a:fld>
            <a:endParaRPr lang="tr-TR"/>
          </a:p>
        </p:txBody>
      </p:sp>
      <p:sp>
        <p:nvSpPr>
          <p:cNvPr id="5" name="Dikdörtgen 4">
            <a:extLst>
              <a:ext uri="{FF2B5EF4-FFF2-40B4-BE49-F238E27FC236}">
                <a16:creationId xmlns:a16="http://schemas.microsoft.com/office/drawing/2014/main" id="{74D1D83F-4410-C548-99CF-D68341A0FC0C}"/>
              </a:ext>
            </a:extLst>
          </p:cNvPr>
          <p:cNvSpPr/>
          <p:nvPr/>
        </p:nvSpPr>
        <p:spPr>
          <a:xfrm>
            <a:off x="1988470" y="870311"/>
            <a:ext cx="8215069" cy="584775"/>
          </a:xfrm>
          <a:prstGeom prst="rect">
            <a:avLst/>
          </a:prstGeom>
          <a:noFill/>
        </p:spPr>
        <p:txBody>
          <a:bodyPr wrap="none" lIns="91440" tIns="45720" rIns="91440" bIns="45720">
            <a:spAutoFit/>
          </a:bodyPr>
          <a:lstStyle/>
          <a:p>
            <a:pPr algn="ctr"/>
            <a:r>
              <a:rPr lang="tr-TR" sz="3200" b="0" cap="none" spc="0" dirty="0">
                <a:ln w="0"/>
                <a:effectLst>
                  <a:reflection blurRad="6350" stA="53000" endA="300" endPos="35500" dir="5400000" sy="-90000" algn="bl" rotWithShape="0"/>
                </a:effectLst>
              </a:rPr>
              <a:t>2005 Sosyal Bilgiler Programının Temel Yaklaşımı</a:t>
            </a:r>
          </a:p>
        </p:txBody>
      </p:sp>
      <p:sp>
        <p:nvSpPr>
          <p:cNvPr id="6" name="Metin kutusu 5">
            <a:extLst>
              <a:ext uri="{FF2B5EF4-FFF2-40B4-BE49-F238E27FC236}">
                <a16:creationId xmlns:a16="http://schemas.microsoft.com/office/drawing/2014/main" id="{9E6DFCB5-E5DB-674C-B58D-470F58EB6831}"/>
              </a:ext>
            </a:extLst>
          </p:cNvPr>
          <p:cNvSpPr txBox="1"/>
          <p:nvPr/>
        </p:nvSpPr>
        <p:spPr>
          <a:xfrm>
            <a:off x="979932" y="2012892"/>
            <a:ext cx="10232136" cy="3785652"/>
          </a:xfrm>
          <a:prstGeom prst="rect">
            <a:avLst/>
          </a:prstGeom>
          <a:noFill/>
        </p:spPr>
        <p:txBody>
          <a:bodyPr wrap="square" rtlCol="0">
            <a:spAutoFit/>
          </a:bodyPr>
          <a:lstStyle/>
          <a:p>
            <a:pPr algn="just"/>
            <a:r>
              <a:rPr lang="tr-TR" sz="2400" dirty="0"/>
              <a:t>Bu anlayış doğrultusunda Sosyal Bilgiler Programı;</a:t>
            </a:r>
          </a:p>
          <a:p>
            <a:pPr marL="457200" lvl="0" indent="-457200" algn="just">
              <a:buFont typeface="+mj-lt"/>
              <a:buAutoNum type="arabicPeriod"/>
            </a:pPr>
            <a:r>
              <a:rPr lang="tr-TR" sz="2400" dirty="0"/>
              <a:t>Her öğrencinin birey olarak kendine özgü olduğunu kabul eder.</a:t>
            </a:r>
          </a:p>
          <a:p>
            <a:pPr marL="457200" lvl="0" indent="-457200" algn="just">
              <a:buFont typeface="+mj-lt"/>
              <a:buAutoNum type="arabicPeriod"/>
            </a:pPr>
            <a:r>
              <a:rPr lang="tr-TR" sz="2400" dirty="0"/>
              <a:t>Öğrencilerin gelecekteki yaşamlarına ışık tutarak, bireylerden beklenen niteliklerin geliştirilmesine duyarlılık gösterir.</a:t>
            </a:r>
          </a:p>
          <a:p>
            <a:pPr marL="457200" lvl="0" indent="-457200" algn="just">
              <a:buFont typeface="+mj-lt"/>
              <a:buAutoNum type="arabicPeriod"/>
            </a:pPr>
            <a:r>
              <a:rPr lang="tr-TR" sz="2400" dirty="0"/>
              <a:t>Bilgi, kavram, değer ve becerilerin gelişmesini sağlayarak, öğrenmeyi öğrenmenin gerçekleşmesini ön planda tutar.</a:t>
            </a:r>
          </a:p>
          <a:p>
            <a:pPr marL="457200" lvl="0" indent="-457200" algn="just">
              <a:buFont typeface="+mj-lt"/>
              <a:buAutoNum type="arabicPeriod"/>
            </a:pPr>
            <a:r>
              <a:rPr lang="tr-TR" sz="2400" dirty="0"/>
              <a:t>Öğrencileri düşünmeye, soru sormaya ve görüş alışverişi yapmaya   özendirir.</a:t>
            </a:r>
          </a:p>
          <a:p>
            <a:pPr marL="457200" lvl="0" indent="-457200" algn="just">
              <a:buFont typeface="+mj-lt"/>
              <a:buAutoNum type="arabicPeriod"/>
            </a:pPr>
            <a:r>
              <a:rPr lang="tr-TR" sz="2400" dirty="0"/>
              <a:t>Öğrencilerin fiziksel ve duygusal açıdan sağlıklı ve mutlu bireyler olarak yetişmesini amaçlar.</a:t>
            </a:r>
          </a:p>
          <a:p>
            <a:pPr marL="457200" lvl="0" indent="-457200" algn="just">
              <a:buFont typeface="+mj-lt"/>
              <a:buAutoNum type="arabicPeriod"/>
            </a:pPr>
            <a:r>
              <a:rPr lang="tr-TR" sz="2400" dirty="0"/>
              <a:t>Millî kimliği merkeze alarak, evrensel değerlerin benimsenmesine önem verir.</a:t>
            </a:r>
          </a:p>
        </p:txBody>
      </p:sp>
    </p:spTree>
    <p:extLst>
      <p:ext uri="{BB962C8B-B14F-4D97-AF65-F5344CB8AC3E}">
        <p14:creationId xmlns:p14="http://schemas.microsoft.com/office/powerpoint/2010/main" val="1172283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0FFB23C-E158-6A41-A596-093D5E73024C}"/>
              </a:ext>
            </a:extLst>
          </p:cNvPr>
          <p:cNvSpPr>
            <a:spLocks noGrp="1"/>
          </p:cNvSpPr>
          <p:nvPr>
            <p:ph type="dt" sz="half" idx="10"/>
          </p:nvPr>
        </p:nvSpPr>
        <p:spPr/>
        <p:txBody>
          <a:bodyPr/>
          <a:lstStyle/>
          <a:p>
            <a:fld id="{F113F0C4-2CAF-1743-888E-46F79AEC8860}" type="datetime1">
              <a:rPr lang="tr-TR" smtClean="0"/>
              <a:t>2.04.2020</a:t>
            </a:fld>
            <a:endParaRPr lang="tr-TR"/>
          </a:p>
        </p:txBody>
      </p:sp>
      <p:sp>
        <p:nvSpPr>
          <p:cNvPr id="3" name="Alt Bilgi Yer Tutucusu 2">
            <a:extLst>
              <a:ext uri="{FF2B5EF4-FFF2-40B4-BE49-F238E27FC236}">
                <a16:creationId xmlns:a16="http://schemas.microsoft.com/office/drawing/2014/main" id="{88E854D4-A1AC-E34E-A26C-3DBE19053129}"/>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38F9ED3C-DF54-EC42-AC81-2F37FDD60611}"/>
              </a:ext>
            </a:extLst>
          </p:cNvPr>
          <p:cNvSpPr>
            <a:spLocks noGrp="1"/>
          </p:cNvSpPr>
          <p:nvPr>
            <p:ph type="sldNum" sz="quarter" idx="12"/>
          </p:nvPr>
        </p:nvSpPr>
        <p:spPr/>
        <p:txBody>
          <a:bodyPr/>
          <a:lstStyle/>
          <a:p>
            <a:fld id="{41F33D86-CA8C-924C-8D4E-0FCA5BB2FA17}" type="slidenum">
              <a:rPr lang="tr-TR" smtClean="0"/>
              <a:t>6</a:t>
            </a:fld>
            <a:endParaRPr lang="tr-TR"/>
          </a:p>
        </p:txBody>
      </p:sp>
      <p:sp>
        <p:nvSpPr>
          <p:cNvPr id="5" name="Dikdörtgen 4">
            <a:extLst>
              <a:ext uri="{FF2B5EF4-FFF2-40B4-BE49-F238E27FC236}">
                <a16:creationId xmlns:a16="http://schemas.microsoft.com/office/drawing/2014/main" id="{74D1D83F-4410-C548-99CF-D68341A0FC0C}"/>
              </a:ext>
            </a:extLst>
          </p:cNvPr>
          <p:cNvSpPr/>
          <p:nvPr/>
        </p:nvSpPr>
        <p:spPr>
          <a:xfrm>
            <a:off x="1988470" y="870311"/>
            <a:ext cx="8215069" cy="584775"/>
          </a:xfrm>
          <a:prstGeom prst="rect">
            <a:avLst/>
          </a:prstGeom>
          <a:noFill/>
        </p:spPr>
        <p:txBody>
          <a:bodyPr wrap="none" lIns="91440" tIns="45720" rIns="91440" bIns="45720">
            <a:spAutoFit/>
          </a:bodyPr>
          <a:lstStyle/>
          <a:p>
            <a:pPr algn="ctr"/>
            <a:r>
              <a:rPr lang="tr-TR" sz="3200" b="0" cap="none" spc="0" dirty="0">
                <a:ln w="0"/>
                <a:effectLst>
                  <a:reflection blurRad="6350" stA="53000" endA="300" endPos="35500" dir="5400000" sy="-90000" algn="bl" rotWithShape="0"/>
                </a:effectLst>
              </a:rPr>
              <a:t>2005 Sosyal Bilgiler Programının Temel Yaklaşımı</a:t>
            </a:r>
          </a:p>
        </p:txBody>
      </p:sp>
      <p:sp>
        <p:nvSpPr>
          <p:cNvPr id="6" name="Metin kutusu 5">
            <a:extLst>
              <a:ext uri="{FF2B5EF4-FFF2-40B4-BE49-F238E27FC236}">
                <a16:creationId xmlns:a16="http://schemas.microsoft.com/office/drawing/2014/main" id="{9E6DFCB5-E5DB-674C-B58D-470F58EB6831}"/>
              </a:ext>
            </a:extLst>
          </p:cNvPr>
          <p:cNvSpPr txBox="1"/>
          <p:nvPr/>
        </p:nvSpPr>
        <p:spPr>
          <a:xfrm>
            <a:off x="979931" y="2012892"/>
            <a:ext cx="10492931" cy="3477875"/>
          </a:xfrm>
          <a:prstGeom prst="rect">
            <a:avLst/>
          </a:prstGeom>
          <a:noFill/>
        </p:spPr>
        <p:txBody>
          <a:bodyPr wrap="square" rtlCol="0">
            <a:spAutoFit/>
          </a:bodyPr>
          <a:lstStyle/>
          <a:p>
            <a:pPr marL="342900" lvl="0" indent="-342900" algn="just">
              <a:buFont typeface="+mj-lt"/>
              <a:buAutoNum type="arabicPeriod" startAt="7"/>
            </a:pPr>
            <a:r>
              <a:rPr lang="tr-TR" sz="2000" dirty="0"/>
              <a:t>Öğrencilerin kendi örf ve âdetleri çerçevesinde ruhsal, ahlâkî, sosyal ve kültürel yönlerden gelişmesini hedefler.</a:t>
            </a:r>
          </a:p>
          <a:p>
            <a:pPr marL="342900" lvl="0" indent="-342900" algn="just">
              <a:buFont typeface="+mj-lt"/>
              <a:buAutoNum type="arabicPeriod" startAt="7"/>
            </a:pPr>
            <a:r>
              <a:rPr lang="tr-TR" sz="2000" dirty="0"/>
              <a:t>Öğrencilerin haklarını bilen ve kullanan, sorumluluklarını yerine getiren  bireyler olarak yetişmesini önemser.</a:t>
            </a:r>
          </a:p>
          <a:p>
            <a:pPr marL="342900" lvl="0" indent="-342900" algn="just">
              <a:buFont typeface="+mj-lt"/>
              <a:buAutoNum type="arabicPeriod" startAt="7"/>
            </a:pPr>
            <a:r>
              <a:rPr lang="tr-TR" sz="2000" dirty="0"/>
              <a:t>Öğrencilerin toplumsal sorunlara karşı duyarlı olmasını sağlar.</a:t>
            </a:r>
          </a:p>
          <a:p>
            <a:pPr marL="342900" lvl="0" indent="-342900" algn="just">
              <a:buFont typeface="+mj-lt"/>
              <a:buAutoNum type="arabicPeriod" startAt="7"/>
            </a:pPr>
            <a:r>
              <a:rPr lang="tr-TR" sz="2000" dirty="0"/>
              <a:t>Öğrencilerin öğrenme sürecinde deneyimlerini kullanmasına ve çevreyle etkileşim kurmasına olanak sağlar.</a:t>
            </a:r>
          </a:p>
          <a:p>
            <a:pPr marL="342900" lvl="0" indent="-342900" algn="just">
              <a:buFont typeface="+mj-lt"/>
              <a:buAutoNum type="arabicPeriod" startAt="7"/>
            </a:pPr>
            <a:r>
              <a:rPr lang="tr-TR" sz="2000" dirty="0"/>
              <a:t>Her öğrenciye ulaşabilmek için öğrenme-öğretme yöntem ve tekniklerindeki çeşitliliği dikkate alır.</a:t>
            </a:r>
          </a:p>
          <a:p>
            <a:pPr marL="342900" lvl="0" indent="-342900" algn="just">
              <a:buFont typeface="+mj-lt"/>
              <a:buAutoNum type="arabicPeriod" startAt="7"/>
            </a:pPr>
            <a:r>
              <a:rPr lang="tr-TR" sz="2000" dirty="0"/>
              <a:t>Periyodik olarak, öğrenci çalışma dosyalarına bakılarak öğrenme ve öğretme süreçlerinin akışı içerisinde değerlendirmeye olanak sağlar.</a:t>
            </a:r>
          </a:p>
        </p:txBody>
      </p:sp>
    </p:spTree>
    <p:extLst>
      <p:ext uri="{BB962C8B-B14F-4D97-AF65-F5344CB8AC3E}">
        <p14:creationId xmlns:p14="http://schemas.microsoft.com/office/powerpoint/2010/main" val="3751340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0FFB23C-E158-6A41-A596-093D5E73024C}"/>
              </a:ext>
            </a:extLst>
          </p:cNvPr>
          <p:cNvSpPr>
            <a:spLocks noGrp="1"/>
          </p:cNvSpPr>
          <p:nvPr>
            <p:ph type="dt" sz="half" idx="10"/>
          </p:nvPr>
        </p:nvSpPr>
        <p:spPr/>
        <p:txBody>
          <a:bodyPr/>
          <a:lstStyle/>
          <a:p>
            <a:fld id="{F113F0C4-2CAF-1743-888E-46F79AEC8860}" type="datetime1">
              <a:rPr lang="tr-TR" smtClean="0"/>
              <a:t>2.04.2020</a:t>
            </a:fld>
            <a:endParaRPr lang="tr-TR"/>
          </a:p>
        </p:txBody>
      </p:sp>
      <p:sp>
        <p:nvSpPr>
          <p:cNvPr id="3" name="Alt Bilgi Yer Tutucusu 2">
            <a:extLst>
              <a:ext uri="{FF2B5EF4-FFF2-40B4-BE49-F238E27FC236}">
                <a16:creationId xmlns:a16="http://schemas.microsoft.com/office/drawing/2014/main" id="{88E854D4-A1AC-E34E-A26C-3DBE19053129}"/>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38F9ED3C-DF54-EC42-AC81-2F37FDD60611}"/>
              </a:ext>
            </a:extLst>
          </p:cNvPr>
          <p:cNvSpPr>
            <a:spLocks noGrp="1"/>
          </p:cNvSpPr>
          <p:nvPr>
            <p:ph type="sldNum" sz="quarter" idx="12"/>
          </p:nvPr>
        </p:nvSpPr>
        <p:spPr/>
        <p:txBody>
          <a:bodyPr/>
          <a:lstStyle/>
          <a:p>
            <a:fld id="{41F33D86-CA8C-924C-8D4E-0FCA5BB2FA17}" type="slidenum">
              <a:rPr lang="tr-TR" smtClean="0"/>
              <a:t>7</a:t>
            </a:fld>
            <a:endParaRPr lang="tr-TR"/>
          </a:p>
        </p:txBody>
      </p:sp>
      <p:sp>
        <p:nvSpPr>
          <p:cNvPr id="5" name="Dikdörtgen 4">
            <a:extLst>
              <a:ext uri="{FF2B5EF4-FFF2-40B4-BE49-F238E27FC236}">
                <a16:creationId xmlns:a16="http://schemas.microsoft.com/office/drawing/2014/main" id="{74D1D83F-4410-C548-99CF-D68341A0FC0C}"/>
              </a:ext>
            </a:extLst>
          </p:cNvPr>
          <p:cNvSpPr/>
          <p:nvPr/>
        </p:nvSpPr>
        <p:spPr>
          <a:xfrm>
            <a:off x="1515583" y="870311"/>
            <a:ext cx="9160842" cy="584775"/>
          </a:xfrm>
          <a:prstGeom prst="rect">
            <a:avLst/>
          </a:prstGeom>
          <a:noFill/>
        </p:spPr>
        <p:txBody>
          <a:bodyPr wrap="none" lIns="91440" tIns="45720" rIns="91440" bIns="45720">
            <a:spAutoFit/>
          </a:bodyPr>
          <a:lstStyle/>
          <a:p>
            <a:pPr algn="ctr"/>
            <a:r>
              <a:rPr lang="tr-TR" sz="3200" b="0" cap="none" spc="0" dirty="0">
                <a:ln w="0"/>
                <a:effectLst>
                  <a:reflection blurRad="6350" stA="53000" endA="300" endPos="35500" dir="5400000" sy="-90000" algn="bl" rotWithShape="0"/>
                </a:effectLst>
              </a:rPr>
              <a:t>2005 Sosyal Bilgiler Programında Sosyal Bilgiler Tanımı</a:t>
            </a:r>
          </a:p>
        </p:txBody>
      </p:sp>
      <p:sp>
        <p:nvSpPr>
          <p:cNvPr id="6" name="Metin kutusu 5">
            <a:extLst>
              <a:ext uri="{FF2B5EF4-FFF2-40B4-BE49-F238E27FC236}">
                <a16:creationId xmlns:a16="http://schemas.microsoft.com/office/drawing/2014/main" id="{9E6DFCB5-E5DB-674C-B58D-470F58EB6831}"/>
              </a:ext>
            </a:extLst>
          </p:cNvPr>
          <p:cNvSpPr txBox="1"/>
          <p:nvPr/>
        </p:nvSpPr>
        <p:spPr>
          <a:xfrm>
            <a:off x="1121664" y="2197558"/>
            <a:ext cx="9948672" cy="3416320"/>
          </a:xfrm>
          <a:prstGeom prst="rect">
            <a:avLst/>
          </a:prstGeom>
          <a:noFill/>
        </p:spPr>
        <p:txBody>
          <a:bodyPr wrap="square" rtlCol="0">
            <a:spAutoFit/>
          </a:bodyPr>
          <a:lstStyle/>
          <a:p>
            <a:pPr algn="just"/>
            <a:r>
              <a:rPr lang="tr-TR" sz="2400" dirty="0"/>
              <a:t>Bu çerçevede Sosyal Bilgiler dersi şu şekilde tanımlanabilir:</a:t>
            </a:r>
          </a:p>
          <a:p>
            <a:pPr algn="just"/>
            <a:endParaRPr lang="tr-TR" sz="2400" dirty="0"/>
          </a:p>
          <a:p>
            <a:pPr algn="just"/>
            <a:r>
              <a:rPr lang="tr-TR" sz="2400" b="1" dirty="0"/>
              <a:t>Sosyal Bilgiler, bireyin toplumsal varoluşunu gerçekleştirebilmesine yardımcı olması amacıyla; tarih, coğrafya, ekonomi, sosyoloji, antropoloji, psikoloji, felsefe, siyaset bilimi ve hukuk gibi sosyal bilimleri ve vatandaşlık bilgisi konularını yansıtan; öğrenme alanlarının bir ünite ya da tema altında birleştirilmesini içeren; insanın sosyal ve fizikî çevresiyle etkileşiminin geçmiş, bugün ve gelecek bağlamında incelendiği; toplu öğretim anlayışından hareketle oluşturulmuş bir ilköğretim dersidir.</a:t>
            </a:r>
            <a:endParaRPr lang="tr-TR" sz="2400" dirty="0"/>
          </a:p>
        </p:txBody>
      </p:sp>
    </p:spTree>
    <p:extLst>
      <p:ext uri="{BB962C8B-B14F-4D97-AF65-F5344CB8AC3E}">
        <p14:creationId xmlns:p14="http://schemas.microsoft.com/office/powerpoint/2010/main" val="256334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8EB93C3-DF02-A24A-8868-7B4824DA5EC5}"/>
              </a:ext>
            </a:extLst>
          </p:cNvPr>
          <p:cNvSpPr>
            <a:spLocks noGrp="1"/>
          </p:cNvSpPr>
          <p:nvPr>
            <p:ph type="dt" sz="half" idx="10"/>
          </p:nvPr>
        </p:nvSpPr>
        <p:spPr/>
        <p:txBody>
          <a:bodyPr/>
          <a:lstStyle/>
          <a:p>
            <a:fld id="{F113F0C4-2CAF-1743-888E-46F79AEC8860}" type="datetime1">
              <a:rPr lang="tr-TR" smtClean="0"/>
              <a:t>2.04.2020</a:t>
            </a:fld>
            <a:endParaRPr lang="tr-TR"/>
          </a:p>
        </p:txBody>
      </p:sp>
      <p:sp>
        <p:nvSpPr>
          <p:cNvPr id="3" name="Alt Bilgi Yer Tutucusu 2">
            <a:extLst>
              <a:ext uri="{FF2B5EF4-FFF2-40B4-BE49-F238E27FC236}">
                <a16:creationId xmlns:a16="http://schemas.microsoft.com/office/drawing/2014/main" id="{E0B7EDFB-818A-1B45-8F2D-D623B8F3690C}"/>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61DA38DD-B633-DF40-9B0D-CC21C45508FB}"/>
              </a:ext>
            </a:extLst>
          </p:cNvPr>
          <p:cNvSpPr>
            <a:spLocks noGrp="1"/>
          </p:cNvSpPr>
          <p:nvPr>
            <p:ph type="sldNum" sz="quarter" idx="12"/>
          </p:nvPr>
        </p:nvSpPr>
        <p:spPr/>
        <p:txBody>
          <a:bodyPr/>
          <a:lstStyle/>
          <a:p>
            <a:fld id="{41F33D86-CA8C-924C-8D4E-0FCA5BB2FA17}" type="slidenum">
              <a:rPr lang="tr-TR" smtClean="0"/>
              <a:t>8</a:t>
            </a:fld>
            <a:endParaRPr lang="tr-TR"/>
          </a:p>
        </p:txBody>
      </p:sp>
      <p:sp>
        <p:nvSpPr>
          <p:cNvPr id="6" name="Dikdörtgen 5">
            <a:extLst>
              <a:ext uri="{FF2B5EF4-FFF2-40B4-BE49-F238E27FC236}">
                <a16:creationId xmlns:a16="http://schemas.microsoft.com/office/drawing/2014/main" id="{5F11657E-F6FF-C747-9BFD-5100F6E0548B}"/>
              </a:ext>
            </a:extLst>
          </p:cNvPr>
          <p:cNvSpPr/>
          <p:nvPr/>
        </p:nvSpPr>
        <p:spPr>
          <a:xfrm>
            <a:off x="838200" y="2828835"/>
            <a:ext cx="10515601" cy="1200329"/>
          </a:xfrm>
          <a:prstGeom prst="rect">
            <a:avLst/>
          </a:prstGeom>
          <a:noFill/>
        </p:spPr>
        <p:txBody>
          <a:bodyPr wrap="square" lIns="91440" tIns="45720" rIns="91440" bIns="45720">
            <a:spAutoFit/>
          </a:bodyPr>
          <a:lstStyle/>
          <a:p>
            <a:pPr algn="ctr"/>
            <a:r>
              <a:rPr lang="tr-TR" sz="2400" dirty="0">
                <a:ln w="0"/>
                <a:solidFill>
                  <a:schemeClr val="accent1"/>
                </a:solidFill>
                <a:effectLst>
                  <a:outerShdw blurRad="38100" dist="25400" dir="5400000" algn="ctr" rotWithShape="0">
                    <a:srgbClr val="6E747A">
                      <a:alpha val="43000"/>
                    </a:srgbClr>
                  </a:outerShdw>
                </a:effectLst>
              </a:rPr>
              <a:t>2005 Sosyal Bilgiler Dersi Öğretim Programı’nda yapılmış olan</a:t>
            </a:r>
          </a:p>
          <a:p>
            <a:pPr algn="ctr"/>
            <a:r>
              <a:rPr lang="tr-TR" sz="2400" b="0" cap="none" spc="0" dirty="0">
                <a:ln w="0"/>
                <a:solidFill>
                  <a:schemeClr val="accent1"/>
                </a:solidFill>
                <a:effectLst>
                  <a:outerShdw blurRad="38100" dist="25400" dir="5400000" algn="ctr" rotWithShape="0">
                    <a:srgbClr val="6E747A">
                      <a:alpha val="43000"/>
                    </a:srgbClr>
                  </a:outerShdw>
                </a:effectLst>
              </a:rPr>
              <a:t>Sosyal Bilgiler tanımına ilişkin</a:t>
            </a:r>
          </a:p>
          <a:p>
            <a:pPr algn="ctr"/>
            <a:r>
              <a:rPr lang="tr-TR" sz="2400" dirty="0">
                <a:ln w="0"/>
                <a:solidFill>
                  <a:schemeClr val="accent1"/>
                </a:solidFill>
                <a:effectLst>
                  <a:outerShdw blurRad="38100" dist="25400" dir="5400000" algn="ctr" rotWithShape="0">
                    <a:srgbClr val="6E747A">
                      <a:alpha val="43000"/>
                    </a:srgbClr>
                  </a:outerShdw>
                </a:effectLst>
              </a:rPr>
              <a:t>Görüş ve düşünceleriniz nelerdir?</a:t>
            </a:r>
            <a:endParaRPr lang="tr-TR" sz="2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86477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0FFB23C-E158-6A41-A596-093D5E73024C}"/>
              </a:ext>
            </a:extLst>
          </p:cNvPr>
          <p:cNvSpPr>
            <a:spLocks noGrp="1"/>
          </p:cNvSpPr>
          <p:nvPr>
            <p:ph type="dt" sz="half" idx="10"/>
          </p:nvPr>
        </p:nvSpPr>
        <p:spPr/>
        <p:txBody>
          <a:bodyPr/>
          <a:lstStyle/>
          <a:p>
            <a:fld id="{F113F0C4-2CAF-1743-888E-46F79AEC8860}" type="datetime1">
              <a:rPr lang="tr-TR" smtClean="0"/>
              <a:t>2.04.2020</a:t>
            </a:fld>
            <a:endParaRPr lang="tr-TR"/>
          </a:p>
        </p:txBody>
      </p:sp>
      <p:sp>
        <p:nvSpPr>
          <p:cNvPr id="3" name="Alt Bilgi Yer Tutucusu 2">
            <a:extLst>
              <a:ext uri="{FF2B5EF4-FFF2-40B4-BE49-F238E27FC236}">
                <a16:creationId xmlns:a16="http://schemas.microsoft.com/office/drawing/2014/main" id="{88E854D4-A1AC-E34E-A26C-3DBE19053129}"/>
              </a:ext>
            </a:extLst>
          </p:cNvPr>
          <p:cNvSpPr>
            <a:spLocks noGrp="1"/>
          </p:cNvSpPr>
          <p:nvPr>
            <p:ph type="ftr" sz="quarter" idx="11"/>
          </p:nvPr>
        </p:nvSpPr>
        <p:spPr/>
        <p:txBody>
          <a:bodyPr/>
          <a:lstStyle/>
          <a:p>
            <a:r>
              <a:rPr lang="tr-TR"/>
              <a:t>2005 Sosyal Bilgiler Öğretim Programı Sunumu - Dr. Serkan Keleşoğlu</a:t>
            </a:r>
          </a:p>
        </p:txBody>
      </p:sp>
      <p:sp>
        <p:nvSpPr>
          <p:cNvPr id="4" name="Slayt Numarası Yer Tutucusu 3">
            <a:extLst>
              <a:ext uri="{FF2B5EF4-FFF2-40B4-BE49-F238E27FC236}">
                <a16:creationId xmlns:a16="http://schemas.microsoft.com/office/drawing/2014/main" id="{38F9ED3C-DF54-EC42-AC81-2F37FDD60611}"/>
              </a:ext>
            </a:extLst>
          </p:cNvPr>
          <p:cNvSpPr>
            <a:spLocks noGrp="1"/>
          </p:cNvSpPr>
          <p:nvPr>
            <p:ph type="sldNum" sz="quarter" idx="12"/>
          </p:nvPr>
        </p:nvSpPr>
        <p:spPr/>
        <p:txBody>
          <a:bodyPr/>
          <a:lstStyle/>
          <a:p>
            <a:fld id="{41F33D86-CA8C-924C-8D4E-0FCA5BB2FA17}" type="slidenum">
              <a:rPr lang="tr-TR" smtClean="0"/>
              <a:t>9</a:t>
            </a:fld>
            <a:endParaRPr lang="tr-TR"/>
          </a:p>
        </p:txBody>
      </p:sp>
      <p:sp>
        <p:nvSpPr>
          <p:cNvPr id="5" name="Dikdörtgen 4">
            <a:extLst>
              <a:ext uri="{FF2B5EF4-FFF2-40B4-BE49-F238E27FC236}">
                <a16:creationId xmlns:a16="http://schemas.microsoft.com/office/drawing/2014/main" id="{74D1D83F-4410-C548-99CF-D68341A0FC0C}"/>
              </a:ext>
            </a:extLst>
          </p:cNvPr>
          <p:cNvSpPr/>
          <p:nvPr/>
        </p:nvSpPr>
        <p:spPr>
          <a:xfrm>
            <a:off x="120408" y="136525"/>
            <a:ext cx="6537944" cy="584775"/>
          </a:xfrm>
          <a:prstGeom prst="rect">
            <a:avLst/>
          </a:prstGeom>
          <a:noFill/>
        </p:spPr>
        <p:txBody>
          <a:bodyPr wrap="none" lIns="91440" tIns="45720" rIns="91440" bIns="45720">
            <a:spAutoFit/>
          </a:bodyPr>
          <a:lstStyle/>
          <a:p>
            <a:pPr algn="ctr"/>
            <a:r>
              <a:rPr lang="tr-TR" sz="3200" b="0" cap="none" spc="0" dirty="0">
                <a:ln w="0"/>
                <a:effectLst>
                  <a:reflection blurRad="6350" stA="53000" endA="300" endPos="35500" dir="5400000" sy="-90000" algn="bl" rotWithShape="0"/>
                </a:effectLst>
              </a:rPr>
              <a:t>2005 Sosyal Bilgiler Programının Yapısı</a:t>
            </a:r>
          </a:p>
        </p:txBody>
      </p:sp>
      <p:graphicFrame>
        <p:nvGraphicFramePr>
          <p:cNvPr id="7" name="Diyagram 6">
            <a:extLst>
              <a:ext uri="{FF2B5EF4-FFF2-40B4-BE49-F238E27FC236}">
                <a16:creationId xmlns:a16="http://schemas.microsoft.com/office/drawing/2014/main" id="{09B0CA02-5891-2C48-B10B-72DD8344823D}"/>
              </a:ext>
            </a:extLst>
          </p:cNvPr>
          <p:cNvGraphicFramePr/>
          <p:nvPr>
            <p:extLst>
              <p:ext uri="{D42A27DB-BD31-4B8C-83A1-F6EECF244321}">
                <p14:modId xmlns:p14="http://schemas.microsoft.com/office/powerpoint/2010/main" val="3798892592"/>
              </p:ext>
            </p:extLst>
          </p:nvPr>
        </p:nvGraphicFramePr>
        <p:xfrm>
          <a:off x="2209800" y="82949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43031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1916</Words>
  <Application>Microsoft Macintosh PowerPoint</Application>
  <PresentationFormat>Geniş ekran</PresentationFormat>
  <Paragraphs>301</Paragraphs>
  <Slides>26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serkan kelesoglu</dc:creator>
  <cp:lastModifiedBy>serkan kelesoglu</cp:lastModifiedBy>
  <cp:revision>1</cp:revision>
  <dcterms:created xsi:type="dcterms:W3CDTF">2020-04-02T21:54:37Z</dcterms:created>
  <dcterms:modified xsi:type="dcterms:W3CDTF">2020-04-02T21:54:41Z</dcterms:modified>
</cp:coreProperties>
</file>