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C8C7C2-89A7-4091-B7A8-03542CBD2D14}" type="doc">
      <dgm:prSet loTypeId="urn:microsoft.com/office/officeart/2005/8/layout/vList5" loCatId="list" qsTypeId="urn:microsoft.com/office/officeart/2005/8/quickstyle/3d2" qsCatId="3D" csTypeId="urn:microsoft.com/office/officeart/2005/8/colors/accent1_2" csCatId="accent1"/>
      <dgm:spPr/>
      <dgm:t>
        <a:bodyPr/>
        <a:lstStyle/>
        <a:p>
          <a:endParaRPr lang="tr-TR"/>
        </a:p>
      </dgm:t>
    </dgm:pt>
    <dgm:pt modelId="{B24A86B4-CC0A-4CD0-946F-9D42368E2D18}">
      <dgm:prSet/>
      <dgm:spPr/>
      <dgm:t>
        <a:bodyPr/>
        <a:lstStyle/>
        <a:p>
          <a:pPr rtl="0"/>
          <a:r>
            <a:rPr lang="tr-TR" dirty="0" smtClean="0"/>
            <a:t>Mikroorganizmalar azot döngüsünde çok önemli bir rol oynar. Azot döngüsü beş adımdan meydana gelmektedir;</a:t>
          </a:r>
          <a:endParaRPr lang="tr-TR" dirty="0"/>
        </a:p>
      </dgm:t>
    </dgm:pt>
    <dgm:pt modelId="{02B9BEDD-60C4-4430-8EEF-17B94B6D462F}" type="parTrans" cxnId="{F19535CD-739E-4F2A-B70E-9B0796326E97}">
      <dgm:prSet/>
      <dgm:spPr/>
      <dgm:t>
        <a:bodyPr/>
        <a:lstStyle/>
        <a:p>
          <a:endParaRPr lang="tr-TR"/>
        </a:p>
      </dgm:t>
    </dgm:pt>
    <dgm:pt modelId="{00FD7789-0C10-4AC3-B032-D0C5AA75BF36}" type="sibTrans" cxnId="{F19535CD-739E-4F2A-B70E-9B0796326E97}">
      <dgm:prSet/>
      <dgm:spPr/>
      <dgm:t>
        <a:bodyPr/>
        <a:lstStyle/>
        <a:p>
          <a:endParaRPr lang="tr-TR"/>
        </a:p>
      </dgm:t>
    </dgm:pt>
    <dgm:pt modelId="{77A20448-46E3-4C24-8131-476EBC0A7B4E}">
      <dgm:prSet/>
      <dgm:spPr/>
      <dgm:t>
        <a:bodyPr/>
        <a:lstStyle/>
        <a:p>
          <a:pPr rtl="0"/>
          <a:r>
            <a:rPr lang="tr-TR" b="0" dirty="0" smtClean="0">
              <a:latin typeface="+mj-lt"/>
            </a:rPr>
            <a:t>1. Azot bağlanması (azot fiksasyonu)</a:t>
          </a:r>
          <a:endParaRPr lang="tr-TR" b="0" dirty="0">
            <a:latin typeface="+mj-lt"/>
          </a:endParaRPr>
        </a:p>
      </dgm:t>
    </dgm:pt>
    <dgm:pt modelId="{7D7B4D58-83BD-4B8F-B7F3-BA49A73E33C2}" type="parTrans" cxnId="{EA26D3A1-9E02-4AE8-A88F-2F9FB8105861}">
      <dgm:prSet/>
      <dgm:spPr/>
      <dgm:t>
        <a:bodyPr/>
        <a:lstStyle/>
        <a:p>
          <a:endParaRPr lang="tr-TR"/>
        </a:p>
      </dgm:t>
    </dgm:pt>
    <dgm:pt modelId="{4E0AC682-96E5-4798-A158-E21F15EAC75D}" type="sibTrans" cxnId="{EA26D3A1-9E02-4AE8-A88F-2F9FB8105861}">
      <dgm:prSet/>
      <dgm:spPr/>
      <dgm:t>
        <a:bodyPr/>
        <a:lstStyle/>
        <a:p>
          <a:endParaRPr lang="tr-TR"/>
        </a:p>
      </dgm:t>
    </dgm:pt>
    <dgm:pt modelId="{F3682DB9-6FB7-404C-AA60-8B93C42FC441}">
      <dgm:prSet/>
      <dgm:spPr/>
      <dgm:t>
        <a:bodyPr/>
        <a:lstStyle/>
        <a:p>
          <a:pPr rtl="0"/>
          <a:r>
            <a:rPr lang="tr-TR" b="0" dirty="0" smtClean="0">
              <a:latin typeface="+mj-lt"/>
            </a:rPr>
            <a:t>2. Asimilasyon</a:t>
          </a:r>
          <a:endParaRPr lang="tr-TR" b="0" dirty="0">
            <a:latin typeface="+mj-lt"/>
          </a:endParaRPr>
        </a:p>
      </dgm:t>
    </dgm:pt>
    <dgm:pt modelId="{A3D58076-E5AD-4BA7-9200-D7A238F58928}" type="parTrans" cxnId="{7D058372-1BCF-4090-9B79-C37E1A93CE1C}">
      <dgm:prSet/>
      <dgm:spPr/>
      <dgm:t>
        <a:bodyPr/>
        <a:lstStyle/>
        <a:p>
          <a:endParaRPr lang="tr-TR"/>
        </a:p>
      </dgm:t>
    </dgm:pt>
    <dgm:pt modelId="{958CA2E4-D272-418C-B426-B58DD7EB4F12}" type="sibTrans" cxnId="{7D058372-1BCF-4090-9B79-C37E1A93CE1C}">
      <dgm:prSet/>
      <dgm:spPr/>
      <dgm:t>
        <a:bodyPr/>
        <a:lstStyle/>
        <a:p>
          <a:endParaRPr lang="tr-TR"/>
        </a:p>
      </dgm:t>
    </dgm:pt>
    <dgm:pt modelId="{A42855D5-FB20-483D-B563-A11BBA14EFEA}">
      <dgm:prSet/>
      <dgm:spPr/>
      <dgm:t>
        <a:bodyPr/>
        <a:lstStyle/>
        <a:p>
          <a:pPr rtl="0"/>
          <a:r>
            <a:rPr lang="tr-TR" b="0" dirty="0" smtClean="0">
              <a:latin typeface="+mj-lt"/>
            </a:rPr>
            <a:t>3. Azot Mineralizasyonu</a:t>
          </a:r>
          <a:endParaRPr lang="tr-TR" b="0" dirty="0">
            <a:latin typeface="+mj-lt"/>
          </a:endParaRPr>
        </a:p>
      </dgm:t>
    </dgm:pt>
    <dgm:pt modelId="{259AA005-BBA2-40E5-83A4-0103E7E4E1B6}" type="parTrans" cxnId="{1E5BC4E8-0744-40DB-A7C1-F385DB969958}">
      <dgm:prSet/>
      <dgm:spPr/>
      <dgm:t>
        <a:bodyPr/>
        <a:lstStyle/>
        <a:p>
          <a:endParaRPr lang="tr-TR"/>
        </a:p>
      </dgm:t>
    </dgm:pt>
    <dgm:pt modelId="{DD5B74F8-27D7-4C70-A80F-F94E60C0BF65}" type="sibTrans" cxnId="{1E5BC4E8-0744-40DB-A7C1-F385DB969958}">
      <dgm:prSet/>
      <dgm:spPr/>
      <dgm:t>
        <a:bodyPr/>
        <a:lstStyle/>
        <a:p>
          <a:endParaRPr lang="tr-TR"/>
        </a:p>
      </dgm:t>
    </dgm:pt>
    <dgm:pt modelId="{DFFF91B9-FF5E-4823-8143-1590856BBDBF}">
      <dgm:prSet/>
      <dgm:spPr/>
      <dgm:t>
        <a:bodyPr/>
        <a:lstStyle/>
        <a:p>
          <a:pPr rtl="0"/>
          <a:r>
            <a:rPr lang="tr-TR" b="0" dirty="0" smtClean="0">
              <a:latin typeface="+mj-lt"/>
            </a:rPr>
            <a:t>4. Nitrifikasyon</a:t>
          </a:r>
          <a:endParaRPr lang="tr-TR" b="0" dirty="0">
            <a:latin typeface="+mj-lt"/>
          </a:endParaRPr>
        </a:p>
      </dgm:t>
    </dgm:pt>
    <dgm:pt modelId="{BD371E83-A0E6-48F5-89F4-C515B7C7557A}" type="parTrans" cxnId="{61AE12CC-C21D-4C5D-AA1F-1B78C5D26120}">
      <dgm:prSet/>
      <dgm:spPr/>
      <dgm:t>
        <a:bodyPr/>
        <a:lstStyle/>
        <a:p>
          <a:endParaRPr lang="tr-TR"/>
        </a:p>
      </dgm:t>
    </dgm:pt>
    <dgm:pt modelId="{ECAB3855-8D65-440E-82CE-C28D84894583}" type="sibTrans" cxnId="{61AE12CC-C21D-4C5D-AA1F-1B78C5D26120}">
      <dgm:prSet/>
      <dgm:spPr/>
      <dgm:t>
        <a:bodyPr/>
        <a:lstStyle/>
        <a:p>
          <a:endParaRPr lang="tr-TR"/>
        </a:p>
      </dgm:t>
    </dgm:pt>
    <dgm:pt modelId="{7418B487-8167-4924-8478-1FFD653AD799}">
      <dgm:prSet/>
      <dgm:spPr/>
      <dgm:t>
        <a:bodyPr/>
        <a:lstStyle/>
        <a:p>
          <a:pPr rtl="0"/>
          <a:r>
            <a:rPr lang="tr-TR" b="0" dirty="0" smtClean="0">
              <a:latin typeface="+mj-lt"/>
            </a:rPr>
            <a:t>5. Denitrifikasyon </a:t>
          </a:r>
          <a:endParaRPr lang="tr-TR" b="0" dirty="0">
            <a:latin typeface="+mj-lt"/>
          </a:endParaRPr>
        </a:p>
      </dgm:t>
    </dgm:pt>
    <dgm:pt modelId="{F86DF4CE-2FF4-4C68-9621-B5B713EE8EBB}" type="parTrans" cxnId="{5BA10D03-F623-4BF3-BB11-FBB1AE967325}">
      <dgm:prSet/>
      <dgm:spPr/>
      <dgm:t>
        <a:bodyPr/>
        <a:lstStyle/>
        <a:p>
          <a:endParaRPr lang="tr-TR"/>
        </a:p>
      </dgm:t>
    </dgm:pt>
    <dgm:pt modelId="{F6229D90-BE68-494A-A6F1-743C6A575E6B}" type="sibTrans" cxnId="{5BA10D03-F623-4BF3-BB11-FBB1AE967325}">
      <dgm:prSet/>
      <dgm:spPr/>
      <dgm:t>
        <a:bodyPr/>
        <a:lstStyle/>
        <a:p>
          <a:endParaRPr lang="tr-TR"/>
        </a:p>
      </dgm:t>
    </dgm:pt>
    <dgm:pt modelId="{D5E82C23-E5CB-488F-B982-119E46567624}" type="pres">
      <dgm:prSet presAssocID="{8AC8C7C2-89A7-4091-B7A8-03542CBD2D14}" presName="Name0" presStyleCnt="0">
        <dgm:presLayoutVars>
          <dgm:dir/>
          <dgm:animLvl val="lvl"/>
          <dgm:resizeHandles val="exact"/>
        </dgm:presLayoutVars>
      </dgm:prSet>
      <dgm:spPr/>
      <dgm:t>
        <a:bodyPr/>
        <a:lstStyle/>
        <a:p>
          <a:endParaRPr lang="tr-TR"/>
        </a:p>
      </dgm:t>
    </dgm:pt>
    <dgm:pt modelId="{C1BC1F03-B594-4B19-ADE0-EAFFEC94D791}" type="pres">
      <dgm:prSet presAssocID="{B24A86B4-CC0A-4CD0-946F-9D42368E2D18}" presName="linNode" presStyleCnt="0"/>
      <dgm:spPr/>
    </dgm:pt>
    <dgm:pt modelId="{0C6B98CA-E019-472C-9C01-DCB73BC3CB83}" type="pres">
      <dgm:prSet presAssocID="{B24A86B4-CC0A-4CD0-946F-9D42368E2D18}" presName="parentText" presStyleLbl="node1" presStyleIdx="0" presStyleCnt="1" custLinFactNeighborX="749" custLinFactNeighborY="-251">
        <dgm:presLayoutVars>
          <dgm:chMax val="1"/>
          <dgm:bulletEnabled val="1"/>
        </dgm:presLayoutVars>
      </dgm:prSet>
      <dgm:spPr/>
      <dgm:t>
        <a:bodyPr/>
        <a:lstStyle/>
        <a:p>
          <a:endParaRPr lang="tr-TR"/>
        </a:p>
      </dgm:t>
    </dgm:pt>
    <dgm:pt modelId="{09B27CDC-5B57-4B42-B476-91116B7B3252}" type="pres">
      <dgm:prSet presAssocID="{B24A86B4-CC0A-4CD0-946F-9D42368E2D18}" presName="descendantText" presStyleLbl="alignAccFollowNode1" presStyleIdx="0" presStyleCnt="1">
        <dgm:presLayoutVars>
          <dgm:bulletEnabled val="1"/>
        </dgm:presLayoutVars>
      </dgm:prSet>
      <dgm:spPr/>
      <dgm:t>
        <a:bodyPr/>
        <a:lstStyle/>
        <a:p>
          <a:endParaRPr lang="tr-TR"/>
        </a:p>
      </dgm:t>
    </dgm:pt>
  </dgm:ptLst>
  <dgm:cxnLst>
    <dgm:cxn modelId="{6B952E15-9B73-4E2B-9971-F8A0C728A3A8}" type="presOf" srcId="{F3682DB9-6FB7-404C-AA60-8B93C42FC441}" destId="{09B27CDC-5B57-4B42-B476-91116B7B3252}" srcOrd="0" destOrd="1" presId="urn:microsoft.com/office/officeart/2005/8/layout/vList5"/>
    <dgm:cxn modelId="{5C76ECDD-0A5A-48AD-A339-B5E915F262DA}" type="presOf" srcId="{77A20448-46E3-4C24-8131-476EBC0A7B4E}" destId="{09B27CDC-5B57-4B42-B476-91116B7B3252}" srcOrd="0" destOrd="0" presId="urn:microsoft.com/office/officeart/2005/8/layout/vList5"/>
    <dgm:cxn modelId="{4882665B-FBA7-45CF-921D-E207580B4B9D}" type="presOf" srcId="{7418B487-8167-4924-8478-1FFD653AD799}" destId="{09B27CDC-5B57-4B42-B476-91116B7B3252}" srcOrd="0" destOrd="4" presId="urn:microsoft.com/office/officeart/2005/8/layout/vList5"/>
    <dgm:cxn modelId="{4EA0368D-5FBA-4362-AD3F-B6E230695721}" type="presOf" srcId="{DFFF91B9-FF5E-4823-8143-1590856BBDBF}" destId="{09B27CDC-5B57-4B42-B476-91116B7B3252}" srcOrd="0" destOrd="3" presId="urn:microsoft.com/office/officeart/2005/8/layout/vList5"/>
    <dgm:cxn modelId="{EA26D3A1-9E02-4AE8-A88F-2F9FB8105861}" srcId="{B24A86B4-CC0A-4CD0-946F-9D42368E2D18}" destId="{77A20448-46E3-4C24-8131-476EBC0A7B4E}" srcOrd="0" destOrd="0" parTransId="{7D7B4D58-83BD-4B8F-B7F3-BA49A73E33C2}" sibTransId="{4E0AC682-96E5-4798-A158-E21F15EAC75D}"/>
    <dgm:cxn modelId="{1E5BC4E8-0744-40DB-A7C1-F385DB969958}" srcId="{B24A86B4-CC0A-4CD0-946F-9D42368E2D18}" destId="{A42855D5-FB20-483D-B563-A11BBA14EFEA}" srcOrd="2" destOrd="0" parTransId="{259AA005-BBA2-40E5-83A4-0103E7E4E1B6}" sibTransId="{DD5B74F8-27D7-4C70-A80F-F94E60C0BF65}"/>
    <dgm:cxn modelId="{42CBA1DD-F31E-440B-AB18-2DB6242865B4}" type="presOf" srcId="{B24A86B4-CC0A-4CD0-946F-9D42368E2D18}" destId="{0C6B98CA-E019-472C-9C01-DCB73BC3CB83}" srcOrd="0" destOrd="0" presId="urn:microsoft.com/office/officeart/2005/8/layout/vList5"/>
    <dgm:cxn modelId="{A06FEA89-F039-49EF-94C1-575EF1E7EA65}" type="presOf" srcId="{8AC8C7C2-89A7-4091-B7A8-03542CBD2D14}" destId="{D5E82C23-E5CB-488F-B982-119E46567624}" srcOrd="0" destOrd="0" presId="urn:microsoft.com/office/officeart/2005/8/layout/vList5"/>
    <dgm:cxn modelId="{5BA10D03-F623-4BF3-BB11-FBB1AE967325}" srcId="{B24A86B4-CC0A-4CD0-946F-9D42368E2D18}" destId="{7418B487-8167-4924-8478-1FFD653AD799}" srcOrd="4" destOrd="0" parTransId="{F86DF4CE-2FF4-4C68-9621-B5B713EE8EBB}" sibTransId="{F6229D90-BE68-494A-A6F1-743C6A575E6B}"/>
    <dgm:cxn modelId="{F19535CD-739E-4F2A-B70E-9B0796326E97}" srcId="{8AC8C7C2-89A7-4091-B7A8-03542CBD2D14}" destId="{B24A86B4-CC0A-4CD0-946F-9D42368E2D18}" srcOrd="0" destOrd="0" parTransId="{02B9BEDD-60C4-4430-8EEF-17B94B6D462F}" sibTransId="{00FD7789-0C10-4AC3-B032-D0C5AA75BF36}"/>
    <dgm:cxn modelId="{02E37C58-6AD9-4282-9E98-1E9ABEADCEFE}" type="presOf" srcId="{A42855D5-FB20-483D-B563-A11BBA14EFEA}" destId="{09B27CDC-5B57-4B42-B476-91116B7B3252}" srcOrd="0" destOrd="2" presId="urn:microsoft.com/office/officeart/2005/8/layout/vList5"/>
    <dgm:cxn modelId="{61AE12CC-C21D-4C5D-AA1F-1B78C5D26120}" srcId="{B24A86B4-CC0A-4CD0-946F-9D42368E2D18}" destId="{DFFF91B9-FF5E-4823-8143-1590856BBDBF}" srcOrd="3" destOrd="0" parTransId="{BD371E83-A0E6-48F5-89F4-C515B7C7557A}" sibTransId="{ECAB3855-8D65-440E-82CE-C28D84894583}"/>
    <dgm:cxn modelId="{7D058372-1BCF-4090-9B79-C37E1A93CE1C}" srcId="{B24A86B4-CC0A-4CD0-946F-9D42368E2D18}" destId="{F3682DB9-6FB7-404C-AA60-8B93C42FC441}" srcOrd="1" destOrd="0" parTransId="{A3D58076-E5AD-4BA7-9200-D7A238F58928}" sibTransId="{958CA2E4-D272-418C-B426-B58DD7EB4F12}"/>
    <dgm:cxn modelId="{B3C26079-1D9F-4C85-AD7E-EE1B721FC293}" type="presParOf" srcId="{D5E82C23-E5CB-488F-B982-119E46567624}" destId="{C1BC1F03-B594-4B19-ADE0-EAFFEC94D791}" srcOrd="0" destOrd="0" presId="urn:microsoft.com/office/officeart/2005/8/layout/vList5"/>
    <dgm:cxn modelId="{29A41980-D51D-4EAA-9843-6F6494512F2C}" type="presParOf" srcId="{C1BC1F03-B594-4B19-ADE0-EAFFEC94D791}" destId="{0C6B98CA-E019-472C-9C01-DCB73BC3CB83}" srcOrd="0" destOrd="0" presId="urn:microsoft.com/office/officeart/2005/8/layout/vList5"/>
    <dgm:cxn modelId="{D727A44B-D170-4002-8DA3-4AAC44914A16}" type="presParOf" srcId="{C1BC1F03-B594-4B19-ADE0-EAFFEC94D791}" destId="{09B27CDC-5B57-4B42-B476-91116B7B325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72FD4B-A96F-4ACC-BF85-73504D0B8380}" type="datetimeFigureOut">
              <a:rPr lang="tr-TR" smtClean="0"/>
              <a:t>17.09.2020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B4797F-AC95-43F8-917C-E758E4FD5DF3}" type="slidenum">
              <a:rPr lang="tr-TR" smtClean="0"/>
              <a:t>‹#›</a:t>
            </a:fld>
            <a:endParaRPr lang="tr-TR"/>
          </a:p>
        </p:txBody>
      </p:sp>
    </p:spTree>
    <p:extLst>
      <p:ext uri="{BB962C8B-B14F-4D97-AF65-F5344CB8AC3E}">
        <p14:creationId xmlns:p14="http://schemas.microsoft.com/office/powerpoint/2010/main" val="2287230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smtClean="0"/>
          </a:p>
        </p:txBody>
      </p:sp>
      <p:sp>
        <p:nvSpPr>
          <p:cNvPr id="100356"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65341EE-C126-459F-9E8B-273CAA9C8FBD}" type="slidenum">
              <a:rPr lang="tr-TR" altLang="tr-TR" smtClean="0"/>
              <a:pPr/>
              <a:t>16</a:t>
            </a:fld>
            <a:endParaRPr lang="tr-TR" altLang="tr-TR" smtClean="0"/>
          </a:p>
        </p:txBody>
      </p:sp>
    </p:spTree>
    <p:extLst>
      <p:ext uri="{BB962C8B-B14F-4D97-AF65-F5344CB8AC3E}">
        <p14:creationId xmlns:p14="http://schemas.microsoft.com/office/powerpoint/2010/main" val="4268506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436A1A7-673F-4F4C-AB88-1EEB11F28FB9}"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3349785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36A1A7-673F-4F4C-AB88-1EEB11F28FB9}"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007818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36A1A7-673F-4F4C-AB88-1EEB11F28FB9}"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2722593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36A1A7-673F-4F4C-AB88-1EEB11F28FB9}"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635955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436A1A7-673F-4F4C-AB88-1EEB11F28FB9}"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3043274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436A1A7-673F-4F4C-AB88-1EEB11F28FB9}"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714916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436A1A7-673F-4F4C-AB88-1EEB11F28FB9}" type="datetimeFigureOut">
              <a:rPr lang="tr-TR" smtClean="0"/>
              <a:t>17.09.2020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515389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436A1A7-673F-4F4C-AB88-1EEB11F28FB9}" type="datetimeFigureOut">
              <a:rPr lang="tr-TR" smtClean="0"/>
              <a:t>17.09.2020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124121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436A1A7-673F-4F4C-AB88-1EEB11F28FB9}" type="datetimeFigureOut">
              <a:rPr lang="tr-TR" smtClean="0"/>
              <a:t>17.09.2020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3532092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436A1A7-673F-4F4C-AB88-1EEB11F28FB9}"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2041265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436A1A7-673F-4F4C-AB88-1EEB11F28FB9}"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748069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36A1A7-673F-4F4C-AB88-1EEB11F28FB9}" type="datetimeFigureOut">
              <a:rPr lang="tr-TR" smtClean="0"/>
              <a:t>17.09.2020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01D794-8707-4F71-A889-AC348F5CF782}" type="slidenum">
              <a:rPr lang="tr-TR" smtClean="0"/>
              <a:t>‹#›</a:t>
            </a:fld>
            <a:endParaRPr lang="tr-TR"/>
          </a:p>
        </p:txBody>
      </p:sp>
    </p:spTree>
    <p:extLst>
      <p:ext uri="{BB962C8B-B14F-4D97-AF65-F5344CB8AC3E}">
        <p14:creationId xmlns:p14="http://schemas.microsoft.com/office/powerpoint/2010/main" val="41182697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4"/>
          <p:cNvSpPr>
            <a:spLocks noChangeArrowheads="1"/>
          </p:cNvSpPr>
          <p:nvPr/>
        </p:nvSpPr>
        <p:spPr bwMode="auto">
          <a:xfrm>
            <a:off x="1919289" y="403226"/>
            <a:ext cx="8497887" cy="615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r>
              <a:rPr lang="tr-TR" altLang="tr-TR" sz="2000" b="1">
                <a:latin typeface="Arial" panose="020B0604020202020204" pitchFamily="34" charset="0"/>
              </a:rPr>
              <a:t>4.1.7. Nem</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r>
              <a:rPr lang="tr-TR" altLang="tr-TR" sz="2000" i="1">
                <a:latin typeface="Arial" panose="020B0604020202020204" pitchFamily="34" charset="0"/>
              </a:rPr>
              <a:t>Rhizobium</a:t>
            </a:r>
            <a:r>
              <a:rPr lang="tr-TR" altLang="tr-TR" sz="2000">
                <a:latin typeface="Arial" panose="020B0604020202020204" pitchFamily="34" charset="0"/>
              </a:rPr>
              <a:t> bakterilerinin canlılıklarını sürdürebilmelerine ve yarışabilme yeteneklerine etkilidir. Tarla toprağının solma noktasına yakın çok az miktarda nem içermesi ya da su altında kalması durumunda </a:t>
            </a:r>
            <a:r>
              <a:rPr lang="tr-TR" altLang="tr-TR" sz="2000" i="1">
                <a:latin typeface="Arial" panose="020B0604020202020204" pitchFamily="34" charset="0"/>
              </a:rPr>
              <a:t>Rhizobium</a:t>
            </a:r>
            <a:r>
              <a:rPr lang="tr-TR" altLang="tr-TR" sz="2000">
                <a:latin typeface="Arial" panose="020B0604020202020204" pitchFamily="34" charset="0"/>
              </a:rPr>
              <a:t>lar  büyük ölçüde yok olmaktadır. Toprak neminin toprağın toplam su tutma kapasitesinin  %  84’ ü olduğunda en çok ürün ve maksimum azot tespiti  gerçekleşmektedir. </a:t>
            </a:r>
          </a:p>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r>
              <a:rPr lang="tr-TR" altLang="tr-TR" sz="2000" b="1">
                <a:latin typeface="Arial" panose="020B0604020202020204" pitchFamily="34" charset="0"/>
              </a:rPr>
              <a:t>4.1.8. Havalanma</a:t>
            </a:r>
          </a:p>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r>
              <a:rPr lang="tr-TR" altLang="tr-TR" sz="2000" i="1">
                <a:latin typeface="Arial" panose="020B0604020202020204" pitchFamily="34" charset="0"/>
              </a:rPr>
              <a:t>Rhizobium</a:t>
            </a:r>
            <a:r>
              <a:rPr lang="tr-TR" altLang="tr-TR" sz="2000">
                <a:latin typeface="Arial" panose="020B0604020202020204" pitchFamily="34" charset="0"/>
              </a:rPr>
              <a:t>ların aerob bakteriler olmalarından dolayı canlılıklarını ve üremelerini sürdürebilmelerinde havalanmanın etkisi çok önemlidir. Oksijen olmadığı  zaman Leghemoglobin oluşmamaktadır. Baklagiller ince tekstürlü topraklarda, iri tekstürlü topraklara göre daha zayıf gelişme gösterdikleri ve nodozitelerin laeghemoglabin kapsamlarının daha az olduğunu bilinmektedir. </a:t>
            </a:r>
          </a:p>
          <a:p>
            <a:pPr algn="just" eaLnBrk="1" hangingPunct="1">
              <a:spcBef>
                <a:spcPct val="0"/>
              </a:spcBef>
              <a:buClrTx/>
              <a:buSzTx/>
              <a:buFontTx/>
              <a:buNone/>
            </a:pPr>
            <a:endParaRPr lang="tr-TR" altLang="tr-TR" sz="2000">
              <a:latin typeface="Arial" panose="020B0604020202020204" pitchFamily="34" charset="0"/>
            </a:endParaRPr>
          </a:p>
        </p:txBody>
      </p:sp>
    </p:spTree>
    <p:extLst>
      <p:ext uri="{BB962C8B-B14F-4D97-AF65-F5344CB8AC3E}">
        <p14:creationId xmlns:p14="http://schemas.microsoft.com/office/powerpoint/2010/main" val="277685041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5"/>
          <p:cNvSpPr>
            <a:spLocks noChangeArrowheads="1"/>
          </p:cNvSpPr>
          <p:nvPr/>
        </p:nvSpPr>
        <p:spPr bwMode="auto">
          <a:xfrm>
            <a:off x="1524001" y="1047751"/>
            <a:ext cx="8532813" cy="4678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tr-TR" altLang="tr-TR" b="1"/>
              <a:t>     </a:t>
            </a:r>
          </a:p>
          <a:p>
            <a:pPr algn="just" eaLnBrk="1" hangingPunct="1"/>
            <a:r>
              <a:rPr lang="tr-TR" altLang="tr-TR" sz="2000" b="1"/>
              <a:t>     5.1.Aşılamanın Yararları:</a:t>
            </a:r>
          </a:p>
          <a:p>
            <a:pPr algn="just" eaLnBrk="1" hangingPunct="1"/>
            <a:endParaRPr lang="tr-TR" altLang="tr-TR" sz="2000"/>
          </a:p>
          <a:p>
            <a:pPr algn="just" eaLnBrk="1" hangingPunct="1"/>
            <a:r>
              <a:rPr lang="tr-TR" altLang="tr-TR" sz="2000"/>
              <a:t>	a) Aşılama genç bitkinin azotsuz kalmasını önler. Tohum etkili bakteri suşu ile aşılanarak ekilmiş ise bitkinin kökünde nodozite oluşumu erkenden olur ve genç bitki azotsuz kalmadan, gelişir.</a:t>
            </a:r>
          </a:p>
          <a:p>
            <a:pPr algn="just" eaLnBrk="1" hangingPunct="1">
              <a:buClr>
                <a:srgbClr val="CC3300"/>
              </a:buClr>
              <a:buFont typeface="Wingdings" panose="05000000000000000000" pitchFamily="2" charset="2"/>
              <a:buChar char="Ø"/>
            </a:pPr>
            <a:endParaRPr lang="tr-TR" altLang="tr-TR" sz="2000"/>
          </a:p>
          <a:p>
            <a:pPr algn="just" eaLnBrk="1" hangingPunct="1">
              <a:buClr>
                <a:srgbClr val="CC3300"/>
              </a:buClr>
              <a:buFont typeface="Wingdings" panose="05000000000000000000" pitchFamily="2" charset="2"/>
              <a:buNone/>
            </a:pPr>
            <a:r>
              <a:rPr lang="tr-TR" altLang="tr-TR" sz="2000"/>
              <a:t>	b) Toprağın azot kapsamını artırır. Baklagil tohumlarının aşılanması ile oluşan nodüller ile bağlanan azot toprağın «azot kazancını» artırır.</a:t>
            </a:r>
          </a:p>
          <a:p>
            <a:pPr algn="just" eaLnBrk="1" hangingPunct="1">
              <a:buClr>
                <a:srgbClr val="CC3300"/>
              </a:buClr>
              <a:buFont typeface="Wingdings" panose="05000000000000000000" pitchFamily="2" charset="2"/>
              <a:buChar char="Ø"/>
            </a:pPr>
            <a:endParaRPr lang="tr-TR" altLang="tr-TR" sz="2000"/>
          </a:p>
          <a:p>
            <a:pPr algn="just" eaLnBrk="1" hangingPunct="1">
              <a:buClr>
                <a:srgbClr val="CC3300"/>
              </a:buClr>
              <a:buFont typeface="Wingdings" panose="05000000000000000000" pitchFamily="2" charset="2"/>
              <a:buNone/>
            </a:pPr>
            <a:r>
              <a:rPr lang="tr-TR" altLang="tr-TR" sz="2000"/>
              <a:t>	c) Ürün verimini artar. Yarayışlı azot miktarı az olduğu, diğer bitki besin maddelerini ise yeterince içeren topraklarda yetiştirilen baklagil bitkilerinde ürün artışı oluşur.</a:t>
            </a:r>
          </a:p>
          <a:p>
            <a:pPr algn="just" eaLnBrk="1" hangingPunct="1">
              <a:buClr>
                <a:srgbClr val="CC3300"/>
              </a:buClr>
              <a:buFont typeface="Wingdings" panose="05000000000000000000" pitchFamily="2" charset="2"/>
              <a:buChar char="Ø"/>
            </a:pPr>
            <a:endParaRPr lang="tr-TR" altLang="tr-TR" sz="2000"/>
          </a:p>
          <a:p>
            <a:pPr algn="just" eaLnBrk="1" hangingPunct="1">
              <a:buClr>
                <a:srgbClr val="CC3300"/>
              </a:buClr>
              <a:buFont typeface="Wingdings" panose="05000000000000000000" pitchFamily="2" charset="2"/>
              <a:buChar char="Ø"/>
            </a:pPr>
            <a:endParaRPr lang="tr-TR" altLang="tr-TR" sz="2000"/>
          </a:p>
        </p:txBody>
      </p:sp>
    </p:spTree>
    <p:extLst>
      <p:ext uri="{BB962C8B-B14F-4D97-AF65-F5344CB8AC3E}">
        <p14:creationId xmlns:p14="http://schemas.microsoft.com/office/powerpoint/2010/main" val="26739712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a:spLocks noGrp="1" noChangeArrowheads="1"/>
          </p:cNvSpPr>
          <p:nvPr>
            <p:ph type="body" idx="1"/>
          </p:nvPr>
        </p:nvSpPr>
        <p:spPr>
          <a:xfrm>
            <a:off x="1524000" y="1125539"/>
            <a:ext cx="8686800" cy="5005387"/>
          </a:xfrm>
        </p:spPr>
        <p:txBody>
          <a:bodyPr/>
          <a:lstStyle/>
          <a:p>
            <a:pPr eaLnBrk="1" hangingPunct="1">
              <a:lnSpc>
                <a:spcPct val="90000"/>
              </a:lnSpc>
              <a:buFont typeface="Wingdings" panose="05000000000000000000" pitchFamily="2" charset="2"/>
              <a:buNone/>
            </a:pPr>
            <a:r>
              <a:rPr lang="tr-TR" altLang="tr-TR" sz="2000">
                <a:latin typeface="Arial" panose="020B0604020202020204" pitchFamily="34" charset="0"/>
              </a:rPr>
              <a:t>	d) Bitkinin kalitesini yükseltir. Baklagil bitkisinin yeşil aksamında ve tohumunda protein miktarını önemli ölçüde artırarak bitkinin besin değerinin yükselmesini sağlar.</a:t>
            </a:r>
          </a:p>
          <a:p>
            <a:pPr eaLnBrk="1" hangingPunct="1">
              <a:lnSpc>
                <a:spcPct val="90000"/>
              </a:lnSpc>
            </a:pPr>
            <a:endParaRPr lang="tr-TR" altLang="tr-TR" sz="2000">
              <a:latin typeface="Arial" panose="020B0604020202020204" pitchFamily="34" charset="0"/>
            </a:endParaRPr>
          </a:p>
          <a:p>
            <a:pPr eaLnBrk="1" hangingPunct="1">
              <a:lnSpc>
                <a:spcPct val="90000"/>
              </a:lnSpc>
            </a:pPr>
            <a:endParaRPr lang="tr-TR" altLang="tr-TR" sz="2000">
              <a:latin typeface="Arial" panose="020B0604020202020204" pitchFamily="34" charset="0"/>
            </a:endParaRPr>
          </a:p>
          <a:p>
            <a:pPr eaLnBrk="1" hangingPunct="1">
              <a:lnSpc>
                <a:spcPct val="90000"/>
              </a:lnSpc>
            </a:pPr>
            <a:endParaRPr lang="tr-TR" altLang="tr-TR" sz="2000">
              <a:latin typeface="Arial" panose="020B0604020202020204" pitchFamily="34" charset="0"/>
            </a:endParaRPr>
          </a:p>
          <a:p>
            <a:pPr eaLnBrk="1" hangingPunct="1">
              <a:lnSpc>
                <a:spcPct val="90000"/>
              </a:lnSpc>
              <a:buFont typeface="Wingdings" panose="05000000000000000000" pitchFamily="2" charset="2"/>
              <a:buNone/>
            </a:pPr>
            <a:r>
              <a:rPr lang="tr-TR" altLang="tr-TR" sz="2000">
                <a:latin typeface="Arial" panose="020B0604020202020204" pitchFamily="34" charset="0"/>
              </a:rPr>
              <a:t>	e) Protein içeriği zengin yeşil gübrelerin meydana gelmesinde önemli rol oynar. Aşılama suretiyle elde edilen azot kapsamı yüksek yeşil gübre, toprak verimliliğinin artmasında ve devam etmesinde yarar sağlamaktadır. </a:t>
            </a:r>
          </a:p>
          <a:p>
            <a:pPr eaLnBrk="1" hangingPunct="1">
              <a:lnSpc>
                <a:spcPct val="90000"/>
              </a:lnSpc>
            </a:pPr>
            <a:endParaRPr lang="tr-TR" altLang="tr-TR" sz="2000">
              <a:latin typeface="Arial" panose="020B0604020202020204" pitchFamily="34" charset="0"/>
            </a:endParaRPr>
          </a:p>
        </p:txBody>
      </p:sp>
    </p:spTree>
    <p:extLst>
      <p:ext uri="{BB962C8B-B14F-4D97-AF65-F5344CB8AC3E}">
        <p14:creationId xmlns:p14="http://schemas.microsoft.com/office/powerpoint/2010/main" val="8801816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5"/>
          <p:cNvSpPr>
            <a:spLocks noChangeArrowheads="1"/>
          </p:cNvSpPr>
          <p:nvPr/>
        </p:nvSpPr>
        <p:spPr bwMode="auto">
          <a:xfrm>
            <a:off x="2782888" y="476251"/>
            <a:ext cx="71294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342900" indent="-342900">
              <a:spcBef>
                <a:spcPct val="20000"/>
              </a:spcBef>
              <a:buClr>
                <a:srgbClr val="B32C16"/>
              </a:buClr>
              <a:buSzPct val="95000"/>
              <a:buFont typeface="Wingdings 2" panose="05020102010507070707" pitchFamily="18" charset="2"/>
              <a:buChar char=""/>
              <a:tabLst>
                <a:tab pos="285750" algn="l"/>
              </a:tabLst>
              <a:defRPr sz="2600">
                <a:solidFill>
                  <a:schemeClr val="tx1"/>
                </a:solidFill>
                <a:latin typeface="Constantia" panose="02030602050306030303" pitchFamily="18" charset="0"/>
              </a:defRPr>
            </a:lvl1pPr>
            <a:lvl2pPr>
              <a:spcBef>
                <a:spcPct val="20000"/>
              </a:spcBef>
              <a:buClr>
                <a:schemeClr val="accent1"/>
              </a:buClr>
              <a:buSzPct val="85000"/>
              <a:buFont typeface="Wingdings 2" panose="05020102010507070707" pitchFamily="18" charset="2"/>
              <a:buChar char=""/>
              <a:tabLst>
                <a:tab pos="285750" algn="l"/>
              </a:tabLst>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tabLst>
                <a:tab pos="285750" algn="l"/>
              </a:tabLst>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tabLst>
                <a:tab pos="285750" algn="l"/>
              </a:tabLst>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tabLst>
                <a:tab pos="285750" algn="l"/>
              </a:tabLst>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tabLst>
                <a:tab pos="285750" algn="l"/>
              </a:tabLst>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tabLst>
                <a:tab pos="285750" algn="l"/>
              </a:tabLst>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tabLst>
                <a:tab pos="285750" algn="l"/>
              </a:tabLst>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tabLst>
                <a:tab pos="285750" algn="l"/>
              </a:tabLst>
              <a:defRPr sz="2000">
                <a:solidFill>
                  <a:schemeClr val="tx1"/>
                </a:solidFill>
                <a:latin typeface="Constantia" panose="02030602050306030303" pitchFamily="18" charset="0"/>
              </a:defRPr>
            </a:lvl9pPr>
          </a:lstStyle>
          <a:p>
            <a:pPr lvl="1" algn="just" eaLnBrk="1" hangingPunct="1">
              <a:spcBef>
                <a:spcPct val="0"/>
              </a:spcBef>
              <a:buClrTx/>
              <a:buSzTx/>
              <a:buFontTx/>
              <a:buNone/>
            </a:pPr>
            <a:endParaRPr lang="tr-TR" altLang="tr-TR" sz="1800" b="1">
              <a:latin typeface="Arial" panose="020B0604020202020204" pitchFamily="34" charset="0"/>
            </a:endParaRPr>
          </a:p>
        </p:txBody>
      </p:sp>
      <p:sp>
        <p:nvSpPr>
          <p:cNvPr id="54279" name="Rectangle 7"/>
          <p:cNvSpPr>
            <a:spLocks noGrp="1" noChangeArrowheads="1"/>
          </p:cNvSpPr>
          <p:nvPr>
            <p:ph type="title"/>
          </p:nvPr>
        </p:nvSpPr>
        <p:spPr>
          <a:xfrm>
            <a:off x="1847851" y="260351"/>
            <a:ext cx="6911975" cy="504825"/>
          </a:xfrm>
          <a:extLst/>
        </p:spPr>
        <p:txBody>
          <a:bodyPr/>
          <a:lstStyle/>
          <a:p>
            <a:pPr marL="838200" indent="-838200">
              <a:defRPr/>
            </a:pPr>
            <a:r>
              <a:rPr lang="tr-TR" altLang="tr-TR" sz="2000" dirty="0">
                <a:latin typeface="Arial" panose="020B0604020202020204" pitchFamily="34" charset="0"/>
              </a:rPr>
              <a:t>5.2. Aşılama  Yapılması Gereken Durumlar</a:t>
            </a:r>
          </a:p>
        </p:txBody>
      </p:sp>
      <p:sp>
        <p:nvSpPr>
          <p:cNvPr id="95236" name="Rectangle 8"/>
          <p:cNvSpPr>
            <a:spLocks noChangeArrowheads="1"/>
          </p:cNvSpPr>
          <p:nvPr/>
        </p:nvSpPr>
        <p:spPr bwMode="auto">
          <a:xfrm>
            <a:off x="1839913" y="1004888"/>
            <a:ext cx="8280400" cy="501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r>
              <a:rPr lang="tr-TR" altLang="tr-TR" sz="2000">
                <a:latin typeface="Arial" panose="020B0604020202020204" pitchFamily="34" charset="0"/>
              </a:rPr>
              <a:t>Genellikle yeni kültüre alınan ya da ilk kez yeni bir baklagil çeşidi ekilen alanda, ilgili </a:t>
            </a:r>
            <a:r>
              <a:rPr lang="tr-TR" altLang="tr-TR" sz="2000" i="1">
                <a:latin typeface="Arial" panose="020B0604020202020204" pitchFamily="34" charset="0"/>
              </a:rPr>
              <a:t>Rhizobium</a:t>
            </a:r>
            <a:r>
              <a:rPr lang="tr-TR" altLang="tr-TR" sz="2000">
                <a:latin typeface="Arial" panose="020B0604020202020204" pitchFamily="34" charset="0"/>
              </a:rPr>
              <a:t> bakterileri bulunmaz. Bu durumda baklagil bitkilerinin etkili suşlar ile aşılanması nodül oluşumunu özendirerek, ürünün kalite ve kantitesinin artmasını sağlar. </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Tarlada,  baklagil bitkisinin köklerinde az miktarda ve seyrek görülen nodül  o tarlada etkili bakterinin yeterli derecede bulunmadığını, (nodüller) küçük ve kök üzerinde dağılmışlar ise bitkideki «nodülasyonun» zayıf suşlar tarafından oluşturulduğunu gösterir. Bu durumda  tohumun </a:t>
            </a:r>
            <a:r>
              <a:rPr lang="tr-TR" altLang="tr-TR" sz="2000" b="1">
                <a:latin typeface="Arial" panose="020B0604020202020204" pitchFamily="34" charset="0"/>
              </a:rPr>
              <a:t>etkili</a:t>
            </a:r>
            <a:r>
              <a:rPr lang="tr-TR" altLang="tr-TR" sz="2000">
                <a:latin typeface="Arial" panose="020B0604020202020204" pitchFamily="34" charset="0"/>
              </a:rPr>
              <a:t> bakteri suşu ile aşılanması gereklidir.</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Aynı baklagil bitkisi bölgede birkaç yıl ve ya uzun yıllar yetiştiriliyor ve üst üste ekiliyor, bitkinin köklerinde etkili nodoziteler görülüyorsa, aşılamanın yapılması gerekmez.</a:t>
            </a:r>
          </a:p>
        </p:txBody>
      </p:sp>
    </p:spTree>
    <p:extLst>
      <p:ext uri="{BB962C8B-B14F-4D97-AF65-F5344CB8AC3E}">
        <p14:creationId xmlns:p14="http://schemas.microsoft.com/office/powerpoint/2010/main" val="37025661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4"/>
          <p:cNvSpPr>
            <a:spLocks noChangeArrowheads="1"/>
          </p:cNvSpPr>
          <p:nvPr/>
        </p:nvSpPr>
        <p:spPr bwMode="auto">
          <a:xfrm>
            <a:off x="1774826" y="692151"/>
            <a:ext cx="8208963" cy="655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457200" indent="-457200">
              <a:tabLst>
                <a:tab pos="266700" algn="l"/>
              </a:tabLst>
              <a:defRPr>
                <a:solidFill>
                  <a:schemeClr val="tx1"/>
                </a:solidFill>
                <a:latin typeface="Times New Roman" panose="02020603050405020304" pitchFamily="18" charset="0"/>
              </a:defRPr>
            </a:lvl1pPr>
            <a:lvl2pPr marL="3398838" indent="-342900">
              <a:tabLst>
                <a:tab pos="266700" algn="l"/>
              </a:tabLst>
              <a:defRPr>
                <a:solidFill>
                  <a:schemeClr val="tx1"/>
                </a:solidFill>
                <a:latin typeface="Times New Roman" panose="02020603050405020304" pitchFamily="18" charset="0"/>
              </a:defRPr>
            </a:lvl2pPr>
            <a:lvl3pPr marL="3921125" indent="-342900">
              <a:tabLst>
                <a:tab pos="266700" algn="l"/>
              </a:tabLst>
              <a:defRPr>
                <a:solidFill>
                  <a:schemeClr val="tx1"/>
                </a:solidFill>
                <a:latin typeface="Times New Roman" panose="02020603050405020304" pitchFamily="18" charset="0"/>
              </a:defRPr>
            </a:lvl3pPr>
            <a:lvl4pPr marL="4443413" indent="-342900">
              <a:tabLst>
                <a:tab pos="266700" algn="l"/>
              </a:tabLst>
              <a:defRPr>
                <a:solidFill>
                  <a:schemeClr val="tx1"/>
                </a:solidFill>
                <a:latin typeface="Times New Roman" panose="02020603050405020304" pitchFamily="18" charset="0"/>
              </a:defRPr>
            </a:lvl4pPr>
            <a:lvl5pPr marL="4965700" indent="-342900">
              <a:tabLst>
                <a:tab pos="266700" algn="l"/>
              </a:tabLst>
              <a:defRPr>
                <a:solidFill>
                  <a:schemeClr val="tx1"/>
                </a:solidFill>
                <a:latin typeface="Times New Roman" panose="02020603050405020304" pitchFamily="18" charset="0"/>
              </a:defRPr>
            </a:lvl5pPr>
            <a:lvl6pPr marL="5422900" indent="-342900" eaLnBrk="0" fontAlgn="base" hangingPunct="0">
              <a:spcBef>
                <a:spcPct val="0"/>
              </a:spcBef>
              <a:spcAft>
                <a:spcPct val="0"/>
              </a:spcAft>
              <a:tabLst>
                <a:tab pos="266700" algn="l"/>
              </a:tabLst>
              <a:defRPr>
                <a:solidFill>
                  <a:schemeClr val="tx1"/>
                </a:solidFill>
                <a:latin typeface="Times New Roman" panose="02020603050405020304" pitchFamily="18" charset="0"/>
              </a:defRPr>
            </a:lvl6pPr>
            <a:lvl7pPr marL="5880100" indent="-342900" eaLnBrk="0" fontAlgn="base" hangingPunct="0">
              <a:spcBef>
                <a:spcPct val="0"/>
              </a:spcBef>
              <a:spcAft>
                <a:spcPct val="0"/>
              </a:spcAft>
              <a:tabLst>
                <a:tab pos="266700" algn="l"/>
              </a:tabLst>
              <a:defRPr>
                <a:solidFill>
                  <a:schemeClr val="tx1"/>
                </a:solidFill>
                <a:latin typeface="Times New Roman" panose="02020603050405020304" pitchFamily="18" charset="0"/>
              </a:defRPr>
            </a:lvl7pPr>
            <a:lvl8pPr marL="6337300" indent="-342900" eaLnBrk="0" fontAlgn="base" hangingPunct="0">
              <a:spcBef>
                <a:spcPct val="0"/>
              </a:spcBef>
              <a:spcAft>
                <a:spcPct val="0"/>
              </a:spcAft>
              <a:tabLst>
                <a:tab pos="266700" algn="l"/>
              </a:tabLst>
              <a:defRPr>
                <a:solidFill>
                  <a:schemeClr val="tx1"/>
                </a:solidFill>
                <a:latin typeface="Times New Roman" panose="02020603050405020304" pitchFamily="18" charset="0"/>
              </a:defRPr>
            </a:lvl8pPr>
            <a:lvl9pPr marL="6794500" indent="-342900" eaLnBrk="0" fontAlgn="base" hangingPunct="0">
              <a:spcBef>
                <a:spcPct val="0"/>
              </a:spcBef>
              <a:spcAft>
                <a:spcPct val="0"/>
              </a:spcAft>
              <a:tabLst>
                <a:tab pos="266700" algn="l"/>
              </a:tabLst>
              <a:defRPr>
                <a:solidFill>
                  <a:schemeClr val="tx1"/>
                </a:solidFill>
                <a:latin typeface="Times New Roman" panose="02020603050405020304" pitchFamily="18" charset="0"/>
              </a:defRPr>
            </a:lvl9pPr>
          </a:lstStyle>
          <a:p>
            <a:pPr eaLnBrk="1" hangingPunct="1">
              <a:defRPr/>
            </a:pPr>
            <a:r>
              <a:rPr lang="tr-TR" altLang="tr-TR" sz="2000" b="1" dirty="0">
                <a:latin typeface="Arial" panose="020B0604020202020204" pitchFamily="34" charset="0"/>
              </a:rPr>
              <a:t>5.4. Aşılamada Dikkat  Edilmesi Gereken Hususlar</a:t>
            </a:r>
            <a:r>
              <a:rPr lang="tr-TR" altLang="tr-TR" sz="2000" dirty="0">
                <a:latin typeface="Arial" panose="020B0604020202020204" pitchFamily="34" charset="0"/>
              </a:rPr>
              <a:t> </a:t>
            </a:r>
          </a:p>
          <a:p>
            <a:pPr algn="just" eaLnBrk="1" hangingPunct="1">
              <a:defRPr/>
            </a:pPr>
            <a:endParaRPr lang="tr-TR" altLang="tr-TR" sz="2000" dirty="0">
              <a:latin typeface="Arial" panose="020B0604020202020204" pitchFamily="34" charset="0"/>
            </a:endParaRPr>
          </a:p>
          <a:p>
            <a:pPr algn="just" eaLnBrk="1" hangingPunct="1">
              <a:defRPr/>
            </a:pPr>
            <a:endParaRPr lang="tr-TR" altLang="tr-TR" sz="2000" dirty="0">
              <a:latin typeface="Arial" panose="020B0604020202020204" pitchFamily="34" charset="0"/>
            </a:endParaRPr>
          </a:p>
          <a:p>
            <a:pPr algn="just" eaLnBrk="1" hangingPunct="1">
              <a:defRPr/>
            </a:pPr>
            <a:r>
              <a:rPr lang="tr-TR" altLang="tr-TR" sz="2000" dirty="0">
                <a:latin typeface="Arial" panose="020B0604020202020204" pitchFamily="34" charset="0"/>
              </a:rPr>
              <a:t>a)  Değişik baklagiller için kullanılacak </a:t>
            </a:r>
            <a:r>
              <a:rPr lang="tr-TR" altLang="tr-TR" sz="2000" dirty="0" err="1">
                <a:latin typeface="Arial" panose="020B0604020202020204" pitchFamily="34" charset="0"/>
              </a:rPr>
              <a:t>inokulantın</a:t>
            </a:r>
            <a:r>
              <a:rPr lang="tr-TR" altLang="tr-TR" sz="2000" dirty="0">
                <a:latin typeface="Arial" panose="020B0604020202020204" pitchFamily="34" charset="0"/>
              </a:rPr>
              <a:t> tipine ve miktarına dikkat edilmelidir; tüm işlemler </a:t>
            </a:r>
            <a:r>
              <a:rPr lang="tr-TR" altLang="tr-TR" sz="2000" b="1" u="sng" dirty="0">
                <a:solidFill>
                  <a:srgbClr val="002060"/>
                </a:solidFill>
                <a:latin typeface="Arial" panose="020B0604020202020204" pitchFamily="34" charset="0"/>
              </a:rPr>
              <a:t>KARANLIKTA YAPILMALIDIR!...</a:t>
            </a:r>
          </a:p>
          <a:p>
            <a:pPr algn="just" eaLnBrk="1" hangingPunct="1">
              <a:defRPr/>
            </a:pPr>
            <a:endParaRPr lang="tr-TR" altLang="tr-TR" sz="2000" dirty="0">
              <a:latin typeface="Arial" panose="020B0604020202020204" pitchFamily="34" charset="0"/>
            </a:endParaRPr>
          </a:p>
          <a:p>
            <a:pPr algn="just" eaLnBrk="1" hangingPunct="1">
              <a:defRPr/>
            </a:pPr>
            <a:r>
              <a:rPr lang="tr-TR" altLang="tr-TR" sz="2000" dirty="0">
                <a:latin typeface="Arial" panose="020B0604020202020204" pitchFamily="34" charset="0"/>
              </a:rPr>
              <a:t>b)    </a:t>
            </a:r>
            <a:r>
              <a:rPr lang="tr-TR" altLang="tr-TR" sz="2000" dirty="0" err="1">
                <a:latin typeface="Arial" panose="020B0604020202020204" pitchFamily="34" charset="0"/>
              </a:rPr>
              <a:t>İnokulant</a:t>
            </a:r>
            <a:r>
              <a:rPr lang="tr-TR" altLang="tr-TR" sz="2000" dirty="0">
                <a:latin typeface="Arial" panose="020B0604020202020204" pitchFamily="34" charset="0"/>
              </a:rPr>
              <a:t> taze olmalıdır</a:t>
            </a:r>
          </a:p>
          <a:p>
            <a:pPr algn="just" eaLnBrk="1" hangingPunct="1">
              <a:defRPr/>
            </a:pPr>
            <a:endParaRPr lang="tr-TR" altLang="tr-TR" sz="2000" dirty="0">
              <a:latin typeface="Arial" panose="020B0604020202020204" pitchFamily="34" charset="0"/>
            </a:endParaRPr>
          </a:p>
          <a:p>
            <a:pPr algn="just" eaLnBrk="1" hangingPunct="1">
              <a:defRPr/>
            </a:pPr>
            <a:r>
              <a:rPr lang="tr-TR" altLang="tr-TR" sz="2000" dirty="0">
                <a:latin typeface="Arial" panose="020B0604020202020204" pitchFamily="34" charset="0"/>
              </a:rPr>
              <a:t>c)  </a:t>
            </a:r>
            <a:r>
              <a:rPr lang="tr-TR" altLang="tr-TR" sz="2000" dirty="0" err="1">
                <a:latin typeface="Arial" panose="020B0604020202020204" pitchFamily="34" charset="0"/>
              </a:rPr>
              <a:t>İnokulant</a:t>
            </a:r>
            <a:r>
              <a:rPr lang="tr-TR" altLang="tr-TR" sz="2000" dirty="0">
                <a:latin typeface="Arial" panose="020B0604020202020204" pitchFamily="34" charset="0"/>
              </a:rPr>
              <a:t> </a:t>
            </a:r>
            <a:r>
              <a:rPr lang="tr-TR" altLang="tr-TR" sz="2000" dirty="0" err="1">
                <a:latin typeface="Arial" panose="020B0604020202020204" pitchFamily="34" charset="0"/>
              </a:rPr>
              <a:t>kullanılına</a:t>
            </a:r>
            <a:r>
              <a:rPr lang="tr-TR" altLang="tr-TR" sz="2000" dirty="0">
                <a:latin typeface="Arial" panose="020B0604020202020204" pitchFamily="34" charset="0"/>
              </a:rPr>
              <a:t> kadar güneşi görmeyen ve serin bir yerde saklanmalıdır.</a:t>
            </a:r>
          </a:p>
          <a:p>
            <a:pPr algn="just" eaLnBrk="1" hangingPunct="1">
              <a:defRPr/>
            </a:pPr>
            <a:endParaRPr lang="tr-TR" altLang="tr-TR" sz="2000" dirty="0">
              <a:latin typeface="Arial" panose="020B0604020202020204" pitchFamily="34" charset="0"/>
            </a:endParaRPr>
          </a:p>
          <a:p>
            <a:pPr algn="just" eaLnBrk="1" hangingPunct="1">
              <a:buFontTx/>
              <a:buAutoNum type="alphaLcParenR" startAt="4"/>
              <a:defRPr/>
            </a:pPr>
            <a:r>
              <a:rPr lang="tr-TR" altLang="tr-TR" sz="2000" dirty="0">
                <a:latin typeface="Arial" panose="020B0604020202020204" pitchFamily="34" charset="0"/>
              </a:rPr>
              <a:t>Ekimde kaliteli tohum-tohumluk kullanılmalı, </a:t>
            </a:r>
            <a:r>
              <a:rPr lang="tr-TR" altLang="tr-TR" sz="2000" dirty="0" err="1">
                <a:latin typeface="Arial" panose="020B0604020202020204" pitchFamily="34" charset="0"/>
              </a:rPr>
              <a:t>inokulant</a:t>
            </a:r>
            <a:r>
              <a:rPr lang="tr-TR" altLang="tr-TR" sz="2000" dirty="0">
                <a:latin typeface="Arial" panose="020B0604020202020204" pitchFamily="34" charset="0"/>
              </a:rPr>
              <a:t> ekimden </a:t>
            </a:r>
          </a:p>
          <a:p>
            <a:pPr marL="0" indent="0" algn="just">
              <a:defRPr/>
            </a:pPr>
            <a:r>
              <a:rPr lang="tr-TR" altLang="tr-TR" sz="2000" dirty="0">
                <a:latin typeface="Arial" panose="020B0604020202020204" pitchFamily="34" charset="0"/>
              </a:rPr>
              <a:t>       hemen önce tohumla karıştırılmalı  ve ekilmelidir.</a:t>
            </a:r>
          </a:p>
          <a:p>
            <a:pPr algn="just" eaLnBrk="1" hangingPunct="1">
              <a:defRPr/>
            </a:pPr>
            <a:endParaRPr lang="tr-TR" altLang="tr-TR" sz="2000" dirty="0">
              <a:latin typeface="Arial" panose="020B0604020202020204" pitchFamily="34" charset="0"/>
            </a:endParaRPr>
          </a:p>
          <a:p>
            <a:pPr algn="just" eaLnBrk="1" hangingPunct="1">
              <a:buFontTx/>
              <a:buAutoNum type="alphaLcParenR" startAt="5"/>
              <a:defRPr/>
            </a:pPr>
            <a:r>
              <a:rPr lang="tr-TR" altLang="tr-TR" sz="2000" dirty="0">
                <a:latin typeface="Arial" panose="020B0604020202020204" pitchFamily="34" charset="0"/>
              </a:rPr>
              <a:t>Aşılama sırasında tohumun çok ıslatılmasından kaçınılmalı, su </a:t>
            </a:r>
            <a:r>
              <a:rPr lang="tr-TR" altLang="tr-TR" sz="2000" dirty="0" err="1">
                <a:latin typeface="Arial" panose="020B0604020202020204" pitchFamily="34" charset="0"/>
              </a:rPr>
              <a:t>içersine</a:t>
            </a:r>
            <a:r>
              <a:rPr lang="tr-TR" altLang="tr-TR" sz="2000" dirty="0">
                <a:latin typeface="Arial" panose="020B0604020202020204" pitchFamily="34" charset="0"/>
              </a:rPr>
              <a:t> şeker (Ya da pekmez-reçel vb.) de  katılarak  </a:t>
            </a:r>
            <a:r>
              <a:rPr lang="tr-TR" altLang="tr-TR" sz="2000" dirty="0" err="1">
                <a:latin typeface="Arial" panose="020B0604020202020204" pitchFamily="34" charset="0"/>
              </a:rPr>
              <a:t>inokulantın</a:t>
            </a:r>
            <a:r>
              <a:rPr lang="tr-TR" altLang="tr-TR" sz="2000" dirty="0">
                <a:latin typeface="Arial" panose="020B0604020202020204" pitchFamily="34" charset="0"/>
              </a:rPr>
              <a:t> tohum yüzeyine yapışması sağlanmalıdır.</a:t>
            </a:r>
          </a:p>
          <a:p>
            <a:pPr algn="just" eaLnBrk="1" hangingPunct="1">
              <a:buFontTx/>
              <a:buAutoNum type="alphaLcParenR" startAt="5"/>
              <a:defRPr/>
            </a:pPr>
            <a:endParaRPr lang="tr-TR" altLang="tr-TR" sz="2000" dirty="0">
              <a:latin typeface="Arial" panose="020B0604020202020204" pitchFamily="34" charset="0"/>
            </a:endParaRPr>
          </a:p>
          <a:p>
            <a:pPr algn="just" eaLnBrk="1" hangingPunct="1">
              <a:buClr>
                <a:schemeClr val="tx1"/>
              </a:buClr>
              <a:buFontTx/>
              <a:buAutoNum type="alphaLcParenR" startAt="5"/>
              <a:defRPr/>
            </a:pPr>
            <a:endParaRPr lang="tr-TR" altLang="tr-TR" sz="2000" dirty="0">
              <a:latin typeface="Arial" panose="020B0604020202020204" pitchFamily="34" charset="0"/>
            </a:endParaRPr>
          </a:p>
          <a:p>
            <a:pPr algn="just" eaLnBrk="1" hangingPunct="1">
              <a:defRPr/>
            </a:pPr>
            <a:endParaRPr lang="tr-TR" altLang="tr-TR" sz="2000" dirty="0">
              <a:latin typeface="Arial" panose="020B0604020202020204" pitchFamily="34" charset="0"/>
            </a:endParaRPr>
          </a:p>
          <a:p>
            <a:pPr algn="just" eaLnBrk="1" hangingPunct="1">
              <a:defRPr/>
            </a:pPr>
            <a:endParaRPr lang="tr-TR" altLang="tr-TR" sz="2000" dirty="0">
              <a:latin typeface="Arial" panose="020B0604020202020204" pitchFamily="34" charset="0"/>
            </a:endParaRPr>
          </a:p>
        </p:txBody>
      </p:sp>
    </p:spTree>
    <p:extLst>
      <p:ext uri="{BB962C8B-B14F-4D97-AF65-F5344CB8AC3E}">
        <p14:creationId xmlns:p14="http://schemas.microsoft.com/office/powerpoint/2010/main" val="13648385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3"/>
          <p:cNvSpPr>
            <a:spLocks noGrp="1" noChangeArrowheads="1"/>
          </p:cNvSpPr>
          <p:nvPr>
            <p:ph type="body" idx="1"/>
          </p:nvPr>
        </p:nvSpPr>
        <p:spPr>
          <a:xfrm>
            <a:off x="1524000" y="1773238"/>
            <a:ext cx="8821738" cy="3600450"/>
          </a:xfrm>
        </p:spPr>
        <p:txBody>
          <a:bodyPr/>
          <a:lstStyle/>
          <a:p>
            <a:pPr eaLnBrk="1" hangingPunct="1">
              <a:buFont typeface="Wingdings" panose="05000000000000000000" pitchFamily="2" charset="2"/>
              <a:buNone/>
            </a:pPr>
            <a:r>
              <a:rPr lang="tr-TR" altLang="tr-TR" smtClean="0"/>
              <a:t>	</a:t>
            </a:r>
            <a:r>
              <a:rPr lang="tr-TR" altLang="tr-TR" sz="2000">
                <a:latin typeface="Arial" panose="020B0604020202020204" pitchFamily="34" charset="0"/>
              </a:rPr>
              <a:t>f)  Tohumlara ilaçlama yapılmış ise, inokulant miktarı artırılarak, toprağa </a:t>
            </a:r>
          </a:p>
          <a:p>
            <a:pPr eaLnBrk="1" hangingPunct="1">
              <a:buFont typeface="Wingdings" panose="05000000000000000000" pitchFamily="2" charset="2"/>
              <a:buNone/>
            </a:pPr>
            <a:r>
              <a:rPr lang="tr-TR" altLang="tr-TR" sz="2000">
                <a:latin typeface="Arial" panose="020B0604020202020204" pitchFamily="34" charset="0"/>
              </a:rPr>
              <a:t>         aşılama yapılmalıdır.</a:t>
            </a:r>
          </a:p>
          <a:p>
            <a:pPr eaLnBrk="1" hangingPunct="1"/>
            <a:endParaRPr lang="tr-TR" altLang="tr-TR" sz="2000">
              <a:latin typeface="Arial" panose="020B0604020202020204" pitchFamily="34" charset="0"/>
            </a:endParaRPr>
          </a:p>
          <a:p>
            <a:pPr eaLnBrk="1" hangingPunct="1">
              <a:buFont typeface="Wingdings" panose="05000000000000000000" pitchFamily="2" charset="2"/>
              <a:buNone/>
            </a:pPr>
            <a:r>
              <a:rPr lang="tr-TR" altLang="tr-TR" sz="2000">
                <a:latin typeface="Arial" panose="020B0604020202020204" pitchFamily="34" charset="0"/>
              </a:rPr>
              <a:t>	g)   İnokulantın güneş ışığından zarar görmemesi için aşılama işlemi </a:t>
            </a:r>
          </a:p>
          <a:p>
            <a:pPr eaLnBrk="1" hangingPunct="1">
              <a:buFont typeface="Wingdings" panose="05000000000000000000" pitchFamily="2" charset="2"/>
              <a:buNone/>
            </a:pPr>
            <a:r>
              <a:rPr lang="tr-TR" altLang="tr-TR" sz="2000">
                <a:latin typeface="Arial" panose="020B0604020202020204" pitchFamily="34" charset="0"/>
              </a:rPr>
              <a:t>           serin ve gölge bir  yerde yapılmalıdır.</a:t>
            </a:r>
          </a:p>
          <a:p>
            <a:pPr eaLnBrk="1" hangingPunct="1"/>
            <a:endParaRPr lang="tr-TR" altLang="tr-TR" sz="2000">
              <a:latin typeface="Arial" panose="020B0604020202020204" pitchFamily="34" charset="0"/>
            </a:endParaRPr>
          </a:p>
          <a:p>
            <a:pPr eaLnBrk="1" hangingPunct="1">
              <a:spcBef>
                <a:spcPct val="0"/>
              </a:spcBef>
              <a:buFont typeface="Wingdings" panose="05000000000000000000" pitchFamily="2" charset="2"/>
              <a:buNone/>
            </a:pPr>
            <a:r>
              <a:rPr lang="tr-TR" altLang="tr-TR" sz="2000">
                <a:latin typeface="Arial" panose="020B0604020202020204" pitchFamily="34" charset="0"/>
              </a:rPr>
              <a:t>	h)   Aşılanmış tohumlar mutlaka ekilmeli, artan tohumlar hayvanlara </a:t>
            </a:r>
          </a:p>
          <a:p>
            <a:pPr eaLnBrk="1" hangingPunct="1">
              <a:spcBef>
                <a:spcPct val="0"/>
              </a:spcBef>
              <a:buFont typeface="Wingdings" panose="05000000000000000000" pitchFamily="2" charset="2"/>
              <a:buNone/>
            </a:pPr>
            <a:r>
              <a:rPr lang="tr-TR" altLang="tr-TR" sz="2000">
                <a:latin typeface="Arial" panose="020B0604020202020204" pitchFamily="34" charset="0"/>
              </a:rPr>
              <a:t>           yedirilmemelidir</a:t>
            </a:r>
            <a:r>
              <a:rPr lang="tr-TR" altLang="tr-TR" smtClean="0">
                <a:latin typeface="Arial" panose="020B0604020202020204" pitchFamily="34" charset="0"/>
              </a:rPr>
              <a:t>.</a:t>
            </a:r>
          </a:p>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9809110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4"/>
          <p:cNvSpPr>
            <a:spLocks noChangeArrowheads="1"/>
          </p:cNvSpPr>
          <p:nvPr/>
        </p:nvSpPr>
        <p:spPr bwMode="auto">
          <a:xfrm>
            <a:off x="1524000" y="214314"/>
            <a:ext cx="8821738" cy="6154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tr-TR" altLang="tr-TR" b="1"/>
              <a:t> </a:t>
            </a:r>
            <a:r>
              <a:rPr lang="tr-TR" altLang="tr-TR" sz="2400" b="1"/>
              <a:t>5.5.  Aşılama Yöntemleri</a:t>
            </a:r>
          </a:p>
          <a:p>
            <a:pPr algn="just" eaLnBrk="1" hangingPunct="1"/>
            <a:endParaRPr lang="tr-TR" altLang="tr-TR" sz="2400" b="1"/>
          </a:p>
          <a:p>
            <a:pPr algn="just" eaLnBrk="1" hangingPunct="1"/>
            <a:r>
              <a:rPr lang="tr-TR" altLang="tr-TR" sz="2400"/>
              <a:t>	Aşılama yöntemlerinin  ilk ve en basit uygulananı;  baklagil  yetiştirilen  bir tarladan alınan toprağın, yine baklagil yetiştirilecek tarlaya (güneş görmeden) serpilmesi ve derhal üzerinin örtülmesidir.</a:t>
            </a:r>
          </a:p>
          <a:p>
            <a:pPr algn="just" eaLnBrk="1" hangingPunct="1"/>
            <a:r>
              <a:rPr lang="tr-TR" altLang="tr-TR" sz="2400"/>
              <a:t>   </a:t>
            </a:r>
          </a:p>
          <a:p>
            <a:pPr algn="just" eaLnBrk="1" hangingPunct="1"/>
            <a:r>
              <a:rPr lang="tr-TR" altLang="tr-TR" sz="2400"/>
              <a:t>    Günümüzde yaygın olarak kullanılan aşılama yöntemleri; </a:t>
            </a:r>
          </a:p>
          <a:p>
            <a:pPr algn="just" eaLnBrk="1" hangingPunct="1"/>
            <a:endParaRPr lang="tr-TR" altLang="tr-TR" sz="2400" b="1"/>
          </a:p>
          <a:p>
            <a:pPr algn="just" eaLnBrk="1" hangingPunct="1"/>
            <a:r>
              <a:rPr lang="tr-TR" altLang="tr-TR" sz="2400" b="1"/>
              <a:t>a)</a:t>
            </a:r>
            <a:r>
              <a:rPr lang="tr-TR" altLang="tr-TR" sz="2400"/>
              <a:t> </a:t>
            </a:r>
            <a:r>
              <a:rPr lang="tr-TR" altLang="tr-TR" sz="2400" b="1"/>
              <a:t>Tohuma aşılama: </a:t>
            </a:r>
            <a:r>
              <a:rPr lang="tr-TR" altLang="tr-TR" sz="2400"/>
              <a:t>Ekimden önce tohumların aşılama materyali ile bulaştırılmasıdır.</a:t>
            </a:r>
          </a:p>
          <a:p>
            <a:pPr algn="just" eaLnBrk="1" hangingPunct="1"/>
            <a:endParaRPr lang="tr-TR" altLang="tr-TR" sz="2400"/>
          </a:p>
          <a:p>
            <a:pPr algn="just" eaLnBrk="1" hangingPunct="1"/>
            <a:r>
              <a:rPr lang="tr-TR" altLang="tr-TR" sz="2400" b="1"/>
              <a:t>b) Toprağa aşılama: </a:t>
            </a:r>
            <a:r>
              <a:rPr lang="tr-TR" altLang="tr-TR" sz="2400"/>
              <a:t>Ekim sırasında aşılama materyalinin  topraktaki sıralara serpilmesidir.</a:t>
            </a:r>
          </a:p>
          <a:p>
            <a:pPr algn="just" eaLnBrk="1" hangingPunct="1"/>
            <a:endParaRPr lang="tr-TR" altLang="tr-TR" sz="2400"/>
          </a:p>
          <a:p>
            <a:pPr algn="just" eaLnBrk="1" hangingPunct="1"/>
            <a:endParaRPr lang="tr-TR" altLang="tr-TR" sz="1600"/>
          </a:p>
          <a:p>
            <a:pPr algn="just" eaLnBrk="1" hangingPunct="1"/>
            <a:endParaRPr lang="tr-TR" altLang="tr-TR" b="1"/>
          </a:p>
        </p:txBody>
      </p:sp>
    </p:spTree>
    <p:extLst>
      <p:ext uri="{BB962C8B-B14F-4D97-AF65-F5344CB8AC3E}">
        <p14:creationId xmlns:p14="http://schemas.microsoft.com/office/powerpoint/2010/main" val="10238509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6538" y="1358901"/>
            <a:ext cx="4349750" cy="557213"/>
          </a:xfrm>
        </p:spPr>
        <p:txBody>
          <a:bodyPr>
            <a:normAutofit fontScale="90000"/>
          </a:bodyPr>
          <a:lstStyle/>
          <a:p>
            <a:pPr>
              <a:defRPr/>
            </a:pPr>
            <a:endParaRPr lang="tr-TR" dirty="0"/>
          </a:p>
        </p:txBody>
      </p:sp>
      <p:sp>
        <p:nvSpPr>
          <p:cNvPr id="99331" name="Content Placeholder 2"/>
          <p:cNvSpPr>
            <a:spLocks noGrp="1"/>
          </p:cNvSpPr>
          <p:nvPr>
            <p:ph idx="1"/>
          </p:nvPr>
        </p:nvSpPr>
        <p:spPr>
          <a:xfrm>
            <a:off x="1682751" y="1916113"/>
            <a:ext cx="6919913" cy="2946400"/>
          </a:xfrm>
        </p:spPr>
        <p:txBody>
          <a:bodyPr/>
          <a:lstStyle/>
          <a:p>
            <a:pPr algn="just"/>
            <a:r>
              <a:rPr lang="tr-TR" altLang="tr-TR" sz="1800"/>
              <a:t>Azot hayat için gereklidir çünkü hayvan, bitki ve mikroorganizma hücresinde bulunan proteinlerin ve nükleik asitlerin yapısında bulunur. Havada %79 azot bulunmakta olup, en yaygın gazdır. Fakat sucul ortamlarda ve toprakta sınırlı bir besin maddesidir. Gelişen ülkelerde milyonlarca insan topraktaki azot eksikliğinden dolayı ürün yetiştirememekte ve yetersiz beslenmektedir. Bunun nedeni ise, azot gazının çoğu organizma tarafından direk olarak kullanılamamakta olması, azotun önce bazı bakteriler tarafından amonyağa dönüştürülmesinin gerekmesidir.</a:t>
            </a:r>
          </a:p>
        </p:txBody>
      </p:sp>
    </p:spTree>
    <p:extLst>
      <p:ext uri="{BB962C8B-B14F-4D97-AF65-F5344CB8AC3E}">
        <p14:creationId xmlns:p14="http://schemas.microsoft.com/office/powerpoint/2010/main" val="250393440"/>
      </p:ext>
    </p:extLst>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1750445" y="1769494"/>
          <a:ext cx="6748013" cy="25749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2801164"/>
      </p:ext>
    </p:extLst>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02"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427289" y="1320800"/>
            <a:ext cx="5640387" cy="4027488"/>
          </a:xfrm>
        </p:spPr>
      </p:pic>
    </p:spTree>
    <p:extLst>
      <p:ext uri="{BB962C8B-B14F-4D97-AF65-F5344CB8AC3E}">
        <p14:creationId xmlns:p14="http://schemas.microsoft.com/office/powerpoint/2010/main" val="3495716284"/>
      </p:ext>
    </p:extLst>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p:nvPr>
        </p:nvSpPr>
        <p:spPr>
          <a:xfrm>
            <a:off x="1831975" y="1093789"/>
            <a:ext cx="6446838" cy="688975"/>
          </a:xfrm>
        </p:spPr>
        <p:txBody>
          <a:bodyPr/>
          <a:lstStyle/>
          <a:p>
            <a:pPr algn="ctr"/>
            <a:r>
              <a:rPr lang="tr-TR" altLang="tr-TR" sz="2100" b="1"/>
              <a:t>Baklagil Yem Bitkilerinin Azot Fiksasyonu Açısından Önemi</a:t>
            </a:r>
            <a:endParaRPr lang="tr-TR" altLang="tr-TR" sz="2100"/>
          </a:p>
        </p:txBody>
      </p:sp>
      <p:sp>
        <p:nvSpPr>
          <p:cNvPr id="103427" name="Content Placeholder 2"/>
          <p:cNvSpPr>
            <a:spLocks noGrp="1"/>
          </p:cNvSpPr>
          <p:nvPr>
            <p:ph idx="1"/>
          </p:nvPr>
        </p:nvSpPr>
        <p:spPr>
          <a:xfrm>
            <a:off x="1960564" y="1893888"/>
            <a:ext cx="6448425" cy="3175000"/>
          </a:xfrm>
        </p:spPr>
        <p:txBody>
          <a:bodyPr/>
          <a:lstStyle/>
          <a:p>
            <a:pPr algn="just"/>
            <a:r>
              <a:rPr lang="tr-TR" altLang="tr-TR" sz="1800"/>
              <a:t>Azot genellikle bitki verimini belirleyen en önemli faktör olarak kabul edilmektedir. Gerek dünya protein ihtiyacının giderek artması, gerekse mineral azotlu gübrelerin üretimi ve kullanımı sırasında ortaya çıkan çevre sorunları nedeniyle simbiyotik azot fiksasyonunun önemi giderek artmaktadır. Dünyada, biyolojik yolla bağlanan azot miktarının 175 milyon ton/yıl olduğu kabul edilmektedir. Bu azotun yaklaşık %50'si Baklagil-Rhizobium birliği tarafından sağlanmaktadır.</a:t>
            </a:r>
          </a:p>
        </p:txBody>
      </p:sp>
    </p:spTree>
    <p:extLst>
      <p:ext uri="{BB962C8B-B14F-4D97-AF65-F5344CB8AC3E}">
        <p14:creationId xmlns:p14="http://schemas.microsoft.com/office/powerpoint/2010/main" val="2080111788"/>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4"/>
          <p:cNvSpPr>
            <a:spLocks noChangeArrowheads="1"/>
          </p:cNvSpPr>
          <p:nvPr/>
        </p:nvSpPr>
        <p:spPr bwMode="auto">
          <a:xfrm>
            <a:off x="1774825" y="9525"/>
            <a:ext cx="8642350" cy="673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r>
              <a:rPr lang="tr-TR" altLang="tr-TR" sz="2000" b="1">
                <a:latin typeface="Arial" panose="020B0604020202020204" pitchFamily="34" charset="0"/>
              </a:rPr>
              <a:t>4.1.9. Tarımsal savaşım ilaçları  ve antibiyotikler</a:t>
            </a:r>
          </a:p>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Tarımsal savaşım ilaçlarının normal dozlarda, bazı ilaçlarda ise normalin çok üzerindeki dozlarda  uygulanması </a:t>
            </a:r>
            <a:r>
              <a:rPr lang="tr-TR" altLang="tr-TR" sz="2000" i="1">
                <a:latin typeface="Arial" panose="020B0604020202020204" pitchFamily="34" charset="0"/>
              </a:rPr>
              <a:t>Rhizobium</a:t>
            </a:r>
            <a:r>
              <a:rPr lang="tr-TR" altLang="tr-TR" sz="2000">
                <a:latin typeface="Arial" panose="020B0604020202020204" pitchFamily="34" charset="0"/>
              </a:rPr>
              <a:t> bakterilerini etkilememektedir. Ancak  çinko, cıva,  bakır, kurşun gibi ağır metaller içeren kimyasallar </a:t>
            </a:r>
            <a:r>
              <a:rPr lang="tr-TR" altLang="tr-TR" sz="2000" i="1">
                <a:latin typeface="Arial" panose="020B0604020202020204" pitchFamily="34" charset="0"/>
              </a:rPr>
              <a:t>Rhizobium</a:t>
            </a:r>
            <a:r>
              <a:rPr lang="tr-TR" altLang="tr-TR" sz="2000">
                <a:latin typeface="Arial" panose="020B0604020202020204" pitchFamily="34" charset="0"/>
              </a:rPr>
              <a:t>lara zehir etkisi yaparak, aşılamanın etkinliğini azaltmaktadır. Bu durum ise aşılamada tohum yerine toprağa uygulanmasını zorunlu kılmaktadır.</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Toprakta bakterilerle rekabete giren mikroorganizmalara karşı antibiyotik ya da diğer engelleyicilerin kullanılması, bunlara toleransı olan </a:t>
            </a:r>
            <a:r>
              <a:rPr lang="tr-TR" altLang="tr-TR" sz="2000" i="1">
                <a:latin typeface="Arial" panose="020B0604020202020204" pitchFamily="34" charset="0"/>
              </a:rPr>
              <a:t>Rhizobium</a:t>
            </a:r>
            <a:r>
              <a:rPr lang="tr-TR" altLang="tr-TR" sz="2000">
                <a:latin typeface="Arial" panose="020B0604020202020204" pitchFamily="34" charset="0"/>
              </a:rPr>
              <a:t>ların büyüme ve gelişmesini artırmaktadır.</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r>
              <a:rPr lang="tr-TR" altLang="tr-TR" sz="2000" b="1">
                <a:latin typeface="Arial" panose="020B0604020202020204" pitchFamily="34" charset="0"/>
              </a:rPr>
              <a:t>4.1.10. Bakteriofaj ve nematodlar</a:t>
            </a:r>
          </a:p>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r>
              <a:rPr lang="tr-TR" altLang="tr-TR" sz="2000" i="1">
                <a:latin typeface="Arial" panose="020B0604020202020204" pitchFamily="34" charset="0"/>
              </a:rPr>
              <a:t>Rhizobium</a:t>
            </a:r>
            <a:r>
              <a:rPr lang="tr-TR" altLang="tr-TR" sz="2000">
                <a:latin typeface="Arial" panose="020B0604020202020204" pitchFamily="34" charset="0"/>
              </a:rPr>
              <a:t>ların gelişmesini ve çoğalmasını olumsuz yönde etkileyen biotik faktörlerden olup, aynı zamanda nematodların </a:t>
            </a:r>
            <a:r>
              <a:rPr lang="tr-TR" altLang="tr-TR" sz="2000" i="1">
                <a:latin typeface="Arial" panose="020B0604020202020204" pitchFamily="34" charset="0"/>
              </a:rPr>
              <a:t>Rhizobium </a:t>
            </a:r>
            <a:r>
              <a:rPr lang="tr-TR" altLang="tr-TR" sz="2000">
                <a:latin typeface="Arial" panose="020B0604020202020204" pitchFamily="34" charset="0"/>
              </a:rPr>
              <a:t>enfeksiyonunu da etkilediği bilinmektedir.</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endParaRPr lang="tr-TR" altLang="tr-TR" sz="1600">
              <a:latin typeface="Arial" panose="020B0604020202020204" pitchFamily="34" charset="0"/>
            </a:endParaRPr>
          </a:p>
        </p:txBody>
      </p:sp>
    </p:spTree>
    <p:extLst>
      <p:ext uri="{BB962C8B-B14F-4D97-AF65-F5344CB8AC3E}">
        <p14:creationId xmlns:p14="http://schemas.microsoft.com/office/powerpoint/2010/main" val="369100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3264" y="1012825"/>
            <a:ext cx="6446837" cy="1989138"/>
          </a:xfrm>
        </p:spPr>
        <p:txBody>
          <a:bodyPr/>
          <a:lstStyle/>
          <a:p>
            <a:pPr marL="0" indent="0" algn="just">
              <a:buNone/>
              <a:defRPr/>
            </a:pPr>
            <a:r>
              <a:rPr lang="tr-TR" sz="1500" dirty="0">
                <a:solidFill>
                  <a:schemeClr val="accent2">
                    <a:lumMod val="60000"/>
                    <a:lumOff val="40000"/>
                  </a:schemeClr>
                </a:solidFill>
              </a:rPr>
              <a:t>1. BİYOLOJİK  OLMAYAN  AZOT  FİKSASYONU</a:t>
            </a:r>
          </a:p>
          <a:p>
            <a:pPr marL="0" indent="0" algn="just">
              <a:buNone/>
              <a:defRPr/>
            </a:pPr>
            <a:r>
              <a:rPr lang="tr-TR" sz="1800" dirty="0"/>
              <a:t>Atmosferdeki azot gazı, doğal olarak gerçekleşen hava olayları sonucunda (şimşek, yıldırım) bitkilerin kullanabilecekleri azot formuna dönüşür ve bitkiler azotu bu yolla temin ederler. Bu şekilde gerçekleşen azot fiksasyonu diğer fiksasyonlara göre daha az yer tutmaktadır</a:t>
            </a:r>
            <a:endParaRPr lang="tr-TR" dirty="0" smtClean="0"/>
          </a:p>
        </p:txBody>
      </p:sp>
      <p:sp>
        <p:nvSpPr>
          <p:cNvPr id="2" name="TextBox 1"/>
          <p:cNvSpPr txBox="1"/>
          <p:nvPr/>
        </p:nvSpPr>
        <p:spPr>
          <a:xfrm>
            <a:off x="1973264" y="2889250"/>
            <a:ext cx="6446837" cy="1430338"/>
          </a:xfrm>
          <a:prstGeom prst="rect">
            <a:avLst/>
          </a:prstGeom>
          <a:noFill/>
        </p:spPr>
        <p:txBody>
          <a:bodyPr>
            <a:spAutoFit/>
          </a:bodyPr>
          <a:lstStyle/>
          <a:p>
            <a:pPr algn="just" defTabSz="342900">
              <a:spcBef>
                <a:spcPts val="750"/>
              </a:spcBef>
              <a:buClr>
                <a:schemeClr val="accent1"/>
              </a:buClr>
              <a:buSzPct val="80000"/>
              <a:defRPr/>
            </a:pPr>
            <a:r>
              <a:rPr lang="tr-TR" sz="1500" dirty="0">
                <a:solidFill>
                  <a:schemeClr val="accent2">
                    <a:lumMod val="60000"/>
                    <a:lumOff val="40000"/>
                  </a:schemeClr>
                </a:solidFill>
              </a:rPr>
              <a:t>2. ENDÜSTRİYEL AZOT FİKSASYONU</a:t>
            </a:r>
          </a:p>
          <a:p>
            <a:pPr algn="just">
              <a:defRPr/>
            </a:pPr>
            <a:r>
              <a:rPr lang="tr-TR" dirty="0"/>
              <a:t>Endüstriyel azot fiksasyonunda moleküler azotun amonyağa çevriminde 400 °C sıcaklık ve 200-350 atm. basınca ihtiyaç duyulur. Bu amaçla petrol gibi yenilenemeyen fosil yakıtlar fazlaca kullanılmaktadır.</a:t>
            </a:r>
          </a:p>
        </p:txBody>
      </p:sp>
      <p:sp>
        <p:nvSpPr>
          <p:cNvPr id="4" name="Content Placeholder 2"/>
          <p:cNvSpPr txBox="1">
            <a:spLocks/>
          </p:cNvSpPr>
          <p:nvPr/>
        </p:nvSpPr>
        <p:spPr>
          <a:xfrm>
            <a:off x="2011364" y="4027489"/>
            <a:ext cx="6446837" cy="1730375"/>
          </a:xfrm>
          <a:prstGeom prst="rect">
            <a:avLst/>
          </a:prstGeom>
        </p:spPr>
        <p:txBody>
          <a:bodyPr lIns="68580" tIns="34290" rIns="68580" bIns="3429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buNone/>
              <a:defRPr/>
            </a:pPr>
            <a:endParaRPr lang="tr-TR" sz="1500" dirty="0"/>
          </a:p>
          <a:p>
            <a:pPr marL="0" indent="0" algn="just">
              <a:buNone/>
              <a:defRPr/>
            </a:pPr>
            <a:r>
              <a:rPr lang="tr-TR" sz="1500" dirty="0">
                <a:solidFill>
                  <a:schemeClr val="accent2">
                    <a:lumMod val="60000"/>
                    <a:lumOff val="40000"/>
                  </a:schemeClr>
                </a:solidFill>
              </a:rPr>
              <a:t>3. BİYOLOJİK  AZOT  FİKSASYONU</a:t>
            </a:r>
          </a:p>
          <a:p>
            <a:pPr marL="0" indent="0" algn="just">
              <a:buNone/>
              <a:defRPr/>
            </a:pPr>
            <a:r>
              <a:rPr lang="tr-TR" dirty="0"/>
              <a:t>Atmosferdeki  elementel  azotun  mikroorganizmalar  tarafından  fikse  edilmesine  denir. Biyolojik  azot  fiksasyonu da  simbiyotik  ve  simbiyotik  olmayan  fiksasyon  olmak  üzere  ikiye  ayrılır.</a:t>
            </a:r>
          </a:p>
        </p:txBody>
      </p:sp>
    </p:spTree>
    <p:extLst>
      <p:ext uri="{BB962C8B-B14F-4D97-AF65-F5344CB8AC3E}">
        <p14:creationId xmlns:p14="http://schemas.microsoft.com/office/powerpoint/2010/main" val="3177794862"/>
      </p:ext>
    </p:extLst>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p:nvPr>
        </p:nvSpPr>
        <p:spPr>
          <a:xfrm>
            <a:off x="2409825" y="1244600"/>
            <a:ext cx="5481638" cy="438150"/>
          </a:xfrm>
        </p:spPr>
        <p:txBody>
          <a:bodyPr/>
          <a:lstStyle/>
          <a:p>
            <a:pPr algn="ctr"/>
            <a:r>
              <a:rPr lang="tr-TR" altLang="tr-TR" sz="2400" b="1"/>
              <a:t>Simbiyotik Olmayan Azot Fiksasyonu</a:t>
            </a:r>
            <a:endParaRPr lang="tr-TR" altLang="tr-TR" sz="2400"/>
          </a:p>
        </p:txBody>
      </p:sp>
      <p:sp>
        <p:nvSpPr>
          <p:cNvPr id="105475" name="Content Placeholder 2"/>
          <p:cNvSpPr>
            <a:spLocks noGrp="1"/>
          </p:cNvSpPr>
          <p:nvPr>
            <p:ph idx="1"/>
          </p:nvPr>
        </p:nvSpPr>
        <p:spPr>
          <a:xfrm>
            <a:off x="1752601" y="1820864"/>
            <a:ext cx="6913563" cy="1978025"/>
          </a:xfrm>
        </p:spPr>
        <p:txBody>
          <a:bodyPr/>
          <a:lstStyle/>
          <a:p>
            <a:pPr algn="just">
              <a:buFont typeface="Wingdings" panose="05000000000000000000" pitchFamily="2" charset="2"/>
              <a:buChar char="Ø"/>
            </a:pPr>
            <a:r>
              <a:rPr lang="tr-TR" altLang="tr-TR" sz="1800"/>
              <a:t>Toprak ve su ekosistemlerinde serbest olarak yaşayan nitrogenaz enzimine sahip mikroorganizmalarca atmosferin moleküler azotunun fiksasyonuna nonsimbiyotik azot fiksasyonu denir. Dünya yüzeyinde yaklaşık 30 milyon ton azot nonsimbiyotik olarak fikse edilmektedir. Bu şekilde azot fikse eden organizmalar dört grupta toplanmıştır;</a:t>
            </a:r>
          </a:p>
        </p:txBody>
      </p:sp>
    </p:spTree>
    <p:extLst>
      <p:ext uri="{BB962C8B-B14F-4D97-AF65-F5344CB8AC3E}">
        <p14:creationId xmlns:p14="http://schemas.microsoft.com/office/powerpoint/2010/main" val="2154702017"/>
      </p:ext>
    </p:extLst>
  </p:cSld>
  <p:clrMapOvr>
    <a:masterClrMapping/>
  </p:clrMapOvr>
  <p:transition spd="slow">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Content Placeholder 2"/>
          <p:cNvSpPr>
            <a:spLocks noGrp="1"/>
          </p:cNvSpPr>
          <p:nvPr>
            <p:ph idx="1"/>
          </p:nvPr>
        </p:nvSpPr>
        <p:spPr>
          <a:xfrm>
            <a:off x="1754189" y="1436689"/>
            <a:ext cx="6446837" cy="3152775"/>
          </a:xfrm>
        </p:spPr>
        <p:txBody>
          <a:bodyPr/>
          <a:lstStyle/>
          <a:p>
            <a:pPr algn="just">
              <a:buFont typeface="Wingdings" panose="05000000000000000000" pitchFamily="2" charset="2"/>
              <a:buChar char="v"/>
            </a:pPr>
            <a:r>
              <a:rPr lang="tr-TR" altLang="tr-TR" sz="1800" u="sng"/>
              <a:t>Heterotrofik bakteriler</a:t>
            </a:r>
            <a:r>
              <a:rPr lang="tr-TR" altLang="tr-TR" sz="1800"/>
              <a:t> (Azotobacter, Clostridium, Achromobacter, Azotomonas, Beijerinkia. Pseudomonas, Bacilluspolymyxa cinsleri).</a:t>
            </a:r>
          </a:p>
          <a:p>
            <a:pPr algn="just">
              <a:buFont typeface="Wingdings" panose="05000000000000000000" pitchFamily="2" charset="2"/>
              <a:buChar char="v"/>
            </a:pPr>
            <a:r>
              <a:rPr lang="tr-TR" altLang="tr-TR" sz="1800" u="sng"/>
              <a:t>Kemoototrofik bakteriler</a:t>
            </a:r>
            <a:r>
              <a:rPr lang="tr-TR" altLang="tr-TR" sz="1800"/>
              <a:t> (Methanobacillusa melianskii türü) </a:t>
            </a:r>
          </a:p>
          <a:p>
            <a:pPr algn="just">
              <a:buFont typeface="Wingdings" panose="05000000000000000000" pitchFamily="2" charset="2"/>
              <a:buChar char="v"/>
            </a:pPr>
            <a:r>
              <a:rPr lang="tr-TR" altLang="tr-TR" sz="1800" u="sng"/>
              <a:t>Mavi-yeşil algler</a:t>
            </a:r>
            <a:r>
              <a:rPr lang="tr-TR" altLang="tr-TR" sz="1800"/>
              <a:t> (Anabaena, Anaboenopsis, Aulosira, CaIothrix, Cylindrospermum, Nostoc, Tolypotrixcinsleri). </a:t>
            </a:r>
          </a:p>
          <a:p>
            <a:pPr algn="just">
              <a:buFont typeface="Wingdings" panose="05000000000000000000" pitchFamily="2" charset="2"/>
              <a:buChar char="v"/>
            </a:pPr>
            <a:r>
              <a:rPr lang="tr-TR" altLang="tr-TR" sz="1800" u="sng"/>
              <a:t>Fotosentetik bakteriler</a:t>
            </a:r>
            <a:r>
              <a:rPr lang="tr-TR" altLang="tr-TR" sz="1800"/>
              <a:t> (Chlorobium. Cbromatiunıi Rhodomicrobium, Rhodopseudomonas, Rhodospirillum cinsleri). </a:t>
            </a:r>
          </a:p>
          <a:p>
            <a:endParaRPr lang="tr-TR" altLang="tr-TR" sz="1800"/>
          </a:p>
        </p:txBody>
      </p:sp>
    </p:spTree>
    <p:extLst>
      <p:ext uri="{BB962C8B-B14F-4D97-AF65-F5344CB8AC3E}">
        <p14:creationId xmlns:p14="http://schemas.microsoft.com/office/powerpoint/2010/main" val="197876552"/>
      </p:ext>
    </p:extLst>
  </p:cSld>
  <p:clrMapOvr>
    <a:masterClrMapping/>
  </p:clrMapOvr>
  <p:transition spd="slow">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a:xfrm>
            <a:off x="3359150" y="1231900"/>
            <a:ext cx="3119438" cy="338138"/>
          </a:xfrm>
        </p:spPr>
        <p:txBody>
          <a:bodyPr>
            <a:normAutofit fontScale="90000"/>
          </a:bodyPr>
          <a:lstStyle/>
          <a:p>
            <a:r>
              <a:rPr lang="tr-TR" altLang="tr-TR" sz="1800" b="1"/>
              <a:t>Simbiyotik Azot Fiksasyonu</a:t>
            </a:r>
            <a:endParaRPr lang="tr-TR" altLang="tr-TR" sz="1800"/>
          </a:p>
        </p:txBody>
      </p:sp>
      <p:sp>
        <p:nvSpPr>
          <p:cNvPr id="3" name="Content Placeholder 2"/>
          <p:cNvSpPr>
            <a:spLocks noGrp="1"/>
          </p:cNvSpPr>
          <p:nvPr>
            <p:ph idx="1"/>
          </p:nvPr>
        </p:nvSpPr>
        <p:spPr>
          <a:xfrm>
            <a:off x="1893889" y="1570039"/>
            <a:ext cx="6446837" cy="3049587"/>
          </a:xfrm>
        </p:spPr>
        <p:txBody>
          <a:bodyPr>
            <a:noAutofit/>
          </a:bodyPr>
          <a:lstStyle/>
          <a:p>
            <a:pPr algn="just">
              <a:defRPr/>
            </a:pPr>
            <a:r>
              <a:rPr lang="tr-TR" sz="1650" dirty="0"/>
              <a:t>Biyolojik azot fiksasyonu, dünya yüzeyinde fiske edilen azotun % 70'ini kapsamaktadır. Bunun % 50'sini ise simbiyotik azot fiksasyonu oluşturmaktadır. Simbiyotik olarak azot fikse eden bakteriler üç grupta toplanmıştır.</a:t>
            </a:r>
          </a:p>
          <a:p>
            <a:pPr marL="0" indent="0" algn="just">
              <a:buNone/>
              <a:defRPr/>
            </a:pPr>
            <a:r>
              <a:rPr lang="tr-TR" sz="1650" dirty="0"/>
              <a:t>     Bunlar: </a:t>
            </a:r>
          </a:p>
          <a:p>
            <a:pPr algn="just">
              <a:buFont typeface="Wingdings" panose="05000000000000000000" pitchFamily="2" charset="2"/>
              <a:buChar char="v"/>
              <a:defRPr/>
            </a:pPr>
            <a:r>
              <a:rPr lang="tr-TR" sz="1650" dirty="0"/>
              <a:t>Baklagil bitkilerinin köklerinde yaşayan bakteriler, </a:t>
            </a:r>
          </a:p>
          <a:p>
            <a:pPr algn="just">
              <a:buFont typeface="Wingdings" panose="05000000000000000000" pitchFamily="2" charset="2"/>
              <a:buChar char="v"/>
              <a:defRPr/>
            </a:pPr>
            <a:r>
              <a:rPr lang="tr-TR" sz="1650" dirty="0"/>
              <a:t>Baklagil olmayan bitkilerin köklerinde ve üzerinde yaşayan bakteriler, </a:t>
            </a:r>
          </a:p>
          <a:p>
            <a:pPr algn="just">
              <a:buFont typeface="Wingdings" panose="05000000000000000000" pitchFamily="2" charset="2"/>
              <a:buChar char="v"/>
              <a:defRPr/>
            </a:pPr>
            <a:r>
              <a:rPr lang="tr-TR" sz="1650" dirty="0"/>
              <a:t>Bazı bitkilerin yapraklarında yaşayan bakterilerdir .</a:t>
            </a:r>
          </a:p>
        </p:txBody>
      </p:sp>
    </p:spTree>
    <p:extLst>
      <p:ext uri="{BB962C8B-B14F-4D97-AF65-F5344CB8AC3E}">
        <p14:creationId xmlns:p14="http://schemas.microsoft.com/office/powerpoint/2010/main" val="1420289380"/>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4"/>
          <p:cNvSpPr>
            <a:spLocks noChangeArrowheads="1"/>
          </p:cNvSpPr>
          <p:nvPr/>
        </p:nvSpPr>
        <p:spPr bwMode="auto">
          <a:xfrm>
            <a:off x="1919288" y="882651"/>
            <a:ext cx="8424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endParaRPr lang="tr-TR" altLang="tr-TR" sz="1800">
              <a:latin typeface="Arial" panose="020B0604020202020204" pitchFamily="34" charset="0"/>
            </a:endParaRPr>
          </a:p>
        </p:txBody>
      </p:sp>
      <p:sp>
        <p:nvSpPr>
          <p:cNvPr id="86019" name="Rectangle 5"/>
          <p:cNvSpPr>
            <a:spLocks noChangeArrowheads="1"/>
          </p:cNvSpPr>
          <p:nvPr/>
        </p:nvSpPr>
        <p:spPr bwMode="auto">
          <a:xfrm>
            <a:off x="1708150" y="1557338"/>
            <a:ext cx="8642350" cy="429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endParaRPr lang="tr-TR" altLang="tr-TR" sz="1600">
              <a:latin typeface="Arial" panose="020B0604020202020204" pitchFamily="34" charset="0"/>
            </a:endParaRPr>
          </a:p>
          <a:p>
            <a:pPr algn="just" eaLnBrk="1" hangingPunct="1">
              <a:spcBef>
                <a:spcPct val="0"/>
              </a:spcBef>
              <a:buClrTx/>
              <a:buSzTx/>
              <a:buFontTx/>
              <a:buNone/>
            </a:pPr>
            <a:r>
              <a:rPr lang="tr-TR" altLang="tr-TR" sz="2000" b="1">
                <a:latin typeface="Arial" panose="020B0604020202020204" pitchFamily="34" charset="0"/>
              </a:rPr>
              <a:t>4.2. Bitki  Besin  Maddelerinin  </a:t>
            </a:r>
            <a:r>
              <a:rPr lang="tr-TR" altLang="tr-TR" sz="2000" b="1">
                <a:solidFill>
                  <a:srgbClr val="00FFFF"/>
                </a:solidFill>
                <a:latin typeface="Arial" panose="020B0604020202020204" pitchFamily="34" charset="0"/>
              </a:rPr>
              <a:t>Azot  Fiksasyonuna  </a:t>
            </a:r>
            <a:r>
              <a:rPr lang="tr-TR" altLang="tr-TR" sz="2000" b="1">
                <a:latin typeface="Arial" panose="020B0604020202020204" pitchFamily="34" charset="0"/>
              </a:rPr>
              <a:t>Etkileri</a:t>
            </a:r>
          </a:p>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r>
              <a:rPr lang="tr-TR" altLang="tr-TR" sz="2000" b="1">
                <a:latin typeface="Arial" panose="020B0604020202020204" pitchFamily="34" charset="0"/>
              </a:rPr>
              <a:t>4.2.1. Azot</a:t>
            </a:r>
          </a:p>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Genelde toprak havasında bulunan azotun konsantrasyonu, azot fiksasyonunun sınırlama olmadan başlamasını sağlayacak düzeydedir. Bileşik haldeki azot, baklagillerdeki nodozite oluşumunu özelikle gelişmenin ilk devrelerinde engeller. Toprakta çokca nitrat ve amonyum bulunması nodül oluşumuna engelleyici etkide yapar. Toprakta yararlı azot en düşük düzeyde iken azotun baklagil bitkilerince bağlanması en yüksek düzeyde gerçekleşmektedir. </a:t>
            </a:r>
          </a:p>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endParaRPr lang="tr-TR" altLang="tr-TR" sz="2000">
              <a:latin typeface="Arial" panose="020B0604020202020204" pitchFamily="34" charset="0"/>
            </a:endParaRPr>
          </a:p>
        </p:txBody>
      </p:sp>
    </p:spTree>
    <p:extLst>
      <p:ext uri="{BB962C8B-B14F-4D97-AF65-F5344CB8AC3E}">
        <p14:creationId xmlns:p14="http://schemas.microsoft.com/office/powerpoint/2010/main" val="11356045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3"/>
          <p:cNvSpPr>
            <a:spLocks noGrp="1" noChangeArrowheads="1"/>
          </p:cNvSpPr>
          <p:nvPr>
            <p:ph type="body" idx="1"/>
          </p:nvPr>
        </p:nvSpPr>
        <p:spPr>
          <a:xfrm>
            <a:off x="1528763" y="1700214"/>
            <a:ext cx="8642350" cy="3457575"/>
          </a:xfrm>
        </p:spPr>
        <p:txBody>
          <a:bodyPr/>
          <a:lstStyle/>
          <a:p>
            <a:pPr eaLnBrk="1" hangingPunct="1">
              <a:buFont typeface="Wingdings" panose="05000000000000000000" pitchFamily="2" charset="2"/>
              <a:buNone/>
            </a:pPr>
            <a:r>
              <a:rPr lang="tr-TR" altLang="tr-TR" b="1" smtClean="0"/>
              <a:t>	</a:t>
            </a:r>
            <a:r>
              <a:rPr lang="tr-TR" altLang="tr-TR" sz="2000" b="1">
                <a:latin typeface="Arial" panose="020B0604020202020204" pitchFamily="34" charset="0"/>
              </a:rPr>
              <a:t>4.2.2. Fosfor  (P) ve potasyum (K)</a:t>
            </a:r>
          </a:p>
          <a:p>
            <a:pPr eaLnBrk="1" hangingPunct="1">
              <a:buFont typeface="Wingdings" panose="05000000000000000000" pitchFamily="2" charset="2"/>
              <a:buNone/>
            </a:pPr>
            <a:r>
              <a:rPr lang="tr-TR" altLang="tr-TR" sz="2000">
                <a:latin typeface="Arial" panose="020B0604020202020204" pitchFamily="34" charset="0"/>
              </a:rPr>
              <a:t> </a:t>
            </a:r>
          </a:p>
          <a:p>
            <a:pPr algn="just" eaLnBrk="1" hangingPunct="1">
              <a:buFont typeface="Wingdings" panose="05000000000000000000" pitchFamily="2" charset="2"/>
              <a:buNone/>
            </a:pPr>
            <a:r>
              <a:rPr lang="tr-TR" altLang="tr-TR" sz="2000">
                <a:latin typeface="Arial" panose="020B0604020202020204" pitchFamily="34" charset="0"/>
              </a:rPr>
              <a:t>	Azot fiksasyonu, P ve K ile iyi beslenen baklagil bitkilerinde daha yüksek olmakta; bunlardan K bitkinin yeşil kısımlarından nodozitelere karbonhidrat geçişi artırmaktadır. Öte yandan, P minerali, kök gelişimi ile </a:t>
            </a:r>
            <a:r>
              <a:rPr lang="tr-TR" altLang="tr-TR" sz="2000" i="1">
                <a:latin typeface="Arial" panose="020B0604020202020204" pitchFamily="34" charset="0"/>
              </a:rPr>
              <a:t>Rhizobium</a:t>
            </a:r>
            <a:r>
              <a:rPr lang="tr-TR" altLang="tr-TR" sz="2000">
                <a:latin typeface="Arial" panose="020B0604020202020204" pitchFamily="34" charset="0"/>
              </a:rPr>
              <a:t> bakterisi aktivitesini artırarak, nodül oluşumunun daha erkenden ve nodozitelerin daha büyük, çok sayıda oluşunu sağlar. Ayrıca P, molibden alımını baklagillerde artırarak, nodozitelerde Leghemoglobin miktarı ile azot bağlamasını çoğaltmaktadır. </a:t>
            </a:r>
          </a:p>
          <a:p>
            <a:pPr eaLnBrk="1" hangingPunct="1"/>
            <a:endParaRPr lang="tr-TR" altLang="tr-TR" sz="2000">
              <a:latin typeface="Arial" panose="020B0604020202020204" pitchFamily="34" charset="0"/>
            </a:endParaRPr>
          </a:p>
          <a:p>
            <a:pPr eaLnBrk="1" hangingPunct="1"/>
            <a:endParaRPr lang="tr-TR" altLang="tr-TR" smtClean="0"/>
          </a:p>
        </p:txBody>
      </p:sp>
    </p:spTree>
    <p:extLst>
      <p:ext uri="{BB962C8B-B14F-4D97-AF65-F5344CB8AC3E}">
        <p14:creationId xmlns:p14="http://schemas.microsoft.com/office/powerpoint/2010/main" val="7775783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4"/>
          <p:cNvSpPr>
            <a:spLocks noChangeArrowheads="1"/>
          </p:cNvSpPr>
          <p:nvPr/>
        </p:nvSpPr>
        <p:spPr bwMode="auto">
          <a:xfrm>
            <a:off x="1847850" y="609601"/>
            <a:ext cx="8280400" cy="532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r>
              <a:rPr lang="tr-TR" altLang="tr-TR" sz="2000" b="1">
                <a:latin typeface="Arial" panose="020B0604020202020204" pitchFamily="34" charset="0"/>
              </a:rPr>
              <a:t>4.2.3. Kalsiyum</a:t>
            </a:r>
            <a:r>
              <a:rPr lang="tr-TR" altLang="tr-TR" sz="2000">
                <a:latin typeface="Arial" panose="020B0604020202020204" pitchFamily="34" charset="0"/>
              </a:rPr>
              <a:t> (Ca)</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Ca, asidik topraklarda pH’ nın ayarlanmasında, köklerin bakteriler tarafından enfeksiyonda ve nodozite oluşumunda önemli rol oynar. Bitki büyümesine olumlu etkide yaparken, azot fiksasyonunu engelleyecek  Mn ve Al iyonlarının zehirli etkilerini de azaltmaktadır. Toprakta kalsiyum miktarının artmasıyla, </a:t>
            </a:r>
            <a:r>
              <a:rPr lang="tr-TR" altLang="tr-TR" sz="2000" i="1">
                <a:latin typeface="Arial" panose="020B0604020202020204" pitchFamily="34" charset="0"/>
              </a:rPr>
              <a:t>Rhizobium</a:t>
            </a:r>
            <a:r>
              <a:rPr lang="tr-TR" altLang="tr-TR" sz="2000">
                <a:latin typeface="Arial" panose="020B0604020202020204" pitchFamily="34" charset="0"/>
              </a:rPr>
              <a:t> bakterilerinin etkinliği de artmaktadır.</a:t>
            </a:r>
          </a:p>
          <a:p>
            <a:pPr algn="just" eaLnBrk="1" hangingPunct="1">
              <a:spcBef>
                <a:spcPct val="0"/>
              </a:spcBef>
              <a:buClrTx/>
              <a:buSzTx/>
              <a:buFontTx/>
              <a:buNone/>
            </a:pPr>
            <a:r>
              <a:rPr lang="tr-TR" altLang="tr-TR" sz="2000">
                <a:latin typeface="Arial" panose="020B0604020202020204" pitchFamily="34" charset="0"/>
              </a:rPr>
              <a:t> </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r>
              <a:rPr lang="tr-TR" altLang="tr-TR" sz="2000" b="1">
                <a:latin typeface="Arial" panose="020B0604020202020204" pitchFamily="34" charset="0"/>
              </a:rPr>
              <a:t>4.2.4. Bor (B)</a:t>
            </a:r>
          </a:p>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Eksikliğinde, bitkinin nodozitelere giden iletim demetleri de etkilenerek,  azot bağlama bölgesinde karbonhidrat eksikliği ortaya çıkar ve  nodüller fonksiyonlarını gösteremezler.</a:t>
            </a:r>
          </a:p>
          <a:p>
            <a:pPr algn="just" eaLnBrk="1" hangingPunct="1">
              <a:spcBef>
                <a:spcPct val="0"/>
              </a:spcBef>
              <a:buClrTx/>
              <a:buSzTx/>
              <a:buFontTx/>
              <a:buNone/>
            </a:pPr>
            <a:endParaRPr lang="tr-TR" altLang="tr-TR" sz="2000">
              <a:latin typeface="Arial" panose="020B0604020202020204" pitchFamily="34" charset="0"/>
            </a:endParaRPr>
          </a:p>
        </p:txBody>
      </p:sp>
    </p:spTree>
    <p:extLst>
      <p:ext uri="{BB962C8B-B14F-4D97-AF65-F5344CB8AC3E}">
        <p14:creationId xmlns:p14="http://schemas.microsoft.com/office/powerpoint/2010/main" val="10867050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5"/>
          <p:cNvSpPr>
            <a:spLocks noChangeArrowheads="1"/>
          </p:cNvSpPr>
          <p:nvPr/>
        </p:nvSpPr>
        <p:spPr bwMode="auto">
          <a:xfrm>
            <a:off x="1774825" y="1052514"/>
            <a:ext cx="8496300" cy="532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1" hangingPunct="1">
              <a:spcBef>
                <a:spcPct val="0"/>
              </a:spcBef>
              <a:buClrTx/>
              <a:buSzTx/>
              <a:buFontTx/>
              <a:buNone/>
            </a:pPr>
            <a:r>
              <a:rPr lang="tr-TR" altLang="tr-TR" sz="2000" b="1">
                <a:latin typeface="Arial" panose="020B0604020202020204" pitchFamily="34" charset="0"/>
              </a:rPr>
              <a:t>4.2.5. Kobalt</a:t>
            </a:r>
            <a:r>
              <a:rPr lang="tr-TR" altLang="tr-TR" sz="2000">
                <a:latin typeface="Arial" panose="020B0604020202020204" pitchFamily="34" charset="0"/>
              </a:rPr>
              <a:t> (Co)</a:t>
            </a:r>
          </a:p>
          <a:p>
            <a:pPr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Azot bağlayan mikroorganizmalar için gerekli elementlerden olup, yarayışlı Co ve molibden (Mo) düzeyi yüksek topraklarda, baklagil bitkilerince azot fiksasyonu da yüksek olur. Bakteri hücrelerinde; Co ve  B</a:t>
            </a:r>
            <a:r>
              <a:rPr lang="tr-TR" altLang="tr-TR" sz="2000" baseline="-25000">
                <a:latin typeface="Arial" panose="020B0604020202020204" pitchFamily="34" charset="0"/>
              </a:rPr>
              <a:t>12</a:t>
            </a:r>
            <a:r>
              <a:rPr lang="tr-TR" altLang="tr-TR" sz="2000">
                <a:latin typeface="Arial" panose="020B0604020202020204" pitchFamily="34" charset="0"/>
              </a:rPr>
              <a:t> vitaminini içeren bileşikler halinde bulunur. Nodozite dokularının foksiyonel olabilmesi  için eser-az miktarda Co’a gereksinim vardır. </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endParaRPr lang="tr-TR" altLang="tr-TR" sz="2000">
              <a:latin typeface="Arial" panose="020B0604020202020204" pitchFamily="34" charset="0"/>
            </a:endParaRPr>
          </a:p>
          <a:p>
            <a:pPr eaLnBrk="1" hangingPunct="1">
              <a:spcBef>
                <a:spcPct val="0"/>
              </a:spcBef>
              <a:buClrTx/>
              <a:buSzTx/>
              <a:buFontTx/>
              <a:buNone/>
            </a:pPr>
            <a:r>
              <a:rPr lang="tr-TR" altLang="tr-TR" sz="2000" b="1">
                <a:latin typeface="Arial" panose="020B0604020202020204" pitchFamily="34" charset="0"/>
              </a:rPr>
              <a:t>4.2.6. Demir (Fe)</a:t>
            </a:r>
          </a:p>
          <a:p>
            <a:pPr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Demir, azot bağlamasında katalizör olarak görev yapmaktadır. Nodüle pembe rengini içindeki demir nedeniyle «Leghemoglobin» maddesi vermektedir. </a:t>
            </a:r>
            <a:r>
              <a:rPr lang="tr-TR" altLang="tr-TR" sz="2000" i="1">
                <a:latin typeface="Arial" panose="020B0604020202020204" pitchFamily="34" charset="0"/>
              </a:rPr>
              <a:t>Rhizobium</a:t>
            </a:r>
            <a:r>
              <a:rPr lang="tr-TR" altLang="tr-TR" sz="2000">
                <a:latin typeface="Arial" panose="020B0604020202020204" pitchFamily="34" charset="0"/>
              </a:rPr>
              <a:t> suşlarının, azot bağlama bakımından etkili olmalarının özellikle üç değerli demir bileşikleri ile  yakından ilintii olduğu konusunda görüş birliği vardır. </a:t>
            </a:r>
          </a:p>
        </p:txBody>
      </p:sp>
    </p:spTree>
    <p:extLst>
      <p:ext uri="{BB962C8B-B14F-4D97-AF65-F5344CB8AC3E}">
        <p14:creationId xmlns:p14="http://schemas.microsoft.com/office/powerpoint/2010/main" val="1283232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4"/>
          <p:cNvSpPr>
            <a:spLocks noChangeArrowheads="1"/>
          </p:cNvSpPr>
          <p:nvPr/>
        </p:nvSpPr>
        <p:spPr bwMode="auto">
          <a:xfrm>
            <a:off x="1774825" y="468313"/>
            <a:ext cx="8642350" cy="526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endParaRPr lang="tr-TR" altLang="tr-TR" sz="1600">
              <a:latin typeface="Arial" panose="020B0604020202020204" pitchFamily="34" charset="0"/>
            </a:endParaRPr>
          </a:p>
          <a:p>
            <a:pPr algn="just" eaLnBrk="1" hangingPunct="1">
              <a:spcBef>
                <a:spcPct val="0"/>
              </a:spcBef>
              <a:buClrTx/>
              <a:buSzTx/>
              <a:buFontTx/>
              <a:buNone/>
            </a:pPr>
            <a:r>
              <a:rPr lang="tr-TR" altLang="tr-TR" sz="2000" b="1">
                <a:latin typeface="Arial" panose="020B0604020202020204" pitchFamily="34" charset="0"/>
              </a:rPr>
              <a:t>4.2.7. Molibden (Mo)</a:t>
            </a:r>
          </a:p>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Leghemoglobinin yapısında bulunduğu için azot bağlamaya doğrudan etkisi olup, eksikliğinde nodozite normal olarak oluşmakta ancak azot bağlayamamaktadır. Azot bağlama mekanizmasının çalışması için   nitrogenaz enzimi ile Fe ve Mo atomlarını içeren protein komplekleri gereklidir. Benzer şekilde, molibden eksikliğinde nodüller yeşil renkli ve yaşlı görünümde olurlar.</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r>
              <a:rPr lang="tr-TR" altLang="tr-TR" sz="2000" b="1">
                <a:latin typeface="Arial" panose="020B0604020202020204" pitchFamily="34" charset="0"/>
              </a:rPr>
              <a:t>4.2.8. Bakır  (Cu)</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 Eksikliğinde, bakteroid sayısı azalmakta, hemoglobin yapımı ve azot bağlanması durur; yine eksikliği halinde, aktif olmayan ırklar tarafından çok sayıda nodül oluşmasına neden olmaktadır. </a:t>
            </a:r>
          </a:p>
          <a:p>
            <a:pPr algn="just" eaLnBrk="1" hangingPunct="1">
              <a:spcBef>
                <a:spcPct val="0"/>
              </a:spcBef>
              <a:buClrTx/>
              <a:buSzTx/>
              <a:buFontTx/>
              <a:buNone/>
            </a:pPr>
            <a:endParaRPr lang="tr-TR" altLang="tr-TR" sz="2000">
              <a:latin typeface="Arial" panose="020B0604020202020204" pitchFamily="34" charset="0"/>
            </a:endParaRPr>
          </a:p>
        </p:txBody>
      </p:sp>
    </p:spTree>
    <p:extLst>
      <p:ext uri="{BB962C8B-B14F-4D97-AF65-F5344CB8AC3E}">
        <p14:creationId xmlns:p14="http://schemas.microsoft.com/office/powerpoint/2010/main" val="14568983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4"/>
          <p:cNvSpPr>
            <a:spLocks noChangeArrowheads="1"/>
          </p:cNvSpPr>
          <p:nvPr/>
        </p:nvSpPr>
        <p:spPr bwMode="auto">
          <a:xfrm>
            <a:off x="1774825" y="620713"/>
            <a:ext cx="8281988" cy="606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1" hangingPunct="1">
              <a:spcBef>
                <a:spcPct val="0"/>
              </a:spcBef>
              <a:buClrTx/>
              <a:buSzTx/>
              <a:buFontTx/>
              <a:buNone/>
            </a:pPr>
            <a:r>
              <a:rPr lang="tr-TR" altLang="tr-TR" sz="1800" b="1">
                <a:latin typeface="Arial" panose="020B0604020202020204" pitchFamily="34" charset="0"/>
              </a:rPr>
              <a:t> </a:t>
            </a:r>
            <a:r>
              <a:rPr lang="tr-TR" altLang="tr-TR" sz="2000" b="1">
                <a:latin typeface="Arial" panose="020B0604020202020204" pitchFamily="34" charset="0"/>
              </a:rPr>
              <a:t>5.AŞILAMA</a:t>
            </a:r>
          </a:p>
          <a:p>
            <a:pPr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Aşılama; genç bitkide nodül oluşumu şansını artırmak için ekimden önce yetiştirilecek bitkiye özgü, etkili, azot bağlama yeteneği yüksek olan ve yeterli sayıdaki nodül bakterisinin tohumun yüzeyine veya toprağa bulaştırılmasına verilen addır.</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 Herhangi bir baklagil’in etkin bir nodülünden izole edilmiş bir   </a:t>
            </a:r>
          </a:p>
          <a:p>
            <a:pPr algn="just" eaLnBrk="1" hangingPunct="1">
              <a:spcBef>
                <a:spcPct val="0"/>
              </a:spcBef>
              <a:buClrTx/>
              <a:buSzTx/>
              <a:buFontTx/>
              <a:buNone/>
            </a:pPr>
            <a:r>
              <a:rPr lang="tr-TR" altLang="tr-TR" sz="2000" i="1">
                <a:latin typeface="Arial" panose="020B0604020202020204" pitchFamily="34" charset="0"/>
              </a:rPr>
              <a:t> Rhizobium</a:t>
            </a:r>
            <a:r>
              <a:rPr lang="tr-TR" altLang="tr-TR" sz="2000">
                <a:latin typeface="Arial" panose="020B0604020202020204" pitchFamily="34" charset="0"/>
              </a:rPr>
              <a:t> türünün izole edildiği baklagil bitkisinden başka çeşitlerde  </a:t>
            </a:r>
          </a:p>
          <a:p>
            <a:pPr algn="just" eaLnBrk="1" hangingPunct="1">
              <a:spcBef>
                <a:spcPct val="0"/>
              </a:spcBef>
              <a:buClrTx/>
              <a:buSzTx/>
              <a:buFontTx/>
              <a:buNone/>
            </a:pPr>
            <a:r>
              <a:rPr lang="tr-TR" altLang="tr-TR" sz="2000">
                <a:latin typeface="Arial" panose="020B0604020202020204" pitchFamily="34" charset="0"/>
              </a:rPr>
              <a:t> de nodül oluşturabilme yeteneğine çapraz aşılama (Cross -  </a:t>
            </a:r>
          </a:p>
          <a:p>
            <a:pPr algn="just" eaLnBrk="1" hangingPunct="1">
              <a:spcBef>
                <a:spcPct val="0"/>
              </a:spcBef>
              <a:buClrTx/>
              <a:buSzTx/>
              <a:buFontTx/>
              <a:buNone/>
            </a:pPr>
            <a:r>
              <a:rPr lang="tr-TR" altLang="tr-TR" sz="2000">
                <a:latin typeface="Arial" panose="020B0604020202020204" pitchFamily="34" charset="0"/>
              </a:rPr>
              <a:t> inoculation) denir. </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Yaklaşık 22 çapraz aşılama grubu ve bu bitki gruplarını enfekte eden </a:t>
            </a:r>
          </a:p>
          <a:p>
            <a:pPr algn="just" eaLnBrk="1" hangingPunct="1">
              <a:spcBef>
                <a:spcPct val="0"/>
              </a:spcBef>
              <a:buClrTx/>
              <a:buSzTx/>
              <a:buFontTx/>
              <a:buNone/>
            </a:pPr>
            <a:r>
              <a:rPr lang="tr-TR" altLang="tr-TR" sz="2000">
                <a:latin typeface="Arial" panose="020B0604020202020204" pitchFamily="34" charset="0"/>
              </a:rPr>
              <a:t>6 adet bakteri grubu vardır. </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endParaRPr lang="tr-TR" altLang="tr-TR" sz="1600">
              <a:latin typeface="Arial" panose="020B0604020202020204" pitchFamily="34" charset="0"/>
            </a:endParaRPr>
          </a:p>
          <a:p>
            <a:pPr algn="just" eaLnBrk="1" hangingPunct="1">
              <a:spcBef>
                <a:spcPct val="0"/>
              </a:spcBef>
              <a:buClrTx/>
              <a:buSzTx/>
              <a:buFontTx/>
              <a:buNone/>
            </a:pPr>
            <a:endParaRPr lang="tr-TR" altLang="tr-TR" sz="1600">
              <a:latin typeface="Arial" panose="020B0604020202020204" pitchFamily="34" charset="0"/>
            </a:endParaRPr>
          </a:p>
          <a:p>
            <a:pPr algn="just" eaLnBrk="1" hangingPunct="1">
              <a:spcBef>
                <a:spcPct val="0"/>
              </a:spcBef>
              <a:buClrTx/>
              <a:buSzTx/>
              <a:buFontTx/>
              <a:buNone/>
            </a:pPr>
            <a:endParaRPr lang="tr-TR" altLang="tr-TR" sz="1600">
              <a:latin typeface="Arial" panose="020B0604020202020204" pitchFamily="34" charset="0"/>
            </a:endParaRPr>
          </a:p>
        </p:txBody>
      </p:sp>
    </p:spTree>
    <p:extLst>
      <p:ext uri="{BB962C8B-B14F-4D97-AF65-F5344CB8AC3E}">
        <p14:creationId xmlns:p14="http://schemas.microsoft.com/office/powerpoint/2010/main" val="9537611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0"/>
          <p:cNvSpPr>
            <a:spLocks noChangeArrowheads="1"/>
          </p:cNvSpPr>
          <p:nvPr/>
        </p:nvSpPr>
        <p:spPr bwMode="auto">
          <a:xfrm>
            <a:off x="1520825" y="115888"/>
            <a:ext cx="8820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r>
              <a:rPr lang="tr-TR" altLang="tr-TR" sz="1800" b="1">
                <a:latin typeface="Arial" panose="020B0604020202020204" pitchFamily="34" charset="0"/>
              </a:rPr>
              <a:t>  </a:t>
            </a:r>
            <a:r>
              <a:rPr lang="tr-TR" altLang="tr-TR" sz="1600" b="1">
                <a:latin typeface="Arial" panose="020B0604020202020204" pitchFamily="34" charset="0"/>
              </a:rPr>
              <a:t>Çizelge 4. Baklagil - </a:t>
            </a:r>
            <a:r>
              <a:rPr lang="tr-TR" altLang="tr-TR" sz="1600" b="1" i="1">
                <a:latin typeface="Arial" panose="020B0604020202020204" pitchFamily="34" charset="0"/>
              </a:rPr>
              <a:t>Rhizobium</a:t>
            </a:r>
            <a:r>
              <a:rPr lang="tr-TR" altLang="tr-TR" sz="1600" b="1">
                <a:latin typeface="Arial" panose="020B0604020202020204" pitchFamily="34" charset="0"/>
              </a:rPr>
              <a:t> Simbiyozunda Tanımlanan  Çapraz Aşılama  Grupları</a:t>
            </a:r>
          </a:p>
        </p:txBody>
      </p:sp>
      <p:graphicFrame>
        <p:nvGraphicFramePr>
          <p:cNvPr id="49424" name="Group 272"/>
          <p:cNvGraphicFramePr>
            <a:graphicFrameLocks noGrp="1"/>
          </p:cNvGraphicFramePr>
          <p:nvPr>
            <p:ph type="tbl" idx="4294967295"/>
          </p:nvPr>
        </p:nvGraphicFramePr>
        <p:xfrm>
          <a:off x="1793876" y="620714"/>
          <a:ext cx="8550275" cy="6092825"/>
        </p:xfrm>
        <a:graphic>
          <a:graphicData uri="http://schemas.openxmlformats.org/drawingml/2006/table">
            <a:tbl>
              <a:tblPr/>
              <a:tblGrid>
                <a:gridCol w="3357726">
                  <a:extLst>
                    <a:ext uri="{9D8B030D-6E8A-4147-A177-3AD203B41FA5}">
                      <a16:colId xmlns:a16="http://schemas.microsoft.com/office/drawing/2014/main" val="3075412549"/>
                    </a:ext>
                  </a:extLst>
                </a:gridCol>
                <a:gridCol w="2468671">
                  <a:extLst>
                    <a:ext uri="{9D8B030D-6E8A-4147-A177-3AD203B41FA5}">
                      <a16:colId xmlns:a16="http://schemas.microsoft.com/office/drawing/2014/main" val="655255239"/>
                    </a:ext>
                  </a:extLst>
                </a:gridCol>
                <a:gridCol w="2723878">
                  <a:extLst>
                    <a:ext uri="{9D8B030D-6E8A-4147-A177-3AD203B41FA5}">
                      <a16:colId xmlns:a16="http://schemas.microsoft.com/office/drawing/2014/main" val="51537434"/>
                    </a:ext>
                  </a:extLst>
                </a:gridCol>
              </a:tblGrid>
              <a:tr h="434975">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anose="020B0604020202020204" pitchFamily="34" charset="0"/>
                        </a:rPr>
                        <a:t>Çapraz Aşılama Grupları</a:t>
                      </a:r>
                    </a:p>
                  </a:txBody>
                  <a:tcPr marL="91437" marR="914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1" i="0"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Rhizobium</a:t>
                      </a:r>
                      <a:r>
                        <a:rPr kumimoji="0" lang="tr-TR" altLang="tr-TR" sz="1800" b="1"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Türü</a:t>
                      </a:r>
                      <a:r>
                        <a:rPr kumimoji="0" lang="tr-TR" altLang="tr-TR" sz="18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a:t>
                      </a:r>
                    </a:p>
                  </a:txBody>
                  <a:tcPr marL="91437" marR="914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1"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Konukçu Bitki Türü</a:t>
                      </a:r>
                    </a:p>
                  </a:txBody>
                  <a:tcPr marL="91437" marR="914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30624195"/>
                  </a:ext>
                </a:extLst>
              </a:tr>
              <a:tr h="83343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Yonca grubu</a:t>
                      </a:r>
                    </a:p>
                  </a:txBody>
                  <a:tcPr marL="91437" marR="914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R. </a:t>
                      </a: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meliloti</a:t>
                      </a:r>
                      <a:endPar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a:t>
                      </a:r>
                    </a:p>
                  </a:txBody>
                  <a:tcPr marL="91437" marR="914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Medicago</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(Yonca)</a:t>
                      </a:r>
                      <a:endPar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Melilotus</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(Taş yoncası) </a:t>
                      </a:r>
                    </a:p>
                  </a:txBody>
                  <a:tcPr marL="91437" marR="914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32344116"/>
                  </a:ext>
                </a:extLst>
              </a:tr>
              <a:tr h="43338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Üçgül grubu</a:t>
                      </a:r>
                    </a:p>
                  </a:txBody>
                  <a:tcPr marL="91437" marR="914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R. trifolii</a:t>
                      </a:r>
                      <a:r>
                        <a:rPr kumimoji="0" lang="tr-TR" altLang="tr-TR" sz="16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p>
                  </a:txBody>
                  <a:tcPr marL="91437" marR="914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Trifolium</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(Üçgül)</a:t>
                      </a:r>
                    </a:p>
                  </a:txBody>
                  <a:tcPr marL="91437" marR="914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9730687"/>
                  </a:ext>
                </a:extLst>
              </a:tr>
              <a:tr h="126523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Bezelye grubu</a:t>
                      </a:r>
                    </a:p>
                  </a:txBody>
                  <a:tcPr marL="91437" marR="914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R. </a:t>
                      </a: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leguminosarum</a:t>
                      </a:r>
                      <a:endPar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a:t>
                      </a:r>
                    </a:p>
                  </a:txBody>
                  <a:tcPr marL="91437" marR="914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Pisum</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(Bezelye)</a:t>
                      </a:r>
                      <a:endPar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Vicia</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(Fiğ)</a:t>
                      </a:r>
                      <a:endPar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Lathyrus</a:t>
                      </a:r>
                      <a:r>
                        <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(Mürdümük)</a:t>
                      </a:r>
                    </a:p>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Lens          </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(Mercimek) </a:t>
                      </a:r>
                    </a:p>
                  </a:txBody>
                  <a:tcPr marL="91437" marR="914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20711873"/>
                  </a:ext>
                </a:extLst>
              </a:tr>
              <a:tr h="434975">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Fasulye grubu</a:t>
                      </a:r>
                    </a:p>
                  </a:txBody>
                  <a:tcPr marL="91437" marR="914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R. phaseoli</a:t>
                      </a:r>
                      <a:r>
                        <a:rPr kumimoji="0" lang="tr-TR" altLang="tr-TR" sz="16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p>
                  </a:txBody>
                  <a:tcPr marL="91437" marR="914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Phaseolus</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(Fasulye) </a:t>
                      </a:r>
                    </a:p>
                  </a:txBody>
                  <a:tcPr marL="91437" marR="914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79635878"/>
                  </a:ext>
                </a:extLst>
              </a:tr>
              <a:tr h="835025">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Acı bakla grubu</a:t>
                      </a:r>
                    </a:p>
                  </a:txBody>
                  <a:tcPr marL="91437" marR="914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600" b="0" i="1"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R. lupinu</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a:t>
                      </a:r>
                      <a:r>
                        <a:rPr kumimoji="0" lang="tr-TR" altLang="tr-TR" sz="16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p>
                  </a:txBody>
                  <a:tcPr marL="91437" marR="914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Lupinus</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(Acı bakla)</a:t>
                      </a:r>
                      <a:endPar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Ornitophus</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600" b="0" i="0"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Seradella</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a:t>
                      </a:r>
                    </a:p>
                  </a:txBody>
                  <a:tcPr marL="91437" marR="914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71925070"/>
                  </a:ext>
                </a:extLst>
              </a:tr>
              <a:tr h="1855787">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Soya fasulyesi ve </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yem börülcesi grubu</a:t>
                      </a:r>
                    </a:p>
                  </a:txBody>
                  <a:tcPr marL="91437" marR="914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R. japonicum</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a:t>
                      </a:r>
                      <a:r>
                        <a:rPr kumimoji="0" lang="tr-TR" altLang="tr-TR" sz="16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p>
                  </a:txBody>
                  <a:tcPr marL="91437" marR="914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Glycine</a:t>
                      </a:r>
                      <a:r>
                        <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(Soya fasulyesi)</a:t>
                      </a:r>
                      <a:endPar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Vigna</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(Yem börülcesi)</a:t>
                      </a:r>
                      <a:endPar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Lespedeza</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(Üçgül)</a:t>
                      </a:r>
                      <a:endPar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Crotalaria</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600" b="0" i="0"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Krotalarga</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a:t>
                      </a:r>
                      <a:endPar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Pueraria</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600" b="0" i="0"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Kudzu</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a:t>
                      </a:r>
                      <a:endParaRPr kumimoji="0" lang="tr-TR" altLang="tr-TR" sz="1600" b="0" i="1"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just"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600" b="0" i="1"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Arachis</a:t>
                      </a:r>
                      <a:r>
                        <a:rPr kumimoji="0" lang="tr-TR" altLang="tr-TR" sz="16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(Yer fıstığı) </a:t>
                      </a:r>
                    </a:p>
                  </a:txBody>
                  <a:tcPr marL="91437" marR="914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41291324"/>
                  </a:ext>
                </a:extLst>
              </a:tr>
            </a:tbl>
          </a:graphicData>
        </a:graphic>
      </p:graphicFrame>
    </p:spTree>
    <p:extLst>
      <p:ext uri="{BB962C8B-B14F-4D97-AF65-F5344CB8AC3E}">
        <p14:creationId xmlns:p14="http://schemas.microsoft.com/office/powerpoint/2010/main" val="339226031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1801</Words>
  <Application>Microsoft Office PowerPoint</Application>
  <PresentationFormat>Geniş ekran</PresentationFormat>
  <Paragraphs>198</Paragraphs>
  <Slides>23</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Arial</vt:lpstr>
      <vt:lpstr>Calibri</vt:lpstr>
      <vt:lpstr>Calibri Light</vt:lpstr>
      <vt:lpstr>Wingdings</vt:lpstr>
      <vt:lpstr>Wingdings 3</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5.2. Aşılama  Yapılması Gereken Durumlar</vt:lpstr>
      <vt:lpstr>PowerPoint Sunusu</vt:lpstr>
      <vt:lpstr>PowerPoint Sunusu</vt:lpstr>
      <vt:lpstr>PowerPoint Sunusu</vt:lpstr>
      <vt:lpstr>PowerPoint Sunusu</vt:lpstr>
      <vt:lpstr>PowerPoint Sunusu</vt:lpstr>
      <vt:lpstr>PowerPoint Sunusu</vt:lpstr>
      <vt:lpstr>Baklagil Yem Bitkilerinin Azot Fiksasyonu Açısından Önemi</vt:lpstr>
      <vt:lpstr>PowerPoint Sunusu</vt:lpstr>
      <vt:lpstr>Simbiyotik Olmayan Azot Fiksasyonu</vt:lpstr>
      <vt:lpstr>PowerPoint Sunusu</vt:lpstr>
      <vt:lpstr>Simbiyotik Azot Fiksasyonu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SSSSSSSSSS</dc:creator>
  <cp:lastModifiedBy>SSSSSSSSSS</cp:lastModifiedBy>
  <cp:revision>4</cp:revision>
  <dcterms:created xsi:type="dcterms:W3CDTF">2020-09-17T17:30:29Z</dcterms:created>
  <dcterms:modified xsi:type="dcterms:W3CDTF">2020-09-17T17:35:21Z</dcterms:modified>
</cp:coreProperties>
</file>