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287" r:id="rId3"/>
    <p:sldId id="284" r:id="rId4"/>
    <p:sldId id="257" r:id="rId5"/>
    <p:sldId id="286" r:id="rId6"/>
    <p:sldId id="258" r:id="rId7"/>
    <p:sldId id="259" r:id="rId8"/>
    <p:sldId id="260" r:id="rId9"/>
    <p:sldId id="288"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90" r:id="rId23"/>
    <p:sldId id="273" r:id="rId24"/>
    <p:sldId id="274" r:id="rId25"/>
    <p:sldId id="275" r:id="rId26"/>
    <p:sldId id="276" r:id="rId27"/>
    <p:sldId id="277" r:id="rId28"/>
    <p:sldId id="289" r:id="rId29"/>
    <p:sldId id="292" r:id="rId30"/>
    <p:sldId id="291" r:id="rId31"/>
    <p:sldId id="295" r:id="rId32"/>
    <p:sldId id="296" r:id="rId33"/>
    <p:sldId id="298" r:id="rId34"/>
    <p:sldId id="299" r:id="rId35"/>
    <p:sldId id="297" r:id="rId36"/>
    <p:sldId id="293" r:id="rId37"/>
    <p:sldId id="300" r:id="rId38"/>
    <p:sldId id="294" r:id="rId39"/>
    <p:sldId id="301" r:id="rId40"/>
    <p:sldId id="279" r:id="rId41"/>
    <p:sldId id="280" r:id="rId42"/>
    <p:sldId id="281" r:id="rId43"/>
    <p:sldId id="285" r:id="rId44"/>
    <p:sldId id="282" r:id="rId45"/>
    <p:sldId id="283" r:id="rId4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1pPr>
    <a:lvl2pPr marL="0" marR="0" indent="228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2pPr>
    <a:lvl3pPr marL="0" marR="0" indent="457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3pPr>
    <a:lvl4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4pPr>
    <a:lvl5pPr marL="0" marR="0" indent="914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5pPr>
    <a:lvl6pPr marL="0" marR="0" indent="11430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6pPr>
    <a:lvl7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7pPr>
    <a:lvl8pPr marL="0" marR="0" indent="1600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8pPr>
    <a:lvl9pPr marL="0" marR="0" indent="1828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858585"/>
        </a:fontRef>
        <a:srgbClr val="858585"/>
      </a:tcTxStyle>
      <a:tcStyle>
        <a:tcBdr>
          <a:left>
            <a:ln w="12700" cap="flat">
              <a:solidFill>
                <a:srgbClr val="4780AA"/>
              </a:solidFill>
              <a:prstDash val="solid"/>
              <a:miter lim="400000"/>
            </a:ln>
          </a:left>
          <a:right>
            <a:ln w="12700" cap="flat">
              <a:solidFill>
                <a:srgbClr val="4780AA"/>
              </a:solidFill>
              <a:prstDash val="solid"/>
              <a:miter lim="400000"/>
            </a:ln>
          </a:right>
          <a:top>
            <a:ln w="127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noFill/>
        </a:fill>
      </a:tcStyle>
    </a:wholeTbl>
    <a:band2H>
      <a:tcTxStyle/>
      <a:tcStyle>
        <a:tcBdr/>
        <a:fill>
          <a:solidFill>
            <a:srgbClr val="B9C4C8">
              <a:alpha val="30000"/>
            </a:srgbClr>
          </a:solidFill>
        </a:fill>
      </a:tcStyle>
    </a:band2H>
    <a:firstCol>
      <a:tcTxStyle b="off" i="off">
        <a:fontRef idx="minor">
          <a:srgbClr val="FFFFFF"/>
        </a:fontRef>
        <a:srgbClr val="FFFFFF"/>
      </a:tcTxStyle>
      <a:tcStyle>
        <a:tcBdr>
          <a:left>
            <a:ln w="12700" cap="flat">
              <a:solidFill>
                <a:srgbClr val="4780AA"/>
              </a:solidFill>
              <a:prstDash val="solid"/>
              <a:miter lim="400000"/>
            </a:ln>
          </a:left>
          <a:right>
            <a:ln w="12700" cap="flat">
              <a:solidFill>
                <a:srgbClr val="4780AA"/>
              </a:solidFill>
              <a:prstDash val="solid"/>
              <a:miter lim="400000"/>
            </a:ln>
          </a:right>
          <a:top>
            <a:ln w="127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solidFill>
            <a:schemeClr val="accent1">
              <a:hueOff val="-313507"/>
              <a:satOff val="34334"/>
              <a:lumOff val="-8266"/>
              <a:alpha val="62000"/>
            </a:schemeClr>
          </a:solidFill>
        </a:fill>
      </a:tcStyle>
    </a:firstCol>
    <a:lastRow>
      <a:tcTxStyle b="off" i="off">
        <a:fontRef idx="minor">
          <a:srgbClr val="45A7DE"/>
        </a:fontRef>
        <a:srgbClr val="45A7DE"/>
      </a:tcTxStyle>
      <a:tcStyle>
        <a:tcBdr>
          <a:left>
            <a:ln w="12700" cap="flat">
              <a:solidFill>
                <a:srgbClr val="4780AA"/>
              </a:solidFill>
              <a:prstDash val="solid"/>
              <a:miter lim="400000"/>
            </a:ln>
          </a:left>
          <a:right>
            <a:ln w="12700" cap="flat">
              <a:solidFill>
                <a:srgbClr val="4780AA"/>
              </a:solidFill>
              <a:prstDash val="solid"/>
              <a:miter lim="400000"/>
            </a:ln>
          </a:right>
          <a:top>
            <a:ln w="254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noFill/>
        </a:fill>
      </a:tcStyle>
    </a:lastRow>
    <a:firstRow>
      <a:tcTxStyle b="off" i="off">
        <a:fontRef idx="minor">
          <a:srgbClr val="FFFFFF"/>
        </a:fontRef>
        <a:srgbClr val="FFFFFF"/>
      </a:tcTxStyle>
      <a:tcStyle>
        <a:tcBdr>
          <a:left>
            <a:ln w="12700" cap="flat">
              <a:solidFill>
                <a:srgbClr val="4780AA"/>
              </a:solidFill>
              <a:prstDash val="solid"/>
              <a:miter lim="400000"/>
            </a:ln>
          </a:left>
          <a:right>
            <a:ln w="12700" cap="flat">
              <a:solidFill>
                <a:srgbClr val="4780AA"/>
              </a:solidFill>
              <a:prstDash val="solid"/>
              <a:miter lim="400000"/>
            </a:ln>
          </a:right>
          <a:top>
            <a:ln w="127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solidFill>
            <a:schemeClr val="accent1">
              <a:hueOff val="-313507"/>
              <a:satOff val="34334"/>
              <a:lumOff val="-8266"/>
              <a:alpha val="62000"/>
            </a:schemeClr>
          </a:solidFill>
        </a:fill>
      </a:tcStyle>
    </a:firstRow>
  </a:tblStyle>
  <a:tblStyle styleId="{C7B018BB-80A7-4F77-B60F-C8B233D01FF8}" styleName="">
    <a:tblBg/>
    <a:wholeTbl>
      <a:tcTxStyle b="off" i="off">
        <a:fontRef idx="minor">
          <a:srgbClr val="858585"/>
        </a:fontRef>
        <a:srgbClr val="858585"/>
      </a:tcTxStyle>
      <a:tcStyle>
        <a:tcBdr>
          <a:left>
            <a:ln w="12700" cap="flat">
              <a:noFill/>
              <a:miter lim="400000"/>
            </a:ln>
          </a:left>
          <a:right>
            <a:ln w="12700" cap="flat">
              <a:noFill/>
              <a:miter lim="400000"/>
            </a:ln>
          </a:right>
          <a:top>
            <a:ln w="25400" cap="flat">
              <a:solidFill>
                <a:schemeClr val="accent1">
                  <a:hueOff val="-313507"/>
                  <a:satOff val="34334"/>
                  <a:lumOff val="-8266"/>
                  <a:alpha val="62000"/>
                </a:schemeClr>
              </a:solidFill>
              <a:prstDash val="solid"/>
              <a:miter lim="400000"/>
            </a:ln>
          </a:top>
          <a:bottom>
            <a:ln w="25400" cap="flat">
              <a:solidFill>
                <a:schemeClr val="accent1">
                  <a:hueOff val="-313507"/>
                  <a:satOff val="34334"/>
                  <a:lumOff val="-8266"/>
                  <a:alpha val="62000"/>
                </a:schemeClr>
              </a:solidFill>
              <a:prstDash val="solid"/>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noFill/>
        </a:fill>
      </a:tcStyle>
    </a:wholeTbl>
    <a:band2H>
      <a:tcTxStyle/>
      <a:tcStyle>
        <a:tcBdr/>
        <a:fill>
          <a:solidFill>
            <a:schemeClr val="accent1">
              <a:hueOff val="-313507"/>
              <a:satOff val="34334"/>
              <a:lumOff val="-8266"/>
              <a:alpha val="10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25400" cap="flat">
              <a:solidFill>
                <a:schemeClr val="accent1">
                  <a:hueOff val="-313507"/>
                  <a:satOff val="34334"/>
                  <a:lumOff val="-8266"/>
                  <a:alpha val="62000"/>
                </a:schemeClr>
              </a:solidFill>
              <a:prstDash val="solid"/>
              <a:miter lim="400000"/>
            </a:ln>
          </a:top>
          <a:bottom>
            <a:ln w="25400" cap="flat">
              <a:solidFill>
                <a:schemeClr val="accent1">
                  <a:hueOff val="-313507"/>
                  <a:satOff val="34334"/>
                  <a:lumOff val="-8266"/>
                  <a:alpha val="62000"/>
                </a:schemeClr>
              </a:solidFill>
              <a:prstDash val="solid"/>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solidFill>
            <a:schemeClr val="accent6">
              <a:hueOff val="-254308"/>
              <a:satOff val="57261"/>
              <a:lumOff val="12765"/>
              <a:alpha val="62000"/>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solidFill>
            <a:schemeClr val="accent6">
              <a:hueOff val="137185"/>
              <a:satOff val="27043"/>
              <a:lumOff val="-11337"/>
              <a:alpha val="8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solidFill>
            <a:schemeClr val="accent6">
              <a:hueOff val="137185"/>
              <a:satOff val="27043"/>
              <a:lumOff val="-11337"/>
              <a:alpha val="80000"/>
            </a:schemeClr>
          </a:solidFill>
        </a:fill>
      </a:tcStyle>
    </a:firstRow>
  </a:tblStyle>
  <a:tblStyle styleId="{EEE7283C-3CF3-47DC-8721-378D4A62B228}" styleName="">
    <a:tblBg/>
    <a:wholeTbl>
      <a:tcTxStyle b="off" i="off">
        <a:fontRef idx="minor">
          <a:srgbClr val="858585"/>
        </a:fontRef>
        <a:srgbClr val="858585"/>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C4C4C4">
              <a:alpha val="30000"/>
            </a:srgbClr>
          </a:solidFill>
        </a:fill>
      </a:tcStyle>
    </a:band2H>
    <a:firstCol>
      <a:tcTxStyle b="off" i="off">
        <a:fontRef idx="minor">
          <a:srgbClr val="FFFFFF"/>
        </a:fontRef>
        <a:srgbClr val="FFFFFF"/>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BABABA">
              <a:alpha val="70000"/>
            </a:srgbClr>
          </a:solidFill>
        </a:fill>
      </a:tcStyle>
    </a:firstCol>
    <a:lastRow>
      <a:tcTxStyle b="off" i="off">
        <a:fontRef idx="minor">
          <a:srgbClr val="858585"/>
        </a:fontRef>
        <a:srgbClr val="858585"/>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4B4B4B"/>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lastRow>
    <a:firstRow>
      <a:tcTxStyle b="off" i="off">
        <a:fontRef idx="minor">
          <a:srgbClr val="FFFFFF"/>
        </a:fontRef>
        <a:srgbClr val="FFFFFF"/>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chemeClr val="accent2">
              <a:hueOff val="-739060"/>
              <a:satOff val="51948"/>
              <a:lumOff val="-8454"/>
              <a:alpha val="62000"/>
            </a:schemeClr>
          </a:solidFill>
        </a:fill>
      </a:tcStyle>
    </a:firstRow>
  </a:tblStyle>
  <a:tblStyle styleId="{CF821DB8-F4EB-4A41-A1BA-3FCAFE7338EE}" styleName="">
    <a:tblBg/>
    <a:wholeTbl>
      <a:tcTxStyle b="off" i="off">
        <a:fontRef idx="minor">
          <a:srgbClr val="858585"/>
        </a:fontRef>
        <a:srgbClr val="858585"/>
      </a:tcTxStyle>
      <a:tcStyle>
        <a:tcBdr>
          <a:left>
            <a:ln w="12700" cap="flat">
              <a:noFill/>
              <a:miter lim="400000"/>
            </a:ln>
          </a:left>
          <a:right>
            <a:ln w="12700" cap="flat">
              <a:noFill/>
              <a:miter lim="400000"/>
            </a:ln>
          </a:right>
          <a:top>
            <a:ln w="12700" cap="flat">
              <a:solidFill>
                <a:srgbClr val="868685"/>
              </a:solidFill>
              <a:prstDash val="solid"/>
              <a:miter lim="400000"/>
            </a:ln>
          </a:top>
          <a:bottom>
            <a:ln w="12700" cap="flat">
              <a:solidFill>
                <a:srgbClr val="868685"/>
              </a:solidFill>
              <a:prstDash val="solid"/>
              <a:miter lim="400000"/>
            </a:ln>
          </a:bottom>
          <a:insideH>
            <a:ln w="12700" cap="flat">
              <a:solidFill>
                <a:srgbClr val="868685"/>
              </a:solidFill>
              <a:prstDash val="solid"/>
              <a:miter lim="400000"/>
            </a:ln>
          </a:insideH>
          <a:insideV>
            <a:ln w="12700" cap="flat">
              <a:noFill/>
              <a:miter lim="400000"/>
            </a:ln>
          </a:insideV>
        </a:tcBdr>
        <a:fill>
          <a:solidFill>
            <a:srgbClr val="FFFFFF">
              <a:alpha val="50000"/>
            </a:srgbClr>
          </a:solidFill>
        </a:fill>
      </a:tcStyle>
    </a:wholeTbl>
    <a:band2H>
      <a:tcTxStyle/>
      <a:tcStyle>
        <a:tcBdr/>
        <a:fill>
          <a:solidFill>
            <a:srgbClr val="D5CBC0">
              <a:alpha val="39000"/>
            </a:srgbClr>
          </a:solidFill>
        </a:fill>
      </a:tcStyle>
    </a:band2H>
    <a:firstCol>
      <a:tcTxStyle b="off" i="off">
        <a:fontRef idx="minor">
          <a:srgbClr val="858585"/>
        </a:fontRef>
        <a:srgbClr val="858585"/>
      </a:tcTxStyle>
      <a:tcStyle>
        <a:tcBdr>
          <a:left>
            <a:ln w="12700" cap="flat">
              <a:solidFill>
                <a:srgbClr val="868685"/>
              </a:solidFill>
              <a:prstDash val="solid"/>
              <a:miter lim="400000"/>
            </a:ln>
          </a:left>
          <a:right>
            <a:ln w="12700" cap="flat">
              <a:solidFill>
                <a:srgbClr val="868685"/>
              </a:solidFill>
              <a:prstDash val="solid"/>
              <a:miter lim="400000"/>
            </a:ln>
          </a:right>
          <a:top>
            <a:ln w="12700" cap="flat">
              <a:solidFill>
                <a:srgbClr val="868685"/>
              </a:solidFill>
              <a:prstDash val="solid"/>
              <a:miter lim="400000"/>
            </a:ln>
          </a:top>
          <a:bottom>
            <a:ln w="12700" cap="flat">
              <a:solidFill>
                <a:srgbClr val="868685"/>
              </a:solidFill>
              <a:prstDash val="solid"/>
              <a:miter lim="400000"/>
            </a:ln>
          </a:bottom>
          <a:insideH>
            <a:ln w="12700" cap="flat">
              <a:solidFill>
                <a:srgbClr val="868685"/>
              </a:solidFill>
              <a:prstDash val="solid"/>
              <a:miter lim="400000"/>
            </a:ln>
          </a:insideH>
          <a:insideV>
            <a:ln w="12700" cap="flat">
              <a:noFill/>
              <a:miter lim="400000"/>
            </a:ln>
          </a:insideV>
        </a:tcBdr>
        <a:fill>
          <a:solidFill>
            <a:srgbClr val="FFFFFF">
              <a:alpha val="5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A3C00"/>
              </a:solidFill>
              <a:prstDash val="solid"/>
              <a:miter lim="400000"/>
            </a:ln>
          </a:top>
          <a:bottom>
            <a:ln w="12700" cap="flat">
              <a:solidFill>
                <a:srgbClr val="9A3C00"/>
              </a:solidFill>
              <a:prstDash val="solid"/>
              <a:miter lim="400000"/>
            </a:ln>
          </a:bottom>
          <a:insideH>
            <a:ln w="12700" cap="flat">
              <a:solidFill>
                <a:srgbClr val="9A3C00"/>
              </a:solidFill>
              <a:prstDash val="solid"/>
              <a:miter lim="400000"/>
            </a:ln>
          </a:insideH>
          <a:insideV>
            <a:ln w="12700" cap="flat">
              <a:noFill/>
              <a:miter lim="400000"/>
            </a:ln>
          </a:insideV>
        </a:tcBdr>
        <a:fill>
          <a:solidFill>
            <a:srgbClr val="DE5F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A3C00"/>
              </a:solidFill>
              <a:prstDash val="solid"/>
              <a:miter lim="400000"/>
            </a:ln>
          </a:top>
          <a:bottom>
            <a:ln w="12700" cap="flat">
              <a:solidFill>
                <a:srgbClr val="9A3C00"/>
              </a:solidFill>
              <a:prstDash val="solid"/>
              <a:miter lim="400000"/>
            </a:ln>
          </a:bottom>
          <a:insideH>
            <a:ln w="12700" cap="flat">
              <a:solidFill>
                <a:srgbClr val="9A3C00"/>
              </a:solidFill>
              <a:prstDash val="solid"/>
              <a:miter lim="400000"/>
            </a:ln>
          </a:insideH>
          <a:insideV>
            <a:ln w="12700" cap="flat">
              <a:noFill/>
              <a:miter lim="400000"/>
            </a:ln>
          </a:insideV>
        </a:tcBdr>
        <a:fill>
          <a:solidFill>
            <a:srgbClr val="DE5F00">
              <a:alpha val="80000"/>
            </a:srgbClr>
          </a:solidFill>
        </a:fill>
      </a:tcStyle>
    </a:firstRow>
  </a:tblStyle>
  <a:tblStyle styleId="{33BA23B1-9221-436E-865A-0063620EA4FD}" styleName="">
    <a:tblBg/>
    <a:wholeTbl>
      <a:tcTxStyle b="off" i="off">
        <a:fontRef idx="minor">
          <a:srgbClr val="858585"/>
        </a:fontRef>
        <a:srgbClr val="858585"/>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685948">
                  <a:alpha val="62000"/>
                </a:srgbClr>
              </a:solidFill>
              <a:prstDash val="solid"/>
              <a:miter lim="400000"/>
            </a:ln>
          </a:top>
          <a:bottom>
            <a:ln w="25400" cap="flat">
              <a:solidFill>
                <a:srgbClr val="685948">
                  <a:alpha val="62000"/>
                </a:srgbClr>
              </a:solidFill>
              <a:prstDash val="solid"/>
              <a:miter lim="400000"/>
            </a:ln>
          </a:bottom>
          <a:insideH>
            <a:ln w="25400" cap="flat">
              <a:solidFill>
                <a:srgbClr val="685948">
                  <a:alpha val="62000"/>
                </a:srgbClr>
              </a:solidFill>
              <a:prstDash val="solid"/>
              <a:miter lim="400000"/>
            </a:ln>
          </a:insideH>
          <a:insideV>
            <a:ln w="25400" cap="flat">
              <a:solidFill>
                <a:srgbClr val="685948">
                  <a:alpha val="62000"/>
                </a:srgbClr>
              </a:solidFill>
              <a:prstDash val="solid"/>
              <a:miter lim="400000"/>
            </a:ln>
          </a:insideV>
        </a:tcBdr>
        <a:fill>
          <a:noFill/>
        </a:fill>
      </a:tcStyle>
    </a:wholeTbl>
    <a:band2H>
      <a:tcTxStyle/>
      <a:tcStyle>
        <a:tcBdr/>
        <a:fill>
          <a:solidFill>
            <a:srgbClr val="685948">
              <a:alpha val="15000"/>
            </a:srgbClr>
          </a:solidFill>
        </a:fill>
      </a:tcStyle>
    </a:band2H>
    <a:firstCol>
      <a:tcTxStyle b="off" i="off">
        <a:fontRef idx="minor">
          <a:srgbClr val="FFFFFF"/>
        </a:fontRef>
        <a:srgbClr val="FFFFFF"/>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160F02">
                  <a:alpha val="70000"/>
                </a:srgbClr>
              </a:solidFill>
              <a:prstDash val="solid"/>
              <a:miter lim="400000"/>
            </a:ln>
          </a:top>
          <a:bottom>
            <a:ln w="25400" cap="flat">
              <a:solidFill>
                <a:srgbClr val="160F02">
                  <a:alpha val="70000"/>
                </a:srgbClr>
              </a:solidFill>
              <a:prstDash val="solid"/>
              <a:miter lim="400000"/>
            </a:ln>
          </a:bottom>
          <a:insideH>
            <a:ln w="25400" cap="flat">
              <a:solidFill>
                <a:srgbClr val="160F02">
                  <a:alpha val="70000"/>
                </a:srgbClr>
              </a:solidFill>
              <a:prstDash val="solid"/>
              <a:miter lim="400000"/>
            </a:ln>
          </a:insideH>
          <a:insideV>
            <a:ln w="25400" cap="flat">
              <a:solidFill>
                <a:srgbClr val="160F02">
                  <a:alpha val="70000"/>
                </a:srgbClr>
              </a:solidFill>
              <a:prstDash val="solid"/>
              <a:miter lim="400000"/>
            </a:ln>
          </a:insideV>
        </a:tcBdr>
        <a:fill>
          <a:solidFill>
            <a:srgbClr val="685948">
              <a:alpha val="62000"/>
            </a:srgbClr>
          </a:solidFill>
        </a:fill>
      </a:tcStyle>
    </a:firstCol>
    <a:lastRow>
      <a:tcTxStyle b="off" i="off">
        <a:fontRef idx="minor">
          <a:srgbClr val="FFFFFF"/>
        </a:fontRef>
        <a:srgbClr val="FFFFFF"/>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685948">
                  <a:alpha val="62000"/>
                </a:srgbClr>
              </a:solidFill>
              <a:prstDash val="solid"/>
              <a:miter lim="400000"/>
            </a:ln>
          </a:top>
          <a:bottom>
            <a:ln w="25400" cap="flat">
              <a:solidFill>
                <a:srgbClr val="685948">
                  <a:alpha val="62000"/>
                </a:srgbClr>
              </a:solidFill>
              <a:prstDash val="solid"/>
              <a:miter lim="400000"/>
            </a:ln>
          </a:bottom>
          <a:insideH>
            <a:ln w="25400" cap="flat">
              <a:solidFill>
                <a:srgbClr val="685948">
                  <a:alpha val="62000"/>
                </a:srgbClr>
              </a:solidFill>
              <a:prstDash val="solid"/>
              <a:miter lim="400000"/>
            </a:ln>
          </a:insideH>
          <a:insideV>
            <a:ln w="25400" cap="flat">
              <a:solidFill>
                <a:srgbClr val="685948">
                  <a:alpha val="62000"/>
                </a:srgbClr>
              </a:solidFill>
              <a:prstDash val="solid"/>
              <a:miter lim="400000"/>
            </a:ln>
          </a:insideV>
        </a:tcBdr>
        <a:fill>
          <a:solidFill>
            <a:srgbClr val="000000">
              <a:alpha val="70000"/>
            </a:srgbClr>
          </a:solidFill>
        </a:fill>
      </a:tcStyle>
    </a:lastRow>
    <a:firstRow>
      <a:tcTxStyle b="off" i="off">
        <a:fontRef idx="minor">
          <a:srgbClr val="FFFFFF"/>
        </a:fontRef>
        <a:srgbClr val="FFFFFF"/>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685948">
                  <a:alpha val="62000"/>
                </a:srgbClr>
              </a:solidFill>
              <a:prstDash val="solid"/>
              <a:miter lim="400000"/>
            </a:ln>
          </a:top>
          <a:bottom>
            <a:ln w="25400" cap="flat">
              <a:solidFill>
                <a:srgbClr val="685948">
                  <a:alpha val="62000"/>
                </a:srgbClr>
              </a:solidFill>
              <a:prstDash val="solid"/>
              <a:miter lim="400000"/>
            </a:ln>
          </a:bottom>
          <a:insideH>
            <a:ln w="25400" cap="flat">
              <a:solidFill>
                <a:srgbClr val="685948">
                  <a:alpha val="62000"/>
                </a:srgbClr>
              </a:solidFill>
              <a:prstDash val="solid"/>
              <a:miter lim="400000"/>
            </a:ln>
          </a:insideH>
          <a:insideV>
            <a:ln w="25400" cap="flat">
              <a:solidFill>
                <a:srgbClr val="685948">
                  <a:alpha val="62000"/>
                </a:srgbClr>
              </a:solidFill>
              <a:prstDash val="solid"/>
              <a:miter lim="400000"/>
            </a:ln>
          </a:insideV>
        </a:tcBdr>
        <a:fill>
          <a:solidFill>
            <a:srgbClr val="000000">
              <a:alpha val="70000"/>
            </a:srgbClr>
          </a:solidFill>
        </a:fill>
      </a:tcStyle>
    </a:firstRow>
  </a:tblStyle>
  <a:tblStyle styleId="{2708684C-4D16-4618-839F-0558EEFCDFE6}" styleName="">
    <a:tblBg/>
    <a:wholeTbl>
      <a:tcTxStyle b="off" i="off">
        <a:fontRef idx="minor">
          <a:srgbClr val="858585"/>
        </a:fontRef>
        <a:srgbClr val="858585"/>
      </a:tcTxStyle>
      <a:tcStyle>
        <a:tcBdr>
          <a:left>
            <a:ln w="12700" cap="flat">
              <a:noFill/>
              <a:miter lim="400000"/>
            </a:ln>
          </a:left>
          <a:right>
            <a:ln w="12700" cap="flat">
              <a:noFill/>
              <a:miter lim="400000"/>
            </a:ln>
          </a:right>
          <a:top>
            <a:ln w="12700" cap="flat">
              <a:solidFill>
                <a:schemeClr val="accent1">
                  <a:hueOff val="-313507"/>
                  <a:satOff val="34334"/>
                  <a:lumOff val="-8266"/>
                  <a:alpha val="62000"/>
                </a:schemeClr>
              </a:solidFill>
              <a:prstDash val="solid"/>
              <a:miter lim="400000"/>
            </a:ln>
          </a:top>
          <a:bottom>
            <a:ln w="12700" cap="flat">
              <a:solidFill>
                <a:schemeClr val="accent1">
                  <a:hueOff val="-313507"/>
                  <a:satOff val="34334"/>
                  <a:lumOff val="-8266"/>
                  <a:alpha val="62000"/>
                </a:schemeClr>
              </a:solidFill>
              <a:prstDash val="solid"/>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wholeTbl>
    <a:band2H>
      <a:tcTxStyle/>
      <a:tcStyle>
        <a:tcBdr/>
        <a:fill>
          <a:solidFill>
            <a:srgbClr val="FEFEE0">
              <a:alpha val="55000"/>
            </a:srgbClr>
          </a:solidFill>
        </a:fill>
      </a:tcStyle>
    </a:band2H>
    <a:firstCol>
      <a:tcTxStyle b="off" i="off">
        <a:fontRef idx="minor">
          <a:srgbClr val="45A7DE"/>
        </a:fontRef>
        <a:srgbClr val="45A7DE"/>
      </a:tcTxStyle>
      <a:tcStyle>
        <a:tcBdr>
          <a:left>
            <a:ln w="12700" cap="flat">
              <a:noFill/>
              <a:miter lim="400000"/>
            </a:ln>
          </a:left>
          <a:right>
            <a:ln w="31750" cap="flat">
              <a:solidFill>
                <a:schemeClr val="accent5">
                  <a:hueOff val="61010"/>
                  <a:satOff val="20460"/>
                  <a:lumOff val="-2197"/>
                  <a:alpha val="62000"/>
                </a:schemeClr>
              </a:solidFill>
              <a:prstDash val="solid"/>
              <a:miter lim="400000"/>
            </a:ln>
          </a:right>
          <a:top>
            <a:ln w="12700" cap="flat">
              <a:solidFill>
                <a:schemeClr val="accent1">
                  <a:hueOff val="-313507"/>
                  <a:satOff val="34334"/>
                  <a:lumOff val="-8266"/>
                  <a:alpha val="62000"/>
                </a:schemeClr>
              </a:solidFill>
              <a:prstDash val="solid"/>
              <a:miter lim="400000"/>
            </a:ln>
          </a:top>
          <a:bottom>
            <a:ln w="12700" cap="flat">
              <a:solidFill>
                <a:schemeClr val="accent1">
                  <a:hueOff val="-313507"/>
                  <a:satOff val="34334"/>
                  <a:lumOff val="-8266"/>
                  <a:alpha val="62000"/>
                </a:schemeClr>
              </a:solidFill>
              <a:prstDash val="solid"/>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firstCol>
    <a:lastRow>
      <a:tcTxStyle b="off" i="off">
        <a:fontRef idx="minor">
          <a:srgbClr val="45A7DE"/>
        </a:fontRef>
        <a:srgbClr val="45A7DE"/>
      </a:tcTxStyle>
      <a:tcStyle>
        <a:tcBdr>
          <a:left>
            <a:ln w="12700" cap="flat">
              <a:noFill/>
              <a:miter lim="400000"/>
            </a:ln>
          </a:left>
          <a:right>
            <a:ln w="12700" cap="flat">
              <a:noFill/>
              <a:miter lim="400000"/>
            </a:ln>
          </a:right>
          <a:top>
            <a:ln w="25400" cap="flat">
              <a:solidFill>
                <a:schemeClr val="accent1">
                  <a:hueOff val="-313507"/>
                  <a:satOff val="34334"/>
                  <a:lumOff val="-8266"/>
                  <a:alpha val="62000"/>
                </a:schemeClr>
              </a:solidFill>
              <a:prstDash val="solid"/>
              <a:miter lim="400000"/>
            </a:ln>
          </a:top>
          <a:bottom>
            <a:ln w="12700" cap="flat">
              <a:noFill/>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lastRow>
    <a:firstRow>
      <a:tcTxStyle b="off" i="off">
        <a:fontRef idx="minor">
          <a:srgbClr val="45A7DE"/>
        </a:fontRef>
        <a:srgbClr val="45A7DE"/>
      </a:tcTxStyle>
      <a:tcStyle>
        <a:tcBdr>
          <a:left>
            <a:ln w="12700" cap="flat">
              <a:noFill/>
              <a:miter lim="400000"/>
            </a:ln>
          </a:left>
          <a:right>
            <a:ln w="12700" cap="flat">
              <a:noFill/>
              <a:miter lim="400000"/>
            </a:ln>
          </a:right>
          <a:top>
            <a:ln w="12700" cap="flat">
              <a:noFill/>
              <a:miter lim="400000"/>
            </a:ln>
          </a:top>
          <a:bottom>
            <a:ln w="25400" cap="flat">
              <a:solidFill>
                <a:schemeClr val="accent1">
                  <a:hueOff val="-313507"/>
                  <a:satOff val="34334"/>
                  <a:lumOff val="-8266"/>
                  <a:alpha val="62000"/>
                </a:schemeClr>
              </a:solidFill>
              <a:prstDash val="solid"/>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4"/>
    <p:restoredTop sz="80160"/>
  </p:normalViewPr>
  <p:slideViewPr>
    <p:cSldViewPr snapToGrid="0" snapToObjects="1">
      <p:cViewPr varScale="1">
        <p:scale>
          <a:sx n="73" d="100"/>
          <a:sy n="73" d="100"/>
        </p:scale>
        <p:origin x="31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143000" y="685800"/>
            <a:ext cx="4572000" cy="3429000"/>
          </a:xfrm>
          <a:prstGeom prst="rect">
            <a:avLst/>
          </a:prstGeom>
        </p:spPr>
        <p:txBody>
          <a:bodyPr/>
          <a:lstStyle/>
          <a:p>
            <a:endParaRPr/>
          </a:p>
        </p:txBody>
      </p:sp>
      <p:sp>
        <p:nvSpPr>
          <p:cNvPr id="136" name="Shape 13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t>değerli dinleyiciler, sizlere köpeklerde suni tohumlama ile ilgili bir seminer sunacağım.</a:t>
            </a:r>
          </a:p>
          <a:p>
            <a:endParaRPr/>
          </a:p>
          <a:p>
            <a:r>
              <a:t>Sunum sırasın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rPr dirty="0"/>
              <a:t>4.2 Semen assessment </a:t>
            </a:r>
          </a:p>
          <a:p>
            <a:r>
              <a:rPr dirty="0"/>
              <a:t>Semen assessment is an important part of the evaluation of fertility in males and it should be performed as routine element of </a:t>
            </a:r>
            <a:r>
              <a:rPr dirty="0" err="1"/>
              <a:t>prebreeding</a:t>
            </a:r>
            <a:r>
              <a:rPr dirty="0"/>
              <a:t> examination. Furthermore, semen evaluation ought to be completed before artificial insemination or sperm preservation. Semen should be assessed immediately after collection and it has to be handled carefully during all the procedures. Rapid changes of environmental temperature may be deleterious for </a:t>
            </a:r>
            <a:r>
              <a:rPr dirty="0" err="1"/>
              <a:t>spermatozoal</a:t>
            </a:r>
            <a:r>
              <a:rPr dirty="0"/>
              <a:t> motility and structure, and may also artifactually influence the results of examination. Any delay in semen assessment may decrease the percentage of motile sperm and simultaneously increase the percentage of dead sperm. It is advisable to keep all equipment necessary for semen collection and evaluation at the temperature near 37oC (Christiansen, 1984; Feldman &amp; Nelson, 1996; Linde-Forsberg, 1991).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r>
              <a:t>Hacim; Genellikle hayvanın canlı ağırlığına, prostat büyüklüğüne, yaşına, sperm alım sıklığına, uyarıma ve alınan 3. fraksiyonun miktarına bağlıdır.</a:t>
            </a:r>
          </a:p>
          <a:p>
            <a:endParaRPr/>
          </a:p>
          <a:p>
            <a:r>
              <a:t>Azalan sperm hacmi; prostat hyperplazisi, kisti, yangı, epididymitis, vas deferns ve üretra tıkanmaları ve zayıf libidoya bağlı olabilir.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rPr dirty="0" err="1"/>
              <a:t>Bundan</a:t>
            </a:r>
            <a:r>
              <a:rPr dirty="0"/>
              <a:t> </a:t>
            </a:r>
            <a:r>
              <a:rPr dirty="0" err="1"/>
              <a:t>sonraki</a:t>
            </a:r>
            <a:r>
              <a:rPr dirty="0"/>
              <a:t> </a:t>
            </a:r>
            <a:r>
              <a:rPr dirty="0" err="1"/>
              <a:t>slaytlarda</a:t>
            </a:r>
            <a:r>
              <a:rPr dirty="0"/>
              <a:t> </a:t>
            </a:r>
            <a:r>
              <a:rPr dirty="0" err="1"/>
              <a:t>spermanın</a:t>
            </a:r>
            <a:r>
              <a:rPr dirty="0"/>
              <a:t> </a:t>
            </a:r>
            <a:r>
              <a:rPr dirty="0" err="1"/>
              <a:t>doğru</a:t>
            </a:r>
            <a:r>
              <a:rPr dirty="0"/>
              <a:t> </a:t>
            </a:r>
            <a:r>
              <a:rPr dirty="0" err="1"/>
              <a:t>zamanlama</a:t>
            </a:r>
            <a:r>
              <a:rPr dirty="0"/>
              <a:t>, </a:t>
            </a:r>
            <a:r>
              <a:rPr dirty="0" err="1"/>
              <a:t>canlılık</a:t>
            </a:r>
            <a:r>
              <a:rPr dirty="0"/>
              <a:t>, </a:t>
            </a:r>
            <a:r>
              <a:rPr dirty="0" err="1"/>
              <a:t>aktarım</a:t>
            </a:r>
            <a:r>
              <a:rPr dirty="0"/>
              <a:t> </a:t>
            </a:r>
            <a:r>
              <a:rPr dirty="0" err="1"/>
              <a:t>noktası</a:t>
            </a:r>
            <a:r>
              <a:rPr dirty="0"/>
              <a:t> </a:t>
            </a:r>
            <a:r>
              <a:rPr dirty="0" err="1"/>
              <a:t>hakkında</a:t>
            </a:r>
            <a:r>
              <a:rPr dirty="0"/>
              <a:t> </a:t>
            </a:r>
            <a:r>
              <a:rPr dirty="0" err="1"/>
              <a:t>ki</a:t>
            </a:r>
            <a:r>
              <a:rPr dirty="0"/>
              <a:t> </a:t>
            </a:r>
            <a:r>
              <a:rPr dirty="0" err="1"/>
              <a:t>konular</a:t>
            </a:r>
            <a:r>
              <a:rPr dirty="0"/>
              <a:t> </a:t>
            </a:r>
            <a:r>
              <a:rPr dirty="0" err="1"/>
              <a:t>üzerine</a:t>
            </a:r>
            <a:r>
              <a:rPr dirty="0"/>
              <a:t> </a:t>
            </a:r>
            <a:r>
              <a:rPr dirty="0" err="1"/>
              <a:t>olacaktır</a:t>
            </a:r>
            <a:r>
              <a:rPr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t>yılda bir ya da 2 kez kızgınlık geçirirler,</a:t>
            </a:r>
          </a:p>
          <a:p>
            <a:r>
              <a:t>Hormonal, davranışsal ve fizyolojik olaylar siklus üzerine etki ederler,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rPr dirty="0"/>
              <a:t>On the vaginal cytology, epithelial cells of the vagina change their form in response to estrogen impregnation, and passes from small round cells with a clearly visible cytoplasm in non-estrogenic stages, to larger, cornified, angular shaped-cells with small pyknotic nucleus, almost to the point of disappearing, under the influence of estrogens (Figure 1). At beginning of estrus, vaginal cytology presents its maximum cornification index (&gt;70%). By that time, serial blood sampling for progesterone determination should start to detect the initial progesterone rise (2-3 ng/mL) which correlates with LH surge, which in turn triggers ovulation within 2 days. On the day of ovulation (day “0” of the cycle) progesterone concentrations may vary between 4 and 10 ng/</a:t>
            </a:r>
            <a:r>
              <a:rPr dirty="0" err="1"/>
              <a:t>mL.</a:t>
            </a:r>
            <a:r>
              <a:rPr dirty="0"/>
              <a:t> The sudden increase in the number of round-shaped cells and of neutrophils reflects the onset of </a:t>
            </a:r>
            <a:r>
              <a:rPr dirty="0" err="1"/>
              <a:t>diestrus</a:t>
            </a:r>
            <a:r>
              <a:rPr dirty="0"/>
              <a:t> (</a:t>
            </a:r>
            <a:r>
              <a:rPr dirty="0" err="1"/>
              <a:t>Fontbonne</a:t>
            </a:r>
            <a:r>
              <a:rPr dirty="0"/>
              <a:t> &amp; Malandain, 2006).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rPr dirty="0"/>
              <a:t>Progesterone semi-quantitative </a:t>
            </a:r>
            <a:r>
              <a:rPr dirty="0" err="1"/>
              <a:t>immunoenzymatic</a:t>
            </a:r>
            <a:r>
              <a:rPr dirty="0"/>
              <a:t> assays are available for clinical routines, but although rapids, these test lack accuracy. They give progesterone concentration according to a colorimetric scale for values corresponding to basal progesterone levels (0-1 ng/mL), intermediate levels corresponding to the LH surge (around 1-2.5ng/mL) and the ovulation periods (2.5 – 8ng/mL), and high progesterone levels (more than 8 or 10, depending on the kit). A recent study showed that, in dogs, semi-quantitative methods for progesterone determination are less accurate than the quantitative methods, in particular at intermediate plasma progesterone concentrations (</a:t>
            </a:r>
            <a:r>
              <a:rPr dirty="0" err="1"/>
              <a:t>Moxon</a:t>
            </a:r>
            <a:r>
              <a:rPr dirty="0"/>
              <a:t> et al., 2010). According to this study, the tested semi-quantitative assay estimated higher progesterone concentration than RIA (radioimmunoassay), which could suggest that the fertilization period had commenced earlier than it was actually the case. In addition to those assays, quantitative radio or chemiluminescent assays can also be used, even if not always available in the house lab, since cross-reactivity exist t </a:t>
            </a:r>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r>
              <a:rPr dirty="0"/>
              <a:t>Although ovarian ultrasound examination is a reliable and accurate method to determine ovulation in most domestic females, in the bitch fat accumulation in ovarian bursa that encloses the ovaries may difficult the value of the technique. In addition, several studies demonstrated that ultrasound images of the ovaries around ovulation are more difficult to analyze, due to the fact that ovarian follicles do not differ much in the immediate pre- and post-ovulatory period (England &amp; Concannon, 2002), as not all dog follicles collapse at ovulation (Yeager &amp; Concannon, 1996) and also because non-ovulated follicles frequently remain in the ovary (Wallace et al. 1992). </a:t>
            </a:r>
          </a:p>
          <a:p>
            <a:r>
              <a:rPr dirty="0"/>
              <a:t>Consequently, follicular dynamics evaluation through ultrasonography (US) in dogs is still experimental and must follow a very precise protocol, which accuracy increase with the use of frequent examinations. In a recent study, </a:t>
            </a:r>
            <a:r>
              <a:rPr dirty="0" err="1"/>
              <a:t>Fontbonne</a:t>
            </a:r>
            <a:r>
              <a:rPr dirty="0"/>
              <a:t> (2008) reported that US was accurate enough to detect the occurrence of ovulation and obtain comparable numbers of ovarian structures between US examinations and macroscopic visual count on the surface of the ovaries after surgical removal, even if only one daily examination was performed. However, that author accepts that features of ovulation may be difficult to visualize in large breeds and in overweight animals. Pre-ovulatory follicles may present different aspects at US. Usually they appear as round to slightly triangular anechoic structures, sometimes slightly flattened, giving a honeycomb aspect to the ovary (Figure 2). At ovulation, different degrees of follicular collapse can be found in the US images, and usually a clear change of the ovarian echogenicity has been detected in a large number of bitches, giving the ovary a more homogeneous aspect (</a:t>
            </a:r>
            <a:r>
              <a:rPr dirty="0" err="1"/>
              <a:t>Fontbonne</a:t>
            </a:r>
            <a:r>
              <a:rPr dirty="0"/>
              <a:t>, 2008; </a:t>
            </a:r>
            <a:r>
              <a:rPr dirty="0" err="1"/>
              <a:t>Fontbonne</a:t>
            </a:r>
            <a:r>
              <a:rPr dirty="0"/>
              <a:t> &amp; Malandain, 2006). Persistence of non-ovulatory follicular structures was perceived in US images after ovulation. Also, in the immediate post-ovulation period, until 24 hours after US changes of the ovaries at ovulation, hypoechoic structures were observed in most cases (Figure 2). These structures were very similar to the pre-ovulatory follicles, although slightly smaller, and tending to increase in echogenicity (from the border to the interior of the structure) with time (</a:t>
            </a:r>
            <a:r>
              <a:rPr dirty="0" err="1"/>
              <a:t>Fontbonne</a:t>
            </a:r>
            <a:r>
              <a:rPr dirty="0"/>
              <a:t>, 2008; </a:t>
            </a:r>
            <a:r>
              <a:rPr dirty="0" err="1"/>
              <a:t>Fontbonne</a:t>
            </a:r>
            <a:r>
              <a:rPr dirty="0"/>
              <a:t> &amp; Malandain, 2006). </a:t>
            </a:r>
          </a:p>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rPr dirty="0"/>
              <a:t>It is possible to use vaginal endoscopy to determine the fertile period although it does not allow accurate timing of ovulation. However, this method requires expensive equipment. Nevertheless, it may give a huge contribution to the vaginal evaluation and detection of anatomical abnormalities that may impair proper reproductive performance. </a:t>
            </a:r>
          </a:p>
          <a:p>
            <a:r>
              <a:rPr dirty="0"/>
              <a:t>The fluctuation of estrogen and progesterone concentrations in the blood at consecutive stages of estrous cycle in the bitch results in specific morphologic changes of the vaginal mucosa. Analysis of these changes allows for exact assessment of the stage of the estrous cycle and for determination of the optimal insemination time (Goodman, 2001; </a:t>
            </a:r>
            <a:r>
              <a:rPr dirty="0" err="1"/>
              <a:t>Jeffcoate</a:t>
            </a:r>
            <a:r>
              <a:rPr dirty="0"/>
              <a:t> &amp; Lindsay, 1989; Lindsay 1983). The observation of the cranial part of the vagina is performed for this purpose. The deep introduction of the tip of endoscope into the narrow part of the vagina close to the cervix (dorsal median </a:t>
            </a:r>
            <a:r>
              <a:rPr dirty="0" err="1"/>
              <a:t>postcervical</a:t>
            </a:r>
            <a:r>
              <a:rPr dirty="0"/>
              <a:t> fold) or </a:t>
            </a:r>
            <a:r>
              <a:rPr dirty="0" err="1"/>
              <a:t>paracervix</a:t>
            </a:r>
            <a:r>
              <a:rPr dirty="0"/>
              <a:t>, is of less diagnostic value (Pineda et al., 1973). </a:t>
            </a:r>
          </a:p>
          <a:p>
            <a:r>
              <a:rPr dirty="0" err="1"/>
              <a:t>Vaginoscopic</a:t>
            </a:r>
            <a:r>
              <a:rPr dirty="0"/>
              <a:t> examination is performed using a rigid endoscope 3-4 mm in diameter, with diagnostic sheath and a length of 30-33 cm or longer. The examination should be done on the standing animal. Usually there is no need of administration of sedatives. The tip of the </a:t>
            </a:r>
            <a:r>
              <a:rPr dirty="0" err="1"/>
              <a:t>endosope</a:t>
            </a:r>
            <a:r>
              <a:rPr dirty="0"/>
              <a:t> is introduced at the beginning at angle of 45-60o cranially and dorsally. When the tip of the optics reaches the vagina it should be repositioned at horizontal axis. During </a:t>
            </a:r>
            <a:r>
              <a:rPr dirty="0" err="1"/>
              <a:t>proestrus</a:t>
            </a:r>
            <a:r>
              <a:rPr dirty="0"/>
              <a:t> the increase of the estrogen concentration results in the </a:t>
            </a:r>
            <a:r>
              <a:rPr dirty="0" err="1"/>
              <a:t>oedema</a:t>
            </a:r>
            <a:r>
              <a:rPr dirty="0"/>
              <a:t> of the vaginal mucosa. Vaginoscopy reveals rounded folds in the vagina. The mucosa of the folds is turgid, pink in </a:t>
            </a:r>
            <a:r>
              <a:rPr dirty="0" err="1"/>
              <a:t>colour</a:t>
            </a:r>
            <a:r>
              <a:rPr dirty="0"/>
              <a:t> and with a smooth surface. Normally the bloody discharge is also visible in the vagina. Sometimes, periodic blood outflow from the cervix, through the </a:t>
            </a:r>
            <a:r>
              <a:rPr dirty="0" err="1"/>
              <a:t>paracervix</a:t>
            </a:r>
            <a:r>
              <a:rPr dirty="0"/>
              <a:t> may be observed. The lumen of the vagina is narrow, which can be appreciated when the endoscope is advanced cranially. At the last days of </a:t>
            </a:r>
            <a:r>
              <a:rPr dirty="0" err="1"/>
              <a:t>proestrus</a:t>
            </a:r>
            <a:r>
              <a:rPr dirty="0"/>
              <a:t> and at beginning of estrus, the decrease of estrogen concentration and increase of progesterone (P4) level is noted. It results in the collapse of vaginal folds. Formerly turgid and smooth, the mucosa, becomes wrinkled and </a:t>
            </a:r>
            <a:r>
              <a:rPr dirty="0" err="1"/>
              <a:t>shrunked</a:t>
            </a:r>
            <a:r>
              <a:rPr dirty="0"/>
              <a:t>. Vaginal folds become smaller. Maximal intensity of shrinkage of vaginal mucosa is observed between 3 and 7-8 days of estrous cycle. This time the loss of fluid from the tissue of vaginal mucosa and submucosa is great and the shape of vaginal folds become angulated with sharp angles at the top of folds. As the result, the lumen of the vagina is wider in comparison to </a:t>
            </a:r>
            <a:r>
              <a:rPr dirty="0" err="1"/>
              <a:t>proestrus</a:t>
            </a:r>
            <a:r>
              <a:rPr dirty="0"/>
              <a:t>. During </a:t>
            </a:r>
            <a:r>
              <a:rPr dirty="0" err="1"/>
              <a:t>diestrus</a:t>
            </a:r>
            <a:r>
              <a:rPr dirty="0"/>
              <a:t> vaginal folds become flat and round. The mucosa is red and small petechia may be visible at places touched by the tip of the endoscope. This is due to the fact that epithelium of the vagina is thin and consists of only 2-3 cell layers in </a:t>
            </a:r>
            <a:r>
              <a:rPr dirty="0" err="1"/>
              <a:t>diestrus</a:t>
            </a:r>
            <a:r>
              <a:rPr dirty="0"/>
              <a:t> and anestrus. An opaque, thick mucus is sometimes visible on the surface of epithelium (Figure 3). </a:t>
            </a:r>
          </a:p>
          <a:p>
            <a:r>
              <a:rPr dirty="0"/>
              <a:t>Other methods has been proposed to monitor the bitch </a:t>
            </a:r>
            <a:r>
              <a:rPr dirty="0" err="1"/>
              <a:t>oestrous</a:t>
            </a:r>
            <a:r>
              <a:rPr dirty="0"/>
              <a:t> cycle, such as serial reading of the electrical resistance of the vaginal mucus around the time of ovulation, using probes inserted into the vagina during the heat period (</a:t>
            </a:r>
            <a:r>
              <a:rPr dirty="0" err="1"/>
              <a:t>Fontbonne</a:t>
            </a:r>
            <a:r>
              <a:rPr dirty="0"/>
              <a:t>, 2008), or the crystallization patterns in anterior vaginal fluids (England &amp; Allen, 1989) or in saliva (Pardo-Carmona et al., 2010), which have been found up not to present an acceptable </a:t>
            </a:r>
            <a:r>
              <a:rPr dirty="0" err="1"/>
              <a:t>reliabily</a:t>
            </a:r>
            <a:r>
              <a:rPr dirty="0"/>
              <a:t> in the identification of the canine ovulation. </a:t>
            </a:r>
          </a:p>
          <a:p>
            <a:endParaRPr dirty="0"/>
          </a:p>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116341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548845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467711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564542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r>
              <a:t>Damızlık köpekler ırk standartları ve yardım üreme teknikleri ile belirlenmelidir,</a:t>
            </a:r>
          </a:p>
          <a:p>
            <a:endParaRPr/>
          </a:p>
          <a:p>
            <a:r>
              <a:t>Bu hayvan sahiplerine damızlık yetiştirici sertifikası verilmelidir,</a:t>
            </a:r>
          </a:p>
          <a:p>
            <a:endParaRPr/>
          </a:p>
          <a:p>
            <a:r>
              <a:t>Rott-weiler ırkına ait üreme standartların belirlenmesi gerekir,</a:t>
            </a:r>
          </a:p>
          <a:p>
            <a:endParaRPr/>
          </a:p>
          <a:p>
            <a:r>
              <a:t>Yetiştirme programlarında YÜT (USG, TG, Hormon analizi, spermanın dondurulması, ) kullanımı artırılmalıdır,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t>Kısa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2200" b="0" i="0" u="none" strike="noStrike" dirty="0" err="1">
                <a:effectLst/>
                <a:latin typeface="Helvetica Neue"/>
                <a:ea typeface="Helvetica Neue"/>
                <a:cs typeface="Helvetica Neue"/>
                <a:sym typeface="Helvetica Neue"/>
              </a:rPr>
              <a:t>Spermatozoa</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were</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first</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seen</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and</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described</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by</a:t>
            </a:r>
            <a:r>
              <a:rPr lang="tr-TR" sz="2200" b="0" i="0" u="none" strike="noStrike" dirty="0">
                <a:effectLst/>
                <a:latin typeface="Helvetica Neue"/>
                <a:ea typeface="Helvetica Neue"/>
                <a:cs typeface="Helvetica Neue"/>
                <a:sym typeface="Helvetica Neue"/>
              </a:rPr>
              <a:t> </a:t>
            </a:r>
            <a:r>
              <a:rPr lang="tr-TR" sz="2200" b="1" i="0" u="none" strike="noStrike" dirty="0" err="1">
                <a:effectLst/>
                <a:latin typeface="Helvetica Neue"/>
                <a:ea typeface="Helvetica Neue"/>
                <a:cs typeface="Helvetica Neue"/>
                <a:sym typeface="Helvetica Neue"/>
              </a:rPr>
              <a:t>Antoni</a:t>
            </a:r>
            <a:r>
              <a:rPr lang="tr-TR" sz="2200" b="1" i="0" u="none" strike="noStrike" dirty="0">
                <a:effectLst/>
                <a:latin typeface="Helvetica Neue"/>
                <a:ea typeface="Helvetica Neue"/>
                <a:cs typeface="Helvetica Neue"/>
                <a:sym typeface="Helvetica Neue"/>
              </a:rPr>
              <a:t> </a:t>
            </a:r>
            <a:r>
              <a:rPr lang="tr-TR" sz="2200" b="1" i="0" u="none" strike="noStrike" dirty="0" err="1">
                <a:effectLst/>
                <a:latin typeface="Helvetica Neue"/>
                <a:ea typeface="Helvetica Neue"/>
                <a:cs typeface="Helvetica Neue"/>
                <a:sym typeface="Helvetica Neue"/>
              </a:rPr>
              <a:t>van</a:t>
            </a:r>
            <a:r>
              <a:rPr lang="tr-TR" sz="2200" b="1" i="0" u="none" strike="noStrike" dirty="0">
                <a:effectLst/>
                <a:latin typeface="Helvetica Neue"/>
                <a:ea typeface="Helvetica Neue"/>
                <a:cs typeface="Helvetica Neue"/>
                <a:sym typeface="Helvetica Neue"/>
              </a:rPr>
              <a:t> </a:t>
            </a:r>
            <a:r>
              <a:rPr lang="tr-TR" sz="2200" b="1" i="0" u="none" strike="noStrike" dirty="0" err="1">
                <a:effectLst/>
                <a:latin typeface="Helvetica Neue"/>
                <a:ea typeface="Helvetica Neue"/>
                <a:cs typeface="Helvetica Neue"/>
                <a:sym typeface="Helvetica Neue"/>
              </a:rPr>
              <a:t>Leeuwenhoek</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and</a:t>
            </a:r>
            <a:r>
              <a:rPr lang="tr-TR" sz="2200" b="0" i="0" u="none" strike="noStrike" dirty="0">
                <a:effectLst/>
                <a:latin typeface="Helvetica Neue"/>
                <a:ea typeface="Helvetica Neue"/>
                <a:cs typeface="Helvetica Neue"/>
                <a:sym typeface="Helvetica Neue"/>
              </a:rPr>
              <a:t> his </a:t>
            </a:r>
            <a:r>
              <a:rPr lang="tr-TR" sz="2200" b="0" i="0" u="none" strike="noStrike" dirty="0" err="1">
                <a:effectLst/>
                <a:latin typeface="Helvetica Neue"/>
                <a:ea typeface="Helvetica Neue"/>
                <a:cs typeface="Helvetica Neue"/>
                <a:sym typeface="Helvetica Neue"/>
              </a:rPr>
              <a:t>assistant</a:t>
            </a:r>
            <a:r>
              <a:rPr lang="tr-TR" sz="2200" b="0" i="0" u="none" strike="noStrike" dirty="0">
                <a:effectLst/>
                <a:latin typeface="Helvetica Neue"/>
                <a:ea typeface="Helvetica Neue"/>
                <a:cs typeface="Helvetica Neue"/>
                <a:sym typeface="Helvetica Neue"/>
              </a:rPr>
              <a:t> </a:t>
            </a:r>
            <a:r>
              <a:rPr lang="tr-TR" sz="2200" b="1" i="0" u="none" strike="noStrike" dirty="0" err="1">
                <a:effectLst/>
                <a:latin typeface="Helvetica Neue"/>
                <a:ea typeface="Helvetica Neue"/>
                <a:cs typeface="Helvetica Neue"/>
                <a:sym typeface="Helvetica Neue"/>
              </a:rPr>
              <a:t>Johannes</a:t>
            </a:r>
            <a:r>
              <a:rPr lang="tr-TR" sz="2200" b="1" i="0" u="none" strike="noStrike" dirty="0">
                <a:effectLst/>
                <a:latin typeface="Helvetica Neue"/>
                <a:ea typeface="Helvetica Neue"/>
                <a:cs typeface="Helvetica Neue"/>
                <a:sym typeface="Helvetica Neue"/>
              </a:rPr>
              <a:t> Ham</a:t>
            </a:r>
            <a:r>
              <a:rPr lang="tr-TR" sz="2200" b="0" i="0" u="none" strike="noStrike" dirty="0">
                <a:effectLst/>
                <a:latin typeface="Helvetica Neue"/>
                <a:ea typeface="Helvetica Neue"/>
                <a:cs typeface="Helvetica Neue"/>
                <a:sym typeface="Helvetica Neue"/>
              </a:rPr>
              <a:t>in 1678 in </a:t>
            </a:r>
            <a:r>
              <a:rPr lang="tr-TR" sz="2200" b="0" i="0" u="none" strike="noStrike" dirty="0" err="1">
                <a:effectLst/>
                <a:latin typeface="Helvetica Neue"/>
                <a:ea typeface="Helvetica Neue"/>
                <a:cs typeface="Helvetica Neue"/>
                <a:sym typeface="Helvetica Neue"/>
              </a:rPr>
              <a:t>the</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Netherlands</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In</a:t>
            </a:r>
            <a:r>
              <a:rPr lang="tr-TR" sz="2200" b="0" i="0" u="none" strike="noStrike" dirty="0">
                <a:effectLst/>
                <a:latin typeface="Helvetica Neue"/>
                <a:ea typeface="Helvetica Neue"/>
                <a:cs typeface="Helvetica Neue"/>
                <a:sym typeface="Helvetica Neue"/>
              </a:rPr>
              <a:t> a </a:t>
            </a:r>
            <a:r>
              <a:rPr lang="tr-TR" sz="2200" b="0" i="0" u="none" strike="noStrike" dirty="0" err="1">
                <a:effectLst/>
                <a:latin typeface="Helvetica Neue"/>
                <a:ea typeface="Helvetica Neue"/>
                <a:cs typeface="Helvetica Neue"/>
                <a:sym typeface="Helvetica Neue"/>
              </a:rPr>
              <a:t>letter</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to</a:t>
            </a:r>
            <a:r>
              <a:rPr lang="tr-TR" sz="2200" b="0" i="0" u="none" strike="noStrike" dirty="0">
                <a:effectLst/>
                <a:latin typeface="Helvetica Neue"/>
                <a:ea typeface="Helvetica Neue"/>
                <a:cs typeface="Helvetica Neue"/>
                <a:sym typeface="Helvetica Neue"/>
              </a:rPr>
              <a:t> William </a:t>
            </a:r>
            <a:r>
              <a:rPr lang="tr-TR" sz="2200" b="0" i="0" u="none" strike="noStrike" dirty="0" err="1">
                <a:effectLst/>
                <a:latin typeface="Helvetica Neue"/>
                <a:ea typeface="Helvetica Neue"/>
                <a:cs typeface="Helvetica Neue"/>
                <a:sym typeface="Helvetica Neue"/>
              </a:rPr>
              <a:t>Bounker</a:t>
            </a:r>
            <a:r>
              <a:rPr lang="tr-TR" sz="2200" b="0" i="0" u="none" strike="noStrike" dirty="0">
                <a:effectLst/>
                <a:latin typeface="Helvetica Neue"/>
                <a:ea typeface="Helvetica Neue"/>
                <a:cs typeface="Helvetica Neue"/>
                <a:sym typeface="Helvetica Neue"/>
              </a:rPr>
              <a:t> of </a:t>
            </a:r>
            <a:r>
              <a:rPr lang="tr-TR" sz="2200" b="0" i="0" u="none" strike="noStrike" dirty="0" err="1">
                <a:effectLst/>
                <a:latin typeface="Helvetica Neue"/>
                <a:ea typeface="Helvetica Neue"/>
                <a:cs typeface="Helvetica Neue"/>
                <a:sym typeface="Helvetica Neue"/>
              </a:rPr>
              <a:t>the</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Royal</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Society</a:t>
            </a:r>
            <a:r>
              <a:rPr lang="tr-TR" sz="2200" b="0" i="0" u="none" strike="noStrike" dirty="0">
                <a:effectLst/>
                <a:latin typeface="Helvetica Neue"/>
                <a:ea typeface="Helvetica Neue"/>
                <a:cs typeface="Helvetica Neue"/>
                <a:sym typeface="Helvetica Neue"/>
              </a:rPr>
              <a:t> of </a:t>
            </a:r>
            <a:r>
              <a:rPr lang="tr-TR" sz="2200" b="0" i="0" u="none" strike="noStrike" dirty="0" err="1">
                <a:effectLst/>
                <a:latin typeface="Helvetica Neue"/>
                <a:ea typeface="Helvetica Neue"/>
                <a:cs typeface="Helvetica Neue"/>
                <a:sym typeface="Helvetica Neue"/>
              </a:rPr>
              <a:t>London</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Phil.Trans</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Vol.XII</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nbr</a:t>
            </a:r>
            <a:r>
              <a:rPr lang="tr-TR" sz="2200" b="0" i="0" u="none" strike="noStrike" dirty="0">
                <a:effectLst/>
                <a:latin typeface="Helvetica Neue"/>
                <a:ea typeface="Helvetica Neue"/>
                <a:cs typeface="Helvetica Neue"/>
                <a:sym typeface="Helvetica Neue"/>
              </a:rPr>
              <a:t>. 142, 1678) he </a:t>
            </a:r>
            <a:r>
              <a:rPr lang="tr-TR" sz="2200" b="0" i="0" u="none" strike="noStrike" dirty="0" err="1">
                <a:effectLst/>
                <a:latin typeface="Helvetica Neue"/>
                <a:ea typeface="Helvetica Neue"/>
                <a:cs typeface="Helvetica Neue"/>
                <a:sym typeface="Helvetica Neue"/>
              </a:rPr>
              <a:t>showed</a:t>
            </a:r>
            <a:r>
              <a:rPr lang="tr-TR" sz="2200" b="0" i="0" u="none" strike="noStrike" dirty="0">
                <a:effectLst/>
                <a:latin typeface="Helvetica Neue"/>
                <a:ea typeface="Helvetica Neue"/>
                <a:cs typeface="Helvetica Neue"/>
                <a:sym typeface="Helvetica Neue"/>
              </a:rPr>
              <a:t> a </a:t>
            </a:r>
            <a:r>
              <a:rPr lang="tr-TR" sz="2200" b="0" i="0" u="none" strike="noStrike" dirty="0" err="1">
                <a:effectLst/>
                <a:latin typeface="Helvetica Neue"/>
                <a:ea typeface="Helvetica Neue"/>
                <a:cs typeface="Helvetica Neue"/>
                <a:sym typeface="Helvetica Neue"/>
              </a:rPr>
              <a:t>picture</a:t>
            </a:r>
            <a:r>
              <a:rPr lang="tr-TR" sz="2200" b="0" i="0" u="none" strike="noStrike" dirty="0">
                <a:effectLst/>
                <a:latin typeface="Helvetica Neue"/>
                <a:ea typeface="Helvetica Neue"/>
                <a:cs typeface="Helvetica Neue"/>
                <a:sym typeface="Helvetica Neue"/>
              </a:rPr>
              <a:t> of sperm </a:t>
            </a:r>
            <a:r>
              <a:rPr lang="tr-TR" sz="2200" b="0" i="0" u="none" strike="noStrike" dirty="0" err="1">
                <a:effectLst/>
                <a:latin typeface="Helvetica Neue"/>
                <a:ea typeface="Helvetica Neue"/>
                <a:cs typeface="Helvetica Neue"/>
                <a:sym typeface="Helvetica Neue"/>
              </a:rPr>
              <a:t>cells</a:t>
            </a:r>
            <a:r>
              <a:rPr lang="tr-TR" sz="2200" b="0" i="0" u="none" strike="noStrike" dirty="0">
                <a:effectLst/>
                <a:latin typeface="Helvetica Neue"/>
                <a:ea typeface="Helvetica Neue"/>
                <a:cs typeface="Helvetica Neue"/>
                <a:sym typeface="Helvetica Neue"/>
              </a:rPr>
              <a:t> of </a:t>
            </a:r>
            <a:r>
              <a:rPr lang="tr-TR" sz="2200" b="0" i="0" u="none" strike="noStrike" dirty="0" err="1">
                <a:effectLst/>
                <a:latin typeface="Helvetica Neue"/>
                <a:ea typeface="Helvetica Neue"/>
                <a:cs typeface="Helvetica Neue"/>
                <a:sym typeface="Helvetica Neue"/>
              </a:rPr>
              <a:t>the</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human</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and</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the</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dog</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van</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Leeuwenhoek</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described</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the</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spermatozoa</a:t>
            </a:r>
            <a:r>
              <a:rPr lang="tr-TR" sz="2200" b="0" i="0" u="none" strike="noStrike" dirty="0">
                <a:effectLst/>
                <a:latin typeface="Helvetica Neue"/>
                <a:ea typeface="Helvetica Neue"/>
                <a:cs typeface="Helvetica Neue"/>
                <a:sym typeface="Helvetica Neue"/>
              </a:rPr>
              <a:t> as “</a:t>
            </a:r>
            <a:r>
              <a:rPr lang="tr-TR" sz="2200" b="0" i="0" u="none" strike="noStrike" dirty="0" err="1">
                <a:effectLst/>
                <a:latin typeface="Helvetica Neue"/>
                <a:ea typeface="Helvetica Neue"/>
                <a:cs typeface="Helvetica Neue"/>
                <a:sym typeface="Helvetica Neue"/>
              </a:rPr>
              <a:t>zaaddiertjes</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or</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living</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animalcules</a:t>
            </a:r>
            <a:r>
              <a:rPr lang="tr-TR" sz="2200" b="0" i="0" u="none" strike="noStrike" dirty="0">
                <a:effectLst/>
                <a:latin typeface="Helvetica Neue"/>
                <a:ea typeface="Helvetica Neue"/>
                <a:cs typeface="Helvetica Neue"/>
                <a:sym typeface="Helvetica Neue"/>
              </a:rPr>
              <a:t> in </a:t>
            </a:r>
            <a:r>
              <a:rPr lang="tr-TR" sz="2200" b="0" i="0" u="none" strike="noStrike" dirty="0" err="1">
                <a:effectLst/>
                <a:latin typeface="Helvetica Neue"/>
                <a:ea typeface="Helvetica Neue"/>
                <a:cs typeface="Helvetica Neue"/>
                <a:sym typeface="Helvetica Neue"/>
              </a:rPr>
              <a:t>human</a:t>
            </a:r>
            <a:r>
              <a:rPr lang="tr-TR" sz="2200" b="0" i="0" u="none" strike="noStrike" dirty="0">
                <a:effectLst/>
                <a:latin typeface="Helvetica Neue"/>
                <a:ea typeface="Helvetica Neue"/>
                <a:cs typeface="Helvetica Neue"/>
                <a:sym typeface="Helvetica Neue"/>
              </a:rPr>
              <a:t> semen ... </a:t>
            </a:r>
            <a:r>
              <a:rPr lang="tr-TR" sz="2200" b="0" i="0" u="none" strike="noStrike" dirty="0" err="1">
                <a:effectLst/>
                <a:latin typeface="Helvetica Neue"/>
                <a:ea typeface="Helvetica Neue"/>
                <a:cs typeface="Helvetica Neue"/>
                <a:sym typeface="Helvetica Neue"/>
              </a:rPr>
              <a:t>less</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than</a:t>
            </a:r>
            <a:r>
              <a:rPr lang="tr-TR" sz="2200" b="0" i="0" u="none" strike="noStrike" dirty="0">
                <a:effectLst/>
                <a:latin typeface="Helvetica Neue"/>
                <a:ea typeface="Helvetica Neue"/>
                <a:cs typeface="Helvetica Neue"/>
                <a:sym typeface="Helvetica Neue"/>
              </a:rPr>
              <a:t> a </a:t>
            </a:r>
            <a:r>
              <a:rPr lang="tr-TR" sz="2200" b="0" i="0" u="none" strike="noStrike" dirty="0" err="1">
                <a:effectLst/>
                <a:latin typeface="Helvetica Neue"/>
                <a:ea typeface="Helvetica Neue"/>
                <a:cs typeface="Helvetica Neue"/>
                <a:sym typeface="Helvetica Neue"/>
              </a:rPr>
              <a:t>millionth</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the</a:t>
            </a:r>
            <a:r>
              <a:rPr lang="tr-TR" sz="2200" b="0" i="0" u="none" strike="noStrike" dirty="0">
                <a:effectLst/>
                <a:latin typeface="Helvetica Neue"/>
                <a:ea typeface="Helvetica Neue"/>
                <a:cs typeface="Helvetica Neue"/>
                <a:sym typeface="Helvetica Neue"/>
              </a:rPr>
              <a:t> size of a </a:t>
            </a:r>
            <a:r>
              <a:rPr lang="tr-TR" sz="2200" b="0" i="0" u="none" strike="noStrike" dirty="0" err="1">
                <a:effectLst/>
                <a:latin typeface="Helvetica Neue"/>
                <a:ea typeface="Helvetica Neue"/>
                <a:cs typeface="Helvetica Neue"/>
                <a:sym typeface="Helvetica Neue"/>
              </a:rPr>
              <a:t>coarse</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grain</a:t>
            </a:r>
            <a:r>
              <a:rPr lang="tr-TR" sz="2200" b="0" i="0" u="none" strike="noStrike" dirty="0">
                <a:effectLst/>
                <a:latin typeface="Helvetica Neue"/>
                <a:ea typeface="Helvetica Neue"/>
                <a:cs typeface="Helvetica Neue"/>
                <a:sym typeface="Helvetica Neue"/>
              </a:rPr>
              <a:t> of </a:t>
            </a:r>
            <a:r>
              <a:rPr lang="tr-TR" sz="2200" b="0" i="0" u="none" strike="noStrike" dirty="0" err="1">
                <a:effectLst/>
                <a:latin typeface="Helvetica Neue"/>
                <a:ea typeface="Helvetica Neue"/>
                <a:cs typeface="Helvetica Neue"/>
                <a:sym typeface="Helvetica Neue"/>
              </a:rPr>
              <a:t>sand</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and</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with</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thin</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undulating</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transparent</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tails</a:t>
            </a:r>
            <a:r>
              <a:rPr lang="tr-TR" sz="2200" b="0" i="0" u="none" strike="noStrike" dirty="0">
                <a:effectLst/>
                <a:latin typeface="Helvetica Neue"/>
                <a:ea typeface="Helvetica Neue"/>
                <a:cs typeface="Helvetica Neue"/>
                <a:sym typeface="Helvetica Neue"/>
              </a:rPr>
              <a:t>”. He </a:t>
            </a:r>
            <a:r>
              <a:rPr lang="tr-TR" sz="2200" b="0" i="0" u="none" strike="noStrike" dirty="0" err="1">
                <a:effectLst/>
                <a:latin typeface="Helvetica Neue"/>
                <a:ea typeface="Helvetica Neue"/>
                <a:cs typeface="Helvetica Neue"/>
                <a:sym typeface="Helvetica Neue"/>
              </a:rPr>
              <a:t>draws</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the</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conclusion</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that</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the</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tails</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must</a:t>
            </a:r>
            <a:r>
              <a:rPr lang="tr-TR" sz="2200" b="0" i="0" u="none" strike="noStrike" dirty="0">
                <a:effectLst/>
                <a:latin typeface="Helvetica Neue"/>
                <a:ea typeface="Helvetica Neue"/>
                <a:cs typeface="Helvetica Neue"/>
                <a:sym typeface="Helvetica Neue"/>
              </a:rPr>
              <a:t> be </a:t>
            </a:r>
            <a:r>
              <a:rPr lang="tr-TR" sz="2200" b="0" i="0" u="none" strike="noStrike" dirty="0" err="1">
                <a:effectLst/>
                <a:latin typeface="Helvetica Neue"/>
                <a:ea typeface="Helvetica Neue"/>
                <a:cs typeface="Helvetica Neue"/>
                <a:sym typeface="Helvetica Neue"/>
              </a:rPr>
              <a:t>operated</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by</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means</a:t>
            </a:r>
            <a:r>
              <a:rPr lang="tr-TR" sz="2200" b="0" i="0" u="none" strike="noStrike" dirty="0">
                <a:effectLst/>
                <a:latin typeface="Helvetica Neue"/>
                <a:ea typeface="Helvetica Neue"/>
                <a:cs typeface="Helvetica Neue"/>
                <a:sym typeface="Helvetica Neue"/>
              </a:rPr>
              <a:t> of </a:t>
            </a:r>
            <a:r>
              <a:rPr lang="tr-TR" sz="2200" b="0" i="0" u="none" strike="noStrike" dirty="0" err="1">
                <a:effectLst/>
                <a:latin typeface="Helvetica Neue"/>
                <a:ea typeface="Helvetica Neue"/>
                <a:cs typeface="Helvetica Neue"/>
                <a:sym typeface="Helvetica Neue"/>
              </a:rPr>
              <a:t>muscles</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tendons</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and</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joints</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Mol</a:t>
            </a:r>
            <a:r>
              <a:rPr lang="tr-TR" sz="2200" b="0" i="0" u="none" strike="noStrike" dirty="0">
                <a:effectLst/>
                <a:latin typeface="Helvetica Neue"/>
                <a:ea typeface="Helvetica Neue"/>
                <a:cs typeface="Helvetica Neue"/>
                <a:sym typeface="Helvetica Neue"/>
              </a:rPr>
              <a:t>, 2006; </a:t>
            </a:r>
            <a:r>
              <a:rPr lang="tr-TR" sz="2200" b="0" i="0" u="none" strike="noStrike" dirty="0" err="1">
                <a:effectLst/>
                <a:latin typeface="Helvetica Neue"/>
                <a:ea typeface="Helvetica Neue"/>
                <a:cs typeface="Helvetica Neue"/>
                <a:sym typeface="Helvetica Neue"/>
              </a:rPr>
              <a:t>Kremer</a:t>
            </a:r>
            <a:r>
              <a:rPr lang="tr-TR" sz="2200" b="0" i="0" u="none" strike="noStrike" dirty="0">
                <a:effectLst/>
                <a:latin typeface="Helvetica Neue"/>
                <a:ea typeface="Helvetica Neue"/>
                <a:cs typeface="Helvetica Neue"/>
                <a:sym typeface="Helvetica Neue"/>
              </a:rPr>
              <a:t>, 1979). </a:t>
            </a:r>
            <a:r>
              <a:rPr lang="tr-TR" sz="2200" b="0" i="0" u="none" strike="noStrike" dirty="0" err="1">
                <a:effectLst/>
                <a:latin typeface="Helvetica Neue"/>
                <a:ea typeface="Helvetica Neue"/>
                <a:cs typeface="Helvetica Neue"/>
                <a:sym typeface="Helvetica Neue"/>
              </a:rPr>
              <a:t>van</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Leeuwenhoek</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did</a:t>
            </a:r>
            <a:r>
              <a:rPr lang="tr-TR" sz="2200" b="0" i="0" u="none" strike="noStrike" dirty="0">
                <a:effectLst/>
                <a:latin typeface="Helvetica Neue"/>
                <a:ea typeface="Helvetica Neue"/>
                <a:cs typeface="Helvetica Neue"/>
                <a:sym typeface="Helvetica Neue"/>
              </a:rPr>
              <a:t> not </a:t>
            </a:r>
            <a:r>
              <a:rPr lang="tr-TR" sz="2200" b="0" i="0" u="none" strike="noStrike" dirty="0" err="1">
                <a:effectLst/>
                <a:latin typeface="Helvetica Neue"/>
                <a:ea typeface="Helvetica Neue"/>
                <a:cs typeface="Helvetica Neue"/>
                <a:sym typeface="Helvetica Neue"/>
              </a:rPr>
              <a:t>study</a:t>
            </a:r>
            <a:r>
              <a:rPr lang="tr-TR" sz="2200" b="0" i="0" u="none" strike="noStrike" dirty="0">
                <a:effectLst/>
                <a:latin typeface="Helvetica Neue"/>
                <a:ea typeface="Helvetica Neue"/>
                <a:cs typeface="Helvetica Neue"/>
                <a:sym typeface="Helvetica Neue"/>
              </a:rPr>
              <a:t> Latin, </a:t>
            </a:r>
            <a:r>
              <a:rPr lang="tr-TR" sz="2200" b="0" i="0" u="none" strike="noStrike" dirty="0" err="1">
                <a:effectLst/>
                <a:latin typeface="Helvetica Neue"/>
                <a:ea typeface="Helvetica Neue"/>
                <a:cs typeface="Helvetica Neue"/>
                <a:sym typeface="Helvetica Neue"/>
              </a:rPr>
              <a:t>the</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scientific</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language</a:t>
            </a:r>
            <a:r>
              <a:rPr lang="tr-TR" sz="2200" b="0" i="0" u="none" strike="noStrike" dirty="0">
                <a:effectLst/>
                <a:latin typeface="Helvetica Neue"/>
                <a:ea typeface="Helvetica Neue"/>
                <a:cs typeface="Helvetica Neue"/>
                <a:sym typeface="Helvetica Neue"/>
              </a:rPr>
              <a:t> of </a:t>
            </a:r>
            <a:r>
              <a:rPr lang="tr-TR" sz="2200" b="0" i="0" u="none" strike="noStrike" dirty="0" err="1">
                <a:effectLst/>
                <a:latin typeface="Helvetica Neue"/>
                <a:ea typeface="Helvetica Neue"/>
                <a:cs typeface="Helvetica Neue"/>
                <a:sym typeface="Helvetica Neue"/>
              </a:rPr>
              <a:t>the</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day</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Nevertheless</a:t>
            </a:r>
            <a:r>
              <a:rPr lang="tr-TR" sz="2200" b="0" i="0" u="none" strike="noStrike" dirty="0">
                <a:effectLst/>
                <a:latin typeface="Helvetica Neue"/>
                <a:ea typeface="Helvetica Neue"/>
                <a:cs typeface="Helvetica Neue"/>
                <a:sym typeface="Helvetica Neue"/>
              </a:rPr>
              <a:t>, his </a:t>
            </a:r>
            <a:r>
              <a:rPr lang="tr-TR" sz="2200" b="0" i="0" u="none" strike="noStrike" dirty="0" err="1">
                <a:effectLst/>
                <a:latin typeface="Helvetica Neue"/>
                <a:ea typeface="Helvetica Neue"/>
                <a:cs typeface="Helvetica Neue"/>
                <a:sym typeface="Helvetica Neue"/>
              </a:rPr>
              <a:t>paper</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amazed</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and</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perhaps</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amused</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the</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reigning</a:t>
            </a:r>
            <a:r>
              <a:rPr lang="tr-TR" sz="2200" b="0" i="0" u="none" strike="noStrike" dirty="0">
                <a:effectLst/>
                <a:latin typeface="Helvetica Neue"/>
                <a:ea typeface="Helvetica Neue"/>
                <a:cs typeface="Helvetica Neue"/>
                <a:sym typeface="Helvetica Neue"/>
              </a:rPr>
              <a:t> </a:t>
            </a:r>
            <a:r>
              <a:rPr lang="tr-TR" sz="2200" b="0" i="0" u="none" strike="noStrike" dirty="0" err="1">
                <a:effectLst/>
                <a:latin typeface="Helvetica Neue"/>
                <a:ea typeface="Helvetica Neue"/>
                <a:cs typeface="Helvetica Neue"/>
                <a:sym typeface="Helvetica Neue"/>
              </a:rPr>
              <a:t>King</a:t>
            </a:r>
            <a:r>
              <a:rPr lang="tr-TR" sz="2200" b="0" i="0" u="none" strike="noStrike" dirty="0">
                <a:effectLst/>
                <a:latin typeface="Helvetica Neue"/>
                <a:ea typeface="Helvetica Neue"/>
                <a:cs typeface="Helvetica Neue"/>
                <a:sym typeface="Helvetica Neue"/>
              </a:rPr>
              <a:t> of </a:t>
            </a:r>
            <a:r>
              <a:rPr lang="tr-TR" sz="2200" b="0" i="0" u="none" strike="noStrike" dirty="0" err="1">
                <a:effectLst/>
                <a:latin typeface="Helvetica Neue"/>
                <a:ea typeface="Helvetica Neue"/>
                <a:cs typeface="Helvetica Neue"/>
                <a:sym typeface="Helvetica Neue"/>
              </a:rPr>
              <a:t>England</a:t>
            </a:r>
            <a:r>
              <a:rPr lang="tr-TR" sz="2200" b="0" i="0" u="none" strike="noStrike" dirty="0">
                <a:effectLst/>
                <a:latin typeface="Helvetica Neue"/>
                <a:ea typeface="Helvetica Neue"/>
                <a:cs typeface="Helvetica Neue"/>
                <a:sym typeface="Helvetica Neue"/>
              </a:rPr>
              <a:t>.</a:t>
            </a:r>
            <a:endParaRPr lang="tr-TR" dirty="0"/>
          </a:p>
        </p:txBody>
      </p:sp>
    </p:spTree>
    <p:extLst>
      <p:ext uri="{BB962C8B-B14F-4D97-AF65-F5344CB8AC3E}">
        <p14:creationId xmlns:p14="http://schemas.microsoft.com/office/powerpoint/2010/main" val="4166636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rPr lang="tr-TR" sz="2200" dirty="0" err="1">
                <a:effectLst/>
                <a:latin typeface="Helvetica Neue"/>
                <a:ea typeface="Helvetica Neue"/>
                <a:cs typeface="Helvetica Neue"/>
                <a:sym typeface="Helvetica Neue"/>
              </a:rPr>
              <a:t>According</a:t>
            </a:r>
            <a:r>
              <a:rPr lang="tr-TR" sz="2200" dirty="0">
                <a:effectLst/>
                <a:latin typeface="Helvetica Neue"/>
                <a:ea typeface="Helvetica Neue"/>
                <a:cs typeface="Helvetica Neue"/>
                <a:sym typeface="Helvetica Neue"/>
              </a:rPr>
              <a:t> </a:t>
            </a:r>
            <a:r>
              <a:rPr lang="tr-TR" sz="2200" dirty="0" err="1">
                <a:effectLst/>
                <a:latin typeface="Helvetica Neue"/>
                <a:ea typeface="Helvetica Neue"/>
                <a:cs typeface="Helvetica Neue"/>
                <a:sym typeface="Helvetica Neue"/>
              </a:rPr>
              <a:t>to</a:t>
            </a:r>
            <a:r>
              <a:rPr lang="tr-TR" sz="2200" dirty="0">
                <a:effectLst/>
                <a:latin typeface="Helvetica Neue"/>
                <a:ea typeface="Helvetica Neue"/>
                <a:cs typeface="Helvetica Neue"/>
                <a:sym typeface="Helvetica Neue"/>
              </a:rPr>
              <a:t> </a:t>
            </a:r>
            <a:r>
              <a:rPr lang="tr-TR" sz="2200" dirty="0" err="1">
                <a:effectLst/>
                <a:latin typeface="Helvetica Neue"/>
                <a:ea typeface="Helvetica Neue"/>
                <a:cs typeface="Helvetica Neue"/>
                <a:sym typeface="Helvetica Neue"/>
              </a:rPr>
              <a:t>Linde-Forsberg</a:t>
            </a:r>
            <a:r>
              <a:rPr lang="tr-TR" sz="2200" dirty="0">
                <a:effectLst/>
                <a:latin typeface="Helvetica Neue"/>
                <a:ea typeface="Helvetica Neue"/>
                <a:cs typeface="Helvetica Neue"/>
                <a:sym typeface="Helvetica Neue"/>
              </a:rPr>
              <a:t> (2001, 2005a), </a:t>
            </a:r>
            <a:r>
              <a:rPr lang="tr-TR" sz="2200" dirty="0" err="1">
                <a:effectLst/>
                <a:latin typeface="Helvetica Neue"/>
                <a:ea typeface="Helvetica Neue"/>
                <a:cs typeface="Helvetica Neue"/>
                <a:sym typeface="Helvetica Neue"/>
              </a:rPr>
              <a:t>from</a:t>
            </a:r>
            <a:r>
              <a:rPr lang="tr-TR" sz="2200" dirty="0">
                <a:effectLst/>
                <a:latin typeface="Helvetica Neue"/>
                <a:ea typeface="Helvetica Neue"/>
                <a:cs typeface="Helvetica Neue"/>
                <a:sym typeface="Helvetica Neue"/>
              </a:rPr>
              <a:t> </a:t>
            </a:r>
            <a:r>
              <a:rPr lang="tr-TR" sz="2200" dirty="0" err="1">
                <a:effectLst/>
                <a:latin typeface="Helvetica Neue"/>
                <a:ea typeface="Helvetica Neue"/>
                <a:cs typeface="Helvetica Neue"/>
                <a:sym typeface="Helvetica Neue"/>
              </a:rPr>
              <a:t>all</a:t>
            </a:r>
            <a:r>
              <a:rPr lang="tr-TR" sz="2200" dirty="0">
                <a:effectLst/>
                <a:latin typeface="Helvetica Neue"/>
                <a:ea typeface="Helvetica Neue"/>
                <a:cs typeface="Helvetica Neue"/>
                <a:sym typeface="Helvetica Neue"/>
              </a:rPr>
              <a:t> </a:t>
            </a:r>
            <a:r>
              <a:rPr lang="tr-TR" sz="2200" dirty="0" err="1">
                <a:effectLst/>
                <a:latin typeface="Helvetica Neue"/>
                <a:ea typeface="Helvetica Neue"/>
                <a:cs typeface="Helvetica Neue"/>
                <a:sym typeface="Helvetica Neue"/>
              </a:rPr>
              <a:t>the</a:t>
            </a:r>
            <a:r>
              <a:rPr lang="tr-TR" sz="2200" dirty="0">
                <a:effectLst/>
                <a:latin typeface="Helvetica Neue"/>
                <a:ea typeface="Helvetica Neue"/>
                <a:cs typeface="Helvetica Neue"/>
                <a:sym typeface="Helvetica Neue"/>
              </a:rPr>
              <a:t> AI in </a:t>
            </a:r>
            <a:r>
              <a:rPr lang="tr-TR" sz="2200" dirty="0" err="1">
                <a:effectLst/>
                <a:latin typeface="Helvetica Neue"/>
                <a:ea typeface="Helvetica Neue"/>
                <a:cs typeface="Helvetica Neue"/>
                <a:sym typeface="Helvetica Neue"/>
              </a:rPr>
              <a:t>dogs</a:t>
            </a:r>
            <a:r>
              <a:rPr lang="tr-TR" sz="2200" dirty="0">
                <a:effectLst/>
                <a:latin typeface="Helvetica Neue"/>
                <a:ea typeface="Helvetica Neue"/>
                <a:cs typeface="Helvetica Neue"/>
                <a:sym typeface="Helvetica Neue"/>
              </a:rPr>
              <a:t> </a:t>
            </a:r>
            <a:r>
              <a:rPr lang="tr-TR" sz="2200" dirty="0" err="1">
                <a:effectLst/>
                <a:latin typeface="Helvetica Neue"/>
                <a:ea typeface="Helvetica Neue"/>
                <a:cs typeface="Helvetica Neue"/>
                <a:sym typeface="Helvetica Neue"/>
              </a:rPr>
              <a:t>performed</a:t>
            </a:r>
            <a:r>
              <a:rPr lang="tr-TR" sz="2200" dirty="0">
                <a:effectLst/>
                <a:latin typeface="Helvetica Neue"/>
                <a:ea typeface="Helvetica Neue"/>
                <a:cs typeface="Helvetica Neue"/>
                <a:sym typeface="Helvetica Neue"/>
              </a:rPr>
              <a:t> </a:t>
            </a:r>
            <a:r>
              <a:rPr lang="tr-TR" sz="2200" dirty="0" err="1">
                <a:effectLst/>
                <a:latin typeface="Helvetica Neue"/>
                <a:ea typeface="Helvetica Neue"/>
                <a:cs typeface="Helvetica Neue"/>
                <a:sym typeface="Helvetica Neue"/>
              </a:rPr>
              <a:t>by</a:t>
            </a:r>
            <a:r>
              <a:rPr lang="tr-TR" sz="2200" dirty="0">
                <a:effectLst/>
                <a:latin typeface="Helvetica Neue"/>
                <a:ea typeface="Helvetica Neue"/>
                <a:cs typeface="Helvetica Neue"/>
                <a:sym typeface="Helvetica Neue"/>
              </a:rPr>
              <a:t> </a:t>
            </a:r>
            <a:r>
              <a:rPr lang="tr-TR" sz="2200" dirty="0" err="1">
                <a:effectLst/>
                <a:latin typeface="Helvetica Neue"/>
                <a:ea typeface="Helvetica Neue"/>
                <a:cs typeface="Helvetica Neue"/>
                <a:sym typeface="Helvetica Neue"/>
              </a:rPr>
              <a:t>veterinarians</a:t>
            </a:r>
            <a:r>
              <a:rPr lang="tr-TR" sz="2200" dirty="0">
                <a:effectLst/>
                <a:latin typeface="Helvetica Neue"/>
                <a:ea typeface="Helvetica Neue"/>
                <a:cs typeface="Helvetica Neue"/>
                <a:sym typeface="Helvetica Neue"/>
              </a:rPr>
              <a:t> </a:t>
            </a:r>
            <a:r>
              <a:rPr lang="tr-TR" sz="2200" dirty="0" err="1">
                <a:effectLst/>
                <a:latin typeface="Helvetica Neue"/>
                <a:ea typeface="Helvetica Neue"/>
                <a:cs typeface="Helvetica Neue"/>
                <a:sym typeface="Helvetica Neue"/>
              </a:rPr>
              <a:t>today</a:t>
            </a:r>
            <a:r>
              <a:rPr lang="tr-TR" sz="2200" dirty="0">
                <a:effectLst/>
                <a:latin typeface="Helvetica Neue"/>
                <a:ea typeface="Helvetica Neue"/>
                <a:cs typeface="Helvetica Neue"/>
                <a:sym typeface="Helvetica Neue"/>
              </a:rPr>
              <a:t> in Europe, </a:t>
            </a:r>
            <a:r>
              <a:rPr lang="tr-TR" sz="2200" dirty="0" err="1">
                <a:effectLst/>
                <a:latin typeface="Helvetica Neue"/>
                <a:ea typeface="Helvetica Neue"/>
                <a:cs typeface="Helvetica Neue"/>
                <a:sym typeface="Helvetica Neue"/>
              </a:rPr>
              <a:t>about</a:t>
            </a:r>
            <a:r>
              <a:rPr lang="tr-TR" sz="2200" dirty="0">
                <a:effectLst/>
                <a:latin typeface="Helvetica Neue"/>
                <a:ea typeface="Helvetica Neue"/>
                <a:cs typeface="Helvetica Neue"/>
                <a:sym typeface="Helvetica Neue"/>
              </a:rPr>
              <a:t> 50-55% is done </a:t>
            </a:r>
            <a:r>
              <a:rPr lang="tr-TR" sz="2200" dirty="0" err="1">
                <a:effectLst/>
                <a:latin typeface="Helvetica Neue"/>
                <a:ea typeface="Helvetica Neue"/>
                <a:cs typeface="Helvetica Neue"/>
                <a:sym typeface="Helvetica Neue"/>
              </a:rPr>
              <a:t>with</a:t>
            </a:r>
            <a:r>
              <a:rPr lang="tr-TR" sz="2200" dirty="0">
                <a:effectLst/>
                <a:latin typeface="Helvetica Neue"/>
                <a:ea typeface="Helvetica Neue"/>
                <a:cs typeface="Helvetica Neue"/>
                <a:sym typeface="Helvetica Neue"/>
              </a:rPr>
              <a:t> </a:t>
            </a:r>
            <a:r>
              <a:rPr lang="tr-TR" sz="2200" dirty="0" err="1">
                <a:effectLst/>
                <a:latin typeface="Helvetica Neue"/>
                <a:ea typeface="Helvetica Neue"/>
                <a:cs typeface="Helvetica Neue"/>
                <a:sym typeface="Helvetica Neue"/>
              </a:rPr>
              <a:t>fresh</a:t>
            </a:r>
            <a:r>
              <a:rPr lang="tr-TR" sz="2200" dirty="0">
                <a:effectLst/>
                <a:latin typeface="Helvetica Neue"/>
                <a:ea typeface="Helvetica Neue"/>
                <a:cs typeface="Helvetica Neue"/>
                <a:sym typeface="Helvetica Neue"/>
              </a:rPr>
              <a:t> semen, </a:t>
            </a:r>
            <a:r>
              <a:rPr lang="tr-TR" sz="2200" dirty="0" err="1">
                <a:effectLst/>
                <a:latin typeface="Helvetica Neue"/>
                <a:ea typeface="Helvetica Neue"/>
                <a:cs typeface="Helvetica Neue"/>
                <a:sym typeface="Helvetica Neue"/>
              </a:rPr>
              <a:t>collected</a:t>
            </a:r>
            <a:r>
              <a:rPr lang="tr-TR" sz="2200" dirty="0">
                <a:effectLst/>
                <a:latin typeface="Helvetica Neue"/>
                <a:ea typeface="Helvetica Neue"/>
                <a:cs typeface="Helvetica Neue"/>
                <a:sym typeface="Helvetica Neue"/>
              </a:rPr>
              <a:t> at </a:t>
            </a:r>
            <a:r>
              <a:rPr lang="tr-TR" sz="2200" dirty="0" err="1">
                <a:effectLst/>
                <a:latin typeface="Helvetica Neue"/>
                <a:ea typeface="Helvetica Neue"/>
                <a:cs typeface="Helvetica Neue"/>
                <a:sym typeface="Helvetica Neue"/>
              </a:rPr>
              <a:t>the</a:t>
            </a:r>
            <a:r>
              <a:rPr lang="tr-TR" sz="2200" dirty="0">
                <a:effectLst/>
                <a:latin typeface="Helvetica Neue"/>
                <a:ea typeface="Helvetica Neue"/>
                <a:cs typeface="Helvetica Neue"/>
                <a:sym typeface="Helvetica Neue"/>
              </a:rPr>
              <a:t> </a:t>
            </a:r>
            <a:r>
              <a:rPr lang="tr-TR" sz="2200" dirty="0" err="1">
                <a:effectLst/>
                <a:latin typeface="Helvetica Neue"/>
                <a:ea typeface="Helvetica Neue"/>
                <a:cs typeface="Helvetica Neue"/>
                <a:sym typeface="Helvetica Neue"/>
              </a:rPr>
              <a:t>clinic</a:t>
            </a:r>
            <a:r>
              <a:rPr lang="tr-TR" sz="2200" dirty="0">
                <a:effectLst/>
                <a:latin typeface="Helvetica Neue"/>
                <a:ea typeface="Helvetica Neue"/>
                <a:cs typeface="Helvetica Neue"/>
                <a:sym typeface="Helvetica Neue"/>
              </a:rPr>
              <a:t>,</a:t>
            </a:r>
          </a:p>
          <a:p>
            <a:r>
              <a:rPr lang="tr-TR" sz="2200" dirty="0">
                <a:effectLst/>
                <a:latin typeface="Helvetica Neue"/>
                <a:ea typeface="Helvetica Neue"/>
                <a:cs typeface="Helvetica Neue"/>
                <a:sym typeface="Helvetica Neue"/>
              </a:rPr>
              <a:t>10% </a:t>
            </a:r>
            <a:r>
              <a:rPr lang="tr-TR" sz="2200" dirty="0" err="1">
                <a:effectLst/>
                <a:latin typeface="Helvetica Neue"/>
                <a:ea typeface="Helvetica Neue"/>
                <a:cs typeface="Helvetica Neue"/>
                <a:sym typeface="Helvetica Neue"/>
              </a:rPr>
              <a:t>with</a:t>
            </a:r>
            <a:r>
              <a:rPr lang="tr-TR" sz="2200" dirty="0">
                <a:effectLst/>
                <a:latin typeface="Helvetica Neue"/>
                <a:ea typeface="Helvetica Neue"/>
                <a:cs typeface="Helvetica Neue"/>
                <a:sym typeface="Helvetica Neue"/>
              </a:rPr>
              <a:t> </a:t>
            </a:r>
            <a:r>
              <a:rPr lang="tr-TR" sz="2200" dirty="0" err="1">
                <a:effectLst/>
                <a:latin typeface="Helvetica Neue"/>
                <a:ea typeface="Helvetica Neue"/>
                <a:cs typeface="Helvetica Neue"/>
                <a:sym typeface="Helvetica Neue"/>
              </a:rPr>
              <a:t>chilled</a:t>
            </a:r>
            <a:r>
              <a:rPr lang="tr-TR" sz="2200" dirty="0">
                <a:effectLst/>
                <a:latin typeface="Helvetica Neue"/>
                <a:ea typeface="Helvetica Neue"/>
                <a:cs typeface="Helvetica Neue"/>
                <a:sym typeface="Helvetica Neue"/>
              </a:rPr>
              <a:t> semen </a:t>
            </a:r>
            <a:r>
              <a:rPr lang="tr-TR" sz="2200" dirty="0" err="1">
                <a:effectLst/>
                <a:latin typeface="Helvetica Neue"/>
                <a:ea typeface="Helvetica Neue"/>
                <a:cs typeface="Helvetica Neue"/>
                <a:sym typeface="Helvetica Neue"/>
              </a:rPr>
              <a:t>and</a:t>
            </a:r>
            <a:r>
              <a:rPr lang="tr-TR" sz="2200" dirty="0">
                <a:effectLst/>
                <a:latin typeface="Helvetica Neue"/>
                <a:ea typeface="Helvetica Neue"/>
                <a:cs typeface="Helvetica Neue"/>
                <a:sym typeface="Helvetica Neue"/>
              </a:rPr>
              <a:t> </a:t>
            </a:r>
            <a:r>
              <a:rPr lang="tr-TR" sz="2200" dirty="0" err="1">
                <a:effectLst/>
                <a:latin typeface="Helvetica Neue"/>
                <a:ea typeface="Helvetica Neue"/>
                <a:cs typeface="Helvetica Neue"/>
                <a:sym typeface="Helvetica Neue"/>
              </a:rPr>
              <a:t>around</a:t>
            </a:r>
            <a:r>
              <a:rPr lang="tr-TR" sz="2200" dirty="0">
                <a:effectLst/>
                <a:latin typeface="Helvetica Neue"/>
                <a:ea typeface="Helvetica Neue"/>
                <a:cs typeface="Helvetica Neue"/>
                <a:sym typeface="Helvetica Neue"/>
              </a:rPr>
              <a:t> 35-40% </a:t>
            </a:r>
            <a:r>
              <a:rPr lang="tr-TR" sz="2200" dirty="0" err="1">
                <a:effectLst/>
                <a:latin typeface="Helvetica Neue"/>
                <a:ea typeface="Helvetica Neue"/>
                <a:cs typeface="Helvetica Neue"/>
                <a:sym typeface="Helvetica Neue"/>
              </a:rPr>
              <a:t>with</a:t>
            </a:r>
            <a:r>
              <a:rPr lang="tr-TR" sz="2200" dirty="0">
                <a:effectLst/>
                <a:latin typeface="Helvetica Neue"/>
                <a:ea typeface="Helvetica Neue"/>
                <a:cs typeface="Helvetica Neue"/>
                <a:sym typeface="Helvetica Neue"/>
              </a:rPr>
              <a:t> </a:t>
            </a:r>
            <a:r>
              <a:rPr lang="tr-TR" sz="2200" dirty="0" err="1">
                <a:effectLst/>
                <a:latin typeface="Helvetica Neue"/>
                <a:ea typeface="Helvetica Neue"/>
                <a:cs typeface="Helvetica Neue"/>
                <a:sym typeface="Helvetica Neue"/>
              </a:rPr>
              <a:t>frozen</a:t>
            </a:r>
            <a:r>
              <a:rPr lang="tr-TR" sz="2200" dirty="0">
                <a:effectLst/>
                <a:latin typeface="Helvetica Neue"/>
                <a:ea typeface="Helvetica Neue"/>
                <a:cs typeface="Helvetica Neue"/>
                <a:sym typeface="Helvetica Neue"/>
              </a:rPr>
              <a:t> semen.</a:t>
            </a:r>
          </a:p>
          <a:p>
            <a:endParaRPr lang="tr-TR" dirty="0"/>
          </a:p>
          <a:p>
            <a:endParaRPr lang="tr-TR" dirty="0"/>
          </a:p>
          <a:p>
            <a:endParaRPr lang="tr-TR" dirty="0"/>
          </a:p>
          <a:p>
            <a:endParaRPr lang="tr-TR" dirty="0"/>
          </a:p>
          <a:p>
            <a:r>
              <a:rPr dirty="0" err="1"/>
              <a:t>Akrabalı</a:t>
            </a:r>
            <a:r>
              <a:rPr dirty="0"/>
              <a:t> </a:t>
            </a:r>
            <a:r>
              <a:rPr dirty="0" err="1"/>
              <a:t>yetiştirmenin</a:t>
            </a:r>
            <a:r>
              <a:rPr dirty="0"/>
              <a:t> </a:t>
            </a:r>
            <a:r>
              <a:rPr dirty="0" err="1"/>
              <a:t>önüne</a:t>
            </a:r>
            <a:r>
              <a:rPr dirty="0"/>
              <a:t> </a:t>
            </a:r>
            <a:r>
              <a:rPr dirty="0" err="1"/>
              <a:t>geçilebilir</a:t>
            </a:r>
            <a:r>
              <a:rPr dirty="0"/>
              <a:t>, </a:t>
            </a:r>
            <a:r>
              <a:rPr dirty="0" err="1"/>
              <a:t>çiftleşme</a:t>
            </a:r>
            <a:r>
              <a:rPr dirty="0"/>
              <a:t> </a:t>
            </a:r>
            <a:r>
              <a:rPr dirty="0" err="1"/>
              <a:t>agresyonu</a:t>
            </a:r>
            <a:r>
              <a:rPr dirty="0"/>
              <a:t> problem </a:t>
            </a:r>
            <a:r>
              <a:rPr dirty="0" err="1"/>
              <a:t>yaşanmaz</a:t>
            </a:r>
            <a:r>
              <a:rPr dirty="0"/>
              <a:t>.</a:t>
            </a:r>
          </a:p>
          <a:p>
            <a:endParaRPr dirty="0"/>
          </a:p>
          <a:p>
            <a:r>
              <a:rPr dirty="0"/>
              <a:t>TVT, Brucella </a:t>
            </a:r>
            <a:r>
              <a:rPr dirty="0" err="1"/>
              <a:t>canis</a:t>
            </a:r>
            <a:r>
              <a:rPr dirty="0"/>
              <a:t>, Herpes virus </a:t>
            </a:r>
            <a:r>
              <a:rPr dirty="0" err="1"/>
              <a:t>gibi</a:t>
            </a:r>
            <a:r>
              <a:rPr dirty="0"/>
              <a:t> </a:t>
            </a:r>
            <a:r>
              <a:rPr dirty="0" err="1"/>
              <a:t>çiftleşme</a:t>
            </a:r>
            <a:r>
              <a:rPr dirty="0"/>
              <a:t> </a:t>
            </a:r>
            <a:r>
              <a:rPr dirty="0" err="1"/>
              <a:t>ile</a:t>
            </a:r>
            <a:r>
              <a:rPr dirty="0"/>
              <a:t> </a:t>
            </a:r>
            <a:r>
              <a:rPr dirty="0" err="1"/>
              <a:t>bulaşan</a:t>
            </a:r>
            <a:r>
              <a:rPr dirty="0"/>
              <a:t> </a:t>
            </a:r>
            <a:r>
              <a:rPr dirty="0" err="1"/>
              <a:t>hastalıklar</a:t>
            </a:r>
            <a:r>
              <a:rPr dirty="0"/>
              <a:t> </a:t>
            </a:r>
            <a:r>
              <a:rPr dirty="0" err="1"/>
              <a:t>kontrol</a:t>
            </a:r>
            <a:r>
              <a:rPr dirty="0"/>
              <a:t> </a:t>
            </a:r>
            <a:r>
              <a:rPr dirty="0" err="1"/>
              <a:t>altına</a:t>
            </a:r>
            <a:r>
              <a:rPr dirty="0"/>
              <a:t> </a:t>
            </a:r>
            <a:r>
              <a:rPr dirty="0" err="1"/>
              <a:t>alanabilir</a:t>
            </a:r>
            <a:r>
              <a:rPr dirty="0"/>
              <a:t>,</a:t>
            </a:r>
          </a:p>
          <a:p>
            <a:endParaRPr dirty="0"/>
          </a:p>
          <a:p>
            <a:r>
              <a:rPr dirty="0" err="1"/>
              <a:t>Erkek</a:t>
            </a:r>
            <a:r>
              <a:rPr dirty="0"/>
              <a:t> </a:t>
            </a:r>
            <a:r>
              <a:rPr dirty="0" err="1"/>
              <a:t>ve</a:t>
            </a:r>
            <a:r>
              <a:rPr dirty="0"/>
              <a:t> </a:t>
            </a:r>
            <a:r>
              <a:rPr dirty="0" err="1"/>
              <a:t>dişi</a:t>
            </a:r>
            <a:r>
              <a:rPr dirty="0"/>
              <a:t> </a:t>
            </a:r>
            <a:r>
              <a:rPr dirty="0" err="1"/>
              <a:t>hayvanın</a:t>
            </a:r>
            <a:r>
              <a:rPr dirty="0"/>
              <a:t> </a:t>
            </a:r>
            <a:r>
              <a:rPr dirty="0" err="1"/>
              <a:t>transferi</a:t>
            </a:r>
            <a:r>
              <a:rPr dirty="0"/>
              <a:t> </a:t>
            </a:r>
            <a:r>
              <a:rPr dirty="0" err="1"/>
              <a:t>yerine</a:t>
            </a:r>
            <a:r>
              <a:rPr dirty="0"/>
              <a:t>, </a:t>
            </a:r>
            <a:r>
              <a:rPr dirty="0" err="1"/>
              <a:t>sperma</a:t>
            </a:r>
            <a:r>
              <a:rPr dirty="0"/>
              <a:t> </a:t>
            </a:r>
            <a:r>
              <a:rPr dirty="0" err="1"/>
              <a:t>transferi</a:t>
            </a:r>
            <a:r>
              <a:rPr dirty="0"/>
              <a:t> </a:t>
            </a:r>
            <a:r>
              <a:rPr dirty="0" err="1"/>
              <a:t>gerçekleştirilebilir</a:t>
            </a:r>
            <a:r>
              <a:rPr dirty="0"/>
              <a:t>,</a:t>
            </a:r>
          </a:p>
          <a:p>
            <a:endParaRPr dirty="0"/>
          </a:p>
          <a:p>
            <a:r>
              <a:rPr dirty="0" err="1"/>
              <a:t>Erkek</a:t>
            </a:r>
            <a:r>
              <a:rPr dirty="0"/>
              <a:t> </a:t>
            </a:r>
            <a:r>
              <a:rPr dirty="0" err="1"/>
              <a:t>ve</a:t>
            </a:r>
            <a:r>
              <a:rPr dirty="0"/>
              <a:t> </a:t>
            </a:r>
            <a:r>
              <a:rPr dirty="0" err="1"/>
              <a:t>dişiye</a:t>
            </a:r>
            <a:r>
              <a:rPr dirty="0"/>
              <a:t> </a:t>
            </a:r>
            <a:r>
              <a:rPr dirty="0" err="1"/>
              <a:t>bağlı</a:t>
            </a:r>
            <a:r>
              <a:rPr dirty="0"/>
              <a:t> </a:t>
            </a:r>
            <a:r>
              <a:rPr dirty="0" err="1"/>
              <a:t>infertilite</a:t>
            </a:r>
            <a:r>
              <a:rPr dirty="0"/>
              <a:t> </a:t>
            </a:r>
            <a:r>
              <a:rPr dirty="0" err="1"/>
              <a:t>problemleri</a:t>
            </a:r>
            <a:r>
              <a:rPr dirty="0"/>
              <a:t> </a:t>
            </a:r>
            <a:r>
              <a:rPr dirty="0" err="1"/>
              <a:t>ortadan</a:t>
            </a:r>
            <a:r>
              <a:rPr dirty="0"/>
              <a:t> </a:t>
            </a:r>
            <a:r>
              <a:rPr dirty="0" err="1"/>
              <a:t>kaldırılarak</a:t>
            </a:r>
            <a:r>
              <a:rPr dirty="0"/>
              <a:t>, </a:t>
            </a:r>
            <a:r>
              <a:rPr dirty="0" err="1"/>
              <a:t>fertilite</a:t>
            </a:r>
            <a:r>
              <a:rPr dirty="0"/>
              <a:t> </a:t>
            </a:r>
            <a:r>
              <a:rPr dirty="0" err="1"/>
              <a:t>artırılabilir</a:t>
            </a:r>
            <a:r>
              <a:rPr dirty="0"/>
              <a:t>,</a:t>
            </a:r>
          </a:p>
          <a:p>
            <a:endParaRPr dirty="0"/>
          </a:p>
          <a:p>
            <a:r>
              <a:rPr dirty="0" err="1"/>
              <a:t>Eğer</a:t>
            </a:r>
            <a:r>
              <a:rPr dirty="0"/>
              <a:t> </a:t>
            </a:r>
            <a:r>
              <a:rPr dirty="0" err="1"/>
              <a:t>ırk</a:t>
            </a:r>
            <a:r>
              <a:rPr dirty="0"/>
              <a:t> </a:t>
            </a:r>
            <a:r>
              <a:rPr dirty="0" err="1"/>
              <a:t>standartları</a:t>
            </a:r>
            <a:r>
              <a:rPr dirty="0"/>
              <a:t> </a:t>
            </a:r>
            <a:r>
              <a:rPr dirty="0" err="1"/>
              <a:t>ortaya</a:t>
            </a:r>
            <a:r>
              <a:rPr dirty="0"/>
              <a:t> </a:t>
            </a:r>
            <a:r>
              <a:rPr dirty="0" err="1"/>
              <a:t>konulursa</a:t>
            </a:r>
            <a:r>
              <a:rPr dirty="0"/>
              <a:t>, </a:t>
            </a:r>
            <a:r>
              <a:rPr dirty="0" err="1"/>
              <a:t>bireysel</a:t>
            </a:r>
            <a:r>
              <a:rPr dirty="0"/>
              <a:t> </a:t>
            </a:r>
            <a:r>
              <a:rPr dirty="0" err="1"/>
              <a:t>farklılıklar</a:t>
            </a:r>
            <a:r>
              <a:rPr dirty="0"/>
              <a:t> </a:t>
            </a:r>
            <a:r>
              <a:rPr dirty="0" err="1"/>
              <a:t>gözetmeksizin</a:t>
            </a:r>
            <a:r>
              <a:rPr dirty="0"/>
              <a:t> </a:t>
            </a:r>
            <a:r>
              <a:rPr dirty="0" err="1"/>
              <a:t>uygun</a:t>
            </a:r>
            <a:r>
              <a:rPr dirty="0"/>
              <a:t> </a:t>
            </a:r>
            <a:r>
              <a:rPr dirty="0" err="1"/>
              <a:t>çiftleşme</a:t>
            </a:r>
            <a:r>
              <a:rPr dirty="0"/>
              <a:t> </a:t>
            </a:r>
            <a:r>
              <a:rPr dirty="0" err="1"/>
              <a:t>programları</a:t>
            </a:r>
            <a:r>
              <a:rPr dirty="0"/>
              <a:t> </a:t>
            </a:r>
            <a:r>
              <a:rPr dirty="0" err="1"/>
              <a:t>yaratılabilir</a:t>
            </a:r>
            <a:r>
              <a:rPr dirty="0"/>
              <a:t>.</a:t>
            </a:r>
          </a:p>
          <a:p>
            <a:endParaRPr dirty="0"/>
          </a:p>
          <a:p>
            <a:endParaRPr dirty="0"/>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0920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endParaRPr lang="tr-TR" dirty="0"/>
          </a:p>
          <a:p>
            <a:endParaRPr lang="tr-TR" dirty="0"/>
          </a:p>
          <a:p>
            <a:endParaRPr lang="tr-TR" dirty="0"/>
          </a:p>
          <a:p>
            <a:endParaRPr lang="tr-TR" dirty="0"/>
          </a:p>
          <a:p>
            <a:endParaRPr lang="tr-TR" dirty="0"/>
          </a:p>
          <a:p>
            <a:endParaRPr lang="tr-TR" dirty="0"/>
          </a:p>
          <a:p>
            <a:endParaRPr lang="tr-TR" dirty="0"/>
          </a:p>
          <a:p>
            <a:endParaRPr lang="tr-TR" dirty="0"/>
          </a:p>
          <a:p>
            <a:r>
              <a:rPr dirty="0" err="1"/>
              <a:t>Suni</a:t>
            </a:r>
            <a:r>
              <a:rPr dirty="0"/>
              <a:t> </a:t>
            </a:r>
            <a:r>
              <a:rPr dirty="0" err="1"/>
              <a:t>tohumlama</a:t>
            </a:r>
            <a:r>
              <a:rPr dirty="0"/>
              <a:t> </a:t>
            </a:r>
            <a:r>
              <a:rPr dirty="0" err="1"/>
              <a:t>bir</a:t>
            </a:r>
            <a:r>
              <a:rPr dirty="0"/>
              <a:t> </a:t>
            </a:r>
            <a:r>
              <a:rPr dirty="0" err="1"/>
              <a:t>yönetim</a:t>
            </a:r>
            <a:r>
              <a:rPr dirty="0"/>
              <a:t> </a:t>
            </a:r>
            <a:r>
              <a:rPr dirty="0" err="1"/>
              <a:t>işidir</a:t>
            </a:r>
            <a:r>
              <a:rPr dirty="0"/>
              <a:t>. </a:t>
            </a:r>
            <a:r>
              <a:rPr dirty="0" err="1"/>
              <a:t>ve</a:t>
            </a:r>
            <a:r>
              <a:rPr dirty="0"/>
              <a:t> </a:t>
            </a:r>
            <a:r>
              <a:rPr dirty="0" err="1"/>
              <a:t>bu</a:t>
            </a:r>
            <a:r>
              <a:rPr dirty="0"/>
              <a:t> </a:t>
            </a:r>
            <a:r>
              <a:rPr dirty="0" err="1"/>
              <a:t>yönetim</a:t>
            </a:r>
            <a:r>
              <a:rPr dirty="0"/>
              <a:t> </a:t>
            </a:r>
            <a:r>
              <a:rPr dirty="0" err="1"/>
              <a:t>belirli</a:t>
            </a:r>
            <a:r>
              <a:rPr dirty="0"/>
              <a:t> </a:t>
            </a:r>
            <a:r>
              <a:rPr dirty="0" err="1"/>
              <a:t>aşamların</a:t>
            </a:r>
            <a:r>
              <a:rPr dirty="0"/>
              <a:t> </a:t>
            </a:r>
            <a:r>
              <a:rPr dirty="0" err="1"/>
              <a:t>izlenmesini</a:t>
            </a:r>
            <a:r>
              <a:rPr dirty="0"/>
              <a:t> </a:t>
            </a:r>
            <a:r>
              <a:rPr dirty="0" err="1"/>
              <a:t>gerektirmektedir</a:t>
            </a:r>
            <a:r>
              <a:rPr dirty="0"/>
              <a:t>. </a:t>
            </a:r>
          </a:p>
          <a:p>
            <a:endParaRPr dirty="0"/>
          </a:p>
          <a:p>
            <a:r>
              <a:rPr dirty="0" err="1"/>
              <a:t>Kopekten</a:t>
            </a:r>
            <a:r>
              <a:rPr dirty="0"/>
              <a:t> </a:t>
            </a:r>
            <a:r>
              <a:rPr dirty="0" err="1"/>
              <a:t>spermanın</a:t>
            </a:r>
            <a:r>
              <a:rPr dirty="0"/>
              <a:t> </a:t>
            </a:r>
            <a:r>
              <a:rPr dirty="0" err="1"/>
              <a:t>alınması</a:t>
            </a:r>
            <a:r>
              <a:rPr dirty="0"/>
              <a:t> </a:t>
            </a:r>
            <a:r>
              <a:rPr dirty="0" err="1"/>
              <a:t>genellikle</a:t>
            </a:r>
            <a:r>
              <a:rPr dirty="0"/>
              <a:t> </a:t>
            </a:r>
            <a:r>
              <a:rPr dirty="0" err="1"/>
              <a:t>kolaydır</a:t>
            </a:r>
            <a:r>
              <a:rPr dirty="0"/>
              <a:t>, </a:t>
            </a:r>
            <a:r>
              <a:rPr dirty="0" err="1"/>
              <a:t>ancak</a:t>
            </a:r>
            <a:r>
              <a:rPr dirty="0"/>
              <a:t> </a:t>
            </a:r>
            <a:r>
              <a:rPr dirty="0" err="1"/>
              <a:t>kalitenin</a:t>
            </a:r>
            <a:r>
              <a:rPr dirty="0"/>
              <a:t> </a:t>
            </a:r>
            <a:r>
              <a:rPr dirty="0" err="1"/>
              <a:t>artırılması</a:t>
            </a:r>
            <a:r>
              <a:rPr dirty="0"/>
              <a:t> </a:t>
            </a:r>
            <a:r>
              <a:rPr dirty="0" err="1"/>
              <a:t>için</a:t>
            </a:r>
            <a:r>
              <a:rPr dirty="0"/>
              <a:t> </a:t>
            </a:r>
            <a:r>
              <a:rPr dirty="0" err="1"/>
              <a:t>deneyime</a:t>
            </a:r>
            <a:r>
              <a:rPr dirty="0"/>
              <a:t> </a:t>
            </a:r>
            <a:r>
              <a:rPr dirty="0" err="1"/>
              <a:t>ihtiyac</a:t>
            </a:r>
            <a:r>
              <a:rPr dirty="0"/>
              <a:t> </a:t>
            </a:r>
            <a:r>
              <a:rPr dirty="0" err="1"/>
              <a:t>duymaktadır</a:t>
            </a:r>
            <a:r>
              <a:rPr dirty="0"/>
              <a:t>. </a:t>
            </a:r>
          </a:p>
          <a:p>
            <a:endParaRPr dirty="0"/>
          </a:p>
          <a:p>
            <a:r>
              <a:rPr dirty="0" err="1"/>
              <a:t>Yüksek</a:t>
            </a:r>
            <a:r>
              <a:rPr dirty="0"/>
              <a:t> </a:t>
            </a:r>
            <a:r>
              <a:rPr dirty="0" err="1"/>
              <a:t>dölverimi</a:t>
            </a:r>
            <a:r>
              <a:rPr dirty="0"/>
              <a:t> </a:t>
            </a:r>
            <a:r>
              <a:rPr dirty="0" err="1"/>
              <a:t>almak</a:t>
            </a:r>
            <a:r>
              <a:rPr dirty="0"/>
              <a:t> in </a:t>
            </a:r>
            <a:r>
              <a:rPr dirty="0" err="1"/>
              <a:t>muayene</a:t>
            </a:r>
            <a:r>
              <a:rPr dirty="0"/>
              <a:t> </a:t>
            </a:r>
            <a:r>
              <a:rPr dirty="0" err="1"/>
              <a:t>şarttır</a:t>
            </a:r>
            <a:r>
              <a:rPr dirty="0"/>
              <a:t>.</a:t>
            </a:r>
          </a:p>
          <a:p>
            <a:endParaRPr dirty="0"/>
          </a:p>
          <a:p>
            <a:r>
              <a:rPr dirty="0" err="1"/>
              <a:t>Alınan</a:t>
            </a:r>
            <a:r>
              <a:rPr dirty="0"/>
              <a:t> her </a:t>
            </a:r>
            <a:r>
              <a:rPr dirty="0" err="1"/>
              <a:t>numune</a:t>
            </a:r>
            <a:r>
              <a:rPr dirty="0"/>
              <a:t> </a:t>
            </a:r>
            <a:r>
              <a:rPr dirty="0" err="1"/>
              <a:t>mutlaka</a:t>
            </a:r>
            <a:r>
              <a:rPr dirty="0"/>
              <a:t> </a:t>
            </a:r>
            <a:r>
              <a:rPr dirty="0" err="1"/>
              <a:t>motilite</a:t>
            </a:r>
            <a:r>
              <a:rPr dirty="0"/>
              <a:t>, </a:t>
            </a:r>
            <a:r>
              <a:rPr dirty="0" err="1"/>
              <a:t>yoğunluk</a:t>
            </a:r>
            <a:r>
              <a:rPr dirty="0"/>
              <a:t>, </a:t>
            </a:r>
            <a:r>
              <a:rPr dirty="0" err="1"/>
              <a:t>canlılık</a:t>
            </a:r>
            <a:r>
              <a:rPr dirty="0"/>
              <a:t> </a:t>
            </a:r>
            <a:r>
              <a:rPr dirty="0" err="1"/>
              <a:t>ve</a:t>
            </a:r>
            <a:r>
              <a:rPr dirty="0"/>
              <a:t> </a:t>
            </a:r>
            <a:r>
              <a:rPr dirty="0" err="1"/>
              <a:t>anormal</a:t>
            </a:r>
            <a:r>
              <a:rPr dirty="0"/>
              <a:t> spermatozoa </a:t>
            </a:r>
            <a:r>
              <a:rPr dirty="0" err="1"/>
              <a:t>yönünden</a:t>
            </a:r>
            <a:r>
              <a:rPr dirty="0"/>
              <a:t> </a:t>
            </a:r>
            <a:r>
              <a:rPr dirty="0" err="1"/>
              <a:t>muayane</a:t>
            </a:r>
            <a:r>
              <a:rPr dirty="0"/>
              <a:t> </a:t>
            </a:r>
            <a:r>
              <a:rPr dirty="0" err="1"/>
              <a:t>edilmelidir</a:t>
            </a:r>
            <a:r>
              <a:rPr dirty="0"/>
              <a:t>.</a:t>
            </a:r>
          </a:p>
          <a:p>
            <a:endParaRPr dirty="0"/>
          </a:p>
          <a:p>
            <a:r>
              <a:rPr dirty="0" err="1"/>
              <a:t>Tohumlama</a:t>
            </a:r>
            <a:r>
              <a:rPr dirty="0"/>
              <a:t> </a:t>
            </a:r>
            <a:r>
              <a:rPr dirty="0" err="1"/>
              <a:t>öncesinde</a:t>
            </a:r>
            <a:r>
              <a:rPr dirty="0"/>
              <a:t> </a:t>
            </a:r>
            <a:r>
              <a:rPr dirty="0" err="1"/>
              <a:t>sperma</a:t>
            </a:r>
            <a:r>
              <a:rPr dirty="0"/>
              <a:t> </a:t>
            </a:r>
            <a:r>
              <a:rPr dirty="0" err="1"/>
              <a:t>muayenesi</a:t>
            </a:r>
            <a:r>
              <a:rPr dirty="0"/>
              <a:t> </a:t>
            </a:r>
            <a:r>
              <a:rPr dirty="0" err="1"/>
              <a:t>erkeğin</a:t>
            </a:r>
            <a:r>
              <a:rPr dirty="0"/>
              <a:t> </a:t>
            </a:r>
            <a:r>
              <a:rPr dirty="0" err="1"/>
              <a:t>potansiyel</a:t>
            </a:r>
            <a:r>
              <a:rPr dirty="0"/>
              <a:t> </a:t>
            </a:r>
            <a:r>
              <a:rPr dirty="0" err="1"/>
              <a:t>dölverimini</a:t>
            </a:r>
            <a:r>
              <a:rPr dirty="0"/>
              <a:t> </a:t>
            </a:r>
            <a:r>
              <a:rPr dirty="0" err="1"/>
              <a:t>belirleyen</a:t>
            </a:r>
            <a:r>
              <a:rPr dirty="0"/>
              <a:t> </a:t>
            </a:r>
            <a:r>
              <a:rPr dirty="0" err="1"/>
              <a:t>en</a:t>
            </a:r>
            <a:r>
              <a:rPr dirty="0"/>
              <a:t> </a:t>
            </a:r>
            <a:r>
              <a:rPr dirty="0" err="1"/>
              <a:t>önemli</a:t>
            </a:r>
            <a:r>
              <a:rPr dirty="0"/>
              <a:t> </a:t>
            </a:r>
            <a:r>
              <a:rPr dirty="0" err="1"/>
              <a:t>kriterdir</a:t>
            </a:r>
            <a:r>
              <a:rPr dirty="0"/>
              <a:t>.</a:t>
            </a:r>
          </a:p>
          <a:p>
            <a:endParaRPr dirty="0"/>
          </a:p>
          <a:p>
            <a:r>
              <a:rPr dirty="0" err="1"/>
              <a:t>Ayrıca</a:t>
            </a:r>
            <a:r>
              <a:rPr dirty="0"/>
              <a:t>, </a:t>
            </a:r>
            <a:r>
              <a:rPr dirty="0" err="1"/>
              <a:t>spermanın</a:t>
            </a:r>
            <a:r>
              <a:rPr dirty="0"/>
              <a:t> </a:t>
            </a:r>
            <a:r>
              <a:rPr dirty="0" err="1"/>
              <a:t>dondurulması</a:t>
            </a:r>
            <a:r>
              <a:rPr dirty="0"/>
              <a:t> </a:t>
            </a:r>
            <a:r>
              <a:rPr dirty="0" err="1"/>
              <a:t>ve</a:t>
            </a:r>
            <a:r>
              <a:rPr dirty="0"/>
              <a:t> </a:t>
            </a:r>
            <a:r>
              <a:rPr dirty="0" err="1"/>
              <a:t>tohumlanması</a:t>
            </a:r>
            <a:r>
              <a:rPr dirty="0"/>
              <a:t> </a:t>
            </a:r>
            <a:r>
              <a:rPr dirty="0" err="1"/>
              <a:t>öncesinde</a:t>
            </a:r>
            <a:r>
              <a:rPr dirty="0"/>
              <a:t> </a:t>
            </a:r>
            <a:r>
              <a:rPr dirty="0" err="1"/>
              <a:t>mutlaka</a:t>
            </a:r>
            <a:r>
              <a:rPr dirty="0"/>
              <a:t> </a:t>
            </a:r>
            <a:r>
              <a:rPr dirty="0" err="1"/>
              <a:t>damızlık</a:t>
            </a:r>
            <a:r>
              <a:rPr dirty="0"/>
              <a:t> </a:t>
            </a:r>
            <a:r>
              <a:rPr dirty="0" err="1"/>
              <a:t>sertifikası</a:t>
            </a:r>
            <a:r>
              <a:rPr dirty="0"/>
              <a:t> </a:t>
            </a:r>
            <a:r>
              <a:rPr dirty="0" err="1"/>
              <a:t>aranmalıdır</a:t>
            </a:r>
            <a:r>
              <a:rPr dirty="0"/>
              <a:t>. </a:t>
            </a:r>
          </a:p>
          <a:p>
            <a:r>
              <a:rPr dirty="0"/>
              <a:t>DMS </a:t>
            </a:r>
            <a:r>
              <a:rPr dirty="0" err="1"/>
              <a:t>mutlaka</a:t>
            </a:r>
            <a:r>
              <a:rPr dirty="0"/>
              <a:t> </a:t>
            </a:r>
            <a:r>
              <a:rPr dirty="0" err="1"/>
              <a:t>uygulanmalıdır</a:t>
            </a:r>
            <a:r>
              <a:rPr dirty="0"/>
              <a:t>. </a:t>
            </a:r>
          </a:p>
          <a:p>
            <a:endParaRPr dirty="0"/>
          </a:p>
          <a:p>
            <a:r>
              <a:rPr dirty="0" err="1"/>
              <a:t>Spermanın</a:t>
            </a:r>
            <a:r>
              <a:rPr dirty="0"/>
              <a:t> </a:t>
            </a:r>
            <a:r>
              <a:rPr dirty="0" err="1"/>
              <a:t>alınması</a:t>
            </a:r>
            <a:r>
              <a:rPr dirty="0"/>
              <a:t> </a:t>
            </a:r>
            <a:r>
              <a:rPr dirty="0" err="1"/>
              <a:t>sırasında</a:t>
            </a:r>
            <a:r>
              <a:rPr dirty="0"/>
              <a:t> </a:t>
            </a:r>
            <a:r>
              <a:rPr dirty="0" err="1"/>
              <a:t>östrustaki</a:t>
            </a:r>
            <a:r>
              <a:rPr dirty="0"/>
              <a:t> </a:t>
            </a:r>
            <a:r>
              <a:rPr dirty="0" err="1"/>
              <a:t>bir</a:t>
            </a:r>
            <a:r>
              <a:rPr dirty="0"/>
              <a:t> </a:t>
            </a:r>
            <a:r>
              <a:rPr dirty="0" err="1"/>
              <a:t>dişi</a:t>
            </a:r>
            <a:r>
              <a:rPr dirty="0"/>
              <a:t>, yada </a:t>
            </a:r>
            <a:r>
              <a:rPr dirty="0" err="1"/>
              <a:t>vaginadan</a:t>
            </a:r>
            <a:r>
              <a:rPr dirty="0"/>
              <a:t> </a:t>
            </a:r>
            <a:r>
              <a:rPr dirty="0" err="1"/>
              <a:t>alınan</a:t>
            </a:r>
            <a:r>
              <a:rPr dirty="0"/>
              <a:t> </a:t>
            </a:r>
            <a:r>
              <a:rPr dirty="0" err="1"/>
              <a:t>örnekler</a:t>
            </a:r>
            <a:r>
              <a:rPr dirty="0"/>
              <a:t> </a:t>
            </a:r>
            <a:r>
              <a:rPr dirty="0" err="1"/>
              <a:t>libidoyu</a:t>
            </a:r>
            <a:r>
              <a:rPr dirty="0"/>
              <a:t> </a:t>
            </a:r>
            <a:r>
              <a:rPr dirty="0" err="1"/>
              <a:t>artırmak</a:t>
            </a:r>
            <a:r>
              <a:rPr dirty="0"/>
              <a:t> </a:t>
            </a:r>
            <a:r>
              <a:rPr dirty="0" err="1"/>
              <a:t>için</a:t>
            </a:r>
            <a:r>
              <a:rPr dirty="0"/>
              <a:t> </a:t>
            </a:r>
            <a:r>
              <a:rPr dirty="0" err="1"/>
              <a:t>kullanılabilir</a:t>
            </a:r>
            <a:r>
              <a:rPr dirty="0"/>
              <a:t>,</a:t>
            </a:r>
          </a:p>
          <a:p>
            <a:r>
              <a:rPr dirty="0" err="1"/>
              <a:t>Sperma</a:t>
            </a:r>
            <a:r>
              <a:rPr dirty="0"/>
              <a:t> </a:t>
            </a:r>
            <a:r>
              <a:rPr dirty="0" err="1"/>
              <a:t>alınırken</a:t>
            </a:r>
            <a:r>
              <a:rPr dirty="0"/>
              <a:t> </a:t>
            </a:r>
            <a:r>
              <a:rPr dirty="0" err="1"/>
              <a:t>gerçekleşen</a:t>
            </a:r>
            <a:r>
              <a:rPr dirty="0"/>
              <a:t> </a:t>
            </a:r>
            <a:r>
              <a:rPr dirty="0" err="1"/>
              <a:t>hatalı</a:t>
            </a:r>
            <a:r>
              <a:rPr dirty="0"/>
              <a:t> </a:t>
            </a:r>
            <a:r>
              <a:rPr dirty="0" err="1"/>
              <a:t>uygulamalar</a:t>
            </a:r>
            <a:r>
              <a:rPr dirty="0"/>
              <a:t> </a:t>
            </a:r>
            <a:r>
              <a:rPr dirty="0" err="1"/>
              <a:t>ileride</a:t>
            </a:r>
            <a:r>
              <a:rPr dirty="0"/>
              <a:t> </a:t>
            </a:r>
            <a:r>
              <a:rPr dirty="0" err="1"/>
              <a:t>davranışsal</a:t>
            </a:r>
            <a:r>
              <a:rPr dirty="0"/>
              <a:t> </a:t>
            </a:r>
            <a:r>
              <a:rPr dirty="0" err="1"/>
              <a:t>problemlere</a:t>
            </a:r>
            <a:r>
              <a:rPr dirty="0"/>
              <a:t> </a:t>
            </a:r>
            <a:r>
              <a:rPr dirty="0" err="1"/>
              <a:t>yol</a:t>
            </a:r>
            <a:r>
              <a:rPr dirty="0"/>
              <a:t> </a:t>
            </a:r>
            <a:r>
              <a:rPr dirty="0" err="1"/>
              <a:t>açabilmektedir</a:t>
            </a:r>
            <a:r>
              <a:rPr dirty="0"/>
              <a:t>. </a:t>
            </a:r>
          </a:p>
          <a:p>
            <a:endParaRPr dirty="0"/>
          </a:p>
          <a:p>
            <a:r>
              <a:rPr dirty="0"/>
              <a:t>Ideal intervals between collections are 2 to 5 days, whilst intervals longer than 10 days may result in an increased number of morphological abnormalities and decreased motility (Freshman, 2002; Johnston et al., 2001). In longer periods, it is advisable to perform one previous collection, if semen is to be chilled or frozen for shipment. If semen preservation is planned, semen extender should be prepared before the arrival of the animal (Freshman, 2002). The most common method for semen collection in the dog is by digital manipulation, in the presence of a female. However, bitch presence, although desirable as it facilitates procedures, is not essential to accomplish the collection (</a:t>
            </a:r>
            <a:r>
              <a:rPr dirty="0" err="1"/>
              <a:t>Farstad</a:t>
            </a:r>
            <a:r>
              <a:rPr dirty="0"/>
              <a:t>, 2010; Linde Forsberg, 2005a). It should be noticed that when the collection is achieved in the presence of the bitch ejaculates present higher concentration. </a:t>
            </a:r>
          </a:p>
          <a:p>
            <a:r>
              <a:rPr dirty="0"/>
              <a:t>The use of manual massage is the most commonly used technique (</a:t>
            </a:r>
            <a:r>
              <a:rPr dirty="0" err="1"/>
              <a:t>Farstad</a:t>
            </a:r>
            <a:r>
              <a:rPr dirty="0"/>
              <a:t>, 2010; Johnston et al., 2001; Linde Forsberg, 2005a), although in the past semen was collected from dogs using an artificial vagina. Nowadays, semen collection into a tube is commonly accomplished by penile massage and the use of a cone or plastic sleeve, a funnel or a special collecting vial (Linde Forsberg, 2005a). Briefly, the process is started with a massage of the dog prepuce at the level of the bulbus </a:t>
            </a:r>
            <a:r>
              <a:rPr dirty="0" err="1"/>
              <a:t>glandis</a:t>
            </a:r>
            <a:r>
              <a:rPr dirty="0"/>
              <a:t> until developing partial erection, followed by the quick retraction of the prepuce and penile expose. If the collector is right-handed, semen must be collected from the dog’s left side, with the operator holding the dog’s penis with the right hand and the collection container in the left hand. During pelvic thrusting, rigid vials should be kept at a distance from the penis, to avoid trauma. When pelvic movements are finished and the dog lifts its rear leg, a 180o backward rotation of the penis should be obtained and the erectile penis should then be directed into the collection cone or the funnel. </a:t>
            </a:r>
          </a:p>
          <a:p>
            <a:endParaRPr dirty="0"/>
          </a:p>
          <a:p>
            <a:r>
              <a:rPr dirty="0" err="1"/>
              <a:t>www.intechopen.com</a:t>
            </a:r>
            <a:r>
              <a:rPr dirty="0"/>
              <a:t> </a:t>
            </a:r>
          </a:p>
          <a:p>
            <a:r>
              <a:rPr dirty="0"/>
              <a:t>Artificial Insemination in Dogs 55 </a:t>
            </a:r>
          </a:p>
          <a:p>
            <a:endParaRPr dirty="0"/>
          </a:p>
          <a:p>
            <a:r>
              <a:rPr dirty="0"/>
              <a:t>Some pressure may be applied with the thumb on the apex of the glans penis, at the level of the urethral process, to stimulate ejaculation. When a crystal clear fluid (prostatic fluid) begins to flow into the collection tube, you can gently slide the collection cone off the penis. Watch for semen to flow in the collection tube (</a:t>
            </a:r>
            <a:r>
              <a:rPr dirty="0" err="1"/>
              <a:t>Farstad</a:t>
            </a:r>
            <a:r>
              <a:rPr dirty="0"/>
              <a:t>, 2010; Linde Forsberg, 2005a). </a:t>
            </a:r>
          </a:p>
          <a:p>
            <a:r>
              <a:rPr dirty="0"/>
              <a:t>Canine ejaculate consists of 3 fractions, with the first and third fraction consisting of prostatic fluid and the second being rich in spermatozoa (England et al., 1990) (Table 3). The first fraction, the </a:t>
            </a:r>
            <a:r>
              <a:rPr dirty="0" err="1"/>
              <a:t>presperm</a:t>
            </a:r>
            <a:r>
              <a:rPr dirty="0"/>
              <a:t> portion, is emitted in 0.5 to 1 minute and is </a:t>
            </a:r>
            <a:r>
              <a:rPr dirty="0" err="1"/>
              <a:t>colourless</a:t>
            </a:r>
            <a:r>
              <a:rPr dirty="0"/>
              <a:t>, with a volume range of 1-5 ml. It is expelled during first stage of erection, at the moment of the presence of evident copulatory movement of male. The second fraction, the sperm-rich portion, is also rapidly completed (1-2 minutes), and is grayish-white in </a:t>
            </a:r>
            <a:r>
              <a:rPr dirty="0" err="1"/>
              <a:t>colour</a:t>
            </a:r>
            <a:r>
              <a:rPr dirty="0"/>
              <a:t>, with a volume of 1-3 ml. It is expelled when thrusting movement of the male ceases and full erection is observed. The third fraction comes from the prostate and may be up to 30-40 ml; it may take up from 5 to 30 minutes to be completed (</a:t>
            </a:r>
            <a:r>
              <a:rPr dirty="0" err="1"/>
              <a:t>Günzel-Apel</a:t>
            </a:r>
            <a:r>
              <a:rPr dirty="0"/>
              <a:t>, 1994; Johnston et al., 2001).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52910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917700"/>
            <a:ext cx="10464800" cy="2794000"/>
          </a:xfrm>
          <a:prstGeom prst="rect">
            <a:avLst/>
          </a:prstGeom>
        </p:spPr>
        <p:txBody>
          <a:bodyPr anchor="b"/>
          <a:lstStyle>
            <a:lvl1pPr>
              <a:defRPr sz="9500"/>
            </a:lvl1pPr>
          </a:lstStyle>
          <a:p>
            <a:r>
              <a:t>Title Text</a:t>
            </a:r>
          </a:p>
        </p:txBody>
      </p:sp>
      <p:sp>
        <p:nvSpPr>
          <p:cNvPr id="12" name="Body Level One…"/>
          <p:cNvSpPr txBox="1">
            <a:spLocks noGrp="1"/>
          </p:cNvSpPr>
          <p:nvPr>
            <p:ph type="body" sz="quarter" idx="1"/>
          </p:nvPr>
        </p:nvSpPr>
        <p:spPr>
          <a:xfrm>
            <a:off x="1270000" y="5016500"/>
            <a:ext cx="10464800" cy="1270000"/>
          </a:xfrm>
          <a:prstGeom prst="rect">
            <a:avLst/>
          </a:prstGeom>
        </p:spPr>
        <p:txBody>
          <a:bodyPr anchor="t"/>
          <a:lstStyle>
            <a:lvl1pPr marL="0" indent="0" algn="ctr">
              <a:spcBef>
                <a:spcPts val="0"/>
              </a:spcBef>
              <a:buSzTx/>
              <a:buNone/>
              <a:defRPr sz="4000"/>
            </a:lvl1pPr>
            <a:lvl2pPr marL="0" indent="228600" algn="ctr">
              <a:spcBef>
                <a:spcPts val="0"/>
              </a:spcBef>
              <a:buSzTx/>
              <a:buNone/>
              <a:defRPr sz="4000"/>
            </a:lvl2pPr>
            <a:lvl3pPr marL="0" indent="457200" algn="ctr">
              <a:spcBef>
                <a:spcPts val="0"/>
              </a:spcBef>
              <a:buSzTx/>
              <a:buNone/>
              <a:defRPr sz="4000"/>
            </a:lvl3pPr>
            <a:lvl4pPr marL="0" indent="685800" algn="ctr">
              <a:spcBef>
                <a:spcPts val="0"/>
              </a:spcBef>
              <a:buSzTx/>
              <a:buNone/>
              <a:defRPr sz="4000"/>
            </a:lvl4pPr>
            <a:lvl5pPr marL="0" indent="914400" algn="ctr">
              <a:spcBef>
                <a:spcPts val="0"/>
              </a:spcBef>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Type a quote here.”"/>
          <p:cNvSpPr txBox="1">
            <a:spLocks noGrp="1"/>
          </p:cNvSpPr>
          <p:nvPr>
            <p:ph type="body" sz="quarter" idx="13"/>
          </p:nvPr>
        </p:nvSpPr>
        <p:spPr>
          <a:xfrm>
            <a:off x="1270000" y="4279900"/>
            <a:ext cx="10464800" cy="660400"/>
          </a:xfrm>
          <a:prstGeom prst="rect">
            <a:avLst/>
          </a:prstGeom>
        </p:spPr>
        <p:txBody>
          <a:bodyPr>
            <a:spAutoFit/>
          </a:bodyPr>
          <a:lstStyle>
            <a:lvl1pPr marL="0" indent="0" algn="ctr">
              <a:spcBef>
                <a:spcPts val="0"/>
              </a:spcBef>
              <a:buSzTx/>
              <a:buNone/>
              <a:defRPr sz="4000">
                <a:solidFill>
                  <a:srgbClr val="45A7DE"/>
                </a:solidFill>
              </a:defRPr>
            </a:lvl1pPr>
          </a:lstStyle>
          <a:p>
            <a:r>
              <a:t>“Type a quote here.”</a:t>
            </a:r>
          </a:p>
        </p:txBody>
      </p:sp>
      <p:sp>
        <p:nvSpPr>
          <p:cNvPr id="94" name="–Johnny Appleseed"/>
          <p:cNvSpPr txBox="1">
            <a:spLocks noGrp="1"/>
          </p:cNvSpPr>
          <p:nvPr>
            <p:ph type="body" sz="quarter" idx="14"/>
          </p:nvPr>
        </p:nvSpPr>
        <p:spPr>
          <a:xfrm>
            <a:off x="1270000" y="6362700"/>
            <a:ext cx="10464800" cy="596900"/>
          </a:xfrm>
          <a:prstGeom prst="rect">
            <a:avLst/>
          </a:prstGeom>
        </p:spPr>
        <p:txBody>
          <a:bodyPr anchor="t">
            <a:spAutoFit/>
          </a:bodyPr>
          <a:lstStyle>
            <a:lvl1pPr marL="0" indent="0" algn="ctr">
              <a:spcBef>
                <a:spcPts val="0"/>
              </a:spcBef>
              <a:buSzTx/>
              <a:buNone/>
              <a:defRPr sz="3600"/>
            </a:lvl1pPr>
          </a:lstStyle>
          <a:p>
            <a:r>
              <a:t>–Johnny Appleseed</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donec quis nunc"/>
          <p:cNvSpPr txBox="1">
            <a:spLocks noGrp="1"/>
          </p:cNvSpPr>
          <p:nvPr>
            <p:ph type="body" sz="quarter" idx="13"/>
          </p:nvPr>
        </p:nvSpPr>
        <p:spPr>
          <a:xfrm>
            <a:off x="2130424" y="2209799"/>
            <a:ext cx="8743952" cy="473523"/>
          </a:xfrm>
          <a:prstGeom prst="rect">
            <a:avLst/>
          </a:prstGeom>
        </p:spPr>
        <p:txBody>
          <a:bodyPr lIns="38100" tIns="38100" rIns="38100" bIns="38100" anchor="t">
            <a:spAutoFit/>
          </a:bodyPr>
          <a:lstStyle>
            <a:lvl1pPr marL="0" indent="0" algn="ctr" defTabSz="457200">
              <a:spcBef>
                <a:spcPts val="0"/>
              </a:spcBef>
              <a:buSzTx/>
              <a:buNone/>
              <a:defRPr sz="2400" cap="all" spc="216">
                <a:solidFill>
                  <a:srgbClr val="5B5854"/>
                </a:solidFill>
                <a:latin typeface="Futura"/>
                <a:ea typeface="Futura"/>
                <a:cs typeface="Futura"/>
                <a:sym typeface="Futura"/>
              </a:defRPr>
            </a:lvl1pPr>
          </a:lstStyle>
          <a:p>
            <a:r>
              <a:t>donec quis nunc</a:t>
            </a:r>
          </a:p>
        </p:txBody>
      </p:sp>
      <p:sp>
        <p:nvSpPr>
          <p:cNvPr id="118" name="Title Text"/>
          <p:cNvSpPr txBox="1">
            <a:spLocks noGrp="1"/>
          </p:cNvSpPr>
          <p:nvPr>
            <p:ph type="title"/>
          </p:nvPr>
        </p:nvSpPr>
        <p:spPr>
          <a:xfrm>
            <a:off x="2130424" y="1657349"/>
            <a:ext cx="8743952" cy="561976"/>
          </a:xfrm>
          <a:prstGeom prst="rect">
            <a:avLst/>
          </a:prstGeom>
        </p:spPr>
        <p:txBody>
          <a:bodyPr lIns="38100" tIns="38100" rIns="38100" bIns="38100" anchor="t"/>
          <a:lstStyle>
            <a:lvl1pPr defTabSz="457200">
              <a:defRPr sz="3800" cap="all" spc="76">
                <a:solidFill>
                  <a:srgbClr val="5B5854"/>
                </a:solidFill>
                <a:latin typeface="Futura"/>
                <a:ea typeface="Futura"/>
                <a:cs typeface="Futura"/>
                <a:sym typeface="Futura"/>
              </a:defRPr>
            </a:lvl1pPr>
          </a:lstStyle>
          <a:p>
            <a:r>
              <a:t>Title Text</a:t>
            </a:r>
          </a:p>
        </p:txBody>
      </p:sp>
      <p:sp>
        <p:nvSpPr>
          <p:cNvPr id="119" name="Slide Number"/>
          <p:cNvSpPr txBox="1">
            <a:spLocks noGrp="1"/>
          </p:cNvSpPr>
          <p:nvPr>
            <p:ph type="sldNum" sz="quarter" idx="2"/>
          </p:nvPr>
        </p:nvSpPr>
        <p:spPr>
          <a:xfrm>
            <a:off x="6366722" y="8142923"/>
            <a:ext cx="271358" cy="262161"/>
          </a:xfrm>
          <a:prstGeom prst="rect">
            <a:avLst/>
          </a:prstGeom>
        </p:spPr>
        <p:txBody>
          <a:bodyPr lIns="38100" tIns="38100" rIns="38100" bIns="38100"/>
          <a:lstStyle>
            <a:lvl1pPr defTabSz="457200">
              <a:defRPr sz="1200" cap="all" spc="24">
                <a:solidFill>
                  <a:srgbClr val="9A958E"/>
                </a:solidFill>
                <a:latin typeface="Futura"/>
                <a:ea typeface="Futura"/>
                <a:cs typeface="Futura"/>
                <a:sym typeface="Futura"/>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6" name="Image"/>
          <p:cNvSpPr>
            <a:spLocks noGrp="1"/>
          </p:cNvSpPr>
          <p:nvPr>
            <p:ph type="pic" sz="half" idx="13"/>
          </p:nvPr>
        </p:nvSpPr>
        <p:spPr>
          <a:xfrm>
            <a:off x="6972300" y="2984500"/>
            <a:ext cx="4747115" cy="6019800"/>
          </a:xfrm>
          <a:prstGeom prst="rect">
            <a:avLst/>
          </a:prstGeom>
          <a:ln w="9525">
            <a:round/>
          </a:ln>
        </p:spPr>
        <p:txBody>
          <a:bodyPr lIns="91439" tIns="45719" rIns="91439" bIns="45719" anchor="t">
            <a:noAutofit/>
          </a:bodyPr>
          <a:lstStyle/>
          <a:p>
            <a:endParaRPr/>
          </a:p>
        </p:txBody>
      </p:sp>
      <p:sp>
        <p:nvSpPr>
          <p:cNvPr id="127" name="Title Text"/>
          <p:cNvSpPr txBox="1">
            <a:spLocks noGrp="1"/>
          </p:cNvSpPr>
          <p:nvPr>
            <p:ph type="title"/>
          </p:nvPr>
        </p:nvSpPr>
        <p:spPr>
          <a:xfrm>
            <a:off x="1270000" y="203200"/>
            <a:ext cx="10464800" cy="2540000"/>
          </a:xfrm>
          <a:prstGeom prst="rect">
            <a:avLst/>
          </a:prstGeom>
        </p:spPr>
        <p:txBody>
          <a:bodyPr/>
          <a:lstStyle>
            <a:lvl1pPr defTabSz="457200">
              <a:defRPr sz="7200">
                <a:solidFill>
                  <a:srgbClr val="FFFFFF"/>
                </a:solidFill>
                <a:latin typeface="Chalkduster"/>
                <a:ea typeface="Chalkduster"/>
                <a:cs typeface="Chalkduster"/>
                <a:sym typeface="Chalkduster"/>
              </a:defRPr>
            </a:lvl1pPr>
          </a:lstStyle>
          <a:p>
            <a:r>
              <a:t>Title Text</a:t>
            </a:r>
          </a:p>
        </p:txBody>
      </p:sp>
      <p:sp>
        <p:nvSpPr>
          <p:cNvPr id="128" name="Body Level One…"/>
          <p:cNvSpPr txBox="1">
            <a:spLocks noGrp="1"/>
          </p:cNvSpPr>
          <p:nvPr>
            <p:ph type="body" sz="half" idx="1"/>
          </p:nvPr>
        </p:nvSpPr>
        <p:spPr>
          <a:xfrm>
            <a:off x="1270000" y="2946400"/>
            <a:ext cx="5270500" cy="6096000"/>
          </a:xfrm>
          <a:prstGeom prst="rect">
            <a:avLst/>
          </a:prstGeom>
        </p:spPr>
        <p:txBody>
          <a:bodyPr/>
          <a:lstStyle>
            <a:lvl1pPr marL="482600" indent="-482600" defTabSz="457200">
              <a:spcBef>
                <a:spcPts val="3200"/>
              </a:spcBef>
              <a:buSzPct val="43000"/>
              <a:buFont typeface="Gill Sans"/>
              <a:buBlip>
                <a:blip r:embed="rId3"/>
              </a:buBlip>
              <a:defRPr sz="3200">
                <a:solidFill>
                  <a:srgbClr val="FFFFFF"/>
                </a:solidFill>
                <a:latin typeface="Chalkduster"/>
                <a:ea typeface="Chalkduster"/>
                <a:cs typeface="Chalkduster"/>
                <a:sym typeface="Chalkduster"/>
              </a:defRPr>
            </a:lvl1pPr>
            <a:lvl2pPr marL="965200" indent="-482600" defTabSz="457200">
              <a:spcBef>
                <a:spcPts val="3200"/>
              </a:spcBef>
              <a:buSzPct val="43000"/>
              <a:buFont typeface="Gill Sans"/>
              <a:buBlip>
                <a:blip r:embed="rId3"/>
              </a:buBlip>
              <a:defRPr sz="3200">
                <a:solidFill>
                  <a:srgbClr val="FFFFFF"/>
                </a:solidFill>
                <a:latin typeface="Chalkduster"/>
                <a:ea typeface="Chalkduster"/>
                <a:cs typeface="Chalkduster"/>
                <a:sym typeface="Chalkduster"/>
              </a:defRPr>
            </a:lvl2pPr>
            <a:lvl3pPr marL="1447800" indent="-482600" defTabSz="457200">
              <a:spcBef>
                <a:spcPts val="3200"/>
              </a:spcBef>
              <a:buSzPct val="43000"/>
              <a:buFont typeface="Gill Sans"/>
              <a:buBlip>
                <a:blip r:embed="rId3"/>
              </a:buBlip>
              <a:defRPr sz="3200">
                <a:solidFill>
                  <a:srgbClr val="FFFFFF"/>
                </a:solidFill>
                <a:latin typeface="Chalkduster"/>
                <a:ea typeface="Chalkduster"/>
                <a:cs typeface="Chalkduster"/>
                <a:sym typeface="Chalkduster"/>
              </a:defRPr>
            </a:lvl3pPr>
            <a:lvl4pPr marL="1930400" indent="-482600" defTabSz="457200">
              <a:spcBef>
                <a:spcPts val="3200"/>
              </a:spcBef>
              <a:buSzPct val="43000"/>
              <a:buFont typeface="Gill Sans"/>
              <a:buBlip>
                <a:blip r:embed="rId3"/>
              </a:buBlip>
              <a:defRPr sz="3200">
                <a:solidFill>
                  <a:srgbClr val="FFFFFF"/>
                </a:solidFill>
                <a:latin typeface="Chalkduster"/>
                <a:ea typeface="Chalkduster"/>
                <a:cs typeface="Chalkduster"/>
                <a:sym typeface="Chalkduster"/>
              </a:defRPr>
            </a:lvl4pPr>
            <a:lvl5pPr marL="2413000" indent="-482600" defTabSz="457200">
              <a:spcBef>
                <a:spcPts val="3200"/>
              </a:spcBef>
              <a:buSzPct val="43000"/>
              <a:buFont typeface="Gill Sans"/>
              <a:buBlip>
                <a:blip r:embed="rId3"/>
              </a:buBlip>
              <a:defRPr sz="3200">
                <a:solidFill>
                  <a:srgbClr val="FFFFFF"/>
                </a:solidFill>
                <a:latin typeface="Chalkduster"/>
                <a:ea typeface="Chalkduster"/>
                <a:cs typeface="Chalkduster"/>
                <a:sym typeface="Chalkduster"/>
              </a:defRPr>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6256723" y="9194800"/>
            <a:ext cx="409839" cy="454169"/>
          </a:xfrm>
          <a:prstGeom prst="rect">
            <a:avLst/>
          </a:prstGeom>
        </p:spPr>
        <p:txBody>
          <a:bodyPr/>
          <a:lstStyle>
            <a:lvl1pPr algn="r" defTabSz="457200">
              <a:defRPr>
                <a:solidFill>
                  <a:srgbClr val="FFFFFF"/>
                </a:solidFill>
                <a:latin typeface="Chalkduster"/>
                <a:ea typeface="Chalkduster"/>
                <a:cs typeface="Chalkduster"/>
                <a:sym typeface="Chalkduster"/>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307138" y="649152"/>
            <a:ext cx="10401301" cy="5856302"/>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1270000" y="6604000"/>
            <a:ext cx="10464800" cy="1651000"/>
          </a:xfrm>
          <a:prstGeom prst="rect">
            <a:avLst/>
          </a:prstGeom>
        </p:spPr>
        <p:txBody>
          <a:bodyPr anchor="b"/>
          <a:lstStyle>
            <a:lvl1pPr>
              <a:defRPr sz="9500"/>
            </a:lvl1pPr>
          </a:lstStyle>
          <a:p>
            <a:r>
              <a:t>Title Text</a:t>
            </a:r>
          </a:p>
        </p:txBody>
      </p:sp>
      <p:sp>
        <p:nvSpPr>
          <p:cNvPr id="22" name="Body Level One…"/>
          <p:cNvSpPr txBox="1">
            <a:spLocks noGrp="1"/>
          </p:cNvSpPr>
          <p:nvPr>
            <p:ph type="body" sz="quarter" idx="1"/>
          </p:nvPr>
        </p:nvSpPr>
        <p:spPr>
          <a:xfrm>
            <a:off x="1270000" y="8331200"/>
            <a:ext cx="10464800" cy="1270000"/>
          </a:xfrm>
          <a:prstGeom prst="rect">
            <a:avLst/>
          </a:prstGeom>
        </p:spPr>
        <p:txBody>
          <a:bodyPr anchor="t"/>
          <a:lstStyle>
            <a:lvl1pPr marL="0" indent="0" algn="ctr">
              <a:spcBef>
                <a:spcPts val="0"/>
              </a:spcBef>
              <a:buSzTx/>
              <a:buNone/>
              <a:defRPr sz="4000"/>
            </a:lvl1pPr>
            <a:lvl2pPr marL="0" indent="228600" algn="ctr">
              <a:spcBef>
                <a:spcPts val="0"/>
              </a:spcBef>
              <a:buSzTx/>
              <a:buNone/>
              <a:defRPr sz="4000"/>
            </a:lvl2pPr>
            <a:lvl3pPr marL="0" indent="457200" algn="ctr">
              <a:spcBef>
                <a:spcPts val="0"/>
              </a:spcBef>
              <a:buSzTx/>
              <a:buNone/>
              <a:defRPr sz="4000"/>
            </a:lvl3pPr>
            <a:lvl4pPr marL="0" indent="685800" algn="ctr">
              <a:spcBef>
                <a:spcPts val="0"/>
              </a:spcBef>
              <a:buSzTx/>
              <a:buNone/>
              <a:defRPr sz="4000"/>
            </a:lvl4pPr>
            <a:lvl5pPr marL="0" indent="914400" algn="ctr">
              <a:spcBef>
                <a:spcPts val="0"/>
              </a:spcBef>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2844800"/>
            <a:ext cx="10464800" cy="4064000"/>
          </a:xfrm>
          <a:prstGeom prst="rect">
            <a:avLst/>
          </a:prstGeom>
        </p:spPr>
        <p:txBody>
          <a:bodyPr/>
          <a:lstStyle>
            <a:lvl1pPr>
              <a:defRPr sz="9500"/>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572250" y="812800"/>
            <a:ext cx="5753100" cy="7670800"/>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381000" y="1409700"/>
            <a:ext cx="5867400" cy="3302000"/>
          </a:xfrm>
          <a:prstGeom prst="rect">
            <a:avLst/>
          </a:prstGeom>
        </p:spPr>
        <p:txBody>
          <a:bodyPr anchor="b"/>
          <a:lstStyle/>
          <a:p>
            <a:r>
              <a:t>Title Text</a:t>
            </a:r>
          </a:p>
        </p:txBody>
      </p:sp>
      <p:sp>
        <p:nvSpPr>
          <p:cNvPr id="40" name="Body Level One…"/>
          <p:cNvSpPr txBox="1">
            <a:spLocks noGrp="1"/>
          </p:cNvSpPr>
          <p:nvPr>
            <p:ph type="body" sz="quarter" idx="1"/>
          </p:nvPr>
        </p:nvSpPr>
        <p:spPr>
          <a:xfrm>
            <a:off x="381000" y="4787900"/>
            <a:ext cx="5867400" cy="3721100"/>
          </a:xfrm>
          <a:prstGeom prst="rect">
            <a:avLst/>
          </a:prstGeom>
        </p:spPr>
        <p:txBody>
          <a:bodyPr anchor="t"/>
          <a:lstStyle>
            <a:lvl1pPr marL="0" indent="0" algn="ctr">
              <a:spcBef>
                <a:spcPts val="0"/>
              </a:spcBef>
              <a:buSzTx/>
              <a:buNone/>
              <a:defRPr sz="4000"/>
            </a:lvl1pPr>
            <a:lvl2pPr marL="0" indent="228600" algn="ctr">
              <a:spcBef>
                <a:spcPts val="0"/>
              </a:spcBef>
              <a:buSzTx/>
              <a:buNone/>
              <a:defRPr sz="4000"/>
            </a:lvl2pPr>
            <a:lvl3pPr marL="0" indent="457200" algn="ctr">
              <a:spcBef>
                <a:spcPts val="0"/>
              </a:spcBef>
              <a:buSzTx/>
              <a:buNone/>
              <a:defRPr sz="4000"/>
            </a:lvl3pPr>
            <a:lvl4pPr marL="0" indent="685800" algn="ctr">
              <a:spcBef>
                <a:spcPts val="0"/>
              </a:spcBef>
              <a:buSzTx/>
              <a:buNone/>
              <a:defRPr sz="4000"/>
            </a:lvl4pPr>
            <a:lvl5pPr marL="0" indent="914400" algn="ctr">
              <a:spcBef>
                <a:spcPts val="0"/>
              </a:spcBef>
              <a:buSzTx/>
              <a:buNone/>
              <a:defRPr sz="40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1270000" y="2768600"/>
            <a:ext cx="104648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7277100" y="2578100"/>
            <a:ext cx="4457700" cy="5943600"/>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270000" y="2768600"/>
            <a:ext cx="5461000" cy="5715000"/>
          </a:xfrm>
          <a:prstGeom prst="rect">
            <a:avLst/>
          </a:prstGeom>
        </p:spPr>
        <p:txBody>
          <a:bodyPr/>
          <a:lstStyle>
            <a:lvl1pPr marL="444500" indent="-444500">
              <a:spcBef>
                <a:spcPts val="3800"/>
              </a:spcBef>
              <a:buSzPct val="50000"/>
              <a:buBlip>
                <a:blip r:embed="rId2"/>
              </a:buBlip>
              <a:defRPr sz="3600"/>
            </a:lvl1pPr>
            <a:lvl2pPr marL="889000" indent="-444500">
              <a:spcBef>
                <a:spcPts val="3800"/>
              </a:spcBef>
              <a:buSzPct val="50000"/>
              <a:buBlip>
                <a:blip r:embed="rId2"/>
              </a:buBlip>
              <a:defRPr sz="3600"/>
            </a:lvl2pPr>
            <a:lvl3pPr marL="1333500" indent="-444500">
              <a:spcBef>
                <a:spcPts val="3800"/>
              </a:spcBef>
              <a:buSzPct val="50000"/>
              <a:buBlip>
                <a:blip r:embed="rId2"/>
              </a:buBlip>
              <a:defRPr sz="3600"/>
            </a:lvl3pPr>
            <a:lvl4pPr marL="1778000" indent="-444500">
              <a:spcBef>
                <a:spcPts val="3800"/>
              </a:spcBef>
              <a:buSzPct val="50000"/>
              <a:buBlip>
                <a:blip r:embed="rId2"/>
              </a:buBlip>
              <a:defRPr sz="3600"/>
            </a:lvl4pPr>
            <a:lvl5pPr marL="2222500" indent="-444500">
              <a:spcBef>
                <a:spcPts val="3800"/>
              </a:spcBef>
              <a:buSzPct val="50000"/>
              <a:buBlip>
                <a:blip r:embed="rId2"/>
              </a:buBlip>
              <a:defRPr sz="36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rot="21600000">
            <a:off x="7063543" y="473144"/>
            <a:ext cx="5554134" cy="4165601"/>
          </a:xfrm>
          <a:prstGeom prst="rect">
            <a:avLst/>
          </a:prstGeom>
          <a:ln w="9525">
            <a:round/>
          </a:ln>
        </p:spPr>
        <p:txBody>
          <a:bodyPr lIns="91439" tIns="45719" rIns="91439" bIns="45719" anchor="t">
            <a:noAutofit/>
          </a:bodyPr>
          <a:lstStyle/>
          <a:p>
            <a:endParaRPr/>
          </a:p>
        </p:txBody>
      </p:sp>
      <p:sp>
        <p:nvSpPr>
          <p:cNvPr id="84" name="Image"/>
          <p:cNvSpPr>
            <a:spLocks noGrp="1"/>
          </p:cNvSpPr>
          <p:nvPr>
            <p:ph type="pic" sz="quarter" idx="14"/>
          </p:nvPr>
        </p:nvSpPr>
        <p:spPr>
          <a:xfrm rot="21600000">
            <a:off x="7095370" y="5018682"/>
            <a:ext cx="5520268" cy="4140201"/>
          </a:xfrm>
          <a:prstGeom prst="rect">
            <a:avLst/>
          </a:prstGeom>
          <a:ln w="9525">
            <a:round/>
          </a:ln>
        </p:spPr>
        <p:txBody>
          <a:bodyPr lIns="91439" tIns="45719" rIns="91439" bIns="45719" anchor="t">
            <a:noAutofit/>
          </a:bodyPr>
          <a:lstStyle/>
          <a:p>
            <a:endParaRPr/>
          </a:p>
        </p:txBody>
      </p:sp>
      <p:sp>
        <p:nvSpPr>
          <p:cNvPr id="85" name="Image"/>
          <p:cNvSpPr>
            <a:spLocks noGrp="1"/>
          </p:cNvSpPr>
          <p:nvPr>
            <p:ph type="pic" idx="15"/>
          </p:nvPr>
        </p:nvSpPr>
        <p:spPr>
          <a:xfrm>
            <a:off x="266700" y="482600"/>
            <a:ext cx="6502400" cy="8669867"/>
          </a:xfrm>
          <a:prstGeom prst="rect">
            <a:avLst/>
          </a:prstGeom>
          <a:ln w="9525">
            <a:round/>
          </a:ln>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70000" y="1270000"/>
            <a:ext cx="10464800" cy="721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7"/>
              </a:buBlip>
            </a:lvl1pPr>
            <a:lvl2pPr>
              <a:buBlip>
                <a:blip r:embed="rId17"/>
              </a:buBlip>
            </a:lvl2pPr>
            <a:lvl3pPr>
              <a:buBlip>
                <a:blip r:embed="rId17"/>
              </a:buBlip>
            </a:lvl3pPr>
            <a:lvl4pPr>
              <a:buBlip>
                <a:blip r:embed="rId17"/>
              </a:buBlip>
            </a:lvl4pPr>
            <a:lvl5pPr>
              <a:buBlip>
                <a:blip r:embed="rId17"/>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254000"/>
            <a:ext cx="10464800" cy="2438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6311901" y="9271000"/>
            <a:ext cx="374905" cy="355600"/>
          </a:xfrm>
          <a:prstGeom prst="rect">
            <a:avLst/>
          </a:prstGeom>
          <a:ln w="12700">
            <a:miter lim="400000"/>
          </a:ln>
        </p:spPr>
        <p:txBody>
          <a:bodyPr wrap="none" lIns="50800" tIns="50800" rIns="50800" bIns="50800">
            <a:spAutoFit/>
          </a:bodyPr>
          <a:lstStyle>
            <a:lvl1pPr>
              <a:defRPr sz="1800">
                <a:solidFill>
                  <a:srgbClr val="868686"/>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9pPr>
    </p:titleStyle>
    <p:bodyStyle>
      <a:lvl1pPr marL="635000" marR="0" indent="-635000" algn="l" defTabSz="584200" rtl="0" latinLnBrk="0">
        <a:lnSpc>
          <a:spcPct val="100000"/>
        </a:lnSpc>
        <a:spcBef>
          <a:spcPts val="4200"/>
        </a:spcBef>
        <a:spcAft>
          <a:spcPts val="0"/>
        </a:spcAft>
        <a:buClrTx/>
        <a:buSzPct val="47000"/>
        <a:buFontTx/>
        <a:buBlip>
          <a:blip r:embed="rId17"/>
        </a:buBlip>
        <a:tabLst/>
        <a:defRPr sz="4600" b="0" i="0" u="none" strike="noStrike" cap="none" spc="0" baseline="0">
          <a:ln>
            <a:noFill/>
          </a:ln>
          <a:solidFill>
            <a:srgbClr val="858585"/>
          </a:solidFill>
          <a:uFillTx/>
          <a:latin typeface="+mn-lt"/>
          <a:ea typeface="+mn-ea"/>
          <a:cs typeface="+mn-cs"/>
          <a:sym typeface="Marker Felt"/>
        </a:defRPr>
      </a:lvl1pPr>
      <a:lvl2pPr marL="1270000" marR="0" indent="-635000" algn="l" defTabSz="584200" rtl="0" latinLnBrk="0">
        <a:lnSpc>
          <a:spcPct val="100000"/>
        </a:lnSpc>
        <a:spcBef>
          <a:spcPts val="4200"/>
        </a:spcBef>
        <a:spcAft>
          <a:spcPts val="0"/>
        </a:spcAft>
        <a:buClrTx/>
        <a:buSzPct val="47000"/>
        <a:buFontTx/>
        <a:buBlip>
          <a:blip r:embed="rId17"/>
        </a:buBlip>
        <a:tabLst/>
        <a:defRPr sz="4600" b="0" i="0" u="none" strike="noStrike" cap="none" spc="0" baseline="0">
          <a:ln>
            <a:noFill/>
          </a:ln>
          <a:solidFill>
            <a:srgbClr val="858585"/>
          </a:solidFill>
          <a:uFillTx/>
          <a:latin typeface="+mn-lt"/>
          <a:ea typeface="+mn-ea"/>
          <a:cs typeface="+mn-cs"/>
          <a:sym typeface="Marker Felt"/>
        </a:defRPr>
      </a:lvl2pPr>
      <a:lvl3pPr marL="1905000" marR="0" indent="-635000" algn="l" defTabSz="584200" rtl="0" latinLnBrk="0">
        <a:lnSpc>
          <a:spcPct val="100000"/>
        </a:lnSpc>
        <a:spcBef>
          <a:spcPts val="4200"/>
        </a:spcBef>
        <a:spcAft>
          <a:spcPts val="0"/>
        </a:spcAft>
        <a:buClrTx/>
        <a:buSzPct val="47000"/>
        <a:buFontTx/>
        <a:buBlip>
          <a:blip r:embed="rId17"/>
        </a:buBlip>
        <a:tabLst/>
        <a:defRPr sz="4600" b="0" i="0" u="none" strike="noStrike" cap="none" spc="0" baseline="0">
          <a:ln>
            <a:noFill/>
          </a:ln>
          <a:solidFill>
            <a:srgbClr val="858585"/>
          </a:solidFill>
          <a:uFillTx/>
          <a:latin typeface="+mn-lt"/>
          <a:ea typeface="+mn-ea"/>
          <a:cs typeface="+mn-cs"/>
          <a:sym typeface="Marker Felt"/>
        </a:defRPr>
      </a:lvl3pPr>
      <a:lvl4pPr marL="2540000" marR="0" indent="-635000" algn="l" defTabSz="584200" rtl="0" latinLnBrk="0">
        <a:lnSpc>
          <a:spcPct val="100000"/>
        </a:lnSpc>
        <a:spcBef>
          <a:spcPts val="4200"/>
        </a:spcBef>
        <a:spcAft>
          <a:spcPts val="0"/>
        </a:spcAft>
        <a:buClrTx/>
        <a:buSzPct val="47000"/>
        <a:buFontTx/>
        <a:buBlip>
          <a:blip r:embed="rId17"/>
        </a:buBlip>
        <a:tabLst/>
        <a:defRPr sz="4600" b="0" i="0" u="none" strike="noStrike" cap="none" spc="0" baseline="0">
          <a:ln>
            <a:noFill/>
          </a:ln>
          <a:solidFill>
            <a:srgbClr val="858585"/>
          </a:solidFill>
          <a:uFillTx/>
          <a:latin typeface="+mn-lt"/>
          <a:ea typeface="+mn-ea"/>
          <a:cs typeface="+mn-cs"/>
          <a:sym typeface="Marker Felt"/>
        </a:defRPr>
      </a:lvl4pPr>
      <a:lvl5pPr marL="3175000" marR="0" indent="-635000" algn="l" defTabSz="584200" rtl="0" latinLnBrk="0">
        <a:lnSpc>
          <a:spcPct val="100000"/>
        </a:lnSpc>
        <a:spcBef>
          <a:spcPts val="4200"/>
        </a:spcBef>
        <a:spcAft>
          <a:spcPts val="0"/>
        </a:spcAft>
        <a:buClrTx/>
        <a:buSzPct val="47000"/>
        <a:buFontTx/>
        <a:buBlip>
          <a:blip r:embed="rId17"/>
        </a:buBlip>
        <a:tabLst/>
        <a:defRPr sz="4600" b="0" i="0" u="none" strike="noStrike" cap="none" spc="0" baseline="0">
          <a:ln>
            <a:noFill/>
          </a:ln>
          <a:solidFill>
            <a:srgbClr val="858585"/>
          </a:solidFill>
          <a:uFillTx/>
          <a:latin typeface="+mn-lt"/>
          <a:ea typeface="+mn-ea"/>
          <a:cs typeface="+mn-cs"/>
          <a:sym typeface="Marker Felt"/>
        </a:defRPr>
      </a:lvl5pPr>
      <a:lvl6pPr marL="3810000" marR="0" indent="-635000" algn="l" defTabSz="584200" rtl="0" latinLnBrk="0">
        <a:lnSpc>
          <a:spcPct val="100000"/>
        </a:lnSpc>
        <a:spcBef>
          <a:spcPts val="4200"/>
        </a:spcBef>
        <a:spcAft>
          <a:spcPts val="0"/>
        </a:spcAft>
        <a:buClrTx/>
        <a:buSzPct val="47000"/>
        <a:buFontTx/>
        <a:buBlip>
          <a:blip r:embed="rId17"/>
        </a:buBlip>
        <a:tabLst/>
        <a:defRPr sz="4600" b="0" i="0" u="none" strike="noStrike" cap="none" spc="0" baseline="0">
          <a:ln>
            <a:noFill/>
          </a:ln>
          <a:solidFill>
            <a:srgbClr val="858585"/>
          </a:solidFill>
          <a:uFillTx/>
          <a:latin typeface="+mn-lt"/>
          <a:ea typeface="+mn-ea"/>
          <a:cs typeface="+mn-cs"/>
          <a:sym typeface="Marker Felt"/>
        </a:defRPr>
      </a:lvl6pPr>
      <a:lvl7pPr marL="4445000" marR="0" indent="-635000" algn="l" defTabSz="584200" rtl="0" latinLnBrk="0">
        <a:lnSpc>
          <a:spcPct val="100000"/>
        </a:lnSpc>
        <a:spcBef>
          <a:spcPts val="4200"/>
        </a:spcBef>
        <a:spcAft>
          <a:spcPts val="0"/>
        </a:spcAft>
        <a:buClrTx/>
        <a:buSzPct val="47000"/>
        <a:buFontTx/>
        <a:buBlip>
          <a:blip r:embed="rId17"/>
        </a:buBlip>
        <a:tabLst/>
        <a:defRPr sz="4600" b="0" i="0" u="none" strike="noStrike" cap="none" spc="0" baseline="0">
          <a:ln>
            <a:noFill/>
          </a:ln>
          <a:solidFill>
            <a:srgbClr val="858585"/>
          </a:solidFill>
          <a:uFillTx/>
          <a:latin typeface="+mn-lt"/>
          <a:ea typeface="+mn-ea"/>
          <a:cs typeface="+mn-cs"/>
          <a:sym typeface="Marker Felt"/>
        </a:defRPr>
      </a:lvl7pPr>
      <a:lvl8pPr marL="5080000" marR="0" indent="-635000" algn="l" defTabSz="584200" rtl="0" latinLnBrk="0">
        <a:lnSpc>
          <a:spcPct val="100000"/>
        </a:lnSpc>
        <a:spcBef>
          <a:spcPts val="4200"/>
        </a:spcBef>
        <a:spcAft>
          <a:spcPts val="0"/>
        </a:spcAft>
        <a:buClrTx/>
        <a:buSzPct val="47000"/>
        <a:buFontTx/>
        <a:buBlip>
          <a:blip r:embed="rId17"/>
        </a:buBlip>
        <a:tabLst/>
        <a:defRPr sz="4600" b="0" i="0" u="none" strike="noStrike" cap="none" spc="0" baseline="0">
          <a:ln>
            <a:noFill/>
          </a:ln>
          <a:solidFill>
            <a:srgbClr val="858585"/>
          </a:solidFill>
          <a:uFillTx/>
          <a:latin typeface="+mn-lt"/>
          <a:ea typeface="+mn-ea"/>
          <a:cs typeface="+mn-cs"/>
          <a:sym typeface="Marker Felt"/>
        </a:defRPr>
      </a:lvl8pPr>
      <a:lvl9pPr marL="5715000" marR="0" indent="-635000" algn="l" defTabSz="584200" rtl="0" latinLnBrk="0">
        <a:lnSpc>
          <a:spcPct val="100000"/>
        </a:lnSpc>
        <a:spcBef>
          <a:spcPts val="4200"/>
        </a:spcBef>
        <a:spcAft>
          <a:spcPts val="0"/>
        </a:spcAft>
        <a:buClrTx/>
        <a:buSzPct val="47000"/>
        <a:buFontTx/>
        <a:buBlip>
          <a:blip r:embed="rId17"/>
        </a:buBlip>
        <a:tabLst/>
        <a:defRPr sz="4600" b="0" i="0" u="none" strike="noStrike" cap="none" spc="0" baseline="0">
          <a:ln>
            <a:noFill/>
          </a:ln>
          <a:solidFill>
            <a:srgbClr val="858585"/>
          </a:solidFill>
          <a:uFillTx/>
          <a:latin typeface="+mn-lt"/>
          <a:ea typeface="+mn-ea"/>
          <a:cs typeface="+mn-cs"/>
          <a:sym typeface="Marker Felt"/>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arker Felt"/>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arker Felt"/>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arker Felt"/>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arker Felt"/>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arker Felt"/>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arker Felt"/>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arker Felt"/>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arker Felt"/>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Marker Fel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xml"/><Relationship Id="rId7" Type="http://schemas.openxmlformats.org/officeDocument/2006/relationships/image" Target="../media/image19.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2.png"/><Relationship Id="rId10" Type="http://schemas.openxmlformats.org/officeDocument/2006/relationships/image" Target="../media/image22.png"/><Relationship Id="rId4" Type="http://schemas.openxmlformats.org/officeDocument/2006/relationships/notesSlide" Target="../notesSlides/notesSlide11.xml"/><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7.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Köpeklerde Sunİ Tohumlama"/>
          <p:cNvSpPr txBox="1">
            <a:spLocks noGrp="1"/>
          </p:cNvSpPr>
          <p:nvPr>
            <p:ph type="ctrTitle"/>
          </p:nvPr>
        </p:nvSpPr>
        <p:spPr>
          <a:xfrm>
            <a:off x="431101" y="1855310"/>
            <a:ext cx="11856066" cy="2918780"/>
          </a:xfrm>
          <a:prstGeom prst="rect">
            <a:avLst/>
          </a:prstGeom>
        </p:spPr>
        <p:txBody>
          <a:bodyPr>
            <a:normAutofit fontScale="90000"/>
          </a:bodyPr>
          <a:lstStyle/>
          <a:p>
            <a:r>
              <a:rPr lang="tr-TR" dirty="0" err="1"/>
              <a:t>Artificial</a:t>
            </a:r>
            <a:r>
              <a:rPr lang="tr-TR" dirty="0"/>
              <a:t> </a:t>
            </a:r>
            <a:r>
              <a:rPr lang="tr-TR" dirty="0" err="1"/>
              <a:t>insemination</a:t>
            </a:r>
            <a:r>
              <a:rPr lang="tr-TR" dirty="0"/>
              <a:t> in Dogs &amp; </a:t>
            </a:r>
            <a:r>
              <a:rPr lang="tr-TR" dirty="0" err="1"/>
              <a:t>Cats</a:t>
            </a:r>
            <a:endParaRPr dirty="0"/>
          </a:p>
        </p:txBody>
      </p:sp>
      <p:sp>
        <p:nvSpPr>
          <p:cNvPr id="139" name="Koray tekin"/>
          <p:cNvSpPr txBox="1">
            <a:spLocks noGrp="1"/>
          </p:cNvSpPr>
          <p:nvPr>
            <p:ph type="subTitle" sz="quarter" idx="1"/>
          </p:nvPr>
        </p:nvSpPr>
        <p:spPr>
          <a:xfrm>
            <a:off x="7899344" y="6056346"/>
            <a:ext cx="4152707" cy="725319"/>
          </a:xfrm>
          <a:prstGeom prst="rect">
            <a:avLst/>
          </a:prstGeom>
        </p:spPr>
        <p:txBody>
          <a:bodyPr/>
          <a:lstStyle>
            <a:lvl1pPr>
              <a:defRPr cap="all"/>
            </a:lvl1pPr>
          </a:lstStyle>
          <a:p>
            <a:r>
              <a:t>Koray tekin</a:t>
            </a:r>
          </a:p>
        </p:txBody>
      </p:sp>
      <p:sp>
        <p:nvSpPr>
          <p:cNvPr id="140" name="Ankara Üniversitesi, Veteriner Fakültesi…"/>
          <p:cNvSpPr txBox="1"/>
          <p:nvPr/>
        </p:nvSpPr>
        <p:spPr>
          <a:xfrm>
            <a:off x="1443217" y="7929016"/>
            <a:ext cx="9831833"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t>Ankara </a:t>
            </a:r>
            <a:r>
              <a:rPr dirty="0" err="1"/>
              <a:t>Üniversitesi</a:t>
            </a:r>
            <a:r>
              <a:rPr dirty="0"/>
              <a:t>, </a:t>
            </a:r>
            <a:r>
              <a:rPr dirty="0" err="1"/>
              <a:t>Veteriner</a:t>
            </a:r>
            <a:r>
              <a:rPr dirty="0"/>
              <a:t> </a:t>
            </a:r>
            <a:r>
              <a:rPr dirty="0" err="1"/>
              <a:t>Fakültesi</a:t>
            </a:r>
            <a:endParaRPr dirty="0"/>
          </a:p>
          <a:p>
            <a:r>
              <a:rPr dirty="0" err="1"/>
              <a:t>Reprodüksiyon</a:t>
            </a:r>
            <a:r>
              <a:rPr dirty="0"/>
              <a:t> </a:t>
            </a:r>
            <a:r>
              <a:rPr dirty="0" err="1"/>
              <a:t>ve</a:t>
            </a:r>
            <a:r>
              <a:rPr dirty="0"/>
              <a:t> </a:t>
            </a:r>
            <a:r>
              <a:rPr dirty="0" err="1"/>
              <a:t>Suni</a:t>
            </a:r>
            <a:r>
              <a:rPr dirty="0"/>
              <a:t> </a:t>
            </a:r>
            <a:r>
              <a:rPr dirty="0" err="1"/>
              <a:t>Tohumlama</a:t>
            </a:r>
            <a:r>
              <a:rPr dirty="0"/>
              <a:t> </a:t>
            </a:r>
            <a:r>
              <a:rPr dirty="0" err="1"/>
              <a:t>Anabilim</a:t>
            </a:r>
            <a:r>
              <a:rPr dirty="0"/>
              <a:t> </a:t>
            </a:r>
            <a:r>
              <a:rPr dirty="0" err="1"/>
              <a:t>Dalı</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Aşamalar"/>
          <p:cNvSpPr txBox="1">
            <a:spLocks noGrp="1"/>
          </p:cNvSpPr>
          <p:nvPr>
            <p:ph type="title"/>
          </p:nvPr>
        </p:nvSpPr>
        <p:spPr>
          <a:prstGeom prst="rect">
            <a:avLst/>
          </a:prstGeom>
        </p:spPr>
        <p:txBody>
          <a:bodyPr/>
          <a:lstStyle/>
          <a:p>
            <a:r>
              <a:rPr lang="tr-TR" dirty="0"/>
              <a:t>AI </a:t>
            </a:r>
            <a:r>
              <a:rPr lang="tr-TR" dirty="0" err="1"/>
              <a:t>Stages</a:t>
            </a:r>
            <a:endParaRPr dirty="0"/>
          </a:p>
        </p:txBody>
      </p:sp>
      <p:sp>
        <p:nvSpPr>
          <p:cNvPr id="174" name="Spermanın alınması,…"/>
          <p:cNvSpPr txBox="1">
            <a:spLocks noGrp="1"/>
          </p:cNvSpPr>
          <p:nvPr>
            <p:ph type="body" idx="1"/>
          </p:nvPr>
        </p:nvSpPr>
        <p:spPr>
          <a:prstGeom prst="rect">
            <a:avLst/>
          </a:prstGeom>
        </p:spPr>
        <p:txBody>
          <a:bodyPr>
            <a:normAutofit/>
          </a:bodyPr>
          <a:lstStyle/>
          <a:p>
            <a:pPr marL="228600" indent="-228600">
              <a:buSzPct val="100000"/>
              <a:buAutoNum type="arabicPeriod"/>
            </a:pPr>
            <a:r>
              <a:rPr lang="tr-TR" dirty="0" err="1"/>
              <a:t>Estrus</a:t>
            </a:r>
            <a:r>
              <a:rPr lang="tr-TR" dirty="0"/>
              <a:t> </a:t>
            </a:r>
            <a:r>
              <a:rPr lang="tr-TR" dirty="0" err="1"/>
              <a:t>detection</a:t>
            </a:r>
            <a:endParaRPr lang="tr-TR" dirty="0"/>
          </a:p>
          <a:p>
            <a:pPr marL="228600" indent="-228600">
              <a:buSzPct val="100000"/>
              <a:buAutoNum type="arabicPeriod"/>
            </a:pPr>
            <a:r>
              <a:rPr lang="tr-TR" dirty="0"/>
              <a:t>Sperm Collection</a:t>
            </a:r>
            <a:endParaRPr dirty="0"/>
          </a:p>
          <a:p>
            <a:pPr marL="228600" indent="-228600">
              <a:buSzPct val="100000"/>
              <a:buAutoNum type="arabicPeriod"/>
            </a:pPr>
            <a:r>
              <a:rPr dirty="0"/>
              <a:t> </a:t>
            </a:r>
            <a:r>
              <a:rPr lang="tr-TR" dirty="0" err="1"/>
              <a:t>Timing</a:t>
            </a:r>
            <a:r>
              <a:rPr lang="tr-TR" dirty="0"/>
              <a:t> </a:t>
            </a:r>
            <a:r>
              <a:rPr lang="tr-TR" dirty="0" err="1"/>
              <a:t>and</a:t>
            </a:r>
            <a:r>
              <a:rPr lang="tr-TR" dirty="0"/>
              <a:t> </a:t>
            </a:r>
            <a:r>
              <a:rPr lang="tr-TR" dirty="0" err="1"/>
              <a:t>Method</a:t>
            </a:r>
            <a:r>
              <a:rPr lang="tr-TR" dirty="0"/>
              <a:t> of AI</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permanın Alınması"/>
          <p:cNvSpPr txBox="1">
            <a:spLocks noGrp="1"/>
          </p:cNvSpPr>
          <p:nvPr>
            <p:ph type="title"/>
          </p:nvPr>
        </p:nvSpPr>
        <p:spPr>
          <a:xfrm>
            <a:off x="-1016000" y="-48750"/>
            <a:ext cx="10464800" cy="2438400"/>
          </a:xfrm>
          <a:prstGeom prst="rect">
            <a:avLst/>
          </a:prstGeom>
        </p:spPr>
        <p:txBody>
          <a:bodyPr/>
          <a:lstStyle/>
          <a:p>
            <a:r>
              <a:rPr lang="tr-TR" dirty="0"/>
              <a:t>Sperm Collection</a:t>
            </a:r>
            <a:endParaRPr dirty="0"/>
          </a:p>
        </p:txBody>
      </p:sp>
      <p:sp>
        <p:nvSpPr>
          <p:cNvPr id="177" name="Digital Manipülasyon,…"/>
          <p:cNvSpPr txBox="1">
            <a:spLocks noGrp="1"/>
          </p:cNvSpPr>
          <p:nvPr>
            <p:ph type="body" idx="1"/>
          </p:nvPr>
        </p:nvSpPr>
        <p:spPr>
          <a:xfrm>
            <a:off x="5503986" y="3899465"/>
            <a:ext cx="6228938" cy="1250366"/>
          </a:xfrm>
          <a:prstGeom prst="rect">
            <a:avLst/>
          </a:prstGeom>
        </p:spPr>
        <p:txBody>
          <a:bodyPr>
            <a:normAutofit/>
          </a:bodyPr>
          <a:lstStyle/>
          <a:p>
            <a:pPr marL="0" indent="0">
              <a:buNone/>
            </a:pPr>
            <a:r>
              <a:rPr lang="tr-TR" sz="3600" dirty="0" err="1"/>
              <a:t>Pudental</a:t>
            </a:r>
            <a:r>
              <a:rPr lang="tr-TR" sz="3600" dirty="0"/>
              <a:t> </a:t>
            </a:r>
            <a:r>
              <a:rPr lang="tr-TR" sz="3600" dirty="0" err="1"/>
              <a:t>Nerve</a:t>
            </a:r>
            <a:r>
              <a:rPr lang="tr-TR" sz="3600" dirty="0"/>
              <a:t> (</a:t>
            </a:r>
            <a:r>
              <a:rPr lang="tr-TR" sz="3600" dirty="0" err="1"/>
              <a:t>Somatic</a:t>
            </a:r>
            <a:r>
              <a:rPr lang="tr-TR" sz="3600" dirty="0"/>
              <a:t>)</a:t>
            </a:r>
            <a:endParaRPr sz="3600" dirty="0"/>
          </a:p>
        </p:txBody>
      </p:sp>
      <p:pic>
        <p:nvPicPr>
          <p:cNvPr id="178" name="IMG_9314.jpg" descr="IMG_9314.jpg"/>
          <p:cNvPicPr>
            <a:picLocks noChangeAspect="1"/>
          </p:cNvPicPr>
          <p:nvPr/>
        </p:nvPicPr>
        <p:blipFill>
          <a:blip r:embed="rId3">
            <a:extLst/>
          </a:blip>
          <a:srcRect l="2447"/>
          <a:stretch>
            <a:fillRect/>
          </a:stretch>
        </p:blipFill>
        <p:spPr>
          <a:xfrm>
            <a:off x="8149900" y="120521"/>
            <a:ext cx="4772430" cy="3669131"/>
          </a:xfrm>
          <a:prstGeom prst="rect">
            <a:avLst/>
          </a:prstGeom>
          <a:ln w="12700">
            <a:miter lim="400000"/>
          </a:ln>
        </p:spPr>
      </p:pic>
      <p:sp>
        <p:nvSpPr>
          <p:cNvPr id="5" name="Digital Manipülasyon,…">
            <a:extLst>
              <a:ext uri="{FF2B5EF4-FFF2-40B4-BE49-F238E27FC236}">
                <a16:creationId xmlns:a16="http://schemas.microsoft.com/office/drawing/2014/main" id="{5B5789C2-B8DC-254F-A8AE-52E77E714C80}"/>
              </a:ext>
            </a:extLst>
          </p:cNvPr>
          <p:cNvSpPr txBox="1">
            <a:spLocks/>
          </p:cNvSpPr>
          <p:nvPr/>
        </p:nvSpPr>
        <p:spPr>
          <a:xfrm>
            <a:off x="479021" y="3599030"/>
            <a:ext cx="8084687" cy="5703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63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1pPr>
            <a:lvl2pPr marL="127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2pPr>
            <a:lvl3pPr marL="190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3pPr>
            <a:lvl4pPr marL="254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4pPr>
            <a:lvl5pPr marL="317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5pPr>
            <a:lvl6pPr marL="381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6pPr>
            <a:lvl7pPr marL="444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7pPr>
            <a:lvl8pPr marL="508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8pPr>
            <a:lvl9pPr marL="571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9pPr>
          </a:lstStyle>
          <a:p>
            <a:pPr marL="0" indent="0" hangingPunct="1">
              <a:lnSpc>
                <a:spcPct val="120000"/>
              </a:lnSpc>
              <a:buFontTx/>
              <a:buNone/>
            </a:pPr>
            <a:r>
              <a:rPr lang="tr-TR" dirty="0" err="1"/>
              <a:t>Stimulation</a:t>
            </a:r>
            <a:r>
              <a:rPr lang="tr-TR" dirty="0"/>
              <a:t>, </a:t>
            </a:r>
          </a:p>
          <a:p>
            <a:pPr marL="0" indent="0" hangingPunct="1">
              <a:lnSpc>
                <a:spcPct val="120000"/>
              </a:lnSpc>
              <a:buFontTx/>
              <a:buNone/>
            </a:pPr>
            <a:r>
              <a:rPr lang="tr-TR" dirty="0" err="1"/>
              <a:t>Erection</a:t>
            </a:r>
            <a:r>
              <a:rPr lang="tr-TR" dirty="0"/>
              <a:t>, </a:t>
            </a:r>
          </a:p>
          <a:p>
            <a:pPr marL="0" indent="0" hangingPunct="1">
              <a:lnSpc>
                <a:spcPct val="120000"/>
              </a:lnSpc>
              <a:buFontTx/>
              <a:buNone/>
            </a:pPr>
            <a:r>
              <a:rPr lang="tr-TR" dirty="0" err="1"/>
              <a:t>Emission</a:t>
            </a:r>
            <a:r>
              <a:rPr lang="tr-TR" dirty="0"/>
              <a:t>, </a:t>
            </a:r>
          </a:p>
          <a:p>
            <a:pPr marL="0" indent="0" hangingPunct="1">
              <a:lnSpc>
                <a:spcPct val="120000"/>
              </a:lnSpc>
              <a:buFontTx/>
              <a:buNone/>
            </a:pPr>
            <a:r>
              <a:rPr lang="tr-TR" dirty="0" err="1"/>
              <a:t>Ejaculation</a:t>
            </a:r>
            <a:endParaRPr lang="tr-TR" dirty="0"/>
          </a:p>
        </p:txBody>
      </p:sp>
      <p:sp>
        <p:nvSpPr>
          <p:cNvPr id="6" name="Digital Manipülasyon,…">
            <a:extLst>
              <a:ext uri="{FF2B5EF4-FFF2-40B4-BE49-F238E27FC236}">
                <a16:creationId xmlns:a16="http://schemas.microsoft.com/office/drawing/2014/main" id="{14F2DA79-2FA7-9443-867C-D1F403C3422D}"/>
              </a:ext>
            </a:extLst>
          </p:cNvPr>
          <p:cNvSpPr txBox="1">
            <a:spLocks/>
          </p:cNvSpPr>
          <p:nvPr/>
        </p:nvSpPr>
        <p:spPr>
          <a:xfrm>
            <a:off x="479022" y="2389650"/>
            <a:ext cx="5024964" cy="1250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63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1pPr>
            <a:lvl2pPr marL="127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2pPr>
            <a:lvl3pPr marL="190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3pPr>
            <a:lvl4pPr marL="254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4pPr>
            <a:lvl5pPr marL="317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5pPr>
            <a:lvl6pPr marL="381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6pPr>
            <a:lvl7pPr marL="444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7pPr>
            <a:lvl8pPr marL="508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8pPr>
            <a:lvl9pPr marL="571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9pPr>
          </a:lstStyle>
          <a:p>
            <a:pPr marL="0" indent="0" hangingPunct="1">
              <a:buFontTx/>
              <a:buNone/>
            </a:pPr>
            <a:r>
              <a:rPr lang="tr-TR"/>
              <a:t>Digital Manipulation</a:t>
            </a:r>
            <a:endParaRPr lang="tr-TR" dirty="0"/>
          </a:p>
        </p:txBody>
      </p:sp>
      <p:sp>
        <p:nvSpPr>
          <p:cNvPr id="7" name="Digital Manipülasyon,…">
            <a:extLst>
              <a:ext uri="{FF2B5EF4-FFF2-40B4-BE49-F238E27FC236}">
                <a16:creationId xmlns:a16="http://schemas.microsoft.com/office/drawing/2014/main" id="{691CF728-2F36-6248-B88D-EB51981D9714}"/>
              </a:ext>
            </a:extLst>
          </p:cNvPr>
          <p:cNvSpPr txBox="1">
            <a:spLocks/>
          </p:cNvSpPr>
          <p:nvPr/>
        </p:nvSpPr>
        <p:spPr>
          <a:xfrm>
            <a:off x="5503986" y="5149831"/>
            <a:ext cx="7933024" cy="1250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63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1pPr>
            <a:lvl2pPr marL="127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2pPr>
            <a:lvl3pPr marL="190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3pPr>
            <a:lvl4pPr marL="254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4pPr>
            <a:lvl5pPr marL="317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5pPr>
            <a:lvl6pPr marL="381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6pPr>
            <a:lvl7pPr marL="444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7pPr>
            <a:lvl8pPr marL="508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8pPr>
            <a:lvl9pPr marL="571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9pPr>
          </a:lstStyle>
          <a:p>
            <a:pPr marL="0" indent="0" hangingPunct="1">
              <a:buFontTx/>
              <a:buNone/>
            </a:pPr>
            <a:r>
              <a:rPr lang="tr-TR" sz="3200" dirty="0" err="1"/>
              <a:t>Pelvic</a:t>
            </a:r>
            <a:r>
              <a:rPr lang="tr-TR" sz="3200" dirty="0"/>
              <a:t> </a:t>
            </a:r>
            <a:r>
              <a:rPr lang="tr-TR" sz="3200" dirty="0" err="1"/>
              <a:t>Splanchnic</a:t>
            </a:r>
            <a:r>
              <a:rPr lang="tr-TR" sz="3200" dirty="0"/>
              <a:t> </a:t>
            </a:r>
            <a:r>
              <a:rPr lang="tr-TR" sz="3200" dirty="0" err="1"/>
              <a:t>Nerve</a:t>
            </a:r>
            <a:r>
              <a:rPr lang="tr-TR" sz="3200" dirty="0"/>
              <a:t> (</a:t>
            </a:r>
            <a:r>
              <a:rPr lang="tr-TR" sz="3200" dirty="0" err="1"/>
              <a:t>Parasympathetic</a:t>
            </a:r>
            <a:r>
              <a:rPr lang="tr-TR" sz="3200" dirty="0"/>
              <a:t>)</a:t>
            </a:r>
          </a:p>
        </p:txBody>
      </p:sp>
      <p:sp>
        <p:nvSpPr>
          <p:cNvPr id="8" name="Digital Manipülasyon,…">
            <a:extLst>
              <a:ext uri="{FF2B5EF4-FFF2-40B4-BE49-F238E27FC236}">
                <a16:creationId xmlns:a16="http://schemas.microsoft.com/office/drawing/2014/main" id="{39F98707-63D5-0840-AE92-8E50E037B381}"/>
              </a:ext>
            </a:extLst>
          </p:cNvPr>
          <p:cNvSpPr txBox="1">
            <a:spLocks/>
          </p:cNvSpPr>
          <p:nvPr/>
        </p:nvSpPr>
        <p:spPr>
          <a:xfrm>
            <a:off x="5447323" y="6450646"/>
            <a:ext cx="6232769" cy="1250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63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1pPr>
            <a:lvl2pPr marL="127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2pPr>
            <a:lvl3pPr marL="190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3pPr>
            <a:lvl4pPr marL="254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4pPr>
            <a:lvl5pPr marL="317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5pPr>
            <a:lvl6pPr marL="381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6pPr>
            <a:lvl7pPr marL="444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7pPr>
            <a:lvl8pPr marL="508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8pPr>
            <a:lvl9pPr marL="571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9pPr>
          </a:lstStyle>
          <a:p>
            <a:pPr marL="0" indent="0" hangingPunct="1">
              <a:buFontTx/>
              <a:buNone/>
            </a:pPr>
            <a:r>
              <a:rPr lang="tr-TR" sz="3600" dirty="0" err="1"/>
              <a:t>Lumbar</a:t>
            </a:r>
            <a:r>
              <a:rPr lang="tr-TR" sz="3600" dirty="0"/>
              <a:t> </a:t>
            </a:r>
            <a:r>
              <a:rPr lang="tr-TR" sz="3600" dirty="0" err="1"/>
              <a:t>and</a:t>
            </a:r>
            <a:r>
              <a:rPr lang="tr-TR" sz="3600" dirty="0"/>
              <a:t> </a:t>
            </a:r>
            <a:r>
              <a:rPr lang="tr-TR" sz="3600" dirty="0" err="1"/>
              <a:t>Sacral</a:t>
            </a:r>
            <a:r>
              <a:rPr lang="tr-TR" sz="3600" dirty="0"/>
              <a:t> (</a:t>
            </a:r>
            <a:r>
              <a:rPr lang="tr-TR" sz="3600" dirty="0" err="1"/>
              <a:t>sympathetic</a:t>
            </a:r>
            <a:r>
              <a:rPr lang="tr-TR" sz="3600" dirty="0"/>
              <a:t>)</a:t>
            </a:r>
          </a:p>
        </p:txBody>
      </p:sp>
      <p:sp>
        <p:nvSpPr>
          <p:cNvPr id="9" name="Digital Manipülasyon,…">
            <a:extLst>
              <a:ext uri="{FF2B5EF4-FFF2-40B4-BE49-F238E27FC236}">
                <a16:creationId xmlns:a16="http://schemas.microsoft.com/office/drawing/2014/main" id="{E48CDD18-37D9-2D42-9A2F-327A5138A000}"/>
              </a:ext>
            </a:extLst>
          </p:cNvPr>
          <p:cNvSpPr txBox="1">
            <a:spLocks/>
          </p:cNvSpPr>
          <p:nvPr/>
        </p:nvSpPr>
        <p:spPr>
          <a:xfrm>
            <a:off x="5447323" y="7760376"/>
            <a:ext cx="6228938" cy="1250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63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1pPr>
            <a:lvl2pPr marL="127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2pPr>
            <a:lvl3pPr marL="190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3pPr>
            <a:lvl4pPr marL="254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4pPr>
            <a:lvl5pPr marL="317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5pPr>
            <a:lvl6pPr marL="381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6pPr>
            <a:lvl7pPr marL="444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7pPr>
            <a:lvl8pPr marL="5080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8pPr>
            <a:lvl9pPr marL="5715000" marR="0" indent="-635000" algn="l" defTabSz="584200" rtl="0" latinLnBrk="0">
              <a:lnSpc>
                <a:spcPct val="100000"/>
              </a:lnSpc>
              <a:spcBef>
                <a:spcPts val="4200"/>
              </a:spcBef>
              <a:spcAft>
                <a:spcPts val="0"/>
              </a:spcAft>
              <a:buClrTx/>
              <a:buSzPct val="47000"/>
              <a:buFontTx/>
              <a:buBlip>
                <a:blip r:embed="rId4"/>
              </a:buBlip>
              <a:tabLst/>
              <a:defRPr sz="4600" b="0" i="0" u="none" strike="noStrike" cap="none" spc="0" baseline="0">
                <a:ln>
                  <a:noFill/>
                </a:ln>
                <a:solidFill>
                  <a:srgbClr val="858585"/>
                </a:solidFill>
                <a:uFillTx/>
                <a:latin typeface="+mn-lt"/>
                <a:ea typeface="+mn-ea"/>
                <a:cs typeface="+mn-cs"/>
                <a:sym typeface="Marker Felt"/>
              </a:defRPr>
            </a:lvl9pPr>
          </a:lstStyle>
          <a:p>
            <a:pPr marL="0" indent="0" hangingPunct="1">
              <a:buFontTx/>
              <a:buNone/>
            </a:pPr>
            <a:r>
              <a:rPr lang="tr-TR" sz="3200" dirty="0" err="1"/>
              <a:t>Pudental</a:t>
            </a:r>
            <a:r>
              <a:rPr lang="tr-TR" sz="3200" dirty="0"/>
              <a:t> </a:t>
            </a:r>
            <a:r>
              <a:rPr lang="tr-TR" sz="3200" dirty="0" err="1"/>
              <a:t>Nerve</a:t>
            </a:r>
            <a:r>
              <a:rPr lang="tr-TR" sz="3200" dirty="0"/>
              <a:t> (</a:t>
            </a:r>
            <a:r>
              <a:rPr lang="tr-TR" sz="3200" dirty="0" err="1"/>
              <a:t>Somatic</a:t>
            </a:r>
            <a:r>
              <a:rPr lang="tr-TR" sz="3200" dirty="0"/>
              <a:t>)</a:t>
            </a:r>
          </a:p>
        </p:txBody>
      </p:sp>
      <p:sp>
        <p:nvSpPr>
          <p:cNvPr id="2" name="Double Brace 1">
            <a:extLst>
              <a:ext uri="{FF2B5EF4-FFF2-40B4-BE49-F238E27FC236}">
                <a16:creationId xmlns:a16="http://schemas.microsoft.com/office/drawing/2014/main" id="{71F95D6A-EB24-804B-8ED0-D8FF26EFBBEC}"/>
              </a:ext>
            </a:extLst>
          </p:cNvPr>
          <p:cNvSpPr/>
          <p:nvPr/>
        </p:nvSpPr>
        <p:spPr>
          <a:xfrm>
            <a:off x="3121537" y="3899465"/>
            <a:ext cx="2189726" cy="4831251"/>
          </a:xfrm>
          <a:prstGeom prst="bracePair">
            <a:avLst/>
          </a:prstGeom>
          <a:noFill/>
          <a:ln w="25400" cap="flat">
            <a:solidFill>
              <a:srgbClr val="75B1D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tr-TR" sz="1800" b="0" i="0" u="none" strike="noStrike" cap="none" spc="0" normalizeH="0" baseline="0">
              <a:ln>
                <a:noFill/>
              </a:ln>
              <a:solidFill>
                <a:srgbClr val="000000"/>
              </a:solidFill>
              <a:effectLst/>
              <a:uFillTx/>
            </a:endParaRPr>
          </a:p>
        </p:txBody>
      </p:sp>
      <p:sp>
        <p:nvSpPr>
          <p:cNvPr id="3" name="TextBox 2">
            <a:extLst>
              <a:ext uri="{FF2B5EF4-FFF2-40B4-BE49-F238E27FC236}">
                <a16:creationId xmlns:a16="http://schemas.microsoft.com/office/drawing/2014/main" id="{451CD5EA-E29F-DA47-B3FD-DBD66D806EC7}"/>
              </a:ext>
            </a:extLst>
          </p:cNvPr>
          <p:cNvSpPr txBox="1"/>
          <p:nvPr/>
        </p:nvSpPr>
        <p:spPr>
          <a:xfrm>
            <a:off x="3486284" y="5732501"/>
            <a:ext cx="146023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tr-TR" sz="4000" b="0" i="0" u="none" strike="noStrike" cap="none" spc="0" normalizeH="0" baseline="0" dirty="0">
                <a:ln>
                  <a:noFill/>
                </a:ln>
                <a:solidFill>
                  <a:srgbClr val="858585"/>
                </a:solidFill>
                <a:effectLst/>
                <a:uFillTx/>
                <a:latin typeface="+mn-lt"/>
                <a:ea typeface="+mn-ea"/>
                <a:cs typeface="+mn-cs"/>
                <a:sym typeface="Marker Felt"/>
              </a:rPr>
              <a:t>S2-S4</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permanın Alınması"/>
          <p:cNvSpPr txBox="1">
            <a:spLocks noGrp="1"/>
          </p:cNvSpPr>
          <p:nvPr>
            <p:ph type="title"/>
          </p:nvPr>
        </p:nvSpPr>
        <p:spPr>
          <a:xfrm>
            <a:off x="381000" y="359431"/>
            <a:ext cx="5867400" cy="3302001"/>
          </a:xfrm>
          <a:prstGeom prst="rect">
            <a:avLst/>
          </a:prstGeom>
        </p:spPr>
        <p:txBody>
          <a:bodyPr/>
          <a:lstStyle/>
          <a:p>
            <a:r>
              <a:rPr lang="tr-TR" dirty="0"/>
              <a:t>Semen Collection</a:t>
            </a:r>
            <a:endParaRPr dirty="0"/>
          </a:p>
        </p:txBody>
      </p:sp>
      <p:pic>
        <p:nvPicPr>
          <p:cNvPr id="183" name="IMG_9313.jpg" descr="IMG_9313.jpg"/>
          <p:cNvPicPr>
            <a:picLocks noChangeAspect="1"/>
          </p:cNvPicPr>
          <p:nvPr/>
        </p:nvPicPr>
        <p:blipFill>
          <a:blip r:embed="rId3">
            <a:extLst/>
          </a:blip>
          <a:stretch>
            <a:fillRect/>
          </a:stretch>
        </p:blipFill>
        <p:spPr>
          <a:xfrm>
            <a:off x="7433743" y="1462808"/>
            <a:ext cx="5290982" cy="7054641"/>
          </a:xfrm>
          <a:prstGeom prst="rect">
            <a:avLst/>
          </a:prstGeom>
          <a:ln w="12700">
            <a:miter lim="400000"/>
          </a:ln>
        </p:spPr>
      </p:pic>
      <p:sp>
        <p:nvSpPr>
          <p:cNvPr id="184" name="Minimum 2-3 gün arayla yapılmalıdır,…"/>
          <p:cNvSpPr txBox="1">
            <a:spLocks noGrp="1"/>
          </p:cNvSpPr>
          <p:nvPr>
            <p:ph type="body" sz="quarter" idx="1"/>
          </p:nvPr>
        </p:nvSpPr>
        <p:spPr>
          <a:xfrm>
            <a:off x="559523" y="4393536"/>
            <a:ext cx="6503849" cy="3657601"/>
          </a:xfrm>
          <a:prstGeom prst="rect">
            <a:avLst/>
          </a:prstGeom>
        </p:spPr>
        <p:txBody>
          <a:bodyPr anchor="ctr">
            <a:normAutofit/>
          </a:bodyPr>
          <a:lstStyle/>
          <a:p>
            <a:pPr marL="527050" indent="-527050" algn="l" defTabSz="484886">
              <a:spcBef>
                <a:spcPts val="3400"/>
              </a:spcBef>
              <a:buSzPct val="47000"/>
              <a:buBlip>
                <a:blip r:embed="rId4"/>
              </a:buBlip>
              <a:defRPr sz="3818"/>
            </a:pPr>
            <a:r>
              <a:rPr lang="tr-TR" dirty="0"/>
              <a:t>2-5 </a:t>
            </a:r>
            <a:r>
              <a:rPr lang="tr-TR" dirty="0" err="1"/>
              <a:t>days</a:t>
            </a:r>
            <a:r>
              <a:rPr lang="tr-TR" dirty="0"/>
              <a:t> </a:t>
            </a:r>
            <a:r>
              <a:rPr lang="tr-TR" dirty="0" err="1"/>
              <a:t>interval</a:t>
            </a:r>
            <a:endParaRPr dirty="0"/>
          </a:p>
          <a:p>
            <a:pPr marL="527050" indent="-527050" algn="l" defTabSz="484886">
              <a:spcBef>
                <a:spcPts val="3400"/>
              </a:spcBef>
              <a:buSzPct val="47000"/>
              <a:buBlip>
                <a:blip r:embed="rId4"/>
              </a:buBlip>
              <a:defRPr sz="3818"/>
            </a:pPr>
            <a:r>
              <a:rPr lang="tr-TR" dirty="0"/>
              <a:t>Presence of </a:t>
            </a:r>
            <a:r>
              <a:rPr lang="tr-TR" dirty="0" err="1"/>
              <a:t>Female</a:t>
            </a:r>
            <a:r>
              <a:rPr lang="tr-TR" dirty="0"/>
              <a:t> </a:t>
            </a:r>
            <a:r>
              <a:rPr lang="tr-TR" dirty="0" err="1"/>
              <a:t>animal</a:t>
            </a:r>
            <a:endParaRPr dirty="0"/>
          </a:p>
          <a:p>
            <a:pPr marL="527050" indent="-527050" algn="l" defTabSz="484886">
              <a:spcBef>
                <a:spcPts val="3400"/>
              </a:spcBef>
              <a:buSzPct val="47000"/>
              <a:buBlip>
                <a:blip r:embed="rId4"/>
              </a:buBlip>
              <a:defRPr sz="3818"/>
            </a:pPr>
            <a:r>
              <a:rPr lang="tr-TR" dirty="0" err="1"/>
              <a:t>Fractions</a:t>
            </a:r>
            <a:r>
              <a:rPr lang="tr-TR" dirty="0"/>
              <a:t> </a:t>
            </a:r>
            <a:r>
              <a:rPr lang="tr-TR" dirty="0" err="1"/>
              <a:t>must</a:t>
            </a:r>
            <a:r>
              <a:rPr lang="tr-TR" dirty="0"/>
              <a:t> be </a:t>
            </a:r>
            <a:r>
              <a:rPr lang="tr-TR" dirty="0" err="1"/>
              <a:t>followed</a:t>
            </a:r>
            <a:endParaRP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8" name="Table"/>
          <p:cNvGraphicFramePr/>
          <p:nvPr>
            <p:extLst>
              <p:ext uri="{D42A27DB-BD31-4B8C-83A1-F6EECF244321}">
                <p14:modId xmlns:p14="http://schemas.microsoft.com/office/powerpoint/2010/main" val="3001823361"/>
              </p:ext>
            </p:extLst>
          </p:nvPr>
        </p:nvGraphicFramePr>
        <p:xfrm>
          <a:off x="481272" y="1311991"/>
          <a:ext cx="12042252" cy="8540050"/>
        </p:xfrm>
        <a:graphic>
          <a:graphicData uri="http://schemas.openxmlformats.org/drawingml/2006/table">
            <a:tbl>
              <a:tblPr firstRow="1" firstCol="1">
                <a:tableStyleId>{2708684C-4D16-4618-839F-0558EEFCDFE6}</a:tableStyleId>
              </a:tblPr>
              <a:tblGrid>
                <a:gridCol w="3010563">
                  <a:extLst>
                    <a:ext uri="{9D8B030D-6E8A-4147-A177-3AD203B41FA5}">
                      <a16:colId xmlns:a16="http://schemas.microsoft.com/office/drawing/2014/main" val="20000"/>
                    </a:ext>
                  </a:extLst>
                </a:gridCol>
                <a:gridCol w="3010563">
                  <a:extLst>
                    <a:ext uri="{9D8B030D-6E8A-4147-A177-3AD203B41FA5}">
                      <a16:colId xmlns:a16="http://schemas.microsoft.com/office/drawing/2014/main" val="20001"/>
                    </a:ext>
                  </a:extLst>
                </a:gridCol>
                <a:gridCol w="3010563">
                  <a:extLst>
                    <a:ext uri="{9D8B030D-6E8A-4147-A177-3AD203B41FA5}">
                      <a16:colId xmlns:a16="http://schemas.microsoft.com/office/drawing/2014/main" val="20002"/>
                    </a:ext>
                  </a:extLst>
                </a:gridCol>
                <a:gridCol w="3010563">
                  <a:extLst>
                    <a:ext uri="{9D8B030D-6E8A-4147-A177-3AD203B41FA5}">
                      <a16:colId xmlns:a16="http://schemas.microsoft.com/office/drawing/2014/main" val="20003"/>
                    </a:ext>
                  </a:extLst>
                </a:gridCol>
              </a:tblGrid>
              <a:tr h="888425">
                <a:tc>
                  <a:txBody>
                    <a:bodyPr/>
                    <a:lstStyle/>
                    <a:p>
                      <a:pPr>
                        <a:defRPr>
                          <a:solidFill>
                            <a:srgbClr val="000000"/>
                          </a:solidFill>
                        </a:defRPr>
                      </a:pPr>
                      <a:r>
                        <a:rPr lang="tr-TR" sz="3600" dirty="0" err="1">
                          <a:solidFill>
                            <a:srgbClr val="45A7DE"/>
                          </a:solidFill>
                        </a:rPr>
                        <a:t>Parameter</a:t>
                      </a:r>
                      <a:endParaRPr sz="3600" dirty="0">
                        <a:solidFill>
                          <a:srgbClr val="45A7DE"/>
                        </a:solidFill>
                      </a:endParaRPr>
                    </a:p>
                  </a:txBody>
                  <a:tcPr marL="50800" marR="50800" marT="50800" marB="50800" anchor="ctr" horzOverflow="overflow"/>
                </a:tc>
                <a:tc>
                  <a:txBody>
                    <a:bodyPr/>
                    <a:lstStyle/>
                    <a:p>
                      <a:pPr>
                        <a:defRPr>
                          <a:solidFill>
                            <a:srgbClr val="000000"/>
                          </a:solidFill>
                        </a:defRPr>
                      </a:pPr>
                      <a:r>
                        <a:rPr sz="3600" dirty="0">
                          <a:solidFill>
                            <a:srgbClr val="45A7DE"/>
                          </a:solidFill>
                        </a:rPr>
                        <a:t>1. Fra</a:t>
                      </a:r>
                      <a:r>
                        <a:rPr lang="tr-TR" sz="3600" dirty="0" err="1">
                          <a:solidFill>
                            <a:srgbClr val="45A7DE"/>
                          </a:solidFill>
                        </a:rPr>
                        <a:t>ction</a:t>
                      </a:r>
                      <a:endParaRPr sz="3600" dirty="0">
                        <a:solidFill>
                          <a:srgbClr val="45A7DE"/>
                        </a:solidFill>
                      </a:endParaRPr>
                    </a:p>
                  </a:txBody>
                  <a:tcPr marL="50800" marR="50800" marT="50800" marB="50800" anchor="ctr" horzOverflow="overflow"/>
                </a:tc>
                <a:tc>
                  <a:txBody>
                    <a:bodyPr/>
                    <a:lstStyle/>
                    <a:p>
                      <a:pPr>
                        <a:defRPr>
                          <a:solidFill>
                            <a:srgbClr val="000000"/>
                          </a:solidFill>
                        </a:defRPr>
                      </a:pPr>
                      <a:r>
                        <a:rPr sz="3600" dirty="0">
                          <a:solidFill>
                            <a:schemeClr val="accent4">
                              <a:hueOff val="76396"/>
                              <a:satOff val="3365"/>
                              <a:lumOff val="10784"/>
                            </a:schemeClr>
                          </a:solidFill>
                        </a:rPr>
                        <a:t>2. Fra</a:t>
                      </a:r>
                      <a:r>
                        <a:rPr lang="tr-TR" sz="3600" dirty="0" err="1">
                          <a:solidFill>
                            <a:schemeClr val="accent4">
                              <a:hueOff val="76396"/>
                              <a:satOff val="3365"/>
                              <a:lumOff val="10784"/>
                            </a:schemeClr>
                          </a:solidFill>
                        </a:rPr>
                        <a:t>ction</a:t>
                      </a:r>
                      <a:endParaRPr sz="3600" dirty="0">
                        <a:solidFill>
                          <a:schemeClr val="accent4">
                            <a:hueOff val="76396"/>
                            <a:satOff val="3365"/>
                            <a:lumOff val="10784"/>
                          </a:schemeClr>
                        </a:solidFill>
                      </a:endParaRPr>
                    </a:p>
                  </a:txBody>
                  <a:tcPr marL="50800" marR="50800" marT="50800" marB="50800" anchor="ctr" horzOverflow="overflow"/>
                </a:tc>
                <a:tc>
                  <a:txBody>
                    <a:bodyPr/>
                    <a:lstStyle/>
                    <a:p>
                      <a:pPr>
                        <a:defRPr>
                          <a:solidFill>
                            <a:srgbClr val="000000"/>
                          </a:solidFill>
                        </a:defRPr>
                      </a:pPr>
                      <a:r>
                        <a:rPr sz="3600" dirty="0">
                          <a:solidFill>
                            <a:srgbClr val="45A7DE"/>
                          </a:solidFill>
                        </a:rPr>
                        <a:t>3. Fra</a:t>
                      </a:r>
                      <a:r>
                        <a:rPr lang="tr-TR" sz="3600" dirty="0" err="1">
                          <a:solidFill>
                            <a:srgbClr val="45A7DE"/>
                          </a:solidFill>
                        </a:rPr>
                        <a:t>ction</a:t>
                      </a:r>
                      <a:endParaRPr sz="3600" dirty="0">
                        <a:solidFill>
                          <a:srgbClr val="45A7DE"/>
                        </a:solidFill>
                      </a:endParaRPr>
                    </a:p>
                  </a:txBody>
                  <a:tcPr marL="50800" marR="50800" marT="50800" marB="50800" anchor="ctr" horzOverflow="overflow"/>
                </a:tc>
                <a:extLst>
                  <a:ext uri="{0D108BD9-81ED-4DB2-BD59-A6C34878D82A}">
                    <a16:rowId xmlns:a16="http://schemas.microsoft.com/office/drawing/2014/main" val="10000"/>
                  </a:ext>
                </a:extLst>
              </a:tr>
              <a:tr h="888425">
                <a:tc>
                  <a:txBody>
                    <a:bodyPr/>
                    <a:lstStyle/>
                    <a:p>
                      <a:pPr>
                        <a:defRPr>
                          <a:solidFill>
                            <a:srgbClr val="000000"/>
                          </a:solidFill>
                        </a:defRPr>
                      </a:pPr>
                      <a:r>
                        <a:rPr lang="tr-TR" sz="3600" dirty="0">
                          <a:solidFill>
                            <a:srgbClr val="45A7DE"/>
                          </a:solidFill>
                        </a:rPr>
                        <a:t>Volume</a:t>
                      </a:r>
                      <a:endParaRPr sz="3600" dirty="0">
                        <a:solidFill>
                          <a:srgbClr val="45A7DE"/>
                        </a:solidFill>
                      </a:endParaRPr>
                    </a:p>
                  </a:txBody>
                  <a:tcPr marL="50800" marR="50800" marT="50800" marB="50800" anchor="ctr" horzOverflow="overflow"/>
                </a:tc>
                <a:tc>
                  <a:txBody>
                    <a:bodyPr/>
                    <a:lstStyle/>
                    <a:p>
                      <a:pPr>
                        <a:defRPr>
                          <a:solidFill>
                            <a:srgbClr val="000000"/>
                          </a:solidFill>
                        </a:defRPr>
                      </a:pPr>
                      <a:r>
                        <a:rPr sz="3600">
                          <a:solidFill>
                            <a:srgbClr val="858585"/>
                          </a:solidFill>
                        </a:rPr>
                        <a:t>0.1-2 mL</a:t>
                      </a:r>
                    </a:p>
                  </a:txBody>
                  <a:tcPr marL="50800" marR="50800" marT="50800" marB="50800" anchor="ctr" horzOverflow="overflow"/>
                </a:tc>
                <a:tc>
                  <a:txBody>
                    <a:bodyPr/>
                    <a:lstStyle/>
                    <a:p>
                      <a:pPr>
                        <a:defRPr>
                          <a:solidFill>
                            <a:srgbClr val="000000"/>
                          </a:solidFill>
                        </a:defRPr>
                      </a:pPr>
                      <a:r>
                        <a:rPr sz="3600">
                          <a:solidFill>
                            <a:schemeClr val="accent4">
                              <a:hueOff val="76396"/>
                              <a:satOff val="3365"/>
                              <a:lumOff val="10784"/>
                            </a:schemeClr>
                          </a:solidFill>
                        </a:rPr>
                        <a:t>0.1-3 mL</a:t>
                      </a:r>
                    </a:p>
                  </a:txBody>
                  <a:tcPr marL="50800" marR="50800" marT="50800" marB="50800" anchor="ctr" horzOverflow="overflow"/>
                </a:tc>
                <a:tc>
                  <a:txBody>
                    <a:bodyPr/>
                    <a:lstStyle/>
                    <a:p>
                      <a:pPr>
                        <a:defRPr>
                          <a:solidFill>
                            <a:srgbClr val="000000"/>
                          </a:solidFill>
                        </a:defRPr>
                      </a:pPr>
                      <a:r>
                        <a:rPr sz="3600">
                          <a:solidFill>
                            <a:srgbClr val="858585"/>
                          </a:solidFill>
                        </a:rPr>
                        <a:t>1-20 mL</a:t>
                      </a:r>
                    </a:p>
                  </a:txBody>
                  <a:tcPr marL="50800" marR="50800" marT="50800" marB="50800" anchor="ctr" horzOverflow="overflow"/>
                </a:tc>
                <a:extLst>
                  <a:ext uri="{0D108BD9-81ED-4DB2-BD59-A6C34878D82A}">
                    <a16:rowId xmlns:a16="http://schemas.microsoft.com/office/drawing/2014/main" val="10001"/>
                  </a:ext>
                </a:extLst>
              </a:tr>
              <a:tr h="1529561">
                <a:tc>
                  <a:txBody>
                    <a:bodyPr/>
                    <a:lstStyle/>
                    <a:p>
                      <a:pPr>
                        <a:defRPr>
                          <a:solidFill>
                            <a:srgbClr val="000000"/>
                          </a:solidFill>
                        </a:defRPr>
                      </a:pPr>
                      <a:r>
                        <a:rPr lang="tr-TR" sz="3600" dirty="0" err="1">
                          <a:solidFill>
                            <a:srgbClr val="45A7DE"/>
                          </a:solidFill>
                        </a:rPr>
                        <a:t>Color</a:t>
                      </a:r>
                      <a:endParaRPr sz="3600" dirty="0">
                        <a:solidFill>
                          <a:srgbClr val="45A7DE"/>
                        </a:solidFill>
                      </a:endParaRPr>
                    </a:p>
                  </a:txBody>
                  <a:tcPr marL="50800" marR="50800" marT="50800" marB="50800" anchor="ctr" horzOverflow="overflow"/>
                </a:tc>
                <a:tc>
                  <a:txBody>
                    <a:bodyPr/>
                    <a:lstStyle/>
                    <a:p>
                      <a:pPr>
                        <a:defRPr>
                          <a:solidFill>
                            <a:srgbClr val="000000"/>
                          </a:solidFill>
                        </a:defRPr>
                      </a:pPr>
                      <a:r>
                        <a:rPr lang="tr-TR" sz="3600" dirty="0" err="1">
                          <a:solidFill>
                            <a:srgbClr val="858585"/>
                          </a:solidFill>
                        </a:rPr>
                        <a:t>Clean</a:t>
                      </a:r>
                      <a:r>
                        <a:rPr sz="3600" dirty="0">
                          <a:solidFill>
                            <a:srgbClr val="858585"/>
                          </a:solidFill>
                        </a:rPr>
                        <a:t>-</a:t>
                      </a:r>
                      <a:r>
                        <a:rPr sz="3600" dirty="0" err="1">
                          <a:solidFill>
                            <a:srgbClr val="858585"/>
                          </a:solidFill>
                        </a:rPr>
                        <a:t>Opa</a:t>
                      </a:r>
                      <a:r>
                        <a:rPr lang="tr-TR" sz="3600" dirty="0" err="1">
                          <a:solidFill>
                            <a:srgbClr val="858585"/>
                          </a:solidFill>
                        </a:rPr>
                        <a:t>que</a:t>
                      </a:r>
                      <a:endParaRPr sz="3600" dirty="0">
                        <a:solidFill>
                          <a:srgbClr val="858585"/>
                        </a:solidFill>
                      </a:endParaRPr>
                    </a:p>
                  </a:txBody>
                  <a:tcPr marL="50800" marR="50800" marT="50800" marB="50800" anchor="ctr" horzOverflow="overflow"/>
                </a:tc>
                <a:tc>
                  <a:txBody>
                    <a:bodyPr/>
                    <a:lstStyle/>
                    <a:p>
                      <a:pPr>
                        <a:defRPr>
                          <a:solidFill>
                            <a:srgbClr val="000000"/>
                          </a:solidFill>
                        </a:defRPr>
                      </a:pPr>
                      <a:r>
                        <a:rPr lang="tr-TR" sz="3600" dirty="0" err="1">
                          <a:solidFill>
                            <a:schemeClr val="accent4">
                              <a:hueOff val="76396"/>
                              <a:satOff val="3365"/>
                              <a:lumOff val="10784"/>
                            </a:schemeClr>
                          </a:solidFill>
                        </a:rPr>
                        <a:t>Grey</a:t>
                      </a:r>
                      <a:r>
                        <a:rPr sz="3600" dirty="0">
                          <a:solidFill>
                            <a:schemeClr val="accent4">
                              <a:hueOff val="76396"/>
                              <a:satOff val="3365"/>
                              <a:lumOff val="10784"/>
                            </a:schemeClr>
                          </a:solidFill>
                        </a:rPr>
                        <a:t>-</a:t>
                      </a:r>
                      <a:r>
                        <a:rPr lang="tr-TR" sz="3600" dirty="0" err="1">
                          <a:solidFill>
                            <a:schemeClr val="accent4">
                              <a:hueOff val="76396"/>
                              <a:satOff val="3365"/>
                              <a:lumOff val="10784"/>
                            </a:schemeClr>
                          </a:solidFill>
                        </a:rPr>
                        <a:t>white</a:t>
                      </a:r>
                      <a:r>
                        <a:rPr sz="3600" dirty="0">
                          <a:solidFill>
                            <a:schemeClr val="accent4">
                              <a:hueOff val="76396"/>
                              <a:satOff val="3365"/>
                              <a:lumOff val="10784"/>
                            </a:schemeClr>
                          </a:solidFill>
                        </a:rPr>
                        <a:t>, </a:t>
                      </a:r>
                      <a:r>
                        <a:rPr lang="tr-TR" sz="3600" dirty="0">
                          <a:solidFill>
                            <a:schemeClr val="accent4">
                              <a:hueOff val="76396"/>
                              <a:satOff val="3365"/>
                              <a:lumOff val="10784"/>
                            </a:schemeClr>
                          </a:solidFill>
                        </a:rPr>
                        <a:t>White, </a:t>
                      </a:r>
                      <a:r>
                        <a:rPr lang="tr-TR" sz="3600" dirty="0" err="1">
                          <a:solidFill>
                            <a:schemeClr val="accent4">
                              <a:hueOff val="76396"/>
                              <a:satOff val="3365"/>
                              <a:lumOff val="10784"/>
                            </a:schemeClr>
                          </a:solidFill>
                        </a:rPr>
                        <a:t>milky</a:t>
                      </a:r>
                      <a:r>
                        <a:rPr lang="tr-TR" sz="3600" dirty="0">
                          <a:solidFill>
                            <a:schemeClr val="accent4">
                              <a:hueOff val="76396"/>
                              <a:satOff val="3365"/>
                              <a:lumOff val="10784"/>
                            </a:schemeClr>
                          </a:solidFill>
                        </a:rPr>
                        <a:t> </a:t>
                      </a:r>
                      <a:r>
                        <a:rPr lang="tr-TR" sz="3600" dirty="0" err="1">
                          <a:solidFill>
                            <a:schemeClr val="accent4">
                              <a:hueOff val="76396"/>
                              <a:satOff val="3365"/>
                              <a:lumOff val="10784"/>
                            </a:schemeClr>
                          </a:solidFill>
                        </a:rPr>
                        <a:t>white</a:t>
                      </a:r>
                      <a:endParaRPr sz="3600" dirty="0">
                        <a:solidFill>
                          <a:schemeClr val="accent4">
                            <a:hueOff val="76396"/>
                            <a:satOff val="3365"/>
                            <a:lumOff val="10784"/>
                          </a:schemeClr>
                        </a:solidFill>
                      </a:endParaRPr>
                    </a:p>
                  </a:txBody>
                  <a:tcPr marL="50800" marR="50800" marT="50800" marB="50800" anchor="ctr" horzOverflow="overflow"/>
                </a:tc>
                <a:tc>
                  <a:txBody>
                    <a:bodyPr/>
                    <a:lstStyle/>
                    <a:p>
                      <a:pPr>
                        <a:defRPr>
                          <a:solidFill>
                            <a:srgbClr val="000000"/>
                          </a:solidFill>
                        </a:defRPr>
                      </a:pPr>
                      <a:r>
                        <a:rPr lang="tr-TR" sz="3600" dirty="0" err="1">
                          <a:solidFill>
                            <a:srgbClr val="858585"/>
                          </a:solidFill>
                        </a:rPr>
                        <a:t>Clean</a:t>
                      </a:r>
                      <a:endParaRPr sz="3600" dirty="0">
                        <a:solidFill>
                          <a:srgbClr val="858585"/>
                        </a:solidFill>
                      </a:endParaRPr>
                    </a:p>
                  </a:txBody>
                  <a:tcPr marL="50800" marR="50800" marT="50800" marB="50800" anchor="ctr" horzOverflow="overflow"/>
                </a:tc>
                <a:extLst>
                  <a:ext uri="{0D108BD9-81ED-4DB2-BD59-A6C34878D82A}">
                    <a16:rowId xmlns:a16="http://schemas.microsoft.com/office/drawing/2014/main" val="10002"/>
                  </a:ext>
                </a:extLst>
              </a:tr>
              <a:tr h="1171970">
                <a:tc>
                  <a:txBody>
                    <a:bodyPr/>
                    <a:lstStyle/>
                    <a:p>
                      <a:pPr>
                        <a:defRPr>
                          <a:solidFill>
                            <a:srgbClr val="000000"/>
                          </a:solidFill>
                        </a:defRPr>
                      </a:pPr>
                      <a:r>
                        <a:rPr lang="tr-TR" sz="3600" dirty="0" err="1">
                          <a:solidFill>
                            <a:srgbClr val="45A7DE"/>
                          </a:solidFill>
                        </a:rPr>
                        <a:t>Viscosity</a:t>
                      </a:r>
                      <a:endParaRPr sz="3600" dirty="0">
                        <a:solidFill>
                          <a:srgbClr val="45A7DE"/>
                        </a:solidFill>
                      </a:endParaRPr>
                    </a:p>
                  </a:txBody>
                  <a:tcPr marL="50800" marR="50800" marT="50800" marB="50800" anchor="ctr" horzOverflow="overflow"/>
                </a:tc>
                <a:tc>
                  <a:txBody>
                    <a:bodyPr/>
                    <a:lstStyle/>
                    <a:p>
                      <a:pPr>
                        <a:defRPr>
                          <a:solidFill>
                            <a:srgbClr val="000000"/>
                          </a:solidFill>
                        </a:defRPr>
                      </a:pPr>
                      <a:r>
                        <a:rPr lang="tr-TR" sz="3600" dirty="0" err="1">
                          <a:solidFill>
                            <a:srgbClr val="858585"/>
                          </a:solidFill>
                        </a:rPr>
                        <a:t>viscose</a:t>
                      </a:r>
                      <a:endParaRPr sz="3600" dirty="0">
                        <a:solidFill>
                          <a:srgbClr val="858585"/>
                        </a:solidFill>
                      </a:endParaRPr>
                    </a:p>
                  </a:txBody>
                  <a:tcPr marL="50800" marR="50800" marT="50800" marB="50800" anchor="ctr" horzOverflow="overflow"/>
                </a:tc>
                <a:tc>
                  <a:txBody>
                    <a:bodyPr/>
                    <a:lstStyle/>
                    <a:p>
                      <a:pPr>
                        <a:defRPr>
                          <a:solidFill>
                            <a:srgbClr val="000000"/>
                          </a:solidFill>
                        </a:defRPr>
                      </a:pPr>
                      <a:r>
                        <a:rPr sz="3600">
                          <a:solidFill>
                            <a:schemeClr val="accent4">
                              <a:hueOff val="76396"/>
                              <a:satOff val="3365"/>
                              <a:lumOff val="10784"/>
                            </a:schemeClr>
                          </a:solidFill>
                        </a:rPr>
                        <a:t>Kıvamlı-Akışkan, </a:t>
                      </a:r>
                    </a:p>
                  </a:txBody>
                  <a:tcPr marL="50800" marR="50800" marT="50800" marB="50800" anchor="ctr" horzOverflow="overflow"/>
                </a:tc>
                <a:tc>
                  <a:txBody>
                    <a:bodyPr/>
                    <a:lstStyle/>
                    <a:p>
                      <a:pPr>
                        <a:defRPr>
                          <a:solidFill>
                            <a:srgbClr val="000000"/>
                          </a:solidFill>
                        </a:defRPr>
                      </a:pPr>
                      <a:r>
                        <a:rPr lang="tr-TR" sz="3600" dirty="0" err="1">
                          <a:solidFill>
                            <a:srgbClr val="858585"/>
                          </a:solidFill>
                        </a:rPr>
                        <a:t>Viscose</a:t>
                      </a:r>
                      <a:endParaRPr sz="3600" dirty="0">
                        <a:solidFill>
                          <a:srgbClr val="858585"/>
                        </a:solidFill>
                      </a:endParaRPr>
                    </a:p>
                  </a:txBody>
                  <a:tcPr marL="50800" marR="50800" marT="50800" marB="50800" anchor="ctr" horzOverflow="overflow"/>
                </a:tc>
                <a:extLst>
                  <a:ext uri="{0D108BD9-81ED-4DB2-BD59-A6C34878D82A}">
                    <a16:rowId xmlns:a16="http://schemas.microsoft.com/office/drawing/2014/main" val="10003"/>
                  </a:ext>
                </a:extLst>
              </a:tr>
              <a:tr h="2172201">
                <a:tc>
                  <a:txBody>
                    <a:bodyPr/>
                    <a:lstStyle/>
                    <a:p>
                      <a:pPr>
                        <a:defRPr>
                          <a:solidFill>
                            <a:srgbClr val="000000"/>
                          </a:solidFill>
                        </a:defRPr>
                      </a:pPr>
                      <a:r>
                        <a:rPr lang="tr-TR" sz="3600" dirty="0" err="1">
                          <a:solidFill>
                            <a:srgbClr val="45A7DE"/>
                          </a:solidFill>
                        </a:rPr>
                        <a:t>Character</a:t>
                      </a:r>
                      <a:endParaRPr sz="3600" dirty="0">
                        <a:solidFill>
                          <a:srgbClr val="45A7DE"/>
                        </a:solidFill>
                      </a:endParaRPr>
                    </a:p>
                  </a:txBody>
                  <a:tcPr marL="50800" marR="50800" marT="50800" marB="50800" anchor="ctr" horzOverflow="overflow"/>
                </a:tc>
                <a:tc>
                  <a:txBody>
                    <a:bodyPr/>
                    <a:lstStyle/>
                    <a:p>
                      <a:pPr>
                        <a:defRPr>
                          <a:solidFill>
                            <a:srgbClr val="000000"/>
                          </a:solidFill>
                        </a:defRPr>
                      </a:pPr>
                      <a:r>
                        <a:rPr sz="3600" dirty="0" err="1">
                          <a:solidFill>
                            <a:srgbClr val="858585"/>
                          </a:solidFill>
                        </a:rPr>
                        <a:t>Prostat</a:t>
                      </a:r>
                      <a:r>
                        <a:rPr sz="3600" dirty="0">
                          <a:solidFill>
                            <a:srgbClr val="858585"/>
                          </a:solidFill>
                        </a:rPr>
                        <a:t>, </a:t>
                      </a:r>
                      <a:r>
                        <a:rPr lang="tr-TR" sz="3600" dirty="0" err="1">
                          <a:solidFill>
                            <a:srgbClr val="858585"/>
                          </a:solidFill>
                        </a:rPr>
                        <a:t>urine</a:t>
                      </a:r>
                      <a:r>
                        <a:rPr sz="3600" dirty="0">
                          <a:solidFill>
                            <a:srgbClr val="858585"/>
                          </a:solidFill>
                        </a:rPr>
                        <a:t>, </a:t>
                      </a:r>
                      <a:r>
                        <a:rPr sz="3600" dirty="0" err="1">
                          <a:solidFill>
                            <a:srgbClr val="858585"/>
                          </a:solidFill>
                        </a:rPr>
                        <a:t>ba</a:t>
                      </a:r>
                      <a:r>
                        <a:rPr lang="tr-TR" sz="3600" dirty="0" err="1">
                          <a:solidFill>
                            <a:srgbClr val="858585"/>
                          </a:solidFill>
                        </a:rPr>
                        <a:t>cteria</a:t>
                      </a:r>
                      <a:r>
                        <a:rPr sz="3600" dirty="0">
                          <a:solidFill>
                            <a:srgbClr val="858585"/>
                          </a:solidFill>
                        </a:rPr>
                        <a:t> </a:t>
                      </a:r>
                      <a:r>
                        <a:rPr lang="tr-TR" sz="3600" dirty="0">
                          <a:solidFill>
                            <a:srgbClr val="858585"/>
                          </a:solidFill>
                        </a:rPr>
                        <a:t>&amp;</a:t>
                      </a:r>
                      <a:r>
                        <a:rPr sz="3600" dirty="0">
                          <a:solidFill>
                            <a:srgbClr val="858585"/>
                          </a:solidFill>
                        </a:rPr>
                        <a:t> sperm</a:t>
                      </a:r>
                    </a:p>
                  </a:txBody>
                  <a:tcPr marL="50800" marR="50800" marT="50800" marB="50800" anchor="ctr" horzOverflow="overflow"/>
                </a:tc>
                <a:tc>
                  <a:txBody>
                    <a:bodyPr/>
                    <a:lstStyle/>
                    <a:p>
                      <a:pPr>
                        <a:defRPr>
                          <a:solidFill>
                            <a:srgbClr val="000000"/>
                          </a:solidFill>
                        </a:defRPr>
                      </a:pPr>
                      <a:r>
                        <a:rPr sz="3600">
                          <a:solidFill>
                            <a:schemeClr val="accent4">
                              <a:hueOff val="76396"/>
                              <a:satOff val="3365"/>
                              <a:lumOff val="10784"/>
                            </a:schemeClr>
                          </a:solidFill>
                        </a:rPr>
                        <a:t>Sperm</a:t>
                      </a:r>
                    </a:p>
                  </a:txBody>
                  <a:tcPr marL="50800" marR="50800" marT="50800" marB="50800" anchor="ctr" horzOverflow="overflow"/>
                </a:tc>
                <a:tc>
                  <a:txBody>
                    <a:bodyPr/>
                    <a:lstStyle/>
                    <a:p>
                      <a:pPr>
                        <a:defRPr>
                          <a:solidFill>
                            <a:srgbClr val="000000"/>
                          </a:solidFill>
                        </a:defRPr>
                      </a:pPr>
                      <a:r>
                        <a:rPr sz="3600" dirty="0" err="1">
                          <a:solidFill>
                            <a:srgbClr val="858585"/>
                          </a:solidFill>
                        </a:rPr>
                        <a:t>Prostat</a:t>
                      </a:r>
                      <a:r>
                        <a:rPr lang="tr-TR" sz="3600" dirty="0">
                          <a:solidFill>
                            <a:srgbClr val="858585"/>
                          </a:solidFill>
                        </a:rPr>
                        <a:t>e</a:t>
                      </a:r>
                      <a:endParaRPr sz="3600" dirty="0">
                        <a:solidFill>
                          <a:srgbClr val="858585"/>
                        </a:solidFill>
                      </a:endParaRPr>
                    </a:p>
                  </a:txBody>
                  <a:tcPr marL="50800" marR="50800" marT="50800" marB="50800" anchor="ctr" horzOverflow="overflow"/>
                </a:tc>
                <a:extLst>
                  <a:ext uri="{0D108BD9-81ED-4DB2-BD59-A6C34878D82A}">
                    <a16:rowId xmlns:a16="http://schemas.microsoft.com/office/drawing/2014/main" val="10004"/>
                  </a:ext>
                </a:extLst>
              </a:tr>
              <a:tr h="534941">
                <a:tc>
                  <a:txBody>
                    <a:bodyPr/>
                    <a:lstStyle/>
                    <a:p>
                      <a:pPr>
                        <a:defRPr>
                          <a:solidFill>
                            <a:srgbClr val="000000"/>
                          </a:solidFill>
                        </a:defRPr>
                      </a:pPr>
                      <a:r>
                        <a:rPr sz="3600" dirty="0">
                          <a:solidFill>
                            <a:srgbClr val="45A7DE"/>
                          </a:solidFill>
                        </a:rPr>
                        <a:t>pH</a:t>
                      </a:r>
                    </a:p>
                  </a:txBody>
                  <a:tcPr marL="50800" marR="50800" marT="50800" marB="50800" anchor="ctr" horzOverflow="overflow"/>
                </a:tc>
                <a:tc>
                  <a:txBody>
                    <a:bodyPr/>
                    <a:lstStyle/>
                    <a:p>
                      <a:pPr>
                        <a:defRPr>
                          <a:solidFill>
                            <a:srgbClr val="000000"/>
                          </a:solidFill>
                        </a:defRPr>
                      </a:pPr>
                      <a:r>
                        <a:rPr sz="3600">
                          <a:solidFill>
                            <a:srgbClr val="858585"/>
                          </a:solidFill>
                        </a:rPr>
                        <a:t>6.37</a:t>
                      </a:r>
                    </a:p>
                  </a:txBody>
                  <a:tcPr marL="50800" marR="50800" marT="50800" marB="50800" anchor="ctr" horzOverflow="overflow"/>
                </a:tc>
                <a:tc>
                  <a:txBody>
                    <a:bodyPr/>
                    <a:lstStyle/>
                    <a:p>
                      <a:pPr>
                        <a:defRPr>
                          <a:solidFill>
                            <a:srgbClr val="000000"/>
                          </a:solidFill>
                        </a:defRPr>
                      </a:pPr>
                      <a:r>
                        <a:rPr sz="3600">
                          <a:solidFill>
                            <a:schemeClr val="accent4">
                              <a:hueOff val="76396"/>
                              <a:satOff val="3365"/>
                              <a:lumOff val="10784"/>
                            </a:schemeClr>
                          </a:solidFill>
                        </a:rPr>
                        <a:t>6.1</a:t>
                      </a:r>
                    </a:p>
                  </a:txBody>
                  <a:tcPr marL="50800" marR="50800" marT="50800" marB="50800" anchor="ctr" horzOverflow="overflow"/>
                </a:tc>
                <a:tc>
                  <a:txBody>
                    <a:bodyPr/>
                    <a:lstStyle/>
                    <a:p>
                      <a:pPr>
                        <a:defRPr>
                          <a:solidFill>
                            <a:srgbClr val="000000"/>
                          </a:solidFill>
                        </a:defRPr>
                      </a:pPr>
                      <a:r>
                        <a:rPr sz="3600">
                          <a:solidFill>
                            <a:srgbClr val="858585"/>
                          </a:solidFill>
                        </a:rPr>
                        <a:t>7.2</a:t>
                      </a:r>
                    </a:p>
                  </a:txBody>
                  <a:tcPr marL="50800" marR="50800" marT="50800" marB="50800" anchor="ctr" horzOverflow="overflow"/>
                </a:tc>
                <a:extLst>
                  <a:ext uri="{0D108BD9-81ED-4DB2-BD59-A6C34878D82A}">
                    <a16:rowId xmlns:a16="http://schemas.microsoft.com/office/drawing/2014/main" val="10005"/>
                  </a:ext>
                </a:extLst>
              </a:tr>
              <a:tr h="994359">
                <a:tc>
                  <a:txBody>
                    <a:bodyPr/>
                    <a:lstStyle/>
                    <a:p>
                      <a:pPr>
                        <a:defRPr>
                          <a:solidFill>
                            <a:srgbClr val="000000"/>
                          </a:solidFill>
                        </a:defRPr>
                      </a:pPr>
                      <a:r>
                        <a:rPr lang="tr-TR" sz="3600" dirty="0">
                          <a:solidFill>
                            <a:srgbClr val="45A7DE"/>
                          </a:solidFill>
                        </a:rPr>
                        <a:t>Time</a:t>
                      </a:r>
                      <a:endParaRPr sz="3600" dirty="0">
                        <a:solidFill>
                          <a:srgbClr val="45A7DE"/>
                        </a:solidFill>
                      </a:endParaRPr>
                    </a:p>
                  </a:txBody>
                  <a:tcPr marL="50800" marR="50800" marT="50800" marB="50800" anchor="ctr" horzOverflow="overflow">
                    <a:lnB w="12700">
                      <a:miter lim="400000"/>
                    </a:lnB>
                  </a:tcPr>
                </a:tc>
                <a:tc>
                  <a:txBody>
                    <a:bodyPr/>
                    <a:lstStyle/>
                    <a:p>
                      <a:pPr>
                        <a:defRPr>
                          <a:solidFill>
                            <a:srgbClr val="000000"/>
                          </a:solidFill>
                        </a:defRPr>
                      </a:pPr>
                      <a:r>
                        <a:rPr sz="3600" dirty="0">
                          <a:solidFill>
                            <a:srgbClr val="858585"/>
                          </a:solidFill>
                        </a:rPr>
                        <a:t>5-90 </a:t>
                      </a:r>
                      <a:r>
                        <a:rPr lang="tr-TR" sz="3600" dirty="0" err="1">
                          <a:solidFill>
                            <a:srgbClr val="858585"/>
                          </a:solidFill>
                        </a:rPr>
                        <a:t>sec</a:t>
                      </a:r>
                      <a:endParaRPr sz="3600" dirty="0">
                        <a:solidFill>
                          <a:srgbClr val="858585"/>
                        </a:solidFill>
                      </a:endParaRPr>
                    </a:p>
                  </a:txBody>
                  <a:tcPr marL="50800" marR="50800" marT="50800" marB="50800" anchor="ctr" horzOverflow="overflow">
                    <a:lnB w="12700">
                      <a:miter lim="400000"/>
                    </a:lnB>
                  </a:tcPr>
                </a:tc>
                <a:tc>
                  <a:txBody>
                    <a:bodyPr/>
                    <a:lstStyle/>
                    <a:p>
                      <a:pPr>
                        <a:defRPr>
                          <a:solidFill>
                            <a:srgbClr val="000000"/>
                          </a:solidFill>
                        </a:defRPr>
                      </a:pPr>
                      <a:r>
                        <a:rPr sz="3600" dirty="0">
                          <a:solidFill>
                            <a:schemeClr val="accent4">
                              <a:hueOff val="76396"/>
                              <a:satOff val="3365"/>
                              <a:lumOff val="10784"/>
                            </a:schemeClr>
                          </a:solidFill>
                        </a:rPr>
                        <a:t>5-300 </a:t>
                      </a:r>
                      <a:r>
                        <a:rPr lang="tr-TR" sz="3600" dirty="0" err="1">
                          <a:solidFill>
                            <a:schemeClr val="accent4">
                              <a:hueOff val="76396"/>
                              <a:satOff val="3365"/>
                              <a:lumOff val="10784"/>
                            </a:schemeClr>
                          </a:solidFill>
                        </a:rPr>
                        <a:t>sec</a:t>
                      </a:r>
                      <a:endParaRPr sz="3600" dirty="0">
                        <a:solidFill>
                          <a:schemeClr val="accent4">
                            <a:hueOff val="76396"/>
                            <a:satOff val="3365"/>
                            <a:lumOff val="10784"/>
                          </a:schemeClr>
                        </a:solidFill>
                      </a:endParaRPr>
                    </a:p>
                  </a:txBody>
                  <a:tcPr marL="50800" marR="50800" marT="50800" marB="50800" anchor="ctr" horzOverflow="overflow">
                    <a:lnB w="12700">
                      <a:miter lim="400000"/>
                    </a:lnB>
                  </a:tcPr>
                </a:tc>
                <a:tc>
                  <a:txBody>
                    <a:bodyPr/>
                    <a:lstStyle/>
                    <a:p>
                      <a:pPr>
                        <a:defRPr>
                          <a:solidFill>
                            <a:srgbClr val="000000"/>
                          </a:solidFill>
                        </a:defRPr>
                      </a:pPr>
                      <a:r>
                        <a:rPr sz="3600" dirty="0">
                          <a:solidFill>
                            <a:srgbClr val="858585"/>
                          </a:solidFill>
                        </a:rPr>
                        <a:t>60 </a:t>
                      </a:r>
                      <a:r>
                        <a:rPr lang="tr-TR" sz="3600" dirty="0" err="1">
                          <a:solidFill>
                            <a:srgbClr val="858585"/>
                          </a:solidFill>
                        </a:rPr>
                        <a:t>sec</a:t>
                      </a:r>
                      <a:r>
                        <a:rPr sz="3600" dirty="0">
                          <a:solidFill>
                            <a:srgbClr val="858585"/>
                          </a:solidFill>
                        </a:rPr>
                        <a:t>- 30 </a:t>
                      </a:r>
                      <a:r>
                        <a:rPr lang="tr-TR" sz="3600" dirty="0" err="1">
                          <a:solidFill>
                            <a:srgbClr val="858585"/>
                          </a:solidFill>
                        </a:rPr>
                        <a:t>min</a:t>
                      </a:r>
                      <a:endParaRPr sz="3600" dirty="0">
                        <a:solidFill>
                          <a:srgbClr val="858585"/>
                        </a:solidFill>
                      </a:endParaRPr>
                    </a:p>
                  </a:txBody>
                  <a:tcPr marL="50800" marR="50800" marT="50800" marB="50800" anchor="ctr" horzOverflow="overflow">
                    <a:lnB w="12700">
                      <a:miter lim="400000"/>
                    </a:lnB>
                  </a:tcPr>
                </a:tc>
                <a:extLst>
                  <a:ext uri="{0D108BD9-81ED-4DB2-BD59-A6C34878D82A}">
                    <a16:rowId xmlns:a16="http://schemas.microsoft.com/office/drawing/2014/main" val="10006"/>
                  </a:ext>
                </a:extLst>
              </a:tr>
            </a:tbl>
          </a:graphicData>
        </a:graphic>
      </p:graphicFrame>
      <p:sp>
        <p:nvSpPr>
          <p:cNvPr id="189" name="Taze Spermanın özellikleri"/>
          <p:cNvSpPr txBox="1">
            <a:spLocks noGrp="1"/>
          </p:cNvSpPr>
          <p:nvPr>
            <p:ph type="title" idx="4294967295"/>
          </p:nvPr>
        </p:nvSpPr>
        <p:spPr>
          <a:xfrm>
            <a:off x="295931" y="-394696"/>
            <a:ext cx="12042256" cy="2438401"/>
          </a:xfrm>
          <a:prstGeom prst="rect">
            <a:avLst/>
          </a:prstGeom>
        </p:spPr>
        <p:txBody>
          <a:bodyPr/>
          <a:lstStyle>
            <a:lvl1pPr>
              <a:defRPr sz="6600"/>
            </a:lvl1pPr>
          </a:lstStyle>
          <a:p>
            <a:r>
              <a:rPr lang="tr-TR" dirty="0" err="1"/>
              <a:t>Fresh</a:t>
            </a:r>
            <a:r>
              <a:rPr lang="tr-TR" dirty="0"/>
              <a:t> Sperm </a:t>
            </a:r>
            <a:r>
              <a:rPr lang="tr-TR" dirty="0" err="1"/>
              <a:t>Features</a:t>
            </a:r>
            <a:endParaRP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permanın Muayenesi"/>
          <p:cNvSpPr txBox="1">
            <a:spLocks noGrp="1"/>
          </p:cNvSpPr>
          <p:nvPr>
            <p:ph type="title"/>
          </p:nvPr>
        </p:nvSpPr>
        <p:spPr>
          <a:prstGeom prst="rect">
            <a:avLst/>
          </a:prstGeom>
        </p:spPr>
        <p:txBody>
          <a:bodyPr/>
          <a:lstStyle/>
          <a:p>
            <a:r>
              <a:rPr lang="tr-TR" dirty="0"/>
              <a:t>Sperm </a:t>
            </a:r>
            <a:r>
              <a:rPr lang="tr-TR" dirty="0" err="1"/>
              <a:t>Examination</a:t>
            </a:r>
            <a:endParaRPr dirty="0"/>
          </a:p>
        </p:txBody>
      </p:sp>
      <p:sp>
        <p:nvSpPr>
          <p:cNvPr id="192" name="Uzman kişiler tarafından gerçekleştirilmelidir,…"/>
          <p:cNvSpPr txBox="1">
            <a:spLocks noGrp="1"/>
          </p:cNvSpPr>
          <p:nvPr>
            <p:ph type="body" sz="half" idx="1"/>
          </p:nvPr>
        </p:nvSpPr>
        <p:spPr>
          <a:xfrm>
            <a:off x="806646" y="2834069"/>
            <a:ext cx="6837729" cy="5715001"/>
          </a:xfrm>
          <a:prstGeom prst="rect">
            <a:avLst/>
          </a:prstGeom>
        </p:spPr>
        <p:txBody>
          <a:bodyPr/>
          <a:lstStyle/>
          <a:p>
            <a:pPr>
              <a:buBlip>
                <a:blip r:embed="rId3"/>
              </a:buBlip>
            </a:pPr>
            <a:r>
              <a:rPr lang="tr-TR" dirty="0"/>
              <a:t>100 % </a:t>
            </a:r>
            <a:r>
              <a:rPr lang="tr-TR" dirty="0" err="1"/>
              <a:t>Fertility</a:t>
            </a:r>
            <a:r>
              <a:rPr lang="tr-TR" dirty="0"/>
              <a:t> ?</a:t>
            </a:r>
            <a:endParaRPr dirty="0"/>
          </a:p>
          <a:p>
            <a:pPr>
              <a:buBlip>
                <a:blip r:embed="rId3"/>
              </a:buBlip>
            </a:pPr>
            <a:r>
              <a:rPr lang="tr-TR" dirty="0" err="1"/>
              <a:t>Must</a:t>
            </a:r>
            <a:r>
              <a:rPr lang="tr-TR" dirty="0"/>
              <a:t> be </a:t>
            </a:r>
            <a:r>
              <a:rPr lang="tr-TR" dirty="0" err="1"/>
              <a:t>repeated</a:t>
            </a:r>
            <a:endParaRPr dirty="0"/>
          </a:p>
        </p:txBody>
      </p:sp>
      <p:pic>
        <p:nvPicPr>
          <p:cNvPr id="193" name="Untitled.png" descr="Untitled.png"/>
          <p:cNvPicPr>
            <a:picLocks noChangeAspect="1"/>
          </p:cNvPicPr>
          <p:nvPr/>
        </p:nvPicPr>
        <p:blipFill>
          <a:blip r:embed="rId4">
            <a:extLst/>
          </a:blip>
          <a:stretch>
            <a:fillRect/>
          </a:stretch>
        </p:blipFill>
        <p:spPr>
          <a:xfrm>
            <a:off x="7225514" y="4124485"/>
            <a:ext cx="5439493" cy="3497474"/>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Neden Muayene ?"/>
          <p:cNvSpPr txBox="1">
            <a:spLocks noGrp="1"/>
          </p:cNvSpPr>
          <p:nvPr>
            <p:ph type="title"/>
          </p:nvPr>
        </p:nvSpPr>
        <p:spPr>
          <a:xfrm>
            <a:off x="1270000" y="254000"/>
            <a:ext cx="10955908" cy="2438400"/>
          </a:xfrm>
          <a:prstGeom prst="rect">
            <a:avLst/>
          </a:prstGeom>
        </p:spPr>
        <p:txBody>
          <a:bodyPr/>
          <a:lstStyle/>
          <a:p>
            <a:r>
              <a:rPr lang="tr-TR" dirty="0" err="1"/>
              <a:t>Why</a:t>
            </a:r>
            <a:r>
              <a:rPr lang="tr-TR" dirty="0"/>
              <a:t> semen </a:t>
            </a:r>
            <a:r>
              <a:rPr lang="tr-TR" dirty="0" err="1"/>
              <a:t>Examination</a:t>
            </a:r>
            <a:r>
              <a:rPr lang="tr-TR" dirty="0"/>
              <a:t> </a:t>
            </a:r>
            <a:r>
              <a:rPr dirty="0"/>
              <a:t>?</a:t>
            </a:r>
          </a:p>
        </p:txBody>
      </p:sp>
      <p:sp>
        <p:nvSpPr>
          <p:cNvPr id="198" name="Suni tohumlama öncesi,…"/>
          <p:cNvSpPr txBox="1">
            <a:spLocks noGrp="1"/>
          </p:cNvSpPr>
          <p:nvPr>
            <p:ph type="body" sz="half" idx="1"/>
          </p:nvPr>
        </p:nvSpPr>
        <p:spPr>
          <a:xfrm>
            <a:off x="788592" y="2768600"/>
            <a:ext cx="5461001" cy="5715000"/>
          </a:xfrm>
          <a:prstGeom prst="rect">
            <a:avLst/>
          </a:prstGeom>
          <a:ln w="9525">
            <a:round/>
          </a:ln>
        </p:spPr>
        <p:txBody>
          <a:bodyPr/>
          <a:lstStyle/>
          <a:p>
            <a:pPr>
              <a:buBlip>
                <a:blip r:embed="rId2"/>
              </a:buBlip>
            </a:pPr>
            <a:r>
              <a:rPr lang="tr-TR" dirty="0" err="1"/>
              <a:t>Before</a:t>
            </a:r>
            <a:r>
              <a:rPr lang="tr-TR" dirty="0"/>
              <a:t> AI</a:t>
            </a:r>
            <a:r>
              <a:rPr dirty="0"/>
              <a:t>,</a:t>
            </a:r>
          </a:p>
          <a:p>
            <a:pPr>
              <a:buBlip>
                <a:blip r:embed="rId2"/>
              </a:buBlip>
            </a:pPr>
            <a:r>
              <a:rPr lang="tr-TR" dirty="0" err="1"/>
              <a:t>Cryopreservation</a:t>
            </a:r>
            <a:r>
              <a:rPr lang="tr-TR" dirty="0"/>
              <a:t> </a:t>
            </a:r>
            <a:r>
              <a:rPr lang="tr-TR" dirty="0" err="1"/>
              <a:t>or</a:t>
            </a:r>
            <a:r>
              <a:rPr lang="tr-TR" dirty="0"/>
              <a:t> </a:t>
            </a:r>
            <a:r>
              <a:rPr lang="tr-TR" dirty="0" err="1"/>
              <a:t>Chilling</a:t>
            </a:r>
            <a:endParaRPr dirty="0"/>
          </a:p>
          <a:p>
            <a:pPr>
              <a:buBlip>
                <a:blip r:embed="rId2"/>
              </a:buBlip>
            </a:pPr>
            <a:r>
              <a:rPr lang="tr-TR" dirty="0" err="1"/>
              <a:t>Early</a:t>
            </a:r>
            <a:r>
              <a:rPr lang="tr-TR" dirty="0"/>
              <a:t> </a:t>
            </a:r>
            <a:r>
              <a:rPr lang="tr-TR" dirty="0" err="1"/>
              <a:t>diagnosis</a:t>
            </a:r>
            <a:r>
              <a:rPr lang="tr-TR" dirty="0"/>
              <a:t> </a:t>
            </a:r>
            <a:r>
              <a:rPr lang="tr-TR" dirty="0" err="1"/>
              <a:t>for</a:t>
            </a:r>
            <a:r>
              <a:rPr lang="tr-TR" dirty="0"/>
              <a:t> sperm </a:t>
            </a:r>
            <a:r>
              <a:rPr lang="tr-TR" dirty="0" err="1"/>
              <a:t>related</a:t>
            </a:r>
            <a:r>
              <a:rPr lang="tr-TR" dirty="0"/>
              <a:t> </a:t>
            </a:r>
            <a:r>
              <a:rPr lang="tr-TR" dirty="0" err="1"/>
              <a:t>pathologies</a:t>
            </a:r>
            <a:endParaRPr dirty="0"/>
          </a:p>
          <a:p>
            <a:pPr>
              <a:buBlip>
                <a:blip r:embed="rId2"/>
              </a:buBlip>
            </a:pPr>
            <a:r>
              <a:rPr dirty="0"/>
              <a:t>İn</a:t>
            </a:r>
            <a:r>
              <a:rPr lang="tr-TR" dirty="0" err="1"/>
              <a:t>fertility</a:t>
            </a:r>
            <a:r>
              <a:rPr lang="tr-TR" dirty="0"/>
              <a:t> ?</a:t>
            </a:r>
            <a:endParaRPr dirty="0"/>
          </a:p>
        </p:txBody>
      </p:sp>
      <p:sp>
        <p:nvSpPr>
          <p:cNvPr id="200" name="Yeni damızlık erkek alımı,…"/>
          <p:cNvSpPr txBox="1"/>
          <p:nvPr/>
        </p:nvSpPr>
        <p:spPr>
          <a:xfrm>
            <a:off x="7152482" y="2768600"/>
            <a:ext cx="5461001" cy="571500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rmAutofit/>
          </a:bodyPr>
          <a:lstStyle/>
          <a:p>
            <a:pPr marL="444500" indent="-444500" algn="l">
              <a:spcBef>
                <a:spcPts val="3800"/>
              </a:spcBef>
              <a:buSzPct val="50000"/>
              <a:buBlip>
                <a:blip r:embed="rId2"/>
              </a:buBlip>
              <a:defRPr sz="3600"/>
            </a:pPr>
            <a:r>
              <a:rPr lang="tr-TR" dirty="0"/>
              <a:t>New Male </a:t>
            </a:r>
            <a:r>
              <a:rPr lang="tr-TR" dirty="0" err="1"/>
              <a:t>Stud</a:t>
            </a:r>
            <a:r>
              <a:rPr lang="tr-TR" dirty="0"/>
              <a:t> </a:t>
            </a:r>
            <a:r>
              <a:rPr lang="tr-TR" dirty="0" err="1"/>
              <a:t>animal</a:t>
            </a:r>
            <a:r>
              <a:rPr dirty="0"/>
              <a:t>,</a:t>
            </a:r>
          </a:p>
          <a:p>
            <a:pPr marL="444500" indent="-444500" algn="l">
              <a:spcBef>
                <a:spcPts val="3800"/>
              </a:spcBef>
              <a:buSzPct val="50000"/>
              <a:buBlip>
                <a:blip r:embed="rId2"/>
              </a:buBlip>
              <a:defRPr sz="3600"/>
            </a:pPr>
            <a:r>
              <a:rPr lang="tr-TR" dirty="0" err="1"/>
              <a:t>Determination</a:t>
            </a:r>
            <a:r>
              <a:rPr lang="tr-TR" dirty="0"/>
              <a:t> of </a:t>
            </a:r>
            <a:r>
              <a:rPr lang="tr-TR" dirty="0" err="1"/>
              <a:t>Stud</a:t>
            </a:r>
            <a:r>
              <a:rPr lang="tr-TR" dirty="0"/>
              <a:t> </a:t>
            </a:r>
            <a:r>
              <a:rPr lang="tr-TR" dirty="0" err="1"/>
              <a:t>status</a:t>
            </a:r>
            <a:r>
              <a:rPr lang="tr-TR" dirty="0"/>
              <a:t> </a:t>
            </a:r>
            <a:r>
              <a:rPr lang="tr-TR" dirty="0" err="1"/>
              <a:t>before</a:t>
            </a:r>
            <a:r>
              <a:rPr lang="tr-TR" dirty="0"/>
              <a:t> First </a:t>
            </a:r>
            <a:r>
              <a:rPr lang="tr-TR" dirty="0" err="1"/>
              <a:t>breeding</a:t>
            </a:r>
            <a:endParaRPr dirty="0"/>
          </a:p>
          <a:p>
            <a:pPr marL="444500" indent="-444500" algn="l">
              <a:spcBef>
                <a:spcPts val="3800"/>
              </a:spcBef>
              <a:buSzPct val="50000"/>
              <a:buBlip>
                <a:blip r:embed="rId2"/>
              </a:buBlip>
              <a:defRPr sz="3600"/>
            </a:pPr>
            <a:r>
              <a:rPr lang="tr-TR" dirty="0" err="1"/>
              <a:t>Pathological</a:t>
            </a:r>
            <a:r>
              <a:rPr lang="tr-TR" dirty="0"/>
              <a:t> </a:t>
            </a:r>
            <a:r>
              <a:rPr lang="tr-TR" dirty="0" err="1"/>
              <a:t>Lesions</a:t>
            </a:r>
            <a:endParaRPr dirty="0"/>
          </a:p>
          <a:p>
            <a:pPr marL="444500" indent="-444500" algn="l">
              <a:spcBef>
                <a:spcPts val="3800"/>
              </a:spcBef>
              <a:buSzPct val="50000"/>
              <a:buBlip>
                <a:blip r:embed="rId2"/>
              </a:buBlip>
              <a:defRPr sz="3600"/>
            </a:pPr>
            <a:r>
              <a:rPr lang="tr-TR" dirty="0" err="1"/>
              <a:t>After</a:t>
            </a:r>
            <a:r>
              <a:rPr lang="tr-TR" dirty="0"/>
              <a:t> </a:t>
            </a:r>
            <a:r>
              <a:rPr lang="tr-TR" dirty="0" err="1"/>
              <a:t>Treatment</a:t>
            </a: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perma muayenesi ne içerir?"/>
          <p:cNvSpPr txBox="1">
            <a:spLocks noGrp="1"/>
          </p:cNvSpPr>
          <p:nvPr>
            <p:ph type="title"/>
          </p:nvPr>
        </p:nvSpPr>
        <p:spPr>
          <a:prstGeom prst="rect">
            <a:avLst/>
          </a:prstGeom>
        </p:spPr>
        <p:txBody>
          <a:bodyPr>
            <a:normAutofit fontScale="90000"/>
          </a:bodyPr>
          <a:lstStyle/>
          <a:p>
            <a:r>
              <a:rPr lang="tr-TR" dirty="0" err="1"/>
              <a:t>What</a:t>
            </a:r>
            <a:r>
              <a:rPr lang="tr-TR" dirty="0"/>
              <a:t> Sperm Evaluation </a:t>
            </a:r>
            <a:r>
              <a:rPr lang="tr-TR" dirty="0" err="1"/>
              <a:t>consist</a:t>
            </a:r>
            <a:r>
              <a:rPr lang="tr-TR" dirty="0"/>
              <a:t> of </a:t>
            </a:r>
            <a:r>
              <a:rPr dirty="0"/>
              <a:t>?</a:t>
            </a:r>
          </a:p>
        </p:txBody>
      </p:sp>
      <p:sp>
        <p:nvSpPr>
          <p:cNvPr id="204" name="Hacim;"/>
          <p:cNvSpPr txBox="1">
            <a:spLocks noGrp="1"/>
          </p:cNvSpPr>
          <p:nvPr>
            <p:ph type="body" sz="quarter" idx="1"/>
          </p:nvPr>
        </p:nvSpPr>
        <p:spPr>
          <a:xfrm>
            <a:off x="466853" y="2426393"/>
            <a:ext cx="5077949" cy="1927083"/>
          </a:xfrm>
          <a:prstGeom prst="rect">
            <a:avLst/>
          </a:prstGeom>
        </p:spPr>
        <p:txBody>
          <a:bodyPr/>
          <a:lstStyle>
            <a:lvl1pPr>
              <a:buBlip>
                <a:blip r:embed="rId5"/>
              </a:buBlip>
            </a:lvl1pPr>
          </a:lstStyle>
          <a:p>
            <a:r>
              <a:rPr lang="tr-TR" dirty="0"/>
              <a:t>Volume</a:t>
            </a:r>
            <a:r>
              <a:rPr dirty="0"/>
              <a:t>;</a:t>
            </a:r>
          </a:p>
        </p:txBody>
      </p:sp>
      <p:sp>
        <p:nvSpPr>
          <p:cNvPr id="205" name="Renk;"/>
          <p:cNvSpPr txBox="1"/>
          <p:nvPr/>
        </p:nvSpPr>
        <p:spPr>
          <a:xfrm>
            <a:off x="466853" y="4056100"/>
            <a:ext cx="5077949" cy="1048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635000" indent="-635000" algn="l">
              <a:spcBef>
                <a:spcPts val="4200"/>
              </a:spcBef>
              <a:buSzPct val="47000"/>
              <a:buBlip>
                <a:blip r:embed="rId5"/>
              </a:buBlip>
              <a:defRPr sz="4600"/>
            </a:lvl1pPr>
          </a:lstStyle>
          <a:p>
            <a:r>
              <a:rPr lang="tr-TR" dirty="0" err="1"/>
              <a:t>Colour</a:t>
            </a:r>
            <a:r>
              <a:rPr dirty="0"/>
              <a:t>;</a:t>
            </a:r>
          </a:p>
        </p:txBody>
      </p:sp>
      <p:pic>
        <p:nvPicPr>
          <p:cNvPr id="206" name="collected_semen.png" descr="collected_semen.png"/>
          <p:cNvPicPr>
            <a:picLocks/>
          </p:cNvPicPr>
          <p:nvPr/>
        </p:nvPicPr>
        <p:blipFill>
          <a:blip r:embed="rId6">
            <a:extLst/>
          </a:blip>
          <a:stretch>
            <a:fillRect/>
          </a:stretch>
        </p:blipFill>
        <p:spPr>
          <a:xfrm>
            <a:off x="-3390648" y="1803790"/>
            <a:ext cx="2094625" cy="1774565"/>
          </a:xfrm>
          <a:prstGeom prst="rect">
            <a:avLst/>
          </a:prstGeom>
          <a:ln w="12700">
            <a:miter lim="400000"/>
          </a:ln>
        </p:spPr>
      </p:pic>
      <p:pic>
        <p:nvPicPr>
          <p:cNvPr id="207" name="hqdefault.jpg" descr="hqdefault.jpg"/>
          <p:cNvPicPr>
            <a:picLocks noChangeAspect="1"/>
          </p:cNvPicPr>
          <p:nvPr/>
        </p:nvPicPr>
        <p:blipFill>
          <a:blip r:embed="rId7">
            <a:extLst/>
          </a:blip>
          <a:srcRect l="40053" b="124"/>
          <a:stretch>
            <a:fillRect/>
          </a:stretch>
        </p:blipFill>
        <p:spPr>
          <a:xfrm>
            <a:off x="-4073247" y="6353215"/>
            <a:ext cx="2810887" cy="3512345"/>
          </a:xfrm>
          <a:custGeom>
            <a:avLst/>
            <a:gdLst/>
            <a:ahLst/>
            <a:cxnLst>
              <a:cxn ang="0">
                <a:pos x="wd2" y="hd2"/>
              </a:cxn>
              <a:cxn ang="5400000">
                <a:pos x="wd2" y="hd2"/>
              </a:cxn>
              <a:cxn ang="10800000">
                <a:pos x="wd2" y="hd2"/>
              </a:cxn>
              <a:cxn ang="16200000">
                <a:pos x="wd2" y="hd2"/>
              </a:cxn>
            </a:cxnLst>
            <a:rect l="0" t="0" r="r" b="b"/>
            <a:pathLst>
              <a:path w="21600" h="21600" extrusionOk="0">
                <a:moveTo>
                  <a:pt x="14458" y="0"/>
                </a:moveTo>
                <a:cubicBezTo>
                  <a:pt x="11635" y="1"/>
                  <a:pt x="9214" y="30"/>
                  <a:pt x="8145" y="71"/>
                </a:cubicBezTo>
                <a:cubicBezTo>
                  <a:pt x="8020" y="79"/>
                  <a:pt x="7861" y="89"/>
                  <a:pt x="7779" y="100"/>
                </a:cubicBezTo>
                <a:cubicBezTo>
                  <a:pt x="7729" y="105"/>
                  <a:pt x="7618" y="107"/>
                  <a:pt x="7606" y="112"/>
                </a:cubicBezTo>
                <a:cubicBezTo>
                  <a:pt x="7574" y="118"/>
                  <a:pt x="7567" y="128"/>
                  <a:pt x="7545" y="134"/>
                </a:cubicBezTo>
                <a:cubicBezTo>
                  <a:pt x="7605" y="377"/>
                  <a:pt x="7062" y="1717"/>
                  <a:pt x="6840" y="1862"/>
                </a:cubicBezTo>
                <a:cubicBezTo>
                  <a:pt x="6742" y="1926"/>
                  <a:pt x="6647" y="1969"/>
                  <a:pt x="6553" y="2004"/>
                </a:cubicBezTo>
                <a:cubicBezTo>
                  <a:pt x="6578" y="2077"/>
                  <a:pt x="6587" y="2172"/>
                  <a:pt x="6578" y="2324"/>
                </a:cubicBezTo>
                <a:cubicBezTo>
                  <a:pt x="6583" y="2340"/>
                  <a:pt x="6579" y="2354"/>
                  <a:pt x="6581" y="2370"/>
                </a:cubicBezTo>
                <a:cubicBezTo>
                  <a:pt x="6615" y="2510"/>
                  <a:pt x="6618" y="2650"/>
                  <a:pt x="6529" y="2736"/>
                </a:cubicBezTo>
                <a:cubicBezTo>
                  <a:pt x="6514" y="2751"/>
                  <a:pt x="6506" y="2769"/>
                  <a:pt x="6493" y="2785"/>
                </a:cubicBezTo>
                <a:cubicBezTo>
                  <a:pt x="6460" y="2903"/>
                  <a:pt x="6417" y="3006"/>
                  <a:pt x="6364" y="3095"/>
                </a:cubicBezTo>
                <a:cubicBezTo>
                  <a:pt x="6379" y="3179"/>
                  <a:pt x="6216" y="3397"/>
                  <a:pt x="5983" y="3598"/>
                </a:cubicBezTo>
                <a:cubicBezTo>
                  <a:pt x="5950" y="3626"/>
                  <a:pt x="5929" y="3658"/>
                  <a:pt x="5898" y="3688"/>
                </a:cubicBezTo>
                <a:cubicBezTo>
                  <a:pt x="6072" y="3758"/>
                  <a:pt x="6126" y="3880"/>
                  <a:pt x="6096" y="4191"/>
                </a:cubicBezTo>
                <a:cubicBezTo>
                  <a:pt x="6091" y="4314"/>
                  <a:pt x="6073" y="4462"/>
                  <a:pt x="6038" y="4664"/>
                </a:cubicBezTo>
                <a:cubicBezTo>
                  <a:pt x="5959" y="5124"/>
                  <a:pt x="5831" y="5437"/>
                  <a:pt x="5675" y="5594"/>
                </a:cubicBezTo>
                <a:cubicBezTo>
                  <a:pt x="5711" y="5669"/>
                  <a:pt x="5736" y="5765"/>
                  <a:pt x="5736" y="5911"/>
                </a:cubicBezTo>
                <a:cubicBezTo>
                  <a:pt x="5736" y="6136"/>
                  <a:pt x="5805" y="6266"/>
                  <a:pt x="5886" y="6202"/>
                </a:cubicBezTo>
                <a:cubicBezTo>
                  <a:pt x="5966" y="6137"/>
                  <a:pt x="6029" y="6006"/>
                  <a:pt x="6029" y="5909"/>
                </a:cubicBezTo>
                <a:cubicBezTo>
                  <a:pt x="6029" y="5902"/>
                  <a:pt x="6044" y="5892"/>
                  <a:pt x="6047" y="5884"/>
                </a:cubicBezTo>
                <a:cubicBezTo>
                  <a:pt x="6015" y="5543"/>
                  <a:pt x="6431" y="4418"/>
                  <a:pt x="6956" y="3483"/>
                </a:cubicBezTo>
                <a:cubicBezTo>
                  <a:pt x="7065" y="3289"/>
                  <a:pt x="7083" y="3230"/>
                  <a:pt x="7160" y="3080"/>
                </a:cubicBezTo>
                <a:cubicBezTo>
                  <a:pt x="7177" y="2937"/>
                  <a:pt x="7253" y="2757"/>
                  <a:pt x="7401" y="2482"/>
                </a:cubicBezTo>
                <a:cubicBezTo>
                  <a:pt x="7536" y="2232"/>
                  <a:pt x="7634" y="2054"/>
                  <a:pt x="7728" y="1918"/>
                </a:cubicBezTo>
                <a:cubicBezTo>
                  <a:pt x="7739" y="1898"/>
                  <a:pt x="7755" y="1878"/>
                  <a:pt x="7773" y="1857"/>
                </a:cubicBezTo>
                <a:cubicBezTo>
                  <a:pt x="7946" y="1632"/>
                  <a:pt x="8149" y="1547"/>
                  <a:pt x="8511" y="1469"/>
                </a:cubicBezTo>
                <a:cubicBezTo>
                  <a:pt x="8542" y="1463"/>
                  <a:pt x="8572" y="1453"/>
                  <a:pt x="8600" y="1450"/>
                </a:cubicBezTo>
                <a:cubicBezTo>
                  <a:pt x="8692" y="1431"/>
                  <a:pt x="8757" y="1415"/>
                  <a:pt x="8874" y="1394"/>
                </a:cubicBezTo>
                <a:cubicBezTo>
                  <a:pt x="9613" y="1261"/>
                  <a:pt x="9766" y="1282"/>
                  <a:pt x="10173" y="1589"/>
                </a:cubicBezTo>
                <a:cubicBezTo>
                  <a:pt x="10427" y="1780"/>
                  <a:pt x="10634" y="2011"/>
                  <a:pt x="10637" y="2104"/>
                </a:cubicBezTo>
                <a:cubicBezTo>
                  <a:pt x="10640" y="2197"/>
                  <a:pt x="10941" y="2393"/>
                  <a:pt x="11308" y="2538"/>
                </a:cubicBezTo>
                <a:cubicBezTo>
                  <a:pt x="12248" y="2912"/>
                  <a:pt x="12880" y="3247"/>
                  <a:pt x="13269" y="3549"/>
                </a:cubicBezTo>
                <a:cubicBezTo>
                  <a:pt x="13299" y="3571"/>
                  <a:pt x="13339" y="3595"/>
                  <a:pt x="13363" y="3617"/>
                </a:cubicBezTo>
                <a:cubicBezTo>
                  <a:pt x="13530" y="3760"/>
                  <a:pt x="13653" y="3898"/>
                  <a:pt x="13693" y="4025"/>
                </a:cubicBezTo>
                <a:cubicBezTo>
                  <a:pt x="13830" y="4465"/>
                  <a:pt x="14431" y="4942"/>
                  <a:pt x="15056" y="5150"/>
                </a:cubicBezTo>
                <a:cubicBezTo>
                  <a:pt x="15276" y="5204"/>
                  <a:pt x="15490" y="5241"/>
                  <a:pt x="15663" y="5252"/>
                </a:cubicBezTo>
                <a:cubicBezTo>
                  <a:pt x="15663" y="5252"/>
                  <a:pt x="15665" y="5252"/>
                  <a:pt x="15666" y="5252"/>
                </a:cubicBezTo>
                <a:cubicBezTo>
                  <a:pt x="15968" y="5249"/>
                  <a:pt x="16353" y="5189"/>
                  <a:pt x="16638" y="5094"/>
                </a:cubicBezTo>
                <a:cubicBezTo>
                  <a:pt x="17374" y="4848"/>
                  <a:pt x="17681" y="4895"/>
                  <a:pt x="17681" y="5255"/>
                </a:cubicBezTo>
                <a:cubicBezTo>
                  <a:pt x="17681" y="5494"/>
                  <a:pt x="16935" y="5880"/>
                  <a:pt x="16754" y="5736"/>
                </a:cubicBezTo>
                <a:cubicBezTo>
                  <a:pt x="16640" y="5644"/>
                  <a:pt x="16507" y="5794"/>
                  <a:pt x="16394" y="6055"/>
                </a:cubicBezTo>
                <a:lnTo>
                  <a:pt x="16382" y="6675"/>
                </a:lnTo>
                <a:cubicBezTo>
                  <a:pt x="16367" y="7450"/>
                  <a:pt x="16349" y="7790"/>
                  <a:pt x="16248" y="7964"/>
                </a:cubicBezTo>
                <a:lnTo>
                  <a:pt x="16352" y="7952"/>
                </a:lnTo>
                <a:lnTo>
                  <a:pt x="17876" y="9165"/>
                </a:lnTo>
                <a:cubicBezTo>
                  <a:pt x="19138" y="10168"/>
                  <a:pt x="19544" y="10400"/>
                  <a:pt x="20240" y="10502"/>
                </a:cubicBezTo>
                <a:cubicBezTo>
                  <a:pt x="20301" y="10511"/>
                  <a:pt x="20356" y="10512"/>
                  <a:pt x="20417" y="10519"/>
                </a:cubicBezTo>
                <a:cubicBezTo>
                  <a:pt x="20520" y="10513"/>
                  <a:pt x="20601" y="10500"/>
                  <a:pt x="20728" y="10500"/>
                </a:cubicBezTo>
                <a:lnTo>
                  <a:pt x="21383" y="10500"/>
                </a:lnTo>
                <a:cubicBezTo>
                  <a:pt x="21553" y="10292"/>
                  <a:pt x="21600" y="9106"/>
                  <a:pt x="21600" y="5250"/>
                </a:cubicBezTo>
                <a:lnTo>
                  <a:pt x="21600" y="5233"/>
                </a:lnTo>
                <a:lnTo>
                  <a:pt x="21600" y="0"/>
                </a:lnTo>
                <a:lnTo>
                  <a:pt x="14458" y="0"/>
                </a:lnTo>
                <a:close/>
                <a:moveTo>
                  <a:pt x="0" y="27"/>
                </a:moveTo>
                <a:lnTo>
                  <a:pt x="0" y="110"/>
                </a:lnTo>
                <a:cubicBezTo>
                  <a:pt x="346" y="103"/>
                  <a:pt x="514" y="79"/>
                  <a:pt x="305" y="46"/>
                </a:cubicBezTo>
                <a:cubicBezTo>
                  <a:pt x="221" y="33"/>
                  <a:pt x="108" y="31"/>
                  <a:pt x="0" y="27"/>
                </a:cubicBezTo>
                <a:close/>
                <a:moveTo>
                  <a:pt x="3480" y="1325"/>
                </a:moveTo>
                <a:cubicBezTo>
                  <a:pt x="3444" y="1315"/>
                  <a:pt x="3419" y="1405"/>
                  <a:pt x="3419" y="1567"/>
                </a:cubicBezTo>
                <a:cubicBezTo>
                  <a:pt x="3419" y="1782"/>
                  <a:pt x="3465" y="1870"/>
                  <a:pt x="3519" y="1762"/>
                </a:cubicBezTo>
                <a:cubicBezTo>
                  <a:pt x="3574" y="1654"/>
                  <a:pt x="3574" y="1479"/>
                  <a:pt x="3519" y="1372"/>
                </a:cubicBezTo>
                <a:cubicBezTo>
                  <a:pt x="3506" y="1345"/>
                  <a:pt x="3491" y="1329"/>
                  <a:pt x="3480" y="1325"/>
                </a:cubicBezTo>
                <a:close/>
                <a:moveTo>
                  <a:pt x="2986" y="7471"/>
                </a:moveTo>
                <a:cubicBezTo>
                  <a:pt x="3060" y="7499"/>
                  <a:pt x="3122" y="7526"/>
                  <a:pt x="3175" y="7554"/>
                </a:cubicBezTo>
                <a:cubicBezTo>
                  <a:pt x="3178" y="7527"/>
                  <a:pt x="3186" y="7509"/>
                  <a:pt x="3187" y="7476"/>
                </a:cubicBezTo>
                <a:cubicBezTo>
                  <a:pt x="3140" y="7481"/>
                  <a:pt x="3062" y="7473"/>
                  <a:pt x="3001" y="7471"/>
                </a:cubicBezTo>
                <a:cubicBezTo>
                  <a:pt x="2996" y="7471"/>
                  <a:pt x="2990" y="7471"/>
                  <a:pt x="2986" y="7471"/>
                </a:cubicBezTo>
                <a:close/>
                <a:moveTo>
                  <a:pt x="9231" y="8730"/>
                </a:moveTo>
                <a:cubicBezTo>
                  <a:pt x="9222" y="8730"/>
                  <a:pt x="9171" y="8733"/>
                  <a:pt x="9164" y="8733"/>
                </a:cubicBezTo>
                <a:cubicBezTo>
                  <a:pt x="8991" y="8717"/>
                  <a:pt x="8887" y="8745"/>
                  <a:pt x="8804" y="8901"/>
                </a:cubicBezTo>
                <a:cubicBezTo>
                  <a:pt x="8927" y="8804"/>
                  <a:pt x="9071" y="8729"/>
                  <a:pt x="9231" y="8730"/>
                </a:cubicBezTo>
                <a:close/>
                <a:moveTo>
                  <a:pt x="19795" y="8818"/>
                </a:moveTo>
                <a:cubicBezTo>
                  <a:pt x="19893" y="8814"/>
                  <a:pt x="19994" y="8841"/>
                  <a:pt x="20081" y="8911"/>
                </a:cubicBezTo>
                <a:cubicBezTo>
                  <a:pt x="20255" y="9050"/>
                  <a:pt x="20235" y="9149"/>
                  <a:pt x="20005" y="9333"/>
                </a:cubicBezTo>
                <a:cubicBezTo>
                  <a:pt x="19745" y="9541"/>
                  <a:pt x="19672" y="9544"/>
                  <a:pt x="19474" y="9353"/>
                </a:cubicBezTo>
                <a:cubicBezTo>
                  <a:pt x="19237" y="9123"/>
                  <a:pt x="19500" y="8832"/>
                  <a:pt x="19795" y="8818"/>
                </a:cubicBezTo>
                <a:close/>
                <a:moveTo>
                  <a:pt x="6059" y="10427"/>
                </a:moveTo>
                <a:cubicBezTo>
                  <a:pt x="5395" y="10405"/>
                  <a:pt x="4654" y="10475"/>
                  <a:pt x="4019" y="10644"/>
                </a:cubicBezTo>
                <a:cubicBezTo>
                  <a:pt x="3418" y="10804"/>
                  <a:pt x="2976" y="10828"/>
                  <a:pt x="2455" y="10724"/>
                </a:cubicBezTo>
                <a:cubicBezTo>
                  <a:pt x="2363" y="10706"/>
                  <a:pt x="2306" y="10686"/>
                  <a:pt x="2235" y="10668"/>
                </a:cubicBezTo>
                <a:cubicBezTo>
                  <a:pt x="2293" y="11162"/>
                  <a:pt x="2106" y="11725"/>
                  <a:pt x="1760" y="11945"/>
                </a:cubicBezTo>
                <a:cubicBezTo>
                  <a:pt x="1331" y="12217"/>
                  <a:pt x="1058" y="12293"/>
                  <a:pt x="1012" y="12147"/>
                </a:cubicBezTo>
                <a:cubicBezTo>
                  <a:pt x="992" y="12080"/>
                  <a:pt x="980" y="12019"/>
                  <a:pt x="970" y="11962"/>
                </a:cubicBezTo>
                <a:cubicBezTo>
                  <a:pt x="943" y="12010"/>
                  <a:pt x="931" y="12054"/>
                  <a:pt x="955" y="12084"/>
                </a:cubicBezTo>
                <a:cubicBezTo>
                  <a:pt x="1023" y="12172"/>
                  <a:pt x="891" y="12283"/>
                  <a:pt x="665" y="12330"/>
                </a:cubicBezTo>
                <a:cubicBezTo>
                  <a:pt x="439" y="12378"/>
                  <a:pt x="256" y="12486"/>
                  <a:pt x="256" y="12572"/>
                </a:cubicBezTo>
                <a:cubicBezTo>
                  <a:pt x="256" y="12663"/>
                  <a:pt x="477" y="12684"/>
                  <a:pt x="790" y="12621"/>
                </a:cubicBezTo>
                <a:cubicBezTo>
                  <a:pt x="1084" y="12562"/>
                  <a:pt x="1403" y="12501"/>
                  <a:pt x="1500" y="12487"/>
                </a:cubicBezTo>
                <a:cubicBezTo>
                  <a:pt x="1735" y="12451"/>
                  <a:pt x="2045" y="13336"/>
                  <a:pt x="1903" y="13636"/>
                </a:cubicBezTo>
                <a:cubicBezTo>
                  <a:pt x="1811" y="13832"/>
                  <a:pt x="1746" y="13817"/>
                  <a:pt x="1513" y="13563"/>
                </a:cubicBezTo>
                <a:cubicBezTo>
                  <a:pt x="1260" y="13288"/>
                  <a:pt x="1163" y="13280"/>
                  <a:pt x="549" y="13458"/>
                </a:cubicBezTo>
                <a:cubicBezTo>
                  <a:pt x="352" y="13515"/>
                  <a:pt x="159" y="13551"/>
                  <a:pt x="0" y="13570"/>
                </a:cubicBezTo>
                <a:lnTo>
                  <a:pt x="0" y="14205"/>
                </a:lnTo>
                <a:cubicBezTo>
                  <a:pt x="35" y="14169"/>
                  <a:pt x="58" y="14113"/>
                  <a:pt x="58" y="14034"/>
                </a:cubicBezTo>
                <a:cubicBezTo>
                  <a:pt x="58" y="13685"/>
                  <a:pt x="331" y="13631"/>
                  <a:pt x="890" y="13863"/>
                </a:cubicBezTo>
                <a:cubicBezTo>
                  <a:pt x="1171" y="13980"/>
                  <a:pt x="1445" y="14040"/>
                  <a:pt x="1497" y="13997"/>
                </a:cubicBezTo>
                <a:cubicBezTo>
                  <a:pt x="1550" y="13955"/>
                  <a:pt x="1699" y="14074"/>
                  <a:pt x="1824" y="14261"/>
                </a:cubicBezTo>
                <a:cubicBezTo>
                  <a:pt x="1988" y="14507"/>
                  <a:pt x="1993" y="14803"/>
                  <a:pt x="1848" y="15332"/>
                </a:cubicBezTo>
                <a:cubicBezTo>
                  <a:pt x="1738" y="15735"/>
                  <a:pt x="1603" y="16312"/>
                  <a:pt x="1546" y="16614"/>
                </a:cubicBezTo>
                <a:cubicBezTo>
                  <a:pt x="1434" y="17208"/>
                  <a:pt x="1356" y="17558"/>
                  <a:pt x="1281" y="17819"/>
                </a:cubicBezTo>
                <a:cubicBezTo>
                  <a:pt x="1320" y="17845"/>
                  <a:pt x="1363" y="17879"/>
                  <a:pt x="1415" y="17929"/>
                </a:cubicBezTo>
                <a:cubicBezTo>
                  <a:pt x="1710" y="18214"/>
                  <a:pt x="1543" y="18722"/>
                  <a:pt x="1208" y="18556"/>
                </a:cubicBezTo>
                <a:cubicBezTo>
                  <a:pt x="1048" y="18477"/>
                  <a:pt x="1019" y="18569"/>
                  <a:pt x="1113" y="18869"/>
                </a:cubicBezTo>
                <a:cubicBezTo>
                  <a:pt x="1303" y="19475"/>
                  <a:pt x="1082" y="19665"/>
                  <a:pt x="579" y="19325"/>
                </a:cubicBezTo>
                <a:cubicBezTo>
                  <a:pt x="166" y="19046"/>
                  <a:pt x="161" y="19047"/>
                  <a:pt x="451" y="19355"/>
                </a:cubicBezTo>
                <a:cubicBezTo>
                  <a:pt x="934" y="19866"/>
                  <a:pt x="1462" y="20687"/>
                  <a:pt x="1308" y="20687"/>
                </a:cubicBezTo>
                <a:cubicBezTo>
                  <a:pt x="1230" y="20687"/>
                  <a:pt x="1357" y="20851"/>
                  <a:pt x="1592" y="21051"/>
                </a:cubicBezTo>
                <a:cubicBezTo>
                  <a:pt x="1746" y="21182"/>
                  <a:pt x="1851" y="21315"/>
                  <a:pt x="1888" y="21410"/>
                </a:cubicBezTo>
                <a:cubicBezTo>
                  <a:pt x="2018" y="21429"/>
                  <a:pt x="2099" y="21448"/>
                  <a:pt x="2116" y="21471"/>
                </a:cubicBezTo>
                <a:cubicBezTo>
                  <a:pt x="2172" y="21542"/>
                  <a:pt x="4549" y="21579"/>
                  <a:pt x="7874" y="21600"/>
                </a:cubicBezTo>
                <a:cubicBezTo>
                  <a:pt x="8890" y="21597"/>
                  <a:pt x="9824" y="21594"/>
                  <a:pt x="10747" y="21590"/>
                </a:cubicBezTo>
                <a:cubicBezTo>
                  <a:pt x="12959" y="21555"/>
                  <a:pt x="13290" y="21481"/>
                  <a:pt x="13180" y="21317"/>
                </a:cubicBezTo>
                <a:cubicBezTo>
                  <a:pt x="13030" y="21092"/>
                  <a:pt x="13039" y="20922"/>
                  <a:pt x="13217" y="20695"/>
                </a:cubicBezTo>
                <a:cubicBezTo>
                  <a:pt x="13423" y="20430"/>
                  <a:pt x="13408" y="20348"/>
                  <a:pt x="13104" y="20170"/>
                </a:cubicBezTo>
                <a:cubicBezTo>
                  <a:pt x="12905" y="20054"/>
                  <a:pt x="12711" y="19755"/>
                  <a:pt x="12677" y="19506"/>
                </a:cubicBezTo>
                <a:cubicBezTo>
                  <a:pt x="12605" y="18980"/>
                  <a:pt x="12079" y="18608"/>
                  <a:pt x="11582" y="18735"/>
                </a:cubicBezTo>
                <a:cubicBezTo>
                  <a:pt x="11319" y="18801"/>
                  <a:pt x="11117" y="18634"/>
                  <a:pt x="10734" y="18029"/>
                </a:cubicBezTo>
                <a:cubicBezTo>
                  <a:pt x="10459" y="17594"/>
                  <a:pt x="10287" y="17239"/>
                  <a:pt x="10350" y="17239"/>
                </a:cubicBezTo>
                <a:cubicBezTo>
                  <a:pt x="10414" y="17239"/>
                  <a:pt x="10284" y="17053"/>
                  <a:pt x="10060" y="16826"/>
                </a:cubicBezTo>
                <a:cubicBezTo>
                  <a:pt x="9629" y="16387"/>
                  <a:pt x="9523" y="15754"/>
                  <a:pt x="9853" y="15591"/>
                </a:cubicBezTo>
                <a:cubicBezTo>
                  <a:pt x="9874" y="15581"/>
                  <a:pt x="9880" y="15561"/>
                  <a:pt x="9896" y="15547"/>
                </a:cubicBezTo>
                <a:cubicBezTo>
                  <a:pt x="9765" y="15463"/>
                  <a:pt x="9734" y="15387"/>
                  <a:pt x="9810" y="15310"/>
                </a:cubicBezTo>
                <a:cubicBezTo>
                  <a:pt x="9864" y="15256"/>
                  <a:pt x="9893" y="15171"/>
                  <a:pt x="9899" y="15076"/>
                </a:cubicBezTo>
                <a:cubicBezTo>
                  <a:pt x="9838" y="14985"/>
                  <a:pt x="9816" y="14879"/>
                  <a:pt x="9829" y="14742"/>
                </a:cubicBezTo>
                <a:cubicBezTo>
                  <a:pt x="9778" y="14573"/>
                  <a:pt x="9796" y="14350"/>
                  <a:pt x="9884" y="14215"/>
                </a:cubicBezTo>
                <a:cubicBezTo>
                  <a:pt x="9964" y="14091"/>
                  <a:pt x="9990" y="13835"/>
                  <a:pt x="9972" y="13590"/>
                </a:cubicBezTo>
                <a:cubicBezTo>
                  <a:pt x="9953" y="13560"/>
                  <a:pt x="9935" y="13532"/>
                  <a:pt x="9905" y="13504"/>
                </a:cubicBezTo>
                <a:cubicBezTo>
                  <a:pt x="9861" y="13469"/>
                  <a:pt x="9819" y="13434"/>
                  <a:pt x="9765" y="13399"/>
                </a:cubicBezTo>
                <a:cubicBezTo>
                  <a:pt x="9715" y="13367"/>
                  <a:pt x="9676" y="13338"/>
                  <a:pt x="9609" y="13299"/>
                </a:cubicBezTo>
                <a:cubicBezTo>
                  <a:pt x="9535" y="13256"/>
                  <a:pt x="9470" y="13202"/>
                  <a:pt x="9408" y="13148"/>
                </a:cubicBezTo>
                <a:cubicBezTo>
                  <a:pt x="9358" y="13105"/>
                  <a:pt x="9316" y="13059"/>
                  <a:pt x="9274" y="13009"/>
                </a:cubicBezTo>
                <a:cubicBezTo>
                  <a:pt x="9247" y="12979"/>
                  <a:pt x="9217" y="12951"/>
                  <a:pt x="9194" y="12919"/>
                </a:cubicBezTo>
                <a:cubicBezTo>
                  <a:pt x="9139" y="12841"/>
                  <a:pt x="9095" y="12756"/>
                  <a:pt x="9057" y="12665"/>
                </a:cubicBezTo>
                <a:cubicBezTo>
                  <a:pt x="9023" y="12582"/>
                  <a:pt x="8992" y="12495"/>
                  <a:pt x="8972" y="12399"/>
                </a:cubicBezTo>
                <a:cubicBezTo>
                  <a:pt x="8908" y="12096"/>
                  <a:pt x="8826" y="11932"/>
                  <a:pt x="8703" y="11859"/>
                </a:cubicBezTo>
                <a:cubicBezTo>
                  <a:pt x="8665" y="11864"/>
                  <a:pt x="8619" y="11883"/>
                  <a:pt x="8566" y="11918"/>
                </a:cubicBezTo>
                <a:cubicBezTo>
                  <a:pt x="8113" y="12219"/>
                  <a:pt x="7931" y="11956"/>
                  <a:pt x="8103" y="11247"/>
                </a:cubicBezTo>
                <a:cubicBezTo>
                  <a:pt x="8112" y="11210"/>
                  <a:pt x="8119" y="11155"/>
                  <a:pt x="8127" y="11115"/>
                </a:cubicBezTo>
                <a:cubicBezTo>
                  <a:pt x="8132" y="11077"/>
                  <a:pt x="8137" y="11040"/>
                  <a:pt x="8145" y="11003"/>
                </a:cubicBezTo>
                <a:cubicBezTo>
                  <a:pt x="8021" y="10965"/>
                  <a:pt x="7838" y="10880"/>
                  <a:pt x="7642" y="10761"/>
                </a:cubicBezTo>
                <a:cubicBezTo>
                  <a:pt x="7312" y="10561"/>
                  <a:pt x="6724" y="10448"/>
                  <a:pt x="6059" y="10427"/>
                </a:cubicBezTo>
                <a:close/>
              </a:path>
            </a:pathLst>
          </a:custGeom>
          <a:ln w="12700">
            <a:miter lim="400000"/>
          </a:ln>
          <a:effectLst>
            <a:outerShdw blurRad="266700" dir="5400000" rotWithShape="0">
              <a:srgbClr val="000000"/>
            </a:outerShdw>
          </a:effectLst>
        </p:spPr>
      </p:pic>
      <p:sp>
        <p:nvSpPr>
          <p:cNvPr id="208" name="Motilite;"/>
          <p:cNvSpPr txBox="1"/>
          <p:nvPr/>
        </p:nvSpPr>
        <p:spPr>
          <a:xfrm>
            <a:off x="466853" y="5387336"/>
            <a:ext cx="5077949" cy="1048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635000" indent="-635000" algn="l">
              <a:spcBef>
                <a:spcPts val="4200"/>
              </a:spcBef>
              <a:buSzPct val="47000"/>
              <a:buBlip>
                <a:blip r:embed="rId5"/>
              </a:buBlip>
              <a:defRPr sz="4600"/>
            </a:lvl1pPr>
          </a:lstStyle>
          <a:p>
            <a:r>
              <a:rPr dirty="0"/>
              <a:t>M</a:t>
            </a:r>
            <a:r>
              <a:rPr lang="tr-TR" dirty="0" err="1"/>
              <a:t>otility</a:t>
            </a:r>
            <a:r>
              <a:rPr dirty="0"/>
              <a:t>;</a:t>
            </a:r>
          </a:p>
        </p:txBody>
      </p:sp>
      <p:pic>
        <p:nvPicPr>
          <p:cNvPr id="209" name="motilite.mp4" descr="motilite.mp4"/>
          <p:cNvPicPr>
            <a:picLocks/>
          </p:cNvPicPr>
          <p:nvPr>
            <a:videoFile r:link="rId2"/>
            <p:extLst>
              <p:ext uri="{DAA4B4D4-6D71-4841-9C94-3DE7FCFB9230}">
                <p14:media xmlns:p14="http://schemas.microsoft.com/office/powerpoint/2010/main" r:embed="rId1"/>
              </p:ext>
            </p:extLst>
          </p:nvPr>
        </p:nvPicPr>
        <p:blipFill>
          <a:blip r:embed="rId8">
            <a:extLst/>
          </a:blip>
          <a:stretch>
            <a:fillRect/>
          </a:stretch>
        </p:blipFill>
        <p:spPr>
          <a:xfrm>
            <a:off x="-5352190" y="-4024451"/>
            <a:ext cx="5127817" cy="4195487"/>
          </a:xfrm>
          <a:prstGeom prst="rect">
            <a:avLst/>
          </a:prstGeom>
          <a:ln w="12700">
            <a:miter lim="400000"/>
          </a:ln>
        </p:spPr>
      </p:pic>
      <p:sp>
        <p:nvSpPr>
          <p:cNvPr id="210" name="Yoğunluk;"/>
          <p:cNvSpPr txBox="1"/>
          <p:nvPr/>
        </p:nvSpPr>
        <p:spPr>
          <a:xfrm>
            <a:off x="466853" y="6468796"/>
            <a:ext cx="5077949" cy="111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635000" indent="-635000" algn="l">
              <a:spcBef>
                <a:spcPts val="4200"/>
              </a:spcBef>
              <a:buSzPct val="47000"/>
              <a:buBlip>
                <a:blip r:embed="rId5"/>
              </a:buBlip>
              <a:defRPr sz="4600"/>
            </a:lvl1pPr>
          </a:lstStyle>
          <a:p>
            <a:r>
              <a:rPr lang="tr-TR" dirty="0" err="1"/>
              <a:t>Concentration</a:t>
            </a:r>
            <a:r>
              <a:rPr dirty="0"/>
              <a:t>;</a:t>
            </a:r>
          </a:p>
        </p:txBody>
      </p:sp>
      <p:pic>
        <p:nvPicPr>
          <p:cNvPr id="211" name="image7.png" descr="image7.png"/>
          <p:cNvPicPr>
            <a:picLocks noChangeAspect="1"/>
          </p:cNvPicPr>
          <p:nvPr/>
        </p:nvPicPr>
        <p:blipFill>
          <a:blip r:embed="rId9">
            <a:extLst/>
          </a:blip>
          <a:stretch>
            <a:fillRect/>
          </a:stretch>
        </p:blipFill>
        <p:spPr>
          <a:xfrm>
            <a:off x="-5133133" y="-2863207"/>
            <a:ext cx="4689702" cy="4576827"/>
          </a:xfrm>
          <a:prstGeom prst="rect">
            <a:avLst/>
          </a:prstGeom>
          <a:ln w="12700">
            <a:miter lim="400000"/>
          </a:ln>
        </p:spPr>
      </p:pic>
      <p:pic>
        <p:nvPicPr>
          <p:cNvPr id="212" name="image8.png" descr="image8.png"/>
          <p:cNvPicPr>
            <a:picLocks noChangeAspect="1"/>
          </p:cNvPicPr>
          <p:nvPr/>
        </p:nvPicPr>
        <p:blipFill>
          <a:blip r:embed="rId10">
            <a:extLst/>
          </a:blip>
          <a:stretch>
            <a:fillRect/>
          </a:stretch>
        </p:blipFill>
        <p:spPr>
          <a:xfrm>
            <a:off x="-6025614" y="-7106350"/>
            <a:ext cx="4582200" cy="4381501"/>
          </a:xfrm>
          <a:prstGeom prst="rect">
            <a:avLst/>
          </a:prstGeom>
          <a:ln w="12700">
            <a:miter lim="400000"/>
          </a:ln>
        </p:spPr>
      </p:pic>
      <p:sp>
        <p:nvSpPr>
          <p:cNvPr id="213" name="Anormal;"/>
          <p:cNvSpPr txBox="1"/>
          <p:nvPr/>
        </p:nvSpPr>
        <p:spPr>
          <a:xfrm>
            <a:off x="466853" y="7470192"/>
            <a:ext cx="5077949" cy="1278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635000" indent="-635000" algn="l">
              <a:spcBef>
                <a:spcPts val="4200"/>
              </a:spcBef>
              <a:buSzPct val="47000"/>
              <a:buBlip>
                <a:blip r:embed="rId5"/>
              </a:buBlip>
              <a:defRPr sz="4600"/>
            </a:lvl1pPr>
          </a:lstStyle>
          <a:p>
            <a:r>
              <a:rPr dirty="0" err="1"/>
              <a:t>Anorm</a:t>
            </a:r>
            <a:r>
              <a:rPr lang="tr-TR" dirty="0"/>
              <a:t>al</a:t>
            </a:r>
            <a:r>
              <a:rPr dirty="0"/>
              <a:t>;</a:t>
            </a:r>
          </a:p>
        </p:txBody>
      </p:sp>
      <p:pic>
        <p:nvPicPr>
          <p:cNvPr id="214" name="image9.png" descr="image9.png"/>
          <p:cNvPicPr>
            <a:picLocks noChangeAspect="1"/>
          </p:cNvPicPr>
          <p:nvPr/>
        </p:nvPicPr>
        <p:blipFill>
          <a:blip r:embed="rId11">
            <a:extLst/>
          </a:blip>
          <a:stretch>
            <a:fillRect/>
          </a:stretch>
        </p:blipFill>
        <p:spPr>
          <a:xfrm>
            <a:off x="-6287233" y="3738047"/>
            <a:ext cx="5517349" cy="3776106"/>
          </a:xfrm>
          <a:prstGeom prst="rect">
            <a:avLst/>
          </a:prstGeom>
          <a:ln w="12700">
            <a:miter lim="400000"/>
          </a:ln>
        </p:spPr>
      </p:pic>
      <p:sp>
        <p:nvSpPr>
          <p:cNvPr id="215" name="Canlılık."/>
          <p:cNvSpPr txBox="1"/>
          <p:nvPr/>
        </p:nvSpPr>
        <p:spPr>
          <a:xfrm>
            <a:off x="466853" y="8275033"/>
            <a:ext cx="5077949" cy="1048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635000" indent="-635000" algn="l">
              <a:spcBef>
                <a:spcPts val="4200"/>
              </a:spcBef>
              <a:buSzPct val="47000"/>
              <a:buBlip>
                <a:blip r:embed="rId5"/>
              </a:buBlip>
              <a:defRPr sz="4600"/>
            </a:lvl1pPr>
          </a:lstStyle>
          <a:p>
            <a:r>
              <a:rPr lang="tr-TR" dirty="0" err="1"/>
              <a:t>Viability</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04"/>
                                        </p:tgtEl>
                                        <p:attrNameLst>
                                          <p:attrName>style.visibility</p:attrName>
                                        </p:attrNameLst>
                                      </p:cBhvr>
                                      <p:to>
                                        <p:strVal val="visible"/>
                                      </p:to>
                                    </p:set>
                                  </p:childTnLst>
                                </p:cTn>
                              </p:par>
                            </p:childTnLst>
                          </p:cTn>
                        </p:par>
                        <p:par>
                          <p:cTn id="7" fill="hold">
                            <p:stCondLst>
                              <p:cond delay="600"/>
                            </p:stCondLst>
                            <p:childTnLst>
                              <p:par>
                                <p:cTn id="8" presetID="1" presetClass="entr" presetSubtype="0" fill="hold" grpId="2" nodeType="afterEffect">
                                  <p:stCondLst>
                                    <p:cond delay="0"/>
                                  </p:stCondLst>
                                  <p:iterate>
                                    <p:tmAbs val="0"/>
                                  </p:iterate>
                                  <p:childTnLst>
                                    <p:set>
                                      <p:cBhvr>
                                        <p:cTn id="9" fill="hold"/>
                                        <p:tgtEl>
                                          <p:spTgt spid="206"/>
                                        </p:tgtEl>
                                        <p:attrNameLst>
                                          <p:attrName>style.visibility</p:attrName>
                                        </p:attrNameLst>
                                      </p:cBhvr>
                                      <p:to>
                                        <p:strVal val="visible"/>
                                      </p:to>
                                    </p:set>
                                  </p:childTnLst>
                                </p:cTn>
                              </p:par>
                            </p:childTnLst>
                          </p:cTn>
                        </p:par>
                        <p:par>
                          <p:cTn id="10" fill="hold">
                            <p:stCondLst>
                              <p:cond delay="600"/>
                            </p:stCondLst>
                            <p:childTnLst>
                              <p:par>
                                <p:cTn id="11" presetID="6" presetClass="emph" presetSubtype="0" accel="50000" decel="50000" fill="hold" grpId="3" nodeType="afterEffect">
                                  <p:stCondLst>
                                    <p:cond delay="0"/>
                                  </p:stCondLst>
                                  <p:childTnLst>
                                    <p:animScale>
                                      <p:cBhvr>
                                        <p:cTn id="12" dur="1000" fill="hold"/>
                                        <p:tgtEl>
                                          <p:spTgt spid="206"/>
                                        </p:tgtEl>
                                      </p:cBhvr>
                                      <p:by x="134203" y="134203"/>
                                    </p:animScale>
                                  </p:childTnLst>
                                </p:cTn>
                              </p:par>
                            </p:childTnLst>
                          </p:cTn>
                        </p:par>
                        <p:par>
                          <p:cTn id="13" fill="hold">
                            <p:stCondLst>
                              <p:cond delay="1600"/>
                            </p:stCondLst>
                            <p:childTnLst>
                              <p:par>
                                <p:cTn id="14" presetID="-1" presetClass="path" presetSubtype="0" accel="50000" decel="50000" fill="hold" nodeType="afterEffect">
                                  <p:stCondLst>
                                    <p:cond delay="0"/>
                                  </p:stCondLst>
                                  <p:childTnLst>
                                    <p:animMotion origin="layout" path="M 0.000000 0.000000 L 0.805630 0.315647" pathEditMode="relative">
                                      <p:cBhvr>
                                        <p:cTn id="15" dur="1000" fill="hold"/>
                                        <p:tgtEl>
                                          <p:spTgt spid="206"/>
                                        </p:tgtEl>
                                        <p:attrNameLst>
                                          <p:attrName>ppt_x</p:attrName>
                                          <p:attrName>ppt_y</p:attrName>
                                        </p:attrNameLst>
                                      </p:cBhvr>
                                    </p:animMotion>
                                  </p:childTnLst>
                                </p:cTn>
                              </p:par>
                            </p:childTnLst>
                          </p:cTn>
                        </p:par>
                        <p:par>
                          <p:cTn id="16" fill="hold">
                            <p:stCondLst>
                              <p:cond delay="2600"/>
                            </p:stCondLst>
                            <p:childTnLst>
                              <p:par>
                                <p:cTn id="17" presetID="6" presetClass="emph" presetSubtype="0" accel="50000" decel="50000" fill="hold" grpId="5" nodeType="withEffect">
                                  <p:stCondLst>
                                    <p:cond delay="0"/>
                                  </p:stCondLst>
                                  <p:childTnLst>
                                    <p:animScale>
                                      <p:cBhvr>
                                        <p:cTn id="18" dur="1000" fill="hold"/>
                                        <p:tgtEl>
                                          <p:spTgt spid="206"/>
                                        </p:tgtEl>
                                      </p:cBhvr>
                                      <p:by x="143913" y="143913"/>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6" nodeType="clickEffect">
                                  <p:stCondLst>
                                    <p:cond delay="0"/>
                                  </p:stCondLst>
                                  <p:iterate type="lt">
                                    <p:tmAbs val="100"/>
                                  </p:iterate>
                                  <p:childTnLst>
                                    <p:set>
                                      <p:cBhvr>
                                        <p:cTn id="22" fill="hold"/>
                                        <p:tgtEl>
                                          <p:spTgt spid="205"/>
                                        </p:tgtEl>
                                        <p:attrNameLst>
                                          <p:attrName>style.visibility</p:attrName>
                                        </p:attrNameLst>
                                      </p:cBhvr>
                                      <p:to>
                                        <p:strVal val="visible"/>
                                      </p:to>
                                    </p:set>
                                  </p:childTnLst>
                                </p:cTn>
                              </p:par>
                            </p:childTnLst>
                          </p:cTn>
                        </p:par>
                        <p:par>
                          <p:cTn id="23" fill="hold">
                            <p:stCondLst>
                              <p:cond delay="600"/>
                            </p:stCondLst>
                            <p:childTnLst>
                              <p:par>
                                <p:cTn id="24" presetID="-1" presetClass="path" presetSubtype="0" accel="50000" decel="50000" fill="hold" nodeType="afterEffect">
                                  <p:stCondLst>
                                    <p:cond delay="0"/>
                                  </p:stCondLst>
                                  <p:childTnLst>
                                    <p:animMotion origin="layout" path="M 0.000000 0.000000 L 1.073446 -0.461857" pathEditMode="relative">
                                      <p:cBhvr>
                                        <p:cTn id="25" dur="1000" fill="hold"/>
                                        <p:tgtEl>
                                          <p:spTgt spid="207"/>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8" nodeType="clickEffect">
                                  <p:stCondLst>
                                    <p:cond delay="0"/>
                                  </p:stCondLst>
                                  <p:iterate type="lt">
                                    <p:tmAbs val="100"/>
                                  </p:iterate>
                                  <p:childTnLst>
                                    <p:set>
                                      <p:cBhvr>
                                        <p:cTn id="29" fill="hold"/>
                                        <p:tgtEl>
                                          <p:spTgt spid="208"/>
                                        </p:tgtEl>
                                        <p:attrNameLst>
                                          <p:attrName>style.visibility</p:attrName>
                                        </p:attrNameLst>
                                      </p:cBhvr>
                                      <p:to>
                                        <p:strVal val="visible"/>
                                      </p:to>
                                    </p:set>
                                  </p:childTnLst>
                                </p:cTn>
                              </p:par>
                            </p:childTnLst>
                          </p:cTn>
                        </p:par>
                        <p:par>
                          <p:cTn id="30" fill="hold">
                            <p:stCondLst>
                              <p:cond delay="800"/>
                            </p:stCondLst>
                            <p:childTnLst>
                              <p:par>
                                <p:cTn id="31" presetID="1" presetClass="mediacall" presetSubtype="0" fill="hold" nodeType="afterEffect">
                                  <p:stCondLst>
                                    <p:cond delay="0"/>
                                  </p:stCondLst>
                                  <p:childTnLst>
                                    <p:cmd type="call" cmd="playFrom(0.0)">
                                      <p:cBhvr>
                                        <p:cTn id="32" dur="27680000" fill="hold"/>
                                        <p:tgtEl>
                                          <p:spTgt spid="209"/>
                                        </p:tgtEl>
                                      </p:cBhvr>
                                    </p:cmd>
                                  </p:childTnLst>
                                </p:cTn>
                              </p:par>
                            </p:childTnLst>
                          </p:cTn>
                        </p:par>
                        <p:par>
                          <p:cTn id="33" fill="hold">
                            <p:stCondLst>
                              <p:cond delay="27680800"/>
                            </p:stCondLst>
                            <p:childTnLst>
                              <p:par>
                                <p:cTn id="34" presetID="6" presetClass="emph" presetSubtype="0" accel="50000" decel="50000" fill="hold" grpId="10" nodeType="afterEffect">
                                  <p:stCondLst>
                                    <p:cond delay="0"/>
                                  </p:stCondLst>
                                  <p:childTnLst>
                                    <p:animScale>
                                      <p:cBhvr>
                                        <p:cTn id="35" dur="1000" fill="hold"/>
                                        <p:tgtEl>
                                          <p:spTgt spid="209"/>
                                        </p:tgtEl>
                                      </p:cBhvr>
                                      <p:by x="91666" y="91666"/>
                                    </p:animScale>
                                  </p:childTnLst>
                                </p:cTn>
                              </p:par>
                            </p:childTnLst>
                          </p:cTn>
                        </p:par>
                        <p:par>
                          <p:cTn id="36" fill="hold">
                            <p:stCondLst>
                              <p:cond delay="27681800"/>
                            </p:stCondLst>
                            <p:childTnLst>
                              <p:par>
                                <p:cTn id="37" presetID="-1" presetClass="path" presetSubtype="0" accel="50000" decel="50000" fill="hold" nodeType="withEffect">
                                  <p:stCondLst>
                                    <p:cond delay="0"/>
                                  </p:stCondLst>
                                  <p:childTnLst>
                                    <p:animMotion origin="layout" path="M 0.000000 0.000000 C 0.000000 0.000000 1.365947 0.910756 0.756572 0.711861" pathEditMode="relative">
                                      <p:cBhvr>
                                        <p:cTn id="38" dur="1000" fill="hold"/>
                                        <p:tgtEl>
                                          <p:spTgt spid="209"/>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2" nodeType="clickEffect">
                                  <p:stCondLst>
                                    <p:cond delay="0"/>
                                  </p:stCondLst>
                                  <p:iterate type="lt">
                                    <p:tmAbs val="100"/>
                                  </p:iterate>
                                  <p:childTnLst>
                                    <p:set>
                                      <p:cBhvr>
                                        <p:cTn id="42" fill="hold"/>
                                        <p:tgtEl>
                                          <p:spTgt spid="210"/>
                                        </p:tgtEl>
                                        <p:attrNameLst>
                                          <p:attrName>style.visibility</p:attrName>
                                        </p:attrNameLst>
                                      </p:cBhvr>
                                      <p:to>
                                        <p:strVal val="visible"/>
                                      </p:to>
                                    </p:set>
                                  </p:childTnLst>
                                </p:cTn>
                              </p:par>
                            </p:childTnLst>
                          </p:cTn>
                        </p:par>
                        <p:par>
                          <p:cTn id="43" fill="hold">
                            <p:stCondLst>
                              <p:cond delay="1300"/>
                            </p:stCondLst>
                            <p:childTnLst>
                              <p:par>
                                <p:cTn id="44" presetID="-1" presetClass="path" presetSubtype="0" accel="50000" decel="50000" fill="hold" nodeType="afterEffect">
                                  <p:stCondLst>
                                    <p:cond delay="0"/>
                                  </p:stCondLst>
                                  <p:childTnLst>
                                    <p:animMotion origin="layout" path="M 0.000000 0.000000 L 0.809771 0.665050" pathEditMode="relative">
                                      <p:cBhvr>
                                        <p:cTn id="45" dur="1000" fill="hold"/>
                                        <p:tgtEl>
                                          <p:spTgt spid="211"/>
                                        </p:tgtEl>
                                        <p:attrNameLst>
                                          <p:attrName>ppt_x</p:attrName>
                                          <p:attrName>ppt_y</p:attrName>
                                        </p:attrNameLst>
                                      </p:cBhvr>
                                    </p:animMotion>
                                  </p:childTnLst>
                                </p:cTn>
                              </p:par>
                            </p:childTnLst>
                          </p:cTn>
                        </p:par>
                        <p:par>
                          <p:cTn id="46" fill="hold">
                            <p:stCondLst>
                              <p:cond delay="2300"/>
                            </p:stCondLst>
                            <p:childTnLst>
                              <p:par>
                                <p:cTn id="47" presetID="6" presetClass="emph" presetSubtype="0" accel="50000" decel="50000" fill="hold" grpId="14" nodeType="afterEffect">
                                  <p:stCondLst>
                                    <p:cond delay="0"/>
                                  </p:stCondLst>
                                  <p:childTnLst>
                                    <p:animScale>
                                      <p:cBhvr>
                                        <p:cTn id="48" dur="1000" fill="hold"/>
                                        <p:tgtEl>
                                          <p:spTgt spid="211"/>
                                        </p:tgtEl>
                                      </p:cBhvr>
                                      <p:by x="91668" y="91668"/>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5" nodeType="clickEffect">
                                  <p:stCondLst>
                                    <p:cond delay="0"/>
                                  </p:stCondLst>
                                  <p:iterate type="lt">
                                    <p:tmAbs val="100"/>
                                  </p:iterate>
                                  <p:childTnLst>
                                    <p:set>
                                      <p:cBhvr>
                                        <p:cTn id="52" fill="hold"/>
                                        <p:tgtEl>
                                          <p:spTgt spid="213"/>
                                        </p:tgtEl>
                                        <p:attrNameLst>
                                          <p:attrName>style.visibility</p:attrName>
                                        </p:attrNameLst>
                                      </p:cBhvr>
                                      <p:to>
                                        <p:strVal val="visible"/>
                                      </p:to>
                                    </p:set>
                                  </p:childTnLst>
                                </p:cTn>
                              </p:par>
                            </p:childTnLst>
                          </p:cTn>
                        </p:par>
                        <p:par>
                          <p:cTn id="53" fill="hold">
                            <p:stCondLst>
                              <p:cond delay="700"/>
                            </p:stCondLst>
                            <p:childTnLst>
                              <p:par>
                                <p:cTn id="54" presetID="-1" presetClass="path" presetSubtype="0" accel="50000" decel="50000" fill="hold" nodeType="afterEffect">
                                  <p:stCondLst>
                                    <p:cond delay="0"/>
                                  </p:stCondLst>
                                  <p:childTnLst>
                                    <p:animMotion origin="layout" path="M 0.000000 0.000000 L 0.896512 1.110096" pathEditMode="relative">
                                      <p:cBhvr>
                                        <p:cTn id="55" dur="1000" fill="hold"/>
                                        <p:tgtEl>
                                          <p:spTgt spid="212"/>
                                        </p:tgtEl>
                                        <p:attrNameLst>
                                          <p:attrName>ppt_x</p:attrName>
                                          <p:attrName>ppt_y</p:attrName>
                                        </p:attrNameLst>
                                      </p:cBhvr>
                                    </p:animMotion>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17" nodeType="clickEffect">
                                  <p:stCondLst>
                                    <p:cond delay="0"/>
                                  </p:stCondLst>
                                  <p:iterate type="lt">
                                    <p:tmAbs val="100"/>
                                  </p:iterate>
                                  <p:childTnLst>
                                    <p:set>
                                      <p:cBhvr>
                                        <p:cTn id="59" fill="hold"/>
                                        <p:tgtEl>
                                          <p:spTgt spid="215"/>
                                        </p:tgtEl>
                                        <p:attrNameLst>
                                          <p:attrName>style.visibility</p:attrName>
                                        </p:attrNameLst>
                                      </p:cBhvr>
                                      <p:to>
                                        <p:strVal val="visible"/>
                                      </p:to>
                                    </p:set>
                                  </p:childTnLst>
                                </p:cTn>
                              </p:par>
                            </p:childTnLst>
                          </p:cTn>
                        </p:par>
                        <p:par>
                          <p:cTn id="60" fill="hold">
                            <p:stCondLst>
                              <p:cond delay="900"/>
                            </p:stCondLst>
                            <p:childTnLst>
                              <p:par>
                                <p:cTn id="61" presetID="-1" presetClass="path" presetSubtype="0" accel="50000" decel="50000" fill="hold" nodeType="afterEffect">
                                  <p:stCondLst>
                                    <p:cond delay="0"/>
                                  </p:stCondLst>
                                  <p:childTnLst>
                                    <p:animMotion origin="layout" path="M 0.000000 0.000000 L 0.921697 0.035852" pathEditMode="relative">
                                      <p:cBhvr>
                                        <p:cTn id="62" dur="1000" fill="hold"/>
                                        <p:tgtEl>
                                          <p:spTgt spid="214"/>
                                        </p:tgtEl>
                                        <p:attrNameLst>
                                          <p:attrName>ppt_x</p:attrName>
                                          <p:attrName>ppt_y</p:attrName>
                                        </p:attrNameLst>
                                      </p:cBhvr>
                                    </p:animMotion>
                                  </p:childTnLst>
                                </p:cTn>
                              </p:par>
                            </p:childTnLst>
                          </p:cTn>
                        </p:par>
                        <p:par>
                          <p:cTn id="63" fill="hold">
                            <p:stCondLst>
                              <p:cond delay="1900"/>
                            </p:stCondLst>
                            <p:childTnLst>
                              <p:par>
                                <p:cTn id="64" presetID="6" presetClass="emph" presetSubtype="0" accel="50000" decel="50000" fill="hold" grpId="19" nodeType="afterEffect">
                                  <p:stCondLst>
                                    <p:cond delay="0"/>
                                  </p:stCondLst>
                                  <p:childTnLst>
                                    <p:animScale>
                                      <p:cBhvr>
                                        <p:cTn id="65" dur="1000" fill="hold"/>
                                        <p:tgtEl>
                                          <p:spTgt spid="214"/>
                                        </p:tgtEl>
                                      </p:cBhvr>
                                      <p:by x="83050" y="83050"/>
                                    </p:animScale>
                                  </p:childTnLst>
                                </p:cTn>
                              </p:par>
                            </p:childTnLst>
                          </p:cTn>
                        </p:par>
                      </p:childTnLst>
                    </p:cTn>
                  </p:par>
                </p:childTnLst>
              </p:cTn>
              <p:prevCondLst>
                <p:cond evt="onPrev" delay="0">
                  <p:tgtEl>
                    <p:sldTgt/>
                  </p:tgtEl>
                </p:cond>
              </p:prevCondLst>
              <p:nextCondLst>
                <p:cond evt="onNext" delay="0">
                  <p:tgtEl>
                    <p:sldTgt/>
                  </p:tgtEl>
                </p:cond>
              </p:nextCondLst>
            </p:seq>
            <p:video>
              <p:cMediaNode vol="100000">
                <p:cTn id="66" fill="hold" display="0">
                  <p:stCondLst>
                    <p:cond delay="indefinite"/>
                  </p:stCondLst>
                </p:cTn>
                <p:tgtEl>
                  <p:spTgt spid="209"/>
                </p:tgtEl>
              </p:cMediaNode>
            </p:video>
          </p:childTnLst>
        </p:cTn>
      </p:par>
    </p:tnLst>
    <p:bldLst>
      <p:bldP spid="204" grpId="1" animBg="1" advAuto="0"/>
      <p:bldP spid="205" grpId="6" animBg="1" advAuto="0"/>
      <p:bldP spid="206" grpId="2" animBg="1" advAuto="0"/>
      <p:bldP spid="206" grpId="3" animBg="1" advAuto="0"/>
      <p:bldP spid="206" grpId="5" animBg="1" advAuto="0"/>
      <p:bldP spid="208" grpId="8" animBg="1" advAuto="0"/>
      <p:bldP spid="209" grpId="10" animBg="1" advAuto="0"/>
      <p:bldP spid="210" grpId="12" animBg="1" advAuto="0"/>
      <p:bldP spid="211" grpId="14" animBg="1" advAuto="0"/>
      <p:bldP spid="213" grpId="15" animBg="1" advAuto="0"/>
      <p:bldP spid="214" grpId="19" animBg="1" advAuto="0"/>
      <p:bldP spid="215" grpId="17"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uni Tohumlamada Başarı?"/>
          <p:cNvSpPr txBox="1">
            <a:spLocks noGrp="1"/>
          </p:cNvSpPr>
          <p:nvPr>
            <p:ph type="title"/>
          </p:nvPr>
        </p:nvSpPr>
        <p:spPr>
          <a:prstGeom prst="rect">
            <a:avLst/>
          </a:prstGeom>
        </p:spPr>
        <p:txBody>
          <a:bodyPr>
            <a:normAutofit/>
          </a:bodyPr>
          <a:lstStyle/>
          <a:p>
            <a:r>
              <a:rPr lang="tr-TR" dirty="0" err="1"/>
              <a:t>The</a:t>
            </a:r>
            <a:r>
              <a:rPr lang="tr-TR" dirty="0"/>
              <a:t> </a:t>
            </a:r>
            <a:r>
              <a:rPr lang="tr-TR" dirty="0" err="1"/>
              <a:t>Success</a:t>
            </a:r>
            <a:r>
              <a:rPr lang="tr-TR" dirty="0"/>
              <a:t> of AI</a:t>
            </a:r>
            <a:r>
              <a:rPr dirty="0"/>
              <a:t>?</a:t>
            </a:r>
          </a:p>
        </p:txBody>
      </p:sp>
      <p:sp>
        <p:nvSpPr>
          <p:cNvPr id="220" name="Doğru zamanlama,…"/>
          <p:cNvSpPr txBox="1">
            <a:spLocks noGrp="1"/>
          </p:cNvSpPr>
          <p:nvPr>
            <p:ph type="body" idx="1"/>
          </p:nvPr>
        </p:nvSpPr>
        <p:spPr>
          <a:prstGeom prst="rect">
            <a:avLst/>
          </a:prstGeom>
        </p:spPr>
        <p:txBody>
          <a:bodyPr/>
          <a:lstStyle/>
          <a:p>
            <a:pPr>
              <a:buBlip>
                <a:blip r:embed="rId3"/>
              </a:buBlip>
            </a:pPr>
            <a:r>
              <a:rPr lang="tr-TR" dirty="0" err="1"/>
              <a:t>Timing</a:t>
            </a:r>
            <a:r>
              <a:rPr dirty="0"/>
              <a:t>,</a:t>
            </a:r>
          </a:p>
          <a:p>
            <a:pPr>
              <a:buBlip>
                <a:blip r:embed="rId3"/>
              </a:buBlip>
            </a:pPr>
            <a:r>
              <a:rPr lang="tr-TR" dirty="0"/>
              <a:t>Right </a:t>
            </a:r>
            <a:r>
              <a:rPr lang="tr-TR" dirty="0" err="1"/>
              <a:t>amount</a:t>
            </a:r>
            <a:r>
              <a:rPr lang="tr-TR" dirty="0"/>
              <a:t> of semen </a:t>
            </a:r>
            <a:r>
              <a:rPr lang="tr-TR" dirty="0" err="1"/>
              <a:t>concentration</a:t>
            </a:r>
            <a:r>
              <a:rPr dirty="0"/>
              <a:t>,</a:t>
            </a:r>
          </a:p>
          <a:p>
            <a:pPr>
              <a:buBlip>
                <a:blip r:embed="rId3"/>
              </a:buBlip>
            </a:pPr>
            <a:r>
              <a:rPr lang="tr-TR" dirty="0"/>
              <a:t>Sperm </a:t>
            </a:r>
            <a:r>
              <a:rPr lang="tr-TR" dirty="0" err="1"/>
              <a:t>selection</a:t>
            </a:r>
            <a:r>
              <a:rPr lang="tr-TR" dirty="0"/>
              <a:t> </a:t>
            </a:r>
            <a:r>
              <a:rPr lang="tr-TR" dirty="0" err="1"/>
              <a:t>and</a:t>
            </a:r>
            <a:r>
              <a:rPr lang="tr-TR" dirty="0"/>
              <a:t> </a:t>
            </a:r>
            <a:r>
              <a:rPr lang="tr-TR" dirty="0" err="1"/>
              <a:t>examination</a:t>
            </a:r>
            <a:r>
              <a:rPr dirty="0"/>
              <a:t>,</a:t>
            </a:r>
          </a:p>
          <a:p>
            <a:pPr>
              <a:buBlip>
                <a:blip r:embed="rId3"/>
              </a:buBlip>
            </a:pPr>
            <a:r>
              <a:rPr lang="tr-TR" dirty="0" err="1"/>
              <a:t>Deposition</a:t>
            </a:r>
            <a:r>
              <a:rPr lang="tr-TR" dirty="0"/>
              <a:t> of sperm </a:t>
            </a:r>
            <a:r>
              <a:rPr lang="tr-TR" dirty="0" err="1"/>
              <a:t>into</a:t>
            </a:r>
            <a:r>
              <a:rPr lang="tr-TR" dirty="0"/>
              <a:t> </a:t>
            </a:r>
            <a:r>
              <a:rPr lang="tr-TR" dirty="0" err="1"/>
              <a:t>right</a:t>
            </a:r>
            <a:r>
              <a:rPr lang="tr-TR" dirty="0"/>
              <a:t> </a:t>
            </a:r>
            <a:r>
              <a:rPr lang="tr-TR" dirty="0" err="1"/>
              <a:t>place</a:t>
            </a:r>
            <a:r>
              <a:rPr dirty="0"/>
              <a: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Zamanlama"/>
          <p:cNvSpPr txBox="1">
            <a:spLocks noGrp="1"/>
          </p:cNvSpPr>
          <p:nvPr>
            <p:ph type="title"/>
          </p:nvPr>
        </p:nvSpPr>
        <p:spPr>
          <a:xfrm>
            <a:off x="353106" y="-329348"/>
            <a:ext cx="10464800" cy="2438400"/>
          </a:xfrm>
          <a:prstGeom prst="rect">
            <a:avLst/>
          </a:prstGeom>
        </p:spPr>
        <p:txBody>
          <a:bodyPr/>
          <a:lstStyle/>
          <a:p>
            <a:r>
              <a:rPr lang="tr-TR" dirty="0" err="1"/>
              <a:t>Timing</a:t>
            </a:r>
            <a:endParaRPr dirty="0"/>
          </a:p>
        </p:txBody>
      </p:sp>
      <p:sp>
        <p:nvSpPr>
          <p:cNvPr id="225" name="Köpekler Mono-Östriktir.…"/>
          <p:cNvSpPr txBox="1">
            <a:spLocks noGrp="1"/>
          </p:cNvSpPr>
          <p:nvPr>
            <p:ph type="body" idx="1"/>
          </p:nvPr>
        </p:nvSpPr>
        <p:spPr>
          <a:xfrm>
            <a:off x="353106" y="1168399"/>
            <a:ext cx="11938540" cy="6985635"/>
          </a:xfrm>
          <a:prstGeom prst="rect">
            <a:avLst/>
          </a:prstGeom>
        </p:spPr>
        <p:txBody>
          <a:bodyPr>
            <a:normAutofit/>
          </a:bodyPr>
          <a:lstStyle/>
          <a:p>
            <a:pPr marL="577850" indent="-577850" defTabSz="531622">
              <a:spcBef>
                <a:spcPts val="3800"/>
              </a:spcBef>
              <a:buBlip>
                <a:blip r:embed="rId3"/>
              </a:buBlip>
              <a:defRPr sz="4186"/>
            </a:pPr>
            <a:r>
              <a:rPr lang="tr-TR" dirty="0"/>
              <a:t>Mono-</a:t>
            </a:r>
            <a:r>
              <a:rPr lang="tr-TR" dirty="0" err="1"/>
              <a:t>estrus</a:t>
            </a:r>
            <a:r>
              <a:rPr dirty="0"/>
              <a:t>.</a:t>
            </a:r>
            <a:endParaRPr lang="tr-TR" dirty="0"/>
          </a:p>
          <a:p>
            <a:pPr marL="577850" indent="-577850" defTabSz="531622">
              <a:spcBef>
                <a:spcPts val="3800"/>
              </a:spcBef>
              <a:buBlip>
                <a:blip r:embed="rId3"/>
              </a:buBlip>
              <a:defRPr sz="4186"/>
            </a:pPr>
            <a:r>
              <a:rPr lang="tr-TR" dirty="0" err="1"/>
              <a:t>Ovulation</a:t>
            </a:r>
            <a:r>
              <a:rPr lang="tr-TR" dirty="0"/>
              <a:t> 24 </a:t>
            </a:r>
            <a:r>
              <a:rPr lang="tr-TR" dirty="0" err="1"/>
              <a:t>to</a:t>
            </a:r>
            <a:r>
              <a:rPr lang="tr-TR" dirty="0"/>
              <a:t> 72 </a:t>
            </a:r>
            <a:r>
              <a:rPr lang="tr-TR" dirty="0" err="1"/>
              <a:t>hours</a:t>
            </a:r>
            <a:r>
              <a:rPr lang="tr-TR" dirty="0"/>
              <a:t> </a:t>
            </a:r>
            <a:r>
              <a:rPr lang="tr-TR" dirty="0" err="1"/>
              <a:t>after</a:t>
            </a:r>
            <a:r>
              <a:rPr lang="tr-TR" dirty="0"/>
              <a:t> </a:t>
            </a:r>
            <a:r>
              <a:rPr lang="tr-TR" dirty="0" err="1"/>
              <a:t>the</a:t>
            </a:r>
            <a:r>
              <a:rPr lang="tr-TR" dirty="0"/>
              <a:t> LH </a:t>
            </a:r>
            <a:r>
              <a:rPr lang="tr-TR" dirty="0" err="1"/>
              <a:t>peak</a:t>
            </a:r>
            <a:endParaRPr lang="tr-TR" dirty="0"/>
          </a:p>
          <a:p>
            <a:pPr marL="577850" indent="-577850" defTabSz="531622">
              <a:spcBef>
                <a:spcPts val="3800"/>
              </a:spcBef>
              <a:buBlip>
                <a:blip r:embed="rId3"/>
              </a:buBlip>
              <a:defRPr sz="4186"/>
            </a:pPr>
            <a:r>
              <a:rPr lang="tr-TR" dirty="0"/>
              <a:t>Ova </a:t>
            </a:r>
            <a:r>
              <a:rPr lang="tr-TR" dirty="0" err="1"/>
              <a:t>may</a:t>
            </a:r>
            <a:r>
              <a:rPr lang="tr-TR" dirty="0"/>
              <a:t> be </a:t>
            </a:r>
            <a:r>
              <a:rPr lang="tr-TR" dirty="0" err="1"/>
              <a:t>released</a:t>
            </a:r>
            <a:r>
              <a:rPr lang="tr-TR" dirty="0"/>
              <a:t> </a:t>
            </a:r>
            <a:r>
              <a:rPr lang="tr-TR" dirty="0" err="1"/>
              <a:t>over</a:t>
            </a:r>
            <a:r>
              <a:rPr lang="tr-TR" dirty="0"/>
              <a:t> 24 </a:t>
            </a:r>
            <a:r>
              <a:rPr lang="tr-TR" dirty="0" err="1"/>
              <a:t>to</a:t>
            </a:r>
            <a:r>
              <a:rPr lang="tr-TR" dirty="0"/>
              <a:t> 96 </a:t>
            </a:r>
            <a:r>
              <a:rPr lang="tr-TR" dirty="0" err="1"/>
              <a:t>hours</a:t>
            </a:r>
            <a:r>
              <a:rPr lang="tr-TR" dirty="0"/>
              <a:t> </a:t>
            </a:r>
          </a:p>
          <a:p>
            <a:pPr marL="577850" indent="-577850" defTabSz="531622">
              <a:spcBef>
                <a:spcPts val="3800"/>
              </a:spcBef>
              <a:buBlip>
                <a:blip r:embed="rId3"/>
              </a:buBlip>
              <a:defRPr sz="4186"/>
            </a:pPr>
            <a:r>
              <a:rPr lang="tr-TR" dirty="0" err="1"/>
              <a:t>Dog</a:t>
            </a:r>
            <a:r>
              <a:rPr lang="tr-TR" dirty="0"/>
              <a:t> </a:t>
            </a:r>
            <a:r>
              <a:rPr lang="tr-TR" dirty="0" err="1"/>
              <a:t>ovulates</a:t>
            </a:r>
            <a:r>
              <a:rPr lang="tr-TR" dirty="0"/>
              <a:t> </a:t>
            </a:r>
            <a:r>
              <a:rPr lang="tr-TR" dirty="0" err="1"/>
              <a:t>primary</a:t>
            </a:r>
            <a:r>
              <a:rPr lang="tr-TR" dirty="0"/>
              <a:t> </a:t>
            </a:r>
            <a:r>
              <a:rPr lang="tr-TR" dirty="0" err="1"/>
              <a:t>oocytes</a:t>
            </a:r>
            <a:r>
              <a:rPr lang="tr-TR" dirty="0"/>
              <a:t> </a:t>
            </a:r>
          </a:p>
          <a:p>
            <a:pPr marL="577850" indent="-577850" defTabSz="531622">
              <a:spcBef>
                <a:spcPts val="3800"/>
              </a:spcBef>
              <a:defRPr sz="4186"/>
            </a:pPr>
            <a:r>
              <a:rPr lang="tr-TR" dirty="0" err="1"/>
              <a:t>The</a:t>
            </a:r>
            <a:r>
              <a:rPr lang="tr-TR" dirty="0"/>
              <a:t> </a:t>
            </a:r>
            <a:r>
              <a:rPr lang="tr-TR" dirty="0" err="1"/>
              <a:t>oviductal</a:t>
            </a:r>
            <a:r>
              <a:rPr lang="tr-TR" dirty="0"/>
              <a:t> transit </a:t>
            </a:r>
            <a:r>
              <a:rPr lang="tr-TR" dirty="0" err="1"/>
              <a:t>takes</a:t>
            </a:r>
            <a:r>
              <a:rPr lang="tr-TR" dirty="0"/>
              <a:t> 5-10 </a:t>
            </a:r>
            <a:r>
              <a:rPr lang="tr-TR" dirty="0" err="1"/>
              <a:t>days</a:t>
            </a:r>
            <a:r>
              <a:rPr lang="tr-TR" dirty="0"/>
              <a:t>. </a:t>
            </a:r>
          </a:p>
          <a:p>
            <a:pPr marL="577850" indent="-577850" defTabSz="531622">
              <a:spcBef>
                <a:spcPts val="3800"/>
              </a:spcBef>
              <a:defRPr sz="4186"/>
            </a:pPr>
            <a:r>
              <a:rPr lang="tr-TR" dirty="0"/>
              <a:t> MII </a:t>
            </a:r>
            <a:r>
              <a:rPr lang="tr-TR" dirty="0" err="1"/>
              <a:t>stage</a:t>
            </a:r>
            <a:r>
              <a:rPr lang="tr-TR" dirty="0"/>
              <a:t>, 48-60 </a:t>
            </a:r>
            <a:r>
              <a:rPr lang="tr-TR" dirty="0" err="1"/>
              <a:t>hours</a:t>
            </a:r>
            <a:r>
              <a:rPr lang="tr-TR" dirty="0"/>
              <a:t> post </a:t>
            </a:r>
            <a:r>
              <a:rPr lang="tr-TR" dirty="0" err="1"/>
              <a:t>ovulation</a:t>
            </a:r>
            <a:br>
              <a:rPr lang="tr-TR" dirty="0"/>
            </a:br>
            <a:endParaRPr lang="tr-TR" dirty="0"/>
          </a:p>
        </p:txBody>
      </p:sp>
      <p:pic>
        <p:nvPicPr>
          <p:cNvPr id="226" name="clock1.jpg" descr="clock1.jpg"/>
          <p:cNvPicPr>
            <a:picLocks noChangeAspect="1"/>
          </p:cNvPicPr>
          <p:nvPr/>
        </p:nvPicPr>
        <p:blipFill>
          <a:blip r:embed="rId4">
            <a:extLst/>
          </a:blip>
          <a:stretch>
            <a:fillRect/>
          </a:stretch>
        </p:blipFill>
        <p:spPr>
          <a:xfrm>
            <a:off x="9901011" y="367891"/>
            <a:ext cx="2217007" cy="2210618"/>
          </a:xfrm>
          <a:prstGeom prst="rect">
            <a:avLst/>
          </a:prstGeom>
          <a:ln w="12700">
            <a:miter lim="400000"/>
          </a:ln>
        </p:spPr>
      </p:pic>
      <p:sp>
        <p:nvSpPr>
          <p:cNvPr id="2" name="Rectangle 1">
            <a:extLst>
              <a:ext uri="{FF2B5EF4-FFF2-40B4-BE49-F238E27FC236}">
                <a16:creationId xmlns:a16="http://schemas.microsoft.com/office/drawing/2014/main" id="{1760FAA0-095B-6A44-B40C-83A6E14721FB}"/>
              </a:ext>
            </a:extLst>
          </p:cNvPr>
          <p:cNvSpPr/>
          <p:nvPr/>
        </p:nvSpPr>
        <p:spPr>
          <a:xfrm>
            <a:off x="6502400" y="8154035"/>
            <a:ext cx="6502400" cy="1077218"/>
          </a:xfrm>
          <a:prstGeom prst="rect">
            <a:avLst/>
          </a:prstGeom>
        </p:spPr>
        <p:txBody>
          <a:bodyPr>
            <a:spAutoFit/>
          </a:bodyPr>
          <a:lstStyle/>
          <a:p>
            <a:r>
              <a:rPr lang="tr-TR" sz="3200" dirty="0" err="1">
                <a:solidFill>
                  <a:srgbClr val="FF0000"/>
                </a:solidFill>
              </a:rPr>
              <a:t>Ovulate</a:t>
            </a:r>
            <a:r>
              <a:rPr lang="tr-TR" sz="3200" dirty="0">
                <a:solidFill>
                  <a:srgbClr val="FF0000"/>
                </a:solidFill>
              </a:rPr>
              <a:t> as </a:t>
            </a:r>
            <a:r>
              <a:rPr lang="tr-TR" sz="3200" dirty="0" err="1">
                <a:solidFill>
                  <a:srgbClr val="FF0000"/>
                </a:solidFill>
              </a:rPr>
              <a:t>early</a:t>
            </a:r>
            <a:r>
              <a:rPr lang="tr-TR" sz="3200" dirty="0">
                <a:solidFill>
                  <a:srgbClr val="FF0000"/>
                </a:solidFill>
              </a:rPr>
              <a:t> as </a:t>
            </a:r>
            <a:r>
              <a:rPr lang="tr-TR" sz="3200" dirty="0" err="1">
                <a:solidFill>
                  <a:srgbClr val="FF0000"/>
                </a:solidFill>
              </a:rPr>
              <a:t>day</a:t>
            </a:r>
            <a:r>
              <a:rPr lang="tr-TR" sz="3200" dirty="0">
                <a:solidFill>
                  <a:srgbClr val="FF0000"/>
                </a:solidFill>
              </a:rPr>
              <a:t> 3 </a:t>
            </a:r>
            <a:r>
              <a:rPr lang="tr-TR" sz="3200" dirty="0" err="1">
                <a:solidFill>
                  <a:srgbClr val="FF0000"/>
                </a:solidFill>
              </a:rPr>
              <a:t>to</a:t>
            </a:r>
            <a:r>
              <a:rPr lang="tr-TR" sz="3200" dirty="0">
                <a:solidFill>
                  <a:srgbClr val="FF0000"/>
                </a:solidFill>
              </a:rPr>
              <a:t> 4, </a:t>
            </a:r>
            <a:r>
              <a:rPr lang="tr-TR" sz="3200" dirty="0" err="1">
                <a:solidFill>
                  <a:srgbClr val="FF0000"/>
                </a:solidFill>
              </a:rPr>
              <a:t>late</a:t>
            </a:r>
            <a:r>
              <a:rPr lang="tr-TR" sz="3200" dirty="0">
                <a:solidFill>
                  <a:srgbClr val="FF0000"/>
                </a:solidFill>
              </a:rPr>
              <a:t> as </a:t>
            </a:r>
            <a:r>
              <a:rPr lang="tr-TR" sz="3200" dirty="0" err="1">
                <a:solidFill>
                  <a:srgbClr val="FF0000"/>
                </a:solidFill>
              </a:rPr>
              <a:t>day</a:t>
            </a:r>
            <a:r>
              <a:rPr lang="tr-TR" sz="3200" dirty="0">
                <a:solidFill>
                  <a:srgbClr val="FF0000"/>
                </a:solidFill>
              </a:rPr>
              <a:t> 26 </a:t>
            </a:r>
            <a:r>
              <a:rPr lang="tr-TR" sz="3200" dirty="0" err="1">
                <a:solidFill>
                  <a:srgbClr val="FF0000"/>
                </a:solidFill>
              </a:rPr>
              <a:t>or</a:t>
            </a:r>
            <a:r>
              <a:rPr lang="tr-TR" sz="3200" dirty="0">
                <a:solidFill>
                  <a:srgbClr val="FF0000"/>
                </a:solidFill>
              </a:rPr>
              <a:t> 27 </a:t>
            </a:r>
          </a:p>
        </p:txBody>
      </p:sp>
      <p:sp>
        <p:nvSpPr>
          <p:cNvPr id="3" name="Rectangle 2">
            <a:extLst>
              <a:ext uri="{FF2B5EF4-FFF2-40B4-BE49-F238E27FC236}">
                <a16:creationId xmlns:a16="http://schemas.microsoft.com/office/drawing/2014/main" id="{379A9B0F-49DF-0C47-B844-507A534F0943}"/>
              </a:ext>
            </a:extLst>
          </p:cNvPr>
          <p:cNvSpPr/>
          <p:nvPr/>
        </p:nvSpPr>
        <p:spPr>
          <a:xfrm rot="18995107">
            <a:off x="7341074" y="5767554"/>
            <a:ext cx="3501292" cy="707886"/>
          </a:xfrm>
          <a:prstGeom prst="rect">
            <a:avLst/>
          </a:prstGeom>
        </p:spPr>
        <p:txBody>
          <a:bodyPr wrap="square">
            <a:spAutoFit/>
          </a:bodyPr>
          <a:lstStyle/>
          <a:p>
            <a:r>
              <a:rPr lang="tr-TR" dirty="0" err="1">
                <a:solidFill>
                  <a:srgbClr val="7030A0"/>
                </a:solidFill>
              </a:rPr>
              <a:t>Fertilization</a:t>
            </a:r>
            <a:r>
              <a:rPr lang="tr-TR" dirty="0">
                <a:solidFill>
                  <a:srgbClr val="7030A0"/>
                </a:solidFill>
              </a:rPr>
              <a:t> </a:t>
            </a:r>
          </a:p>
        </p:txBody>
      </p:sp>
      <p:sp>
        <p:nvSpPr>
          <p:cNvPr id="4" name="Rectangle 3">
            <a:extLst>
              <a:ext uri="{FF2B5EF4-FFF2-40B4-BE49-F238E27FC236}">
                <a16:creationId xmlns:a16="http://schemas.microsoft.com/office/drawing/2014/main" id="{9A0A820A-A0F6-E545-A788-A4D3B8C486B4}"/>
              </a:ext>
            </a:extLst>
          </p:cNvPr>
          <p:cNvSpPr/>
          <p:nvPr/>
        </p:nvSpPr>
        <p:spPr>
          <a:xfrm>
            <a:off x="176553" y="8215590"/>
            <a:ext cx="6502400" cy="954107"/>
          </a:xfrm>
          <a:prstGeom prst="rect">
            <a:avLst/>
          </a:prstGeom>
        </p:spPr>
        <p:txBody>
          <a:bodyPr>
            <a:spAutoFit/>
          </a:bodyPr>
          <a:lstStyle/>
          <a:p>
            <a:r>
              <a:rPr lang="tr-TR" sz="2800" dirty="0" err="1">
                <a:solidFill>
                  <a:srgbClr val="FF0000"/>
                </a:solidFill>
              </a:rPr>
              <a:t>Mature</a:t>
            </a:r>
            <a:r>
              <a:rPr lang="tr-TR" sz="2800" dirty="0">
                <a:solidFill>
                  <a:srgbClr val="FF0000"/>
                </a:solidFill>
              </a:rPr>
              <a:t> canine ova </a:t>
            </a:r>
            <a:r>
              <a:rPr lang="tr-TR" sz="2800" dirty="0" err="1">
                <a:solidFill>
                  <a:srgbClr val="FF0000"/>
                </a:solidFill>
              </a:rPr>
              <a:t>may</a:t>
            </a:r>
            <a:r>
              <a:rPr lang="tr-TR" sz="2800" dirty="0">
                <a:solidFill>
                  <a:srgbClr val="FF0000"/>
                </a:solidFill>
              </a:rPr>
              <a:t> </a:t>
            </a:r>
            <a:r>
              <a:rPr lang="tr-TR" sz="2800" dirty="0" err="1">
                <a:solidFill>
                  <a:srgbClr val="FF0000"/>
                </a:solidFill>
              </a:rPr>
              <a:t>remain</a:t>
            </a:r>
            <a:r>
              <a:rPr lang="tr-TR" sz="2800" dirty="0">
                <a:solidFill>
                  <a:srgbClr val="FF0000"/>
                </a:solidFill>
              </a:rPr>
              <a:t> </a:t>
            </a:r>
            <a:r>
              <a:rPr lang="tr-TR" sz="2800" dirty="0" err="1">
                <a:solidFill>
                  <a:srgbClr val="FF0000"/>
                </a:solidFill>
              </a:rPr>
              <a:t>fertilizable</a:t>
            </a:r>
            <a:r>
              <a:rPr lang="tr-TR" sz="2800" dirty="0">
                <a:solidFill>
                  <a:srgbClr val="FF0000"/>
                </a:solidFill>
              </a:rPr>
              <a:t> </a:t>
            </a:r>
            <a:r>
              <a:rPr lang="tr-TR" sz="2800" dirty="0" err="1">
                <a:solidFill>
                  <a:srgbClr val="FF0000"/>
                </a:solidFill>
              </a:rPr>
              <a:t>for</a:t>
            </a:r>
            <a:r>
              <a:rPr lang="tr-TR" sz="2800" dirty="0">
                <a:solidFill>
                  <a:srgbClr val="FF0000"/>
                </a:solidFill>
              </a:rPr>
              <a:t> 2 </a:t>
            </a:r>
            <a:r>
              <a:rPr lang="tr-TR" sz="2800" dirty="0" err="1">
                <a:solidFill>
                  <a:srgbClr val="FF0000"/>
                </a:solidFill>
              </a:rPr>
              <a:t>to</a:t>
            </a:r>
            <a:r>
              <a:rPr lang="tr-TR" sz="2800" dirty="0">
                <a:solidFill>
                  <a:srgbClr val="FF0000"/>
                </a:solidFill>
              </a:rPr>
              <a:t> 4.5 </a:t>
            </a:r>
            <a:r>
              <a:rPr lang="tr-TR" sz="2800" dirty="0" err="1">
                <a:solidFill>
                  <a:srgbClr val="FF0000"/>
                </a:solidFill>
              </a:rPr>
              <a:t>days</a:t>
            </a:r>
            <a:endParaRPr lang="tr-TR" sz="2800" dirty="0">
              <a:solidFill>
                <a:srgbClr val="FF0000"/>
              </a:solidFill>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Vaginal Sitoloji, PG, Vaginal endoskopi, USG"/>
          <p:cNvSpPr txBox="1">
            <a:spLocks noGrp="1"/>
          </p:cNvSpPr>
          <p:nvPr>
            <p:ph type="title"/>
          </p:nvPr>
        </p:nvSpPr>
        <p:spPr>
          <a:prstGeom prst="rect">
            <a:avLst/>
          </a:prstGeom>
        </p:spPr>
        <p:txBody>
          <a:bodyPr>
            <a:normAutofit fontScale="90000"/>
          </a:bodyPr>
          <a:lstStyle/>
          <a:p>
            <a:r>
              <a:rPr dirty="0"/>
              <a:t>Vaginal </a:t>
            </a:r>
            <a:r>
              <a:rPr lang="tr-TR" dirty="0" err="1"/>
              <a:t>Cytology</a:t>
            </a:r>
            <a:r>
              <a:rPr dirty="0"/>
              <a:t>, PG</a:t>
            </a:r>
            <a:r>
              <a:rPr lang="tr-TR" baseline="-25000" dirty="0"/>
              <a:t>4</a:t>
            </a:r>
            <a:r>
              <a:rPr dirty="0"/>
              <a:t>, Vaginal endo</a:t>
            </a:r>
            <a:r>
              <a:rPr lang="tr-TR" dirty="0" err="1"/>
              <a:t>scopy</a:t>
            </a:r>
            <a:r>
              <a:rPr dirty="0"/>
              <a:t>, USG</a:t>
            </a:r>
          </a:p>
        </p:txBody>
      </p:sp>
      <p:sp>
        <p:nvSpPr>
          <p:cNvPr id="231" name="Vaginal sitoloji &amp; PG En çok kullanılan yöntemlerdir,…"/>
          <p:cNvSpPr txBox="1">
            <a:spLocks noGrp="1"/>
          </p:cNvSpPr>
          <p:nvPr>
            <p:ph type="body" idx="1"/>
          </p:nvPr>
        </p:nvSpPr>
        <p:spPr>
          <a:xfrm>
            <a:off x="338016" y="2692400"/>
            <a:ext cx="10464800" cy="5715000"/>
          </a:xfrm>
          <a:prstGeom prst="rect">
            <a:avLst/>
          </a:prstGeom>
        </p:spPr>
        <p:txBody>
          <a:bodyPr/>
          <a:lstStyle/>
          <a:p>
            <a:pPr>
              <a:buBlip>
                <a:blip r:embed="rId3"/>
              </a:buBlip>
            </a:pPr>
            <a:r>
              <a:rPr dirty="0"/>
              <a:t>Vaginal </a:t>
            </a:r>
            <a:r>
              <a:rPr lang="tr-TR" dirty="0" err="1"/>
              <a:t>cytology</a:t>
            </a:r>
            <a:r>
              <a:rPr dirty="0"/>
              <a:t> &amp; PG</a:t>
            </a:r>
            <a:r>
              <a:rPr lang="tr-TR" baseline="-25000" dirty="0"/>
              <a:t>4</a:t>
            </a:r>
            <a:endParaRPr baseline="-25000" dirty="0"/>
          </a:p>
          <a:p>
            <a:pPr>
              <a:buBlip>
                <a:blip r:embed="rId3"/>
              </a:buBlip>
            </a:pPr>
            <a:r>
              <a:rPr lang="tr-TR" dirty="0" err="1"/>
              <a:t>Must</a:t>
            </a:r>
            <a:r>
              <a:rPr lang="tr-TR" dirty="0"/>
              <a:t> be </a:t>
            </a:r>
            <a:r>
              <a:rPr lang="tr-TR" dirty="0" err="1"/>
              <a:t>repeated</a:t>
            </a:r>
            <a:r>
              <a:rPr lang="tr-TR" dirty="0"/>
              <a:t> </a:t>
            </a:r>
            <a:r>
              <a:rPr dirty="0"/>
              <a:t>2-3 </a:t>
            </a:r>
            <a:r>
              <a:rPr lang="tr-TR" dirty="0" err="1"/>
              <a:t>days</a:t>
            </a:r>
            <a:r>
              <a:rPr lang="tr-TR" dirty="0"/>
              <a:t> </a:t>
            </a:r>
            <a:r>
              <a:rPr lang="tr-TR" dirty="0" err="1"/>
              <a:t>interval</a:t>
            </a:r>
            <a:endParaRPr dirty="0"/>
          </a:p>
          <a:p>
            <a:pPr>
              <a:buBlip>
                <a:blip r:embed="rId3"/>
              </a:buBlip>
            </a:pPr>
            <a:r>
              <a:rPr lang="tr-TR" dirty="0" err="1"/>
              <a:t>Must</a:t>
            </a:r>
            <a:r>
              <a:rPr lang="tr-TR" dirty="0"/>
              <a:t> be </a:t>
            </a:r>
            <a:r>
              <a:rPr lang="tr-TR" dirty="0" err="1"/>
              <a:t>combined</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37FAE2-86AE-7245-8A4B-1DE2C01195AC}"/>
              </a:ext>
            </a:extLst>
          </p:cNvPr>
          <p:cNvSpPr>
            <a:spLocks noGrp="1"/>
          </p:cNvSpPr>
          <p:nvPr>
            <p:ph type="title"/>
          </p:nvPr>
        </p:nvSpPr>
        <p:spPr>
          <a:xfrm>
            <a:off x="1041400" y="713154"/>
            <a:ext cx="10464800" cy="1651000"/>
          </a:xfrm>
        </p:spPr>
        <p:txBody>
          <a:bodyPr/>
          <a:lstStyle/>
          <a:p>
            <a:r>
              <a:rPr lang="tr-TR" dirty="0" err="1"/>
              <a:t>Goals</a:t>
            </a:r>
            <a:r>
              <a:rPr lang="tr-TR" dirty="0"/>
              <a:t> </a:t>
            </a:r>
            <a:r>
              <a:rPr lang="tr-TR" dirty="0" err="1"/>
              <a:t>to</a:t>
            </a:r>
            <a:r>
              <a:rPr lang="tr-TR" dirty="0"/>
              <a:t> </a:t>
            </a:r>
            <a:r>
              <a:rPr lang="tr-TR" dirty="0" err="1"/>
              <a:t>achieve</a:t>
            </a:r>
            <a:endParaRPr lang="tr-TR" dirty="0"/>
          </a:p>
        </p:txBody>
      </p:sp>
      <p:sp>
        <p:nvSpPr>
          <p:cNvPr id="4" name="Text Placeholder 3">
            <a:extLst>
              <a:ext uri="{FF2B5EF4-FFF2-40B4-BE49-F238E27FC236}">
                <a16:creationId xmlns:a16="http://schemas.microsoft.com/office/drawing/2014/main" id="{FEA297FF-D1EE-C94F-ADE1-2D4B6550017F}"/>
              </a:ext>
            </a:extLst>
          </p:cNvPr>
          <p:cNvSpPr>
            <a:spLocks noGrp="1"/>
          </p:cNvSpPr>
          <p:nvPr>
            <p:ph type="body" sz="quarter" idx="1"/>
          </p:nvPr>
        </p:nvSpPr>
        <p:spPr>
          <a:xfrm>
            <a:off x="1041399" y="2581030"/>
            <a:ext cx="11725031" cy="7020170"/>
          </a:xfrm>
        </p:spPr>
        <p:txBody>
          <a:bodyPr>
            <a:normAutofit fontScale="92500" lnSpcReduction="20000"/>
          </a:bodyPr>
          <a:lstStyle/>
          <a:p>
            <a:pPr marL="742950" indent="-742950" algn="just">
              <a:buFont typeface="+mj-lt"/>
              <a:buAutoNum type="arabicPeriod"/>
            </a:pPr>
            <a:r>
              <a:rPr lang="tr-TR" dirty="0"/>
              <a:t>AI</a:t>
            </a:r>
          </a:p>
          <a:p>
            <a:pPr algn="just"/>
            <a:r>
              <a:rPr lang="tr-TR" dirty="0"/>
              <a:t>1.1. </a:t>
            </a:r>
            <a:r>
              <a:rPr lang="tr-TR" dirty="0" err="1"/>
              <a:t>İntroduction</a:t>
            </a:r>
            <a:endParaRPr lang="tr-TR" dirty="0"/>
          </a:p>
          <a:p>
            <a:pPr algn="just"/>
            <a:r>
              <a:rPr lang="tr-TR" dirty="0"/>
              <a:t>2. </a:t>
            </a:r>
            <a:r>
              <a:rPr lang="tr-TR" dirty="0" err="1"/>
              <a:t>Indications</a:t>
            </a:r>
            <a:r>
              <a:rPr lang="tr-TR" dirty="0"/>
              <a:t> </a:t>
            </a:r>
          </a:p>
          <a:p>
            <a:pPr algn="just"/>
            <a:r>
              <a:rPr lang="tr-TR" dirty="0"/>
              <a:t>3. </a:t>
            </a:r>
            <a:r>
              <a:rPr lang="tr-TR" dirty="0" err="1"/>
              <a:t>Ethics</a:t>
            </a:r>
            <a:endParaRPr lang="tr-TR" dirty="0"/>
          </a:p>
          <a:p>
            <a:pPr algn="just"/>
            <a:r>
              <a:rPr lang="tr-TR" dirty="0"/>
              <a:t>4. Andrological </a:t>
            </a:r>
            <a:r>
              <a:rPr lang="tr-TR" dirty="0" err="1"/>
              <a:t>and</a:t>
            </a:r>
            <a:r>
              <a:rPr lang="tr-TR" dirty="0"/>
              <a:t> </a:t>
            </a:r>
            <a:r>
              <a:rPr lang="tr-TR" dirty="0" err="1"/>
              <a:t>Gynecological</a:t>
            </a:r>
            <a:r>
              <a:rPr lang="tr-TR" dirty="0"/>
              <a:t> Evaluation</a:t>
            </a:r>
          </a:p>
          <a:p>
            <a:pPr algn="just"/>
            <a:r>
              <a:rPr lang="tr-TR" dirty="0"/>
              <a:t>5. Semen Collection </a:t>
            </a:r>
            <a:r>
              <a:rPr lang="tr-TR" dirty="0" err="1"/>
              <a:t>and</a:t>
            </a:r>
            <a:r>
              <a:rPr lang="tr-TR" dirty="0"/>
              <a:t> Evaluation</a:t>
            </a:r>
          </a:p>
          <a:p>
            <a:pPr algn="just"/>
            <a:r>
              <a:rPr lang="tr-TR" dirty="0"/>
              <a:t>5.1. </a:t>
            </a:r>
            <a:r>
              <a:rPr lang="tr-TR" dirty="0" err="1"/>
              <a:t>Macroscobic</a:t>
            </a:r>
            <a:r>
              <a:rPr lang="tr-TR" dirty="0"/>
              <a:t> Evaluation</a:t>
            </a:r>
          </a:p>
          <a:p>
            <a:pPr algn="just"/>
            <a:r>
              <a:rPr lang="tr-TR" dirty="0"/>
              <a:t>5.2. </a:t>
            </a:r>
            <a:r>
              <a:rPr lang="tr-TR" dirty="0" err="1"/>
              <a:t>Microscobic</a:t>
            </a:r>
            <a:r>
              <a:rPr lang="tr-TR" dirty="0"/>
              <a:t> Evaluation</a:t>
            </a:r>
          </a:p>
          <a:p>
            <a:pPr algn="just"/>
            <a:r>
              <a:rPr lang="tr-TR" dirty="0"/>
              <a:t>6. Semen </a:t>
            </a:r>
            <a:r>
              <a:rPr lang="tr-TR" dirty="0" err="1"/>
              <a:t>Assesment</a:t>
            </a:r>
            <a:endParaRPr lang="tr-TR" dirty="0"/>
          </a:p>
          <a:p>
            <a:pPr algn="just"/>
            <a:r>
              <a:rPr lang="tr-TR" dirty="0"/>
              <a:t>7. </a:t>
            </a:r>
            <a:r>
              <a:rPr lang="tr-TR" dirty="0" err="1"/>
              <a:t>Success</a:t>
            </a:r>
            <a:r>
              <a:rPr lang="tr-TR" dirty="0"/>
              <a:t> Rate </a:t>
            </a:r>
            <a:r>
              <a:rPr lang="tr-TR" dirty="0" err="1"/>
              <a:t>for</a:t>
            </a:r>
            <a:r>
              <a:rPr lang="tr-TR" dirty="0"/>
              <a:t> AI</a:t>
            </a:r>
          </a:p>
          <a:p>
            <a:pPr algn="just"/>
            <a:r>
              <a:rPr lang="tr-TR" dirty="0"/>
              <a:t>7.1. </a:t>
            </a:r>
            <a:r>
              <a:rPr lang="tr-TR" dirty="0" err="1"/>
              <a:t>Timing</a:t>
            </a:r>
            <a:r>
              <a:rPr lang="tr-TR" dirty="0"/>
              <a:t> </a:t>
            </a:r>
            <a:r>
              <a:rPr lang="tr-TR" dirty="0" err="1"/>
              <a:t>for</a:t>
            </a:r>
            <a:r>
              <a:rPr lang="tr-TR" dirty="0"/>
              <a:t> </a:t>
            </a:r>
            <a:r>
              <a:rPr lang="tr-TR" dirty="0" err="1"/>
              <a:t>ovulation</a:t>
            </a:r>
            <a:endParaRPr lang="tr-TR" dirty="0"/>
          </a:p>
          <a:p>
            <a:pPr algn="just"/>
            <a:r>
              <a:rPr lang="tr-TR" dirty="0"/>
              <a:t>7.2. </a:t>
            </a:r>
            <a:r>
              <a:rPr lang="tr-TR" dirty="0" err="1"/>
              <a:t>Timing</a:t>
            </a:r>
            <a:r>
              <a:rPr lang="tr-TR" dirty="0"/>
              <a:t> </a:t>
            </a:r>
            <a:r>
              <a:rPr lang="tr-TR" dirty="0" err="1"/>
              <a:t>for</a:t>
            </a:r>
            <a:r>
              <a:rPr lang="tr-TR" dirty="0"/>
              <a:t> AI</a:t>
            </a:r>
          </a:p>
          <a:p>
            <a:pPr algn="just"/>
            <a:r>
              <a:rPr lang="tr-TR" dirty="0"/>
              <a:t>8. </a:t>
            </a:r>
            <a:r>
              <a:rPr lang="tr-TR" dirty="0" err="1"/>
              <a:t>Insemination</a:t>
            </a:r>
            <a:r>
              <a:rPr lang="tr-TR" dirty="0"/>
              <a:t> </a:t>
            </a:r>
            <a:r>
              <a:rPr lang="tr-TR" dirty="0" err="1"/>
              <a:t>Teqniques</a:t>
            </a:r>
            <a:endParaRPr lang="tr-TR" dirty="0"/>
          </a:p>
          <a:p>
            <a:pPr algn="just"/>
            <a:r>
              <a:rPr lang="tr-TR" dirty="0"/>
              <a:t>9. Rules </a:t>
            </a:r>
            <a:r>
              <a:rPr lang="tr-TR" dirty="0" err="1"/>
              <a:t>and</a:t>
            </a:r>
            <a:r>
              <a:rPr lang="tr-TR" dirty="0"/>
              <a:t> </a:t>
            </a:r>
            <a:r>
              <a:rPr lang="tr-TR" dirty="0" err="1"/>
              <a:t>Regulations</a:t>
            </a:r>
            <a:r>
              <a:rPr lang="tr-TR" dirty="0"/>
              <a:t> </a:t>
            </a:r>
            <a:r>
              <a:rPr lang="tr-TR" dirty="0" err="1"/>
              <a:t>for</a:t>
            </a:r>
            <a:r>
              <a:rPr lang="tr-TR" dirty="0"/>
              <a:t> Semen </a:t>
            </a:r>
            <a:r>
              <a:rPr lang="tr-TR" dirty="0" err="1"/>
              <a:t>exporting</a:t>
            </a:r>
            <a:endParaRPr lang="tr-TR" dirty="0"/>
          </a:p>
          <a:p>
            <a:pPr marL="571500" indent="-571500">
              <a:buFont typeface="Arial" panose="020B0604020202020204" pitchFamily="34" charset="0"/>
              <a:buChar char="•"/>
            </a:pPr>
            <a:endParaRPr lang="tr-TR" dirty="0"/>
          </a:p>
          <a:p>
            <a:pPr marL="571500" indent="-571500">
              <a:buFont typeface="Arial" panose="020B0604020202020204" pitchFamily="34" charset="0"/>
              <a:buChar char="•"/>
            </a:pPr>
            <a:endParaRPr lang="tr-TR" dirty="0"/>
          </a:p>
        </p:txBody>
      </p:sp>
    </p:spTree>
    <p:extLst>
      <p:ext uri="{BB962C8B-B14F-4D97-AF65-F5344CB8AC3E}">
        <p14:creationId xmlns:p14="http://schemas.microsoft.com/office/powerpoint/2010/main" val="131937499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cycle.png" descr="cycle.png"/>
          <p:cNvPicPr>
            <a:picLocks noChangeAspect="1"/>
          </p:cNvPicPr>
          <p:nvPr/>
        </p:nvPicPr>
        <p:blipFill>
          <a:blip r:embed="rId3">
            <a:extLst/>
          </a:blip>
          <a:stretch>
            <a:fillRect/>
          </a:stretch>
        </p:blipFill>
        <p:spPr>
          <a:xfrm>
            <a:off x="318965" y="4572001"/>
            <a:ext cx="7464816" cy="4611036"/>
          </a:xfrm>
          <a:prstGeom prst="rect">
            <a:avLst/>
          </a:prstGeom>
          <a:ln w="12700">
            <a:miter lim="400000"/>
          </a:ln>
        </p:spPr>
      </p:pic>
      <p:sp>
        <p:nvSpPr>
          <p:cNvPr id="236" name="Vaginal Sitoloji, PG,"/>
          <p:cNvSpPr txBox="1"/>
          <p:nvPr/>
        </p:nvSpPr>
        <p:spPr>
          <a:xfrm>
            <a:off x="3293990" y="286888"/>
            <a:ext cx="6416820"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0">
                <a:solidFill>
                  <a:srgbClr val="45A7DE"/>
                </a:solidFill>
              </a:defRPr>
            </a:lvl1pPr>
          </a:lstStyle>
          <a:p>
            <a:r>
              <a:rPr dirty="0"/>
              <a:t>Vaginal </a:t>
            </a:r>
            <a:r>
              <a:rPr lang="tr-TR" dirty="0" err="1"/>
              <a:t>cytology</a:t>
            </a:r>
            <a:endParaRPr dirty="0"/>
          </a:p>
        </p:txBody>
      </p:sp>
      <p:pic>
        <p:nvPicPr>
          <p:cNvPr id="4" name="Picture 3">
            <a:extLst>
              <a:ext uri="{FF2B5EF4-FFF2-40B4-BE49-F238E27FC236}">
                <a16:creationId xmlns:a16="http://schemas.microsoft.com/office/drawing/2014/main" id="{5C37DA23-29B4-B94F-853A-1E4AFB27A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3123" y="2791229"/>
            <a:ext cx="5345722" cy="5049512"/>
          </a:xfrm>
          <a:prstGeom prst="rect">
            <a:avLst/>
          </a:prstGeom>
        </p:spPr>
      </p:pic>
      <p:pic>
        <p:nvPicPr>
          <p:cNvPr id="5" name="Picture 4">
            <a:extLst>
              <a:ext uri="{FF2B5EF4-FFF2-40B4-BE49-F238E27FC236}">
                <a16:creationId xmlns:a16="http://schemas.microsoft.com/office/drawing/2014/main" id="{3BF9294F-37B4-E943-8FB7-D95863B166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965" y="1457531"/>
            <a:ext cx="7344702" cy="2839271"/>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USG"/>
          <p:cNvSpPr txBox="1"/>
          <p:nvPr/>
        </p:nvSpPr>
        <p:spPr>
          <a:xfrm>
            <a:off x="4989029" y="688462"/>
            <a:ext cx="3523401"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0">
                <a:solidFill>
                  <a:srgbClr val="45A7DE"/>
                </a:solidFill>
              </a:defRPr>
            </a:lvl1pPr>
          </a:lstStyle>
          <a:p>
            <a:r>
              <a:rPr lang="tr-TR" dirty="0"/>
              <a:t>P</a:t>
            </a:r>
            <a:r>
              <a:rPr lang="tr-TR" baseline="-25000" dirty="0"/>
              <a:t>4 </a:t>
            </a:r>
            <a:r>
              <a:rPr lang="tr-TR" dirty="0"/>
              <a:t>&amp; </a:t>
            </a:r>
            <a:r>
              <a:rPr dirty="0"/>
              <a:t>USG</a:t>
            </a:r>
          </a:p>
        </p:txBody>
      </p:sp>
      <p:pic>
        <p:nvPicPr>
          <p:cNvPr id="241" name="usg.png" descr="usg.png"/>
          <p:cNvPicPr>
            <a:picLocks/>
          </p:cNvPicPr>
          <p:nvPr/>
        </p:nvPicPr>
        <p:blipFill>
          <a:blip r:embed="rId3">
            <a:extLst/>
          </a:blip>
          <a:srcRect t="1827"/>
          <a:stretch>
            <a:fillRect/>
          </a:stretch>
        </p:blipFill>
        <p:spPr>
          <a:xfrm>
            <a:off x="708840" y="2022160"/>
            <a:ext cx="12083778" cy="5122267"/>
          </a:xfrm>
          <a:prstGeom prst="rect">
            <a:avLst/>
          </a:prstGeom>
          <a:ln w="12700">
            <a:miter lim="400000"/>
          </a:ln>
        </p:spPr>
      </p:pic>
      <p:sp>
        <p:nvSpPr>
          <p:cNvPr id="2" name="Rectangle 1">
            <a:extLst>
              <a:ext uri="{FF2B5EF4-FFF2-40B4-BE49-F238E27FC236}">
                <a16:creationId xmlns:a16="http://schemas.microsoft.com/office/drawing/2014/main" id="{59626FCE-213D-AC41-82E7-4146D25D2930}"/>
              </a:ext>
            </a:extLst>
          </p:cNvPr>
          <p:cNvSpPr/>
          <p:nvPr/>
        </p:nvSpPr>
        <p:spPr>
          <a:xfrm>
            <a:off x="9813279" y="8004610"/>
            <a:ext cx="2959465" cy="707886"/>
          </a:xfrm>
          <a:prstGeom prst="rect">
            <a:avLst/>
          </a:prstGeom>
        </p:spPr>
        <p:txBody>
          <a:bodyPr wrap="none">
            <a:spAutoFit/>
          </a:bodyPr>
          <a:lstStyle/>
          <a:p>
            <a:r>
              <a:rPr lang="tr-TR" dirty="0" err="1"/>
              <a:t>ovarian</a:t>
            </a:r>
            <a:r>
              <a:rPr lang="tr-TR" dirty="0"/>
              <a:t> bursa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2097E4-6511-C64A-8C7D-CA477515FF53}"/>
              </a:ext>
            </a:extLst>
          </p:cNvPr>
          <p:cNvSpPr/>
          <p:nvPr/>
        </p:nvSpPr>
        <p:spPr>
          <a:xfrm>
            <a:off x="1070708" y="6601104"/>
            <a:ext cx="11607800" cy="3046988"/>
          </a:xfrm>
          <a:prstGeom prst="rect">
            <a:avLst/>
          </a:prstGeom>
        </p:spPr>
        <p:txBody>
          <a:bodyPr wrap="square">
            <a:spAutoFit/>
          </a:bodyPr>
          <a:lstStyle/>
          <a:p>
            <a:r>
              <a:rPr lang="tr-TR" sz="2400" b="1" dirty="0" err="1">
                <a:solidFill>
                  <a:srgbClr val="000000"/>
                </a:solidFill>
                <a:latin typeface="-webkit-standard"/>
              </a:rPr>
              <a:t>Relative</a:t>
            </a:r>
            <a:r>
              <a:rPr lang="tr-TR" sz="2400" b="1" dirty="0">
                <a:solidFill>
                  <a:srgbClr val="000000"/>
                </a:solidFill>
                <a:latin typeface="-webkit-standard"/>
              </a:rPr>
              <a:t> </a:t>
            </a:r>
            <a:r>
              <a:rPr lang="tr-TR" sz="2400" b="1" dirty="0" err="1">
                <a:solidFill>
                  <a:srgbClr val="000000"/>
                </a:solidFill>
                <a:latin typeface="-webkit-standard"/>
              </a:rPr>
              <a:t>progesterone</a:t>
            </a:r>
            <a:r>
              <a:rPr lang="tr-TR" sz="2400" b="1" dirty="0">
                <a:solidFill>
                  <a:srgbClr val="000000"/>
                </a:solidFill>
                <a:latin typeface="-webkit-standard"/>
              </a:rPr>
              <a:t> </a:t>
            </a:r>
            <a:r>
              <a:rPr lang="tr-TR" sz="2400" b="1" dirty="0" err="1">
                <a:solidFill>
                  <a:srgbClr val="000000"/>
                </a:solidFill>
                <a:latin typeface="-webkit-standard"/>
              </a:rPr>
              <a:t>concentrations</a:t>
            </a:r>
            <a:r>
              <a:rPr lang="tr-TR" sz="2400" b="1" dirty="0">
                <a:solidFill>
                  <a:srgbClr val="000000"/>
                </a:solidFill>
                <a:latin typeface="-webkit-standard"/>
              </a:rPr>
              <a:t> </a:t>
            </a:r>
            <a:r>
              <a:rPr lang="tr-TR" sz="2400" b="1" dirty="0" err="1">
                <a:solidFill>
                  <a:srgbClr val="000000"/>
                </a:solidFill>
                <a:latin typeface="-webkit-standard"/>
              </a:rPr>
              <a:t>during</a:t>
            </a:r>
            <a:r>
              <a:rPr lang="tr-TR" sz="2400" b="1" dirty="0">
                <a:solidFill>
                  <a:srgbClr val="000000"/>
                </a:solidFill>
                <a:latin typeface="-webkit-standard"/>
              </a:rPr>
              <a:t> </a:t>
            </a:r>
            <a:r>
              <a:rPr lang="tr-TR" sz="2400" b="1" dirty="0" err="1">
                <a:solidFill>
                  <a:srgbClr val="000000"/>
                </a:solidFill>
                <a:latin typeface="-webkit-standard"/>
              </a:rPr>
              <a:t>the</a:t>
            </a:r>
            <a:r>
              <a:rPr lang="tr-TR" sz="2400" b="1" dirty="0">
                <a:solidFill>
                  <a:srgbClr val="000000"/>
                </a:solidFill>
                <a:latin typeface="-webkit-standard"/>
              </a:rPr>
              <a:t> </a:t>
            </a:r>
            <a:r>
              <a:rPr lang="tr-TR" sz="2400" b="1" dirty="0" err="1">
                <a:solidFill>
                  <a:srgbClr val="000000"/>
                </a:solidFill>
                <a:latin typeface="-webkit-standard"/>
              </a:rPr>
              <a:t>proestrual</a:t>
            </a:r>
            <a:r>
              <a:rPr lang="tr-TR" sz="2400" b="1" dirty="0">
                <a:solidFill>
                  <a:srgbClr val="000000"/>
                </a:solidFill>
                <a:latin typeface="-webkit-standard"/>
              </a:rPr>
              <a:t>/</a:t>
            </a:r>
            <a:r>
              <a:rPr lang="tr-TR" sz="2400" b="1" dirty="0" err="1">
                <a:solidFill>
                  <a:srgbClr val="000000"/>
                </a:solidFill>
                <a:latin typeface="-webkit-standard"/>
              </a:rPr>
              <a:t>estrual</a:t>
            </a:r>
            <a:r>
              <a:rPr lang="tr-TR" sz="2400" b="1" dirty="0">
                <a:solidFill>
                  <a:srgbClr val="000000"/>
                </a:solidFill>
                <a:latin typeface="-webkit-standard"/>
              </a:rPr>
              <a:t> </a:t>
            </a:r>
            <a:r>
              <a:rPr lang="tr-TR" sz="2400" b="1" dirty="0" err="1">
                <a:solidFill>
                  <a:srgbClr val="000000"/>
                </a:solidFill>
                <a:latin typeface="-webkit-standard"/>
              </a:rPr>
              <a:t>period</a:t>
            </a:r>
            <a:r>
              <a:rPr lang="tr-TR" sz="2400" b="1" dirty="0">
                <a:solidFill>
                  <a:srgbClr val="000000"/>
                </a:solidFill>
                <a:latin typeface="-webkit-standard"/>
              </a:rPr>
              <a:t>.</a:t>
            </a:r>
            <a:br>
              <a:rPr lang="tr-TR" sz="2400" b="1" dirty="0">
                <a:solidFill>
                  <a:srgbClr val="000000"/>
                </a:solidFill>
                <a:latin typeface="-webkit-standard"/>
              </a:rPr>
            </a:br>
            <a:r>
              <a:rPr lang="tr-TR" sz="2400" b="1" dirty="0">
                <a:solidFill>
                  <a:srgbClr val="000000"/>
                </a:solidFill>
                <a:latin typeface="-webkit-standard"/>
              </a:rPr>
              <a:t>P4 (</a:t>
            </a:r>
            <a:r>
              <a:rPr lang="tr-TR" sz="2400" b="1" dirty="0" err="1">
                <a:solidFill>
                  <a:srgbClr val="000000"/>
                </a:solidFill>
                <a:latin typeface="-webkit-standard"/>
              </a:rPr>
              <a:t>ng</a:t>
            </a:r>
            <a:r>
              <a:rPr lang="tr-TR" sz="2400" b="1" dirty="0">
                <a:solidFill>
                  <a:srgbClr val="000000"/>
                </a:solidFill>
                <a:latin typeface="-webkit-standard"/>
              </a:rPr>
              <a:t>/ml)</a:t>
            </a:r>
            <a:br>
              <a:rPr lang="tr-TR" sz="2400" dirty="0">
                <a:solidFill>
                  <a:srgbClr val="000000"/>
                </a:solidFill>
                <a:latin typeface="-webkit-standard"/>
              </a:rPr>
            </a:br>
            <a:r>
              <a:rPr lang="tr-TR" sz="2400" b="1" dirty="0" err="1">
                <a:solidFill>
                  <a:srgbClr val="000000"/>
                </a:solidFill>
                <a:latin typeface="-webkit-standard"/>
              </a:rPr>
              <a:t>Relative</a:t>
            </a:r>
            <a:r>
              <a:rPr lang="tr-TR" sz="2400" b="1" dirty="0">
                <a:solidFill>
                  <a:srgbClr val="000000"/>
                </a:solidFill>
                <a:latin typeface="-webkit-standard"/>
              </a:rPr>
              <a:t> time </a:t>
            </a:r>
            <a:r>
              <a:rPr lang="tr-TR" sz="2400" b="1" dirty="0" err="1">
                <a:solidFill>
                  <a:srgbClr val="000000"/>
                </a:solidFill>
                <a:latin typeface="-webkit-standard"/>
              </a:rPr>
              <a:t>points</a:t>
            </a:r>
            <a:br>
              <a:rPr lang="tr-TR" sz="2400" b="1" dirty="0">
                <a:solidFill>
                  <a:srgbClr val="000000"/>
                </a:solidFill>
                <a:latin typeface="-webkit-standard"/>
              </a:rPr>
            </a:br>
            <a:r>
              <a:rPr lang="tr-TR" sz="2400" b="1" dirty="0">
                <a:solidFill>
                  <a:srgbClr val="000000"/>
                </a:solidFill>
                <a:latin typeface="-webkit-standard"/>
              </a:rPr>
              <a:t>1.1-1.9 </a:t>
            </a:r>
            <a:r>
              <a:rPr lang="tr-TR" sz="2400" b="1" dirty="0" err="1">
                <a:solidFill>
                  <a:srgbClr val="000000"/>
                </a:solidFill>
                <a:latin typeface="-webkit-standard"/>
              </a:rPr>
              <a:t>Before</a:t>
            </a:r>
            <a:r>
              <a:rPr lang="tr-TR" sz="2400" b="1" dirty="0">
                <a:solidFill>
                  <a:srgbClr val="000000"/>
                </a:solidFill>
                <a:latin typeface="-webkit-standard"/>
              </a:rPr>
              <a:t> LH </a:t>
            </a:r>
            <a:r>
              <a:rPr lang="tr-TR" sz="2400" b="1" dirty="0" err="1">
                <a:solidFill>
                  <a:srgbClr val="000000"/>
                </a:solidFill>
                <a:latin typeface="-webkit-standard"/>
              </a:rPr>
              <a:t>surge</a:t>
            </a:r>
            <a:br>
              <a:rPr lang="tr-TR" sz="2400" b="1" dirty="0">
                <a:solidFill>
                  <a:srgbClr val="000000"/>
                </a:solidFill>
                <a:latin typeface="-webkit-standard"/>
              </a:rPr>
            </a:br>
            <a:r>
              <a:rPr lang="tr-TR" sz="2400" b="1" dirty="0">
                <a:solidFill>
                  <a:srgbClr val="000000"/>
                </a:solidFill>
                <a:latin typeface="-webkit-standard"/>
              </a:rPr>
              <a:t>2.1-2.9 </a:t>
            </a:r>
            <a:r>
              <a:rPr lang="tr-TR" sz="2400" b="1" dirty="0" err="1">
                <a:solidFill>
                  <a:srgbClr val="000000"/>
                </a:solidFill>
                <a:latin typeface="-webkit-standard"/>
              </a:rPr>
              <a:t>Day</a:t>
            </a:r>
            <a:r>
              <a:rPr lang="tr-TR" sz="2400" b="1" dirty="0">
                <a:solidFill>
                  <a:srgbClr val="000000"/>
                </a:solidFill>
                <a:latin typeface="-webkit-standard"/>
              </a:rPr>
              <a:t> of LH </a:t>
            </a:r>
            <a:r>
              <a:rPr lang="tr-TR" sz="2400" b="1" dirty="0" err="1">
                <a:solidFill>
                  <a:srgbClr val="000000"/>
                </a:solidFill>
                <a:latin typeface="-webkit-standard"/>
              </a:rPr>
              <a:t>surge</a:t>
            </a:r>
            <a:br>
              <a:rPr lang="tr-TR" sz="2400" b="1" dirty="0">
                <a:solidFill>
                  <a:srgbClr val="000000"/>
                </a:solidFill>
                <a:latin typeface="-webkit-standard"/>
              </a:rPr>
            </a:br>
            <a:r>
              <a:rPr lang="tr-TR" sz="2400" b="1" dirty="0">
                <a:solidFill>
                  <a:srgbClr val="000000"/>
                </a:solidFill>
                <a:latin typeface="-webkit-standard"/>
              </a:rPr>
              <a:t>3.1-3.9 </a:t>
            </a:r>
            <a:r>
              <a:rPr lang="tr-TR" sz="2400" b="1" dirty="0" err="1">
                <a:solidFill>
                  <a:srgbClr val="000000"/>
                </a:solidFill>
                <a:latin typeface="-webkit-standard"/>
              </a:rPr>
              <a:t>Days</a:t>
            </a:r>
            <a:r>
              <a:rPr lang="tr-TR" sz="2400" b="1" dirty="0">
                <a:solidFill>
                  <a:srgbClr val="000000"/>
                </a:solidFill>
                <a:latin typeface="-webkit-standard"/>
              </a:rPr>
              <a:t> 1-2 </a:t>
            </a:r>
            <a:r>
              <a:rPr lang="tr-TR" sz="2400" b="1" dirty="0" err="1">
                <a:solidFill>
                  <a:srgbClr val="000000"/>
                </a:solidFill>
                <a:latin typeface="-webkit-standard"/>
              </a:rPr>
              <a:t>after</a:t>
            </a:r>
            <a:r>
              <a:rPr lang="tr-TR" sz="2400" b="1" dirty="0">
                <a:solidFill>
                  <a:srgbClr val="000000"/>
                </a:solidFill>
                <a:latin typeface="-webkit-standard"/>
              </a:rPr>
              <a:t> </a:t>
            </a:r>
            <a:r>
              <a:rPr lang="tr-TR" sz="2400" b="1" dirty="0" err="1">
                <a:solidFill>
                  <a:srgbClr val="000000"/>
                </a:solidFill>
                <a:latin typeface="-webkit-standard"/>
              </a:rPr>
              <a:t>the</a:t>
            </a:r>
            <a:r>
              <a:rPr lang="tr-TR" sz="2400" b="1" dirty="0">
                <a:solidFill>
                  <a:srgbClr val="000000"/>
                </a:solidFill>
                <a:latin typeface="-webkit-standard"/>
              </a:rPr>
              <a:t> LH </a:t>
            </a:r>
            <a:r>
              <a:rPr lang="tr-TR" sz="2400" b="1" dirty="0" err="1">
                <a:solidFill>
                  <a:srgbClr val="000000"/>
                </a:solidFill>
                <a:latin typeface="-webkit-standard"/>
              </a:rPr>
              <a:t>surge</a:t>
            </a:r>
            <a:br>
              <a:rPr lang="tr-TR" sz="2400" b="1" dirty="0">
                <a:solidFill>
                  <a:srgbClr val="000000"/>
                </a:solidFill>
                <a:latin typeface="-webkit-standard"/>
              </a:rPr>
            </a:br>
            <a:r>
              <a:rPr lang="tr-TR" sz="2400" b="1" dirty="0">
                <a:solidFill>
                  <a:srgbClr val="000000"/>
                </a:solidFill>
                <a:latin typeface="-webkit-standard"/>
              </a:rPr>
              <a:t>4.0-8.0 </a:t>
            </a:r>
            <a:r>
              <a:rPr lang="tr-TR" sz="2400" b="1" dirty="0" err="1">
                <a:solidFill>
                  <a:srgbClr val="000000"/>
                </a:solidFill>
                <a:latin typeface="-webkit-standard"/>
              </a:rPr>
              <a:t>Day</a:t>
            </a:r>
            <a:r>
              <a:rPr lang="tr-TR" sz="2400" b="1" dirty="0">
                <a:solidFill>
                  <a:srgbClr val="000000"/>
                </a:solidFill>
                <a:latin typeface="-webkit-standard"/>
              </a:rPr>
              <a:t> of </a:t>
            </a:r>
            <a:r>
              <a:rPr lang="tr-TR" sz="2400" b="1" dirty="0" err="1">
                <a:solidFill>
                  <a:srgbClr val="000000"/>
                </a:solidFill>
                <a:latin typeface="-webkit-standard"/>
              </a:rPr>
              <a:t>ovulation</a:t>
            </a:r>
            <a:br>
              <a:rPr lang="tr-TR" sz="2400" b="1" dirty="0">
                <a:solidFill>
                  <a:srgbClr val="000000"/>
                </a:solidFill>
                <a:latin typeface="-webkit-standard"/>
              </a:rPr>
            </a:br>
            <a:r>
              <a:rPr lang="tr-TR" sz="2400" b="1" dirty="0">
                <a:solidFill>
                  <a:srgbClr val="000000"/>
                </a:solidFill>
                <a:latin typeface="-webkit-standard"/>
              </a:rPr>
              <a:t>10-80 2-3 </a:t>
            </a:r>
            <a:r>
              <a:rPr lang="tr-TR" sz="2400" b="1" dirty="0" err="1">
                <a:solidFill>
                  <a:srgbClr val="000000"/>
                </a:solidFill>
                <a:latin typeface="-webkit-standard"/>
              </a:rPr>
              <a:t>weeks</a:t>
            </a:r>
            <a:r>
              <a:rPr lang="tr-TR" sz="2400" b="1" dirty="0">
                <a:solidFill>
                  <a:srgbClr val="000000"/>
                </a:solidFill>
                <a:latin typeface="-webkit-standard"/>
              </a:rPr>
              <a:t> post-</a:t>
            </a:r>
            <a:r>
              <a:rPr lang="tr-TR" sz="2400" b="1" dirty="0" err="1">
                <a:solidFill>
                  <a:srgbClr val="000000"/>
                </a:solidFill>
                <a:latin typeface="-webkit-standard"/>
              </a:rPr>
              <a:t>ovulation</a:t>
            </a:r>
            <a:endParaRPr lang="tr-TR" sz="2400" dirty="0"/>
          </a:p>
        </p:txBody>
      </p:sp>
      <p:pic>
        <p:nvPicPr>
          <p:cNvPr id="4" name="Picture 3">
            <a:extLst>
              <a:ext uri="{FF2B5EF4-FFF2-40B4-BE49-F238E27FC236}">
                <a16:creationId xmlns:a16="http://schemas.microsoft.com/office/drawing/2014/main" id="{1394310A-FBC1-7941-ABA6-8F6F6CA3F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306" y="193431"/>
            <a:ext cx="8504604" cy="6186210"/>
          </a:xfrm>
          <a:prstGeom prst="rect">
            <a:avLst/>
          </a:prstGeom>
        </p:spPr>
      </p:pic>
    </p:spTree>
    <p:extLst>
      <p:ext uri="{BB962C8B-B14F-4D97-AF65-F5344CB8AC3E}">
        <p14:creationId xmlns:p14="http://schemas.microsoft.com/office/powerpoint/2010/main" val="425339421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Vaginal endoskopi"/>
          <p:cNvSpPr txBox="1"/>
          <p:nvPr/>
        </p:nvSpPr>
        <p:spPr>
          <a:xfrm>
            <a:off x="2830724" y="626681"/>
            <a:ext cx="7343357"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0">
                <a:solidFill>
                  <a:srgbClr val="45A7DE"/>
                </a:solidFill>
              </a:defRPr>
            </a:lvl1pPr>
          </a:lstStyle>
          <a:p>
            <a:r>
              <a:rPr dirty="0"/>
              <a:t>Vaginal </a:t>
            </a:r>
            <a:r>
              <a:rPr lang="tr-TR" dirty="0" err="1"/>
              <a:t>endoscopy</a:t>
            </a:r>
            <a:r>
              <a:rPr dirty="0"/>
              <a:t> </a:t>
            </a:r>
          </a:p>
        </p:txBody>
      </p:sp>
      <p:pic>
        <p:nvPicPr>
          <p:cNvPr id="246" name="endoskopi.png" descr="endoskopi.png"/>
          <p:cNvPicPr>
            <a:picLocks noChangeAspect="1"/>
          </p:cNvPicPr>
          <p:nvPr/>
        </p:nvPicPr>
        <p:blipFill>
          <a:blip r:embed="rId3">
            <a:extLst/>
          </a:blip>
          <a:srcRect r="75104"/>
          <a:stretch>
            <a:fillRect/>
          </a:stretch>
        </p:blipFill>
        <p:spPr>
          <a:xfrm>
            <a:off x="1849891" y="2047671"/>
            <a:ext cx="2965648" cy="2895601"/>
          </a:xfrm>
          <a:prstGeom prst="rect">
            <a:avLst/>
          </a:prstGeom>
          <a:ln w="12700">
            <a:miter lim="400000"/>
          </a:ln>
        </p:spPr>
      </p:pic>
      <p:pic>
        <p:nvPicPr>
          <p:cNvPr id="247" name="endoskopi.png" descr="endoskopi.png"/>
          <p:cNvPicPr>
            <a:picLocks noChangeAspect="1"/>
          </p:cNvPicPr>
          <p:nvPr/>
        </p:nvPicPr>
        <p:blipFill>
          <a:blip r:embed="rId3">
            <a:extLst/>
          </a:blip>
          <a:srcRect l="49759" r="25402"/>
          <a:stretch>
            <a:fillRect/>
          </a:stretch>
        </p:blipFill>
        <p:spPr>
          <a:xfrm>
            <a:off x="1853265" y="6027220"/>
            <a:ext cx="2958889" cy="2895601"/>
          </a:xfrm>
          <a:prstGeom prst="rect">
            <a:avLst/>
          </a:prstGeom>
          <a:ln w="12700">
            <a:miter lim="400000"/>
          </a:ln>
        </p:spPr>
      </p:pic>
      <p:pic>
        <p:nvPicPr>
          <p:cNvPr id="248" name="endoskopi.png" descr="endoskopi.png"/>
          <p:cNvPicPr>
            <a:picLocks noChangeAspect="1"/>
          </p:cNvPicPr>
          <p:nvPr/>
        </p:nvPicPr>
        <p:blipFill>
          <a:blip r:embed="rId3">
            <a:extLst/>
          </a:blip>
          <a:srcRect l="25131" r="50412"/>
          <a:stretch>
            <a:fillRect/>
          </a:stretch>
        </p:blipFill>
        <p:spPr>
          <a:xfrm>
            <a:off x="8353284" y="2047671"/>
            <a:ext cx="2913400" cy="2895601"/>
          </a:xfrm>
          <a:prstGeom prst="rect">
            <a:avLst/>
          </a:prstGeom>
          <a:ln w="12700">
            <a:miter lim="400000"/>
          </a:ln>
        </p:spPr>
      </p:pic>
      <p:pic>
        <p:nvPicPr>
          <p:cNvPr id="249" name="endoskopi.png" descr="endoskopi.png"/>
          <p:cNvPicPr>
            <a:picLocks noChangeAspect="1"/>
          </p:cNvPicPr>
          <p:nvPr/>
        </p:nvPicPr>
        <p:blipFill>
          <a:blip r:embed="rId3">
            <a:extLst/>
          </a:blip>
          <a:srcRect l="75151"/>
          <a:stretch>
            <a:fillRect/>
          </a:stretch>
        </p:blipFill>
        <p:spPr>
          <a:xfrm>
            <a:off x="8329869" y="6027220"/>
            <a:ext cx="2960096" cy="2895601"/>
          </a:xfrm>
          <a:prstGeom prst="rect">
            <a:avLst/>
          </a:prstGeom>
          <a:ln w="12700">
            <a:miter lim="400000"/>
          </a:ln>
        </p:spPr>
      </p:pic>
      <p:sp>
        <p:nvSpPr>
          <p:cNvPr id="250" name="Erken Pro-östrus"/>
          <p:cNvSpPr txBox="1"/>
          <p:nvPr/>
        </p:nvSpPr>
        <p:spPr>
          <a:xfrm>
            <a:off x="1552330" y="5340387"/>
            <a:ext cx="3560573"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err="1"/>
              <a:t>Erken</a:t>
            </a:r>
            <a:r>
              <a:rPr dirty="0"/>
              <a:t> Pro-</a:t>
            </a:r>
            <a:r>
              <a:rPr dirty="0" err="1"/>
              <a:t>östrus</a:t>
            </a:r>
            <a:endParaRPr dirty="0"/>
          </a:p>
        </p:txBody>
      </p:sp>
      <p:sp>
        <p:nvSpPr>
          <p:cNvPr id="251" name="Pro-östrus"/>
          <p:cNvSpPr txBox="1"/>
          <p:nvPr/>
        </p:nvSpPr>
        <p:spPr>
          <a:xfrm>
            <a:off x="8683270" y="5340387"/>
            <a:ext cx="2253489"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Pro-östrus</a:t>
            </a:r>
          </a:p>
        </p:txBody>
      </p:sp>
      <p:sp>
        <p:nvSpPr>
          <p:cNvPr id="252" name="Östrus"/>
          <p:cNvSpPr txBox="1"/>
          <p:nvPr/>
        </p:nvSpPr>
        <p:spPr>
          <a:xfrm>
            <a:off x="2624972" y="8949253"/>
            <a:ext cx="1415289"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Östrus</a:t>
            </a:r>
          </a:p>
        </p:txBody>
      </p:sp>
      <p:sp>
        <p:nvSpPr>
          <p:cNvPr id="253" name="Di-östrus"/>
          <p:cNvSpPr txBox="1"/>
          <p:nvPr/>
        </p:nvSpPr>
        <p:spPr>
          <a:xfrm>
            <a:off x="8832114" y="8949253"/>
            <a:ext cx="1955801"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Di-östrus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ohumlama zamanı"/>
          <p:cNvSpPr txBox="1">
            <a:spLocks noGrp="1"/>
          </p:cNvSpPr>
          <p:nvPr>
            <p:ph type="title"/>
          </p:nvPr>
        </p:nvSpPr>
        <p:spPr>
          <a:prstGeom prst="rect">
            <a:avLst/>
          </a:prstGeom>
        </p:spPr>
        <p:txBody>
          <a:bodyPr/>
          <a:lstStyle/>
          <a:p>
            <a:r>
              <a:rPr lang="tr-TR" dirty="0" err="1"/>
              <a:t>Timing</a:t>
            </a:r>
            <a:r>
              <a:rPr lang="tr-TR" dirty="0"/>
              <a:t> of </a:t>
            </a:r>
            <a:r>
              <a:rPr lang="tr-TR" dirty="0" err="1"/>
              <a:t>Insemination</a:t>
            </a:r>
            <a:endParaRPr dirty="0"/>
          </a:p>
        </p:txBody>
      </p:sp>
      <p:sp>
        <p:nvSpPr>
          <p:cNvPr id="258" name="Kullanılan sperma (Taze, soğutulmuş, Dondurulmuş)…"/>
          <p:cNvSpPr txBox="1">
            <a:spLocks noGrp="1"/>
          </p:cNvSpPr>
          <p:nvPr>
            <p:ph type="body" idx="1"/>
          </p:nvPr>
        </p:nvSpPr>
        <p:spPr>
          <a:xfrm>
            <a:off x="1146907" y="1906954"/>
            <a:ext cx="10464800" cy="5715000"/>
          </a:xfrm>
          <a:prstGeom prst="rect">
            <a:avLst/>
          </a:prstGeom>
        </p:spPr>
        <p:txBody>
          <a:bodyPr/>
          <a:lstStyle/>
          <a:p>
            <a:pPr>
              <a:buBlip>
                <a:blip r:embed="rId2"/>
              </a:buBlip>
            </a:pPr>
            <a:r>
              <a:rPr lang="tr-TR" dirty="0" err="1"/>
              <a:t>Fresh</a:t>
            </a:r>
            <a:r>
              <a:rPr lang="tr-TR" dirty="0"/>
              <a:t>, </a:t>
            </a:r>
            <a:r>
              <a:rPr lang="tr-TR" dirty="0" err="1"/>
              <a:t>chilled</a:t>
            </a:r>
            <a:r>
              <a:rPr lang="tr-TR" dirty="0"/>
              <a:t> </a:t>
            </a:r>
            <a:r>
              <a:rPr lang="tr-TR" dirty="0" err="1"/>
              <a:t>or</a:t>
            </a:r>
            <a:r>
              <a:rPr lang="tr-TR" dirty="0"/>
              <a:t> </a:t>
            </a:r>
            <a:r>
              <a:rPr lang="tr-TR" dirty="0" err="1"/>
              <a:t>frozen</a:t>
            </a:r>
            <a:r>
              <a:rPr lang="tr-TR" dirty="0"/>
              <a:t> semen ?</a:t>
            </a:r>
          </a:p>
          <a:p>
            <a:pPr>
              <a:buBlip>
                <a:blip r:embed="rId2"/>
              </a:buBlip>
            </a:pPr>
            <a:r>
              <a:rPr dirty="0"/>
              <a:t>0 + 2 + 2,</a:t>
            </a:r>
          </a:p>
          <a:p>
            <a:pPr>
              <a:buBlip>
                <a:blip r:embed="rId2"/>
              </a:buBlip>
            </a:pPr>
            <a:r>
              <a:rPr dirty="0"/>
              <a:t>+2 +2,</a:t>
            </a:r>
            <a:endParaRPr lang="tr-TR" dirty="0"/>
          </a:p>
          <a:p>
            <a:pPr>
              <a:buBlip>
                <a:blip r:embed="rId2"/>
              </a:buBlip>
            </a:pPr>
            <a:r>
              <a:rPr lang="tr-TR" dirty="0"/>
              <a:t>+2</a:t>
            </a:r>
            <a:endParaRPr dirty="0"/>
          </a:p>
        </p:txBody>
      </p:sp>
      <p:pic>
        <p:nvPicPr>
          <p:cNvPr id="259" name="Untitled 2.png" descr="Untitled 2.png"/>
          <p:cNvPicPr>
            <a:picLocks noChangeAspect="1"/>
          </p:cNvPicPr>
          <p:nvPr/>
        </p:nvPicPr>
        <p:blipFill>
          <a:blip r:embed="rId3">
            <a:extLst/>
          </a:blip>
          <a:stretch>
            <a:fillRect/>
          </a:stretch>
        </p:blipFill>
        <p:spPr>
          <a:xfrm>
            <a:off x="6207369" y="3605923"/>
            <a:ext cx="6516077" cy="6147677"/>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perma tipi ve fertil dönem"/>
          <p:cNvSpPr txBox="1">
            <a:spLocks noGrp="1"/>
          </p:cNvSpPr>
          <p:nvPr>
            <p:ph type="title"/>
          </p:nvPr>
        </p:nvSpPr>
        <p:spPr>
          <a:xfrm>
            <a:off x="517140" y="-85793"/>
            <a:ext cx="11970521" cy="2438401"/>
          </a:xfrm>
          <a:prstGeom prst="rect">
            <a:avLst/>
          </a:prstGeom>
        </p:spPr>
        <p:txBody>
          <a:bodyPr/>
          <a:lstStyle/>
          <a:p>
            <a:r>
              <a:rPr lang="tr-TR" dirty="0"/>
              <a:t>Sperm </a:t>
            </a:r>
            <a:r>
              <a:rPr lang="tr-TR" dirty="0" err="1"/>
              <a:t>type</a:t>
            </a:r>
            <a:r>
              <a:rPr lang="tr-TR" dirty="0"/>
              <a:t> </a:t>
            </a:r>
            <a:r>
              <a:rPr lang="tr-TR" dirty="0" err="1"/>
              <a:t>and</a:t>
            </a:r>
            <a:r>
              <a:rPr lang="tr-TR" dirty="0"/>
              <a:t> Life </a:t>
            </a:r>
            <a:r>
              <a:rPr lang="tr-TR" dirty="0" err="1"/>
              <a:t>span</a:t>
            </a:r>
            <a:endParaRPr dirty="0"/>
          </a:p>
        </p:txBody>
      </p:sp>
      <p:graphicFrame>
        <p:nvGraphicFramePr>
          <p:cNvPr id="262" name="Table"/>
          <p:cNvGraphicFramePr/>
          <p:nvPr>
            <p:extLst>
              <p:ext uri="{D42A27DB-BD31-4B8C-83A1-F6EECF244321}">
                <p14:modId xmlns:p14="http://schemas.microsoft.com/office/powerpoint/2010/main" val="359273705"/>
              </p:ext>
            </p:extLst>
          </p:nvPr>
        </p:nvGraphicFramePr>
        <p:xfrm>
          <a:off x="270018" y="2119904"/>
          <a:ext cx="12626544" cy="7402017"/>
        </p:xfrm>
        <a:graphic>
          <a:graphicData uri="http://schemas.openxmlformats.org/drawingml/2006/table">
            <a:tbl>
              <a:tblPr firstRow="1" firstCol="1">
                <a:tableStyleId>{2708684C-4D16-4618-839F-0558EEFCDFE6}</a:tableStyleId>
              </a:tblPr>
              <a:tblGrid>
                <a:gridCol w="2286026">
                  <a:extLst>
                    <a:ext uri="{9D8B030D-6E8A-4147-A177-3AD203B41FA5}">
                      <a16:colId xmlns:a16="http://schemas.microsoft.com/office/drawing/2014/main" val="20000"/>
                    </a:ext>
                  </a:extLst>
                </a:gridCol>
                <a:gridCol w="2167658">
                  <a:extLst>
                    <a:ext uri="{9D8B030D-6E8A-4147-A177-3AD203B41FA5}">
                      <a16:colId xmlns:a16="http://schemas.microsoft.com/office/drawing/2014/main" val="20001"/>
                    </a:ext>
                  </a:extLst>
                </a:gridCol>
                <a:gridCol w="2175167">
                  <a:extLst>
                    <a:ext uri="{9D8B030D-6E8A-4147-A177-3AD203B41FA5}">
                      <a16:colId xmlns:a16="http://schemas.microsoft.com/office/drawing/2014/main" val="20002"/>
                    </a:ext>
                  </a:extLst>
                </a:gridCol>
                <a:gridCol w="2892124">
                  <a:extLst>
                    <a:ext uri="{9D8B030D-6E8A-4147-A177-3AD203B41FA5}">
                      <a16:colId xmlns:a16="http://schemas.microsoft.com/office/drawing/2014/main" val="20003"/>
                    </a:ext>
                  </a:extLst>
                </a:gridCol>
                <a:gridCol w="3105569">
                  <a:extLst>
                    <a:ext uri="{9D8B030D-6E8A-4147-A177-3AD203B41FA5}">
                      <a16:colId xmlns:a16="http://schemas.microsoft.com/office/drawing/2014/main" val="20004"/>
                    </a:ext>
                  </a:extLst>
                </a:gridCol>
              </a:tblGrid>
              <a:tr h="1850504">
                <a:tc>
                  <a:txBody>
                    <a:bodyPr/>
                    <a:lstStyle/>
                    <a:p>
                      <a:pPr>
                        <a:defRPr>
                          <a:solidFill>
                            <a:srgbClr val="000000"/>
                          </a:solidFill>
                        </a:defRPr>
                      </a:pPr>
                      <a:r>
                        <a:rPr sz="3600" dirty="0">
                          <a:solidFill>
                            <a:srgbClr val="45A7DE"/>
                          </a:solidFill>
                        </a:rPr>
                        <a:t>Sperm</a:t>
                      </a:r>
                    </a:p>
                  </a:txBody>
                  <a:tcPr marL="50800" marR="50800" marT="50800" marB="50800" anchor="ctr" horzOverflow="overflow"/>
                </a:tc>
                <a:tc>
                  <a:txBody>
                    <a:bodyPr/>
                    <a:lstStyle/>
                    <a:p>
                      <a:pPr>
                        <a:defRPr>
                          <a:solidFill>
                            <a:srgbClr val="000000"/>
                          </a:solidFill>
                        </a:defRPr>
                      </a:pPr>
                      <a:r>
                        <a:rPr sz="3600" dirty="0">
                          <a:solidFill>
                            <a:srgbClr val="45A7DE"/>
                          </a:solidFill>
                        </a:rPr>
                        <a:t>Do</a:t>
                      </a:r>
                      <a:r>
                        <a:rPr lang="tr-TR" sz="3600" dirty="0">
                          <a:solidFill>
                            <a:srgbClr val="45A7DE"/>
                          </a:solidFill>
                        </a:rPr>
                        <a:t>se</a:t>
                      </a:r>
                      <a:endParaRPr sz="3600" dirty="0">
                        <a:solidFill>
                          <a:srgbClr val="45A7DE"/>
                        </a:solidFill>
                      </a:endParaRPr>
                    </a:p>
                  </a:txBody>
                  <a:tcPr marL="50800" marR="50800" marT="50800" marB="50800" anchor="ctr" horzOverflow="overflow"/>
                </a:tc>
                <a:tc>
                  <a:txBody>
                    <a:bodyPr/>
                    <a:lstStyle/>
                    <a:p>
                      <a:pPr>
                        <a:defRPr>
                          <a:solidFill>
                            <a:srgbClr val="000000"/>
                          </a:solidFill>
                        </a:defRPr>
                      </a:pPr>
                      <a:r>
                        <a:rPr lang="tr-TR" sz="3600" dirty="0" err="1">
                          <a:solidFill>
                            <a:srgbClr val="45A7DE"/>
                          </a:solidFill>
                        </a:rPr>
                        <a:t>Expected</a:t>
                      </a:r>
                      <a:r>
                        <a:rPr lang="tr-TR" sz="3600" dirty="0">
                          <a:solidFill>
                            <a:srgbClr val="45A7DE"/>
                          </a:solidFill>
                        </a:rPr>
                        <a:t> life </a:t>
                      </a:r>
                      <a:r>
                        <a:rPr lang="tr-TR" sz="3600" dirty="0" err="1">
                          <a:solidFill>
                            <a:srgbClr val="45A7DE"/>
                          </a:solidFill>
                        </a:rPr>
                        <a:t>span</a:t>
                      </a:r>
                      <a:endParaRPr sz="3600" dirty="0">
                        <a:solidFill>
                          <a:srgbClr val="45A7DE"/>
                        </a:solidFill>
                      </a:endParaRPr>
                    </a:p>
                  </a:txBody>
                  <a:tcPr marL="50800" marR="50800" marT="50800" marB="50800" anchor="ctr" horzOverflow="overflow"/>
                </a:tc>
                <a:tc>
                  <a:txBody>
                    <a:bodyPr/>
                    <a:lstStyle/>
                    <a:p>
                      <a:pPr>
                        <a:defRPr>
                          <a:solidFill>
                            <a:srgbClr val="000000"/>
                          </a:solidFill>
                        </a:defRPr>
                      </a:pPr>
                      <a:r>
                        <a:rPr lang="tr-TR" sz="3600" dirty="0">
                          <a:solidFill>
                            <a:srgbClr val="45A7DE"/>
                          </a:solidFill>
                        </a:rPr>
                        <a:t>Schedule</a:t>
                      </a:r>
                      <a:endParaRPr sz="3600" dirty="0">
                        <a:solidFill>
                          <a:srgbClr val="45A7DE"/>
                        </a:solidFill>
                      </a:endParaRPr>
                    </a:p>
                  </a:txBody>
                  <a:tcPr marL="50800" marR="50800" marT="50800" marB="50800" anchor="ctr" horzOverflow="overflow"/>
                </a:tc>
                <a:tc>
                  <a:txBody>
                    <a:bodyPr/>
                    <a:lstStyle/>
                    <a:p>
                      <a:pPr>
                        <a:defRPr>
                          <a:solidFill>
                            <a:srgbClr val="000000"/>
                          </a:solidFill>
                        </a:defRPr>
                      </a:pPr>
                      <a:r>
                        <a:rPr sz="3600" dirty="0">
                          <a:solidFill>
                            <a:srgbClr val="45A7DE"/>
                          </a:solidFill>
                        </a:rPr>
                        <a:t>% </a:t>
                      </a:r>
                      <a:r>
                        <a:rPr sz="3600" dirty="0" err="1">
                          <a:solidFill>
                            <a:srgbClr val="45A7DE"/>
                          </a:solidFill>
                        </a:rPr>
                        <a:t>Fertili</a:t>
                      </a:r>
                      <a:r>
                        <a:rPr lang="tr-TR" sz="3600" dirty="0" err="1">
                          <a:solidFill>
                            <a:srgbClr val="45A7DE"/>
                          </a:solidFill>
                        </a:rPr>
                        <a:t>ty</a:t>
                      </a:r>
                      <a:endParaRPr sz="3600" dirty="0">
                        <a:solidFill>
                          <a:srgbClr val="45A7DE"/>
                        </a:solidFill>
                      </a:endParaRPr>
                    </a:p>
                  </a:txBody>
                  <a:tcPr marL="50800" marR="50800" marT="50800" marB="50800" anchor="ctr" horzOverflow="overflow"/>
                </a:tc>
                <a:extLst>
                  <a:ext uri="{0D108BD9-81ED-4DB2-BD59-A6C34878D82A}">
                    <a16:rowId xmlns:a16="http://schemas.microsoft.com/office/drawing/2014/main" val="10000"/>
                  </a:ext>
                </a:extLst>
              </a:tr>
              <a:tr h="1503324">
                <a:tc>
                  <a:txBody>
                    <a:bodyPr/>
                    <a:lstStyle/>
                    <a:p>
                      <a:pPr>
                        <a:defRPr>
                          <a:solidFill>
                            <a:srgbClr val="000000"/>
                          </a:solidFill>
                        </a:defRPr>
                      </a:pPr>
                      <a:r>
                        <a:rPr lang="tr-TR" sz="3600" dirty="0" err="1">
                          <a:solidFill>
                            <a:srgbClr val="45A7DE"/>
                          </a:solidFill>
                        </a:rPr>
                        <a:t>Fresh</a:t>
                      </a:r>
                      <a:endParaRPr sz="3600" dirty="0">
                        <a:solidFill>
                          <a:srgbClr val="45A7DE"/>
                        </a:solidFill>
                      </a:endParaRPr>
                    </a:p>
                  </a:txBody>
                  <a:tcPr marL="50800" marR="50800" marT="50800" marB="50800" anchor="ctr" horzOverflow="overflow"/>
                </a:tc>
                <a:tc>
                  <a:txBody>
                    <a:bodyPr/>
                    <a:lstStyle/>
                    <a:p>
                      <a:pPr>
                        <a:defRPr sz="3600"/>
                      </a:pPr>
                      <a:r>
                        <a:t>150-200 x 10</a:t>
                      </a:r>
                      <a:r>
                        <a:rPr baseline="31999"/>
                        <a:t>6</a:t>
                      </a:r>
                    </a:p>
                  </a:txBody>
                  <a:tcPr marL="50800" marR="50800" marT="50800" marB="50800" anchor="ctr" horzOverflow="overflow"/>
                </a:tc>
                <a:tc>
                  <a:txBody>
                    <a:bodyPr/>
                    <a:lstStyle/>
                    <a:p>
                      <a:pPr>
                        <a:defRPr>
                          <a:solidFill>
                            <a:srgbClr val="000000"/>
                          </a:solidFill>
                        </a:defRPr>
                      </a:pPr>
                      <a:r>
                        <a:rPr sz="3600" dirty="0">
                          <a:solidFill>
                            <a:srgbClr val="858585"/>
                          </a:solidFill>
                        </a:rPr>
                        <a:t>4-6 </a:t>
                      </a:r>
                      <a:r>
                        <a:rPr lang="tr-TR" sz="3600" dirty="0">
                          <a:solidFill>
                            <a:srgbClr val="858585"/>
                          </a:solidFill>
                        </a:rPr>
                        <a:t>d</a:t>
                      </a:r>
                      <a:endParaRPr sz="3600" dirty="0">
                        <a:solidFill>
                          <a:srgbClr val="858585"/>
                        </a:solidFill>
                      </a:endParaRPr>
                    </a:p>
                  </a:txBody>
                  <a:tcPr marL="50800" marR="50800" marT="50800" marB="50800" anchor="ctr" horzOverflow="overflow"/>
                </a:tc>
                <a:tc>
                  <a:txBody>
                    <a:bodyPr/>
                    <a:lstStyle/>
                    <a:p>
                      <a:pPr>
                        <a:defRPr>
                          <a:solidFill>
                            <a:srgbClr val="000000"/>
                          </a:solidFill>
                        </a:defRPr>
                      </a:pPr>
                      <a:r>
                        <a:rPr sz="3600" dirty="0">
                          <a:solidFill>
                            <a:srgbClr val="858585"/>
                          </a:solidFill>
                        </a:rPr>
                        <a:t>4-1</a:t>
                      </a:r>
                      <a:r>
                        <a:rPr lang="tr-TR" sz="3600" dirty="0">
                          <a:solidFill>
                            <a:srgbClr val="858585"/>
                          </a:solidFill>
                        </a:rPr>
                        <a:t>8</a:t>
                      </a:r>
                      <a:r>
                        <a:rPr sz="3600" dirty="0">
                          <a:solidFill>
                            <a:srgbClr val="858585"/>
                          </a:solidFill>
                        </a:rPr>
                        <a:t> ng/ml </a:t>
                      </a:r>
                      <a:r>
                        <a:rPr sz="3600" dirty="0" err="1">
                          <a:solidFill>
                            <a:srgbClr val="858585"/>
                          </a:solidFill>
                        </a:rPr>
                        <a:t>pg</a:t>
                      </a:r>
                      <a:r>
                        <a:rPr sz="3600" dirty="0">
                          <a:solidFill>
                            <a:srgbClr val="858585"/>
                          </a:solidFill>
                        </a:rPr>
                        <a:t> x 3</a:t>
                      </a:r>
                    </a:p>
                  </a:txBody>
                  <a:tcPr marL="50800" marR="50800" marT="50800" marB="50800" anchor="ctr" horzOverflow="overflow"/>
                </a:tc>
                <a:tc>
                  <a:txBody>
                    <a:bodyPr/>
                    <a:lstStyle/>
                    <a:p>
                      <a:pPr>
                        <a:defRPr>
                          <a:solidFill>
                            <a:srgbClr val="000000"/>
                          </a:solidFill>
                        </a:defRPr>
                      </a:pPr>
                      <a:r>
                        <a:rPr sz="3600">
                          <a:solidFill>
                            <a:srgbClr val="858585"/>
                          </a:solidFill>
                        </a:rPr>
                        <a:t>Vaginal/80-90</a:t>
                      </a:r>
                    </a:p>
                  </a:txBody>
                  <a:tcPr marL="50800" marR="50800" marT="50800" marB="50800" anchor="ctr" horzOverflow="overflow"/>
                </a:tc>
                <a:extLst>
                  <a:ext uri="{0D108BD9-81ED-4DB2-BD59-A6C34878D82A}">
                    <a16:rowId xmlns:a16="http://schemas.microsoft.com/office/drawing/2014/main" val="10001"/>
                  </a:ext>
                </a:extLst>
              </a:tr>
              <a:tr h="1789351">
                <a:tc>
                  <a:txBody>
                    <a:bodyPr/>
                    <a:lstStyle/>
                    <a:p>
                      <a:pPr>
                        <a:defRPr>
                          <a:solidFill>
                            <a:srgbClr val="000000"/>
                          </a:solidFill>
                        </a:defRPr>
                      </a:pPr>
                      <a:r>
                        <a:rPr lang="tr-TR" sz="3600" dirty="0" err="1">
                          <a:solidFill>
                            <a:srgbClr val="45A7DE"/>
                          </a:solidFill>
                        </a:rPr>
                        <a:t>Chilled</a:t>
                      </a:r>
                      <a:endParaRPr sz="3600" dirty="0">
                        <a:solidFill>
                          <a:srgbClr val="45A7DE"/>
                        </a:solidFill>
                      </a:endParaRPr>
                    </a:p>
                  </a:txBody>
                  <a:tcPr marL="50800" marR="50800" marT="50800" marB="50800" anchor="ctr" horzOverflow="overflow"/>
                </a:tc>
                <a:tc>
                  <a:txBody>
                    <a:bodyPr/>
                    <a:lstStyle/>
                    <a:p>
                      <a:pPr>
                        <a:defRPr sz="3600"/>
                      </a:pPr>
                      <a:r>
                        <a:t>150-200 x 10</a:t>
                      </a:r>
                      <a:r>
                        <a:rPr baseline="31999"/>
                        <a:t>6</a:t>
                      </a:r>
                    </a:p>
                  </a:txBody>
                  <a:tcPr marL="50800" marR="50800" marT="50800" marB="50800" anchor="ctr" horzOverflow="overflow"/>
                </a:tc>
                <a:tc>
                  <a:txBody>
                    <a:bodyPr/>
                    <a:lstStyle/>
                    <a:p>
                      <a:pPr>
                        <a:defRPr>
                          <a:solidFill>
                            <a:srgbClr val="000000"/>
                          </a:solidFill>
                        </a:defRPr>
                      </a:pPr>
                      <a:r>
                        <a:rPr sz="3600" dirty="0">
                          <a:solidFill>
                            <a:srgbClr val="858585"/>
                          </a:solidFill>
                        </a:rPr>
                        <a:t>24-72 </a:t>
                      </a:r>
                      <a:r>
                        <a:rPr lang="tr-TR" sz="3600" dirty="0">
                          <a:solidFill>
                            <a:srgbClr val="858585"/>
                          </a:solidFill>
                        </a:rPr>
                        <a:t>h</a:t>
                      </a:r>
                      <a:endParaRPr sz="3600" dirty="0">
                        <a:solidFill>
                          <a:srgbClr val="858585"/>
                        </a:solidFill>
                      </a:endParaRPr>
                    </a:p>
                  </a:txBody>
                  <a:tcPr marL="50800" marR="50800" marT="50800" marB="50800" anchor="ctr" horzOverflow="overflow"/>
                </a:tc>
                <a:tc>
                  <a:txBody>
                    <a:bodyPr/>
                    <a:lstStyle/>
                    <a:p>
                      <a:pPr>
                        <a:defRPr>
                          <a:solidFill>
                            <a:srgbClr val="000000"/>
                          </a:solidFill>
                        </a:defRPr>
                      </a:pPr>
                      <a:r>
                        <a:rPr lang="tr-TR" sz="3600" dirty="0">
                          <a:solidFill>
                            <a:srgbClr val="858585"/>
                          </a:solidFill>
                        </a:rPr>
                        <a:t>8</a:t>
                      </a:r>
                      <a:r>
                        <a:rPr sz="3600" dirty="0">
                          <a:solidFill>
                            <a:srgbClr val="858585"/>
                          </a:solidFill>
                        </a:rPr>
                        <a:t>-1</a:t>
                      </a:r>
                      <a:r>
                        <a:rPr lang="tr-TR" sz="3600" dirty="0">
                          <a:solidFill>
                            <a:srgbClr val="858585"/>
                          </a:solidFill>
                        </a:rPr>
                        <a:t>8</a:t>
                      </a:r>
                      <a:r>
                        <a:rPr sz="3600" dirty="0">
                          <a:solidFill>
                            <a:srgbClr val="858585"/>
                          </a:solidFill>
                        </a:rPr>
                        <a:t> ng/ml </a:t>
                      </a:r>
                      <a:r>
                        <a:rPr sz="3600" dirty="0" err="1">
                          <a:solidFill>
                            <a:srgbClr val="858585"/>
                          </a:solidFill>
                        </a:rPr>
                        <a:t>pg</a:t>
                      </a:r>
                      <a:r>
                        <a:rPr sz="3600" dirty="0">
                          <a:solidFill>
                            <a:srgbClr val="858585"/>
                          </a:solidFill>
                        </a:rPr>
                        <a:t> x 4</a:t>
                      </a:r>
                    </a:p>
                  </a:txBody>
                  <a:tcPr marL="50800" marR="50800" marT="50800" marB="50800" anchor="ctr" horzOverflow="overflow"/>
                </a:tc>
                <a:tc>
                  <a:txBody>
                    <a:bodyPr/>
                    <a:lstStyle/>
                    <a:p>
                      <a:pPr>
                        <a:defRPr>
                          <a:solidFill>
                            <a:srgbClr val="000000"/>
                          </a:solidFill>
                        </a:defRPr>
                      </a:pPr>
                      <a:r>
                        <a:rPr sz="3600">
                          <a:solidFill>
                            <a:srgbClr val="858585"/>
                          </a:solidFill>
                        </a:rPr>
                        <a:t>Transcervikal/vaginal %70</a:t>
                      </a:r>
                    </a:p>
                  </a:txBody>
                  <a:tcPr marL="50800" marR="50800" marT="50800" marB="50800" anchor="ctr" horzOverflow="overflow"/>
                </a:tc>
                <a:extLst>
                  <a:ext uri="{0D108BD9-81ED-4DB2-BD59-A6C34878D82A}">
                    <a16:rowId xmlns:a16="http://schemas.microsoft.com/office/drawing/2014/main" val="10002"/>
                  </a:ext>
                </a:extLst>
              </a:tr>
              <a:tr h="2258838">
                <a:tc>
                  <a:txBody>
                    <a:bodyPr/>
                    <a:lstStyle/>
                    <a:p>
                      <a:pPr>
                        <a:defRPr>
                          <a:solidFill>
                            <a:srgbClr val="000000"/>
                          </a:solidFill>
                        </a:defRPr>
                      </a:pPr>
                      <a:r>
                        <a:rPr lang="tr-TR" sz="3600" dirty="0" err="1">
                          <a:solidFill>
                            <a:srgbClr val="45A7DE"/>
                          </a:solidFill>
                        </a:rPr>
                        <a:t>Frozen</a:t>
                      </a:r>
                      <a:endParaRPr sz="3600" dirty="0">
                        <a:solidFill>
                          <a:srgbClr val="45A7DE"/>
                        </a:solidFill>
                      </a:endParaRPr>
                    </a:p>
                  </a:txBody>
                  <a:tcPr marL="50800" marR="50800" marT="50800" marB="50800" anchor="ctr" horzOverflow="overflow">
                    <a:lnB w="12700">
                      <a:miter lim="400000"/>
                    </a:lnB>
                  </a:tcPr>
                </a:tc>
                <a:tc>
                  <a:txBody>
                    <a:bodyPr/>
                    <a:lstStyle/>
                    <a:p>
                      <a:pPr>
                        <a:defRPr sz="3600"/>
                      </a:pPr>
                      <a:r>
                        <a:t>50-300 x 10</a:t>
                      </a:r>
                      <a:r>
                        <a:rPr baseline="31999"/>
                        <a:t>6</a:t>
                      </a:r>
                    </a:p>
                  </a:txBody>
                  <a:tcPr marL="50800" marR="50800" marT="50800" marB="50800" anchor="ctr" horzOverflow="overflow">
                    <a:lnB w="12700">
                      <a:miter lim="400000"/>
                    </a:lnB>
                  </a:tcPr>
                </a:tc>
                <a:tc>
                  <a:txBody>
                    <a:bodyPr/>
                    <a:lstStyle/>
                    <a:p>
                      <a:pPr>
                        <a:defRPr>
                          <a:solidFill>
                            <a:srgbClr val="000000"/>
                          </a:solidFill>
                        </a:defRPr>
                      </a:pPr>
                      <a:r>
                        <a:rPr sz="3600" dirty="0">
                          <a:solidFill>
                            <a:srgbClr val="858585"/>
                          </a:solidFill>
                        </a:rPr>
                        <a:t>12-24 </a:t>
                      </a:r>
                      <a:r>
                        <a:rPr lang="tr-TR" sz="3600" dirty="0">
                          <a:solidFill>
                            <a:srgbClr val="858585"/>
                          </a:solidFill>
                        </a:rPr>
                        <a:t>h</a:t>
                      </a:r>
                      <a:endParaRPr sz="3600" dirty="0">
                        <a:solidFill>
                          <a:srgbClr val="858585"/>
                        </a:solidFill>
                      </a:endParaRPr>
                    </a:p>
                  </a:txBody>
                  <a:tcPr marL="50800" marR="50800" marT="50800" marB="50800" anchor="ctr" horzOverflow="overflow">
                    <a:lnB w="12700">
                      <a:miter lim="400000"/>
                    </a:lnB>
                  </a:tcPr>
                </a:tc>
                <a:tc>
                  <a:txBody>
                    <a:bodyPr/>
                    <a:lstStyle/>
                    <a:p>
                      <a:pPr>
                        <a:defRPr>
                          <a:solidFill>
                            <a:srgbClr val="000000"/>
                          </a:solidFill>
                        </a:defRPr>
                      </a:pPr>
                      <a:r>
                        <a:rPr lang="tr-TR" sz="3600" dirty="0">
                          <a:solidFill>
                            <a:srgbClr val="858585"/>
                          </a:solidFill>
                        </a:rPr>
                        <a:t>10-18</a:t>
                      </a:r>
                      <a:r>
                        <a:rPr sz="3600" dirty="0">
                          <a:solidFill>
                            <a:srgbClr val="858585"/>
                          </a:solidFill>
                        </a:rPr>
                        <a:t> ng/ml x 2</a:t>
                      </a:r>
                    </a:p>
                  </a:txBody>
                  <a:tcPr marL="50800" marR="50800" marT="50800" marB="50800" anchor="ctr" horzOverflow="overflow">
                    <a:lnB w="12700">
                      <a:miter lim="400000"/>
                    </a:lnB>
                  </a:tcPr>
                </a:tc>
                <a:tc>
                  <a:txBody>
                    <a:bodyPr/>
                    <a:lstStyle/>
                    <a:p>
                      <a:pPr>
                        <a:defRPr>
                          <a:solidFill>
                            <a:srgbClr val="000000"/>
                          </a:solidFill>
                        </a:defRPr>
                      </a:pPr>
                      <a:r>
                        <a:rPr sz="3600" dirty="0">
                          <a:solidFill>
                            <a:srgbClr val="858585"/>
                          </a:solidFill>
                        </a:rPr>
                        <a:t>%45
</a:t>
                      </a:r>
                      <a:r>
                        <a:rPr sz="3600" dirty="0" err="1">
                          <a:solidFill>
                            <a:srgbClr val="858585"/>
                          </a:solidFill>
                        </a:rPr>
                        <a:t>Transservikal</a:t>
                      </a:r>
                      <a:r>
                        <a:rPr sz="3600" dirty="0">
                          <a:solidFill>
                            <a:srgbClr val="858585"/>
                          </a:solidFill>
                        </a:rPr>
                        <a:t>/</a:t>
                      </a:r>
                      <a:r>
                        <a:rPr sz="3600" dirty="0" err="1">
                          <a:solidFill>
                            <a:srgbClr val="858585"/>
                          </a:solidFill>
                        </a:rPr>
                        <a:t>intrauterin</a:t>
                      </a:r>
                      <a:endParaRPr sz="3600" dirty="0">
                        <a:solidFill>
                          <a:srgbClr val="858585"/>
                        </a:solidFill>
                      </a:endParaRPr>
                    </a:p>
                  </a:txBody>
                  <a:tcPr marL="50800" marR="50800" marT="50800" marB="50800" anchor="ctr" horzOverflow="overflow">
                    <a:lnB w="12700">
                      <a:miter lim="400000"/>
                    </a:lnB>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Image" descr="Image"/>
          <p:cNvPicPr>
            <a:picLocks noChangeAspect="1"/>
          </p:cNvPicPr>
          <p:nvPr/>
        </p:nvPicPr>
        <p:blipFill>
          <a:blip r:embed="rId2">
            <a:extLst/>
          </a:blip>
          <a:stretch>
            <a:fillRect/>
          </a:stretch>
        </p:blipFill>
        <p:spPr>
          <a:xfrm>
            <a:off x="1040465" y="2539376"/>
            <a:ext cx="10923870" cy="5097807"/>
          </a:xfrm>
          <a:prstGeom prst="rect">
            <a:avLst/>
          </a:prstGeom>
          <a:ln w="12700">
            <a:miter lim="400000"/>
          </a:ln>
        </p:spPr>
      </p:pic>
      <p:sp>
        <p:nvSpPr>
          <p:cNvPr id="265" name="Tohumlama Yöntemleri"/>
          <p:cNvSpPr txBox="1">
            <a:spLocks noGrp="1"/>
          </p:cNvSpPr>
          <p:nvPr>
            <p:ph type="title"/>
          </p:nvPr>
        </p:nvSpPr>
        <p:spPr>
          <a:prstGeom prst="rect">
            <a:avLst/>
          </a:prstGeom>
        </p:spPr>
        <p:txBody>
          <a:bodyPr/>
          <a:lstStyle/>
          <a:p>
            <a:r>
              <a:rPr lang="tr-TR" dirty="0" err="1"/>
              <a:t>Insemination</a:t>
            </a:r>
            <a:r>
              <a:rPr lang="tr-TR" dirty="0"/>
              <a:t> </a:t>
            </a:r>
            <a:r>
              <a:rPr lang="tr-TR" dirty="0" err="1"/>
              <a:t>Techniques</a:t>
            </a:r>
            <a:endParaRPr dirty="0"/>
          </a:p>
        </p:txBody>
      </p:sp>
      <p:sp>
        <p:nvSpPr>
          <p:cNvPr id="266" name="Vaginal"/>
          <p:cNvSpPr txBox="1"/>
          <p:nvPr/>
        </p:nvSpPr>
        <p:spPr>
          <a:xfrm>
            <a:off x="3378415" y="7838884"/>
            <a:ext cx="6247970"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sz="6600" dirty="0">
                <a:solidFill>
                  <a:srgbClr val="FF0000"/>
                </a:solidFill>
              </a:rPr>
              <a:t>Vaginal</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2.jpg" descr="2.jpg"/>
          <p:cNvPicPr>
            <a:picLocks noChangeAspect="1"/>
          </p:cNvPicPr>
          <p:nvPr/>
        </p:nvPicPr>
        <p:blipFill>
          <a:blip r:embed="rId2">
            <a:extLst/>
          </a:blip>
          <a:stretch>
            <a:fillRect/>
          </a:stretch>
        </p:blipFill>
        <p:spPr>
          <a:xfrm>
            <a:off x="1837559" y="2234703"/>
            <a:ext cx="9329682" cy="6210902"/>
          </a:xfrm>
          <a:prstGeom prst="rect">
            <a:avLst/>
          </a:prstGeom>
          <a:ln w="12700">
            <a:miter lim="400000"/>
          </a:ln>
        </p:spPr>
      </p:pic>
      <p:sp>
        <p:nvSpPr>
          <p:cNvPr id="270" name="Transservikal"/>
          <p:cNvSpPr txBox="1"/>
          <p:nvPr/>
        </p:nvSpPr>
        <p:spPr>
          <a:xfrm>
            <a:off x="4353575" y="8657586"/>
            <a:ext cx="429765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sz="6000" dirty="0">
                <a:solidFill>
                  <a:srgbClr val="FF0000"/>
                </a:solidFill>
              </a:rPr>
              <a:t>Trans</a:t>
            </a:r>
            <a:r>
              <a:rPr lang="tr-TR" sz="6000" dirty="0">
                <a:solidFill>
                  <a:srgbClr val="FF0000"/>
                </a:solidFill>
              </a:rPr>
              <a:t>-C</a:t>
            </a:r>
            <a:r>
              <a:rPr sz="6000" dirty="0" err="1">
                <a:solidFill>
                  <a:srgbClr val="FF0000"/>
                </a:solidFill>
              </a:rPr>
              <a:t>ervi</a:t>
            </a:r>
            <a:r>
              <a:rPr lang="tr-TR" sz="6000" dirty="0">
                <a:solidFill>
                  <a:srgbClr val="FF0000"/>
                </a:solidFill>
              </a:rPr>
              <a:t>c</a:t>
            </a:r>
            <a:r>
              <a:rPr sz="6000" dirty="0">
                <a:solidFill>
                  <a:srgbClr val="FF0000"/>
                </a:solidFill>
              </a:rPr>
              <a:t>al</a:t>
            </a:r>
          </a:p>
        </p:txBody>
      </p:sp>
      <p:pic>
        <p:nvPicPr>
          <p:cNvPr id="271" name="vag folds and cervix scope.jpg" descr="vag folds and cervix scope.jpg"/>
          <p:cNvPicPr>
            <a:picLocks noChangeAspect="1"/>
          </p:cNvPicPr>
          <p:nvPr/>
        </p:nvPicPr>
        <p:blipFill>
          <a:blip r:embed="rId3">
            <a:extLst/>
          </a:blip>
          <a:stretch>
            <a:fillRect/>
          </a:stretch>
        </p:blipFill>
        <p:spPr>
          <a:xfrm>
            <a:off x="8722135" y="2240132"/>
            <a:ext cx="2431181" cy="1823386"/>
          </a:xfrm>
          <a:prstGeom prst="rect">
            <a:avLst/>
          </a:prstGeom>
          <a:ln w="12700">
            <a:miter lim="400000"/>
          </a:ln>
        </p:spPr>
      </p:pic>
      <p:sp>
        <p:nvSpPr>
          <p:cNvPr id="6" name="Tohumlama Yöntemleri">
            <a:extLst>
              <a:ext uri="{FF2B5EF4-FFF2-40B4-BE49-F238E27FC236}">
                <a16:creationId xmlns:a16="http://schemas.microsoft.com/office/drawing/2014/main" id="{C137DDCE-0E98-C046-B8F2-A6B84A47C204}"/>
              </a:ext>
            </a:extLst>
          </p:cNvPr>
          <p:cNvSpPr txBox="1">
            <a:spLocks/>
          </p:cNvSpPr>
          <p:nvPr/>
        </p:nvSpPr>
        <p:spPr>
          <a:xfrm>
            <a:off x="1269999" y="620763"/>
            <a:ext cx="10464800" cy="2438400"/>
          </a:xfrm>
          <a:prstGeom prst="rect">
            <a:avLst/>
          </a:prstGeom>
        </p:spPr>
        <p:txBody>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9pPr>
          </a:lstStyle>
          <a:p>
            <a:pPr hangingPunct="1"/>
            <a:r>
              <a:rPr lang="tr-TR" dirty="0" err="1"/>
              <a:t>Insemination</a:t>
            </a:r>
            <a:r>
              <a:rPr lang="tr-TR" dirty="0"/>
              <a:t> </a:t>
            </a:r>
            <a:r>
              <a:rPr lang="tr-TR" dirty="0" err="1"/>
              <a:t>Techniques</a:t>
            </a:r>
            <a:endParaRPr lang="tr-TR" dirty="0"/>
          </a:p>
        </p:txBody>
      </p:sp>
      <p:pic>
        <p:nvPicPr>
          <p:cNvPr id="3" name="Picture 2">
            <a:extLst>
              <a:ext uri="{FF2B5EF4-FFF2-40B4-BE49-F238E27FC236}">
                <a16:creationId xmlns:a16="http://schemas.microsoft.com/office/drawing/2014/main" id="{A71C04C1-8ED3-224A-82E3-5EA369F1F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8666" y="7073900"/>
            <a:ext cx="3289300" cy="2463800"/>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ohumlama Yöntemleri">
            <a:extLst>
              <a:ext uri="{FF2B5EF4-FFF2-40B4-BE49-F238E27FC236}">
                <a16:creationId xmlns:a16="http://schemas.microsoft.com/office/drawing/2014/main" id="{496B9B86-DDA0-C947-9322-71111D7D55AB}"/>
              </a:ext>
            </a:extLst>
          </p:cNvPr>
          <p:cNvSpPr txBox="1">
            <a:spLocks/>
          </p:cNvSpPr>
          <p:nvPr/>
        </p:nvSpPr>
        <p:spPr>
          <a:xfrm>
            <a:off x="1269999" y="620763"/>
            <a:ext cx="10464800" cy="2438400"/>
          </a:xfrm>
          <a:prstGeom prst="rect">
            <a:avLst/>
          </a:prstGeom>
        </p:spPr>
        <p:txBody>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9pPr>
          </a:lstStyle>
          <a:p>
            <a:pPr hangingPunct="1"/>
            <a:r>
              <a:rPr lang="tr-TR" dirty="0" err="1"/>
              <a:t>Insemination</a:t>
            </a:r>
            <a:r>
              <a:rPr lang="tr-TR" dirty="0"/>
              <a:t> </a:t>
            </a:r>
            <a:r>
              <a:rPr lang="tr-TR" dirty="0" err="1"/>
              <a:t>Techniques</a:t>
            </a:r>
            <a:endParaRPr lang="tr-TR" dirty="0"/>
          </a:p>
        </p:txBody>
      </p:sp>
      <p:pic>
        <p:nvPicPr>
          <p:cNvPr id="4" name="Picture 3">
            <a:extLst>
              <a:ext uri="{FF2B5EF4-FFF2-40B4-BE49-F238E27FC236}">
                <a16:creationId xmlns:a16="http://schemas.microsoft.com/office/drawing/2014/main" id="{BD02BA54-4FE3-344A-A02E-F83F066F9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081" y="1991945"/>
            <a:ext cx="8418636" cy="6305851"/>
          </a:xfrm>
          <a:prstGeom prst="rect">
            <a:avLst/>
          </a:prstGeom>
        </p:spPr>
      </p:pic>
      <p:sp>
        <p:nvSpPr>
          <p:cNvPr id="5" name="İntra-Uterin">
            <a:extLst>
              <a:ext uri="{FF2B5EF4-FFF2-40B4-BE49-F238E27FC236}">
                <a16:creationId xmlns:a16="http://schemas.microsoft.com/office/drawing/2014/main" id="{B459D745-15BD-F740-861B-93447D170833}"/>
              </a:ext>
            </a:extLst>
          </p:cNvPr>
          <p:cNvSpPr txBox="1"/>
          <p:nvPr/>
        </p:nvSpPr>
        <p:spPr>
          <a:xfrm>
            <a:off x="5245648" y="8348120"/>
            <a:ext cx="2513509"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tr-TR" dirty="0" err="1"/>
              <a:t>Laparatomic</a:t>
            </a:r>
            <a:endParaRPr dirty="0"/>
          </a:p>
        </p:txBody>
      </p:sp>
    </p:spTree>
    <p:extLst>
      <p:ext uri="{BB962C8B-B14F-4D97-AF65-F5344CB8AC3E}">
        <p14:creationId xmlns:p14="http://schemas.microsoft.com/office/powerpoint/2010/main" val="360324618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37FAE2-86AE-7245-8A4B-1DE2C01195AC}"/>
              </a:ext>
            </a:extLst>
          </p:cNvPr>
          <p:cNvSpPr>
            <a:spLocks noGrp="1"/>
          </p:cNvSpPr>
          <p:nvPr>
            <p:ph type="title"/>
          </p:nvPr>
        </p:nvSpPr>
        <p:spPr>
          <a:xfrm>
            <a:off x="1041400" y="713154"/>
            <a:ext cx="10464800" cy="1651000"/>
          </a:xfrm>
        </p:spPr>
        <p:txBody>
          <a:bodyPr/>
          <a:lstStyle/>
          <a:p>
            <a:r>
              <a:rPr lang="tr-TR" dirty="0" err="1"/>
              <a:t>Goals</a:t>
            </a:r>
            <a:r>
              <a:rPr lang="tr-TR" dirty="0"/>
              <a:t> </a:t>
            </a:r>
            <a:r>
              <a:rPr lang="tr-TR" dirty="0" err="1"/>
              <a:t>to</a:t>
            </a:r>
            <a:r>
              <a:rPr lang="tr-TR" dirty="0"/>
              <a:t> </a:t>
            </a:r>
            <a:r>
              <a:rPr lang="tr-TR" dirty="0" err="1"/>
              <a:t>achieve</a:t>
            </a:r>
            <a:endParaRPr lang="tr-TR" dirty="0"/>
          </a:p>
        </p:txBody>
      </p:sp>
      <p:sp>
        <p:nvSpPr>
          <p:cNvPr id="4" name="Text Placeholder 3">
            <a:extLst>
              <a:ext uri="{FF2B5EF4-FFF2-40B4-BE49-F238E27FC236}">
                <a16:creationId xmlns:a16="http://schemas.microsoft.com/office/drawing/2014/main" id="{FEA297FF-D1EE-C94F-ADE1-2D4B6550017F}"/>
              </a:ext>
            </a:extLst>
          </p:cNvPr>
          <p:cNvSpPr>
            <a:spLocks noGrp="1"/>
          </p:cNvSpPr>
          <p:nvPr>
            <p:ph type="body" sz="quarter" idx="1"/>
          </p:nvPr>
        </p:nvSpPr>
        <p:spPr>
          <a:xfrm>
            <a:off x="1041399" y="2581030"/>
            <a:ext cx="11725031" cy="7020170"/>
          </a:xfrm>
        </p:spPr>
        <p:txBody>
          <a:bodyPr>
            <a:normAutofit fontScale="92500" lnSpcReduction="10000"/>
          </a:bodyPr>
          <a:lstStyle/>
          <a:p>
            <a:pPr marL="742950" indent="-742950" algn="just">
              <a:buAutoNum type="arabicPeriod"/>
            </a:pPr>
            <a:r>
              <a:rPr lang="tr-TR" dirty="0" err="1"/>
              <a:t>Indications</a:t>
            </a:r>
            <a:endParaRPr lang="tr-TR" dirty="0"/>
          </a:p>
          <a:p>
            <a:pPr marL="742950" indent="-742950" algn="just">
              <a:buAutoNum type="arabicPeriod"/>
            </a:pPr>
            <a:r>
              <a:rPr lang="tr-TR" dirty="0" err="1"/>
              <a:t>Challanges</a:t>
            </a:r>
            <a:endParaRPr lang="tr-TR" dirty="0"/>
          </a:p>
          <a:p>
            <a:pPr marL="742950" indent="-742950" algn="just">
              <a:buAutoNum type="arabicPeriod"/>
            </a:pPr>
            <a:r>
              <a:rPr lang="tr-TR" dirty="0" err="1"/>
              <a:t>Reproductive</a:t>
            </a:r>
            <a:r>
              <a:rPr lang="tr-TR" dirty="0"/>
              <a:t> </a:t>
            </a:r>
            <a:r>
              <a:rPr lang="tr-TR" dirty="0" err="1"/>
              <a:t>Physiology</a:t>
            </a:r>
            <a:endParaRPr lang="tr-TR" dirty="0"/>
          </a:p>
          <a:p>
            <a:pPr marL="742950" indent="-742950" algn="just">
              <a:buAutoNum type="arabicPeriod"/>
            </a:pPr>
            <a:r>
              <a:rPr lang="tr-TR" dirty="0" err="1"/>
              <a:t>Fertile</a:t>
            </a:r>
            <a:r>
              <a:rPr lang="tr-TR" dirty="0"/>
              <a:t> </a:t>
            </a:r>
            <a:r>
              <a:rPr lang="tr-TR" dirty="0" err="1"/>
              <a:t>Period</a:t>
            </a:r>
            <a:endParaRPr lang="tr-TR" dirty="0"/>
          </a:p>
          <a:p>
            <a:pPr marL="742950" indent="-742950" algn="just">
              <a:buAutoNum type="arabicPeriod"/>
            </a:pPr>
            <a:r>
              <a:rPr lang="tr-TR" dirty="0" err="1"/>
              <a:t>Deetermining</a:t>
            </a:r>
            <a:r>
              <a:rPr lang="tr-TR" dirty="0"/>
              <a:t> </a:t>
            </a:r>
            <a:r>
              <a:rPr lang="tr-TR" dirty="0" err="1"/>
              <a:t>the</a:t>
            </a:r>
            <a:r>
              <a:rPr lang="tr-TR" dirty="0"/>
              <a:t> optimal time </a:t>
            </a:r>
            <a:r>
              <a:rPr lang="tr-TR" dirty="0" err="1"/>
              <a:t>for</a:t>
            </a:r>
            <a:r>
              <a:rPr lang="tr-TR" dirty="0"/>
              <a:t> AI</a:t>
            </a:r>
          </a:p>
          <a:p>
            <a:pPr marL="742950" indent="-742950" algn="just">
              <a:buFontTx/>
              <a:buAutoNum type="arabicPeriod"/>
            </a:pPr>
            <a:r>
              <a:rPr lang="tr-TR" dirty="0"/>
              <a:t>Semen Collection</a:t>
            </a:r>
          </a:p>
          <a:p>
            <a:pPr marL="742950" indent="-742950" algn="just">
              <a:buAutoNum type="arabicPeriod"/>
            </a:pPr>
            <a:r>
              <a:rPr lang="tr-TR" dirty="0"/>
              <a:t>AI </a:t>
            </a:r>
            <a:r>
              <a:rPr lang="tr-TR" dirty="0" err="1"/>
              <a:t>Technique</a:t>
            </a:r>
            <a:endParaRPr lang="tr-TR" dirty="0"/>
          </a:p>
          <a:p>
            <a:pPr marL="742950" indent="-742950" algn="just">
              <a:buAutoNum type="arabicPeriod"/>
            </a:pPr>
            <a:r>
              <a:rPr lang="tr-TR" dirty="0" err="1"/>
              <a:t>Vaginal</a:t>
            </a:r>
            <a:endParaRPr lang="tr-TR" dirty="0"/>
          </a:p>
          <a:p>
            <a:pPr marL="742950" indent="-742950" algn="just">
              <a:buAutoNum type="arabicPeriod"/>
            </a:pPr>
            <a:r>
              <a:rPr lang="tr-TR" dirty="0" err="1"/>
              <a:t>Uterine</a:t>
            </a:r>
            <a:endParaRPr lang="tr-TR" dirty="0"/>
          </a:p>
          <a:p>
            <a:pPr marL="742950" indent="-742950" algn="just">
              <a:buAutoNum type="arabicPeriod"/>
            </a:pPr>
            <a:r>
              <a:rPr lang="tr-TR" dirty="0" err="1"/>
              <a:t>Surgical</a:t>
            </a:r>
            <a:endParaRPr lang="tr-TR" dirty="0"/>
          </a:p>
          <a:p>
            <a:pPr marL="742950" indent="-742950" algn="just">
              <a:buAutoNum type="arabicPeriod"/>
            </a:pPr>
            <a:r>
              <a:rPr lang="tr-TR" dirty="0" err="1"/>
              <a:t>Succes</a:t>
            </a:r>
            <a:r>
              <a:rPr lang="tr-TR" dirty="0"/>
              <a:t> Rate </a:t>
            </a:r>
            <a:r>
              <a:rPr lang="tr-TR" dirty="0" err="1"/>
              <a:t>with</a:t>
            </a:r>
            <a:r>
              <a:rPr lang="tr-TR" dirty="0"/>
              <a:t> AI</a:t>
            </a:r>
          </a:p>
          <a:p>
            <a:pPr marL="742950" indent="-742950" algn="just">
              <a:buAutoNum type="arabicPeriod"/>
            </a:pPr>
            <a:endParaRPr lang="tr-TR" dirty="0"/>
          </a:p>
          <a:p>
            <a:pPr algn="just"/>
            <a:r>
              <a:rPr lang="tr-TR" dirty="0"/>
              <a:t>?. Rules </a:t>
            </a:r>
            <a:r>
              <a:rPr lang="tr-TR" dirty="0" err="1"/>
              <a:t>and</a:t>
            </a:r>
            <a:r>
              <a:rPr lang="tr-TR" dirty="0"/>
              <a:t> </a:t>
            </a:r>
            <a:r>
              <a:rPr lang="tr-TR" dirty="0" err="1"/>
              <a:t>Regulations</a:t>
            </a:r>
            <a:r>
              <a:rPr lang="tr-TR" dirty="0"/>
              <a:t> </a:t>
            </a:r>
            <a:r>
              <a:rPr lang="tr-TR" dirty="0" err="1"/>
              <a:t>for</a:t>
            </a:r>
            <a:r>
              <a:rPr lang="tr-TR" dirty="0"/>
              <a:t> Semen </a:t>
            </a:r>
            <a:r>
              <a:rPr lang="tr-TR" dirty="0" err="1"/>
              <a:t>exporting</a:t>
            </a:r>
            <a:endParaRPr lang="tr-TR" dirty="0"/>
          </a:p>
          <a:p>
            <a:pPr algn="just"/>
            <a:endParaRPr lang="tr-TR" dirty="0"/>
          </a:p>
          <a:p>
            <a:pPr marL="571500" indent="-571500">
              <a:buFont typeface="Arial" panose="020B0604020202020204" pitchFamily="34" charset="0"/>
              <a:buChar char="•"/>
            </a:pPr>
            <a:endParaRPr lang="tr-TR" dirty="0"/>
          </a:p>
          <a:p>
            <a:pPr marL="571500" indent="-571500">
              <a:buFont typeface="Arial" panose="020B0604020202020204" pitchFamily="34" charset="0"/>
              <a:buChar char="•"/>
            </a:pPr>
            <a:endParaRPr lang="tr-TR" dirty="0"/>
          </a:p>
        </p:txBody>
      </p:sp>
    </p:spTree>
    <p:extLst>
      <p:ext uri="{BB962C8B-B14F-4D97-AF65-F5344CB8AC3E}">
        <p14:creationId xmlns:p14="http://schemas.microsoft.com/office/powerpoint/2010/main" val="154877320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ğal çiftleşme olmadan, erkek hayvandan alınan spermanın dişi genital kanalına aktarılması">
            <a:extLst>
              <a:ext uri="{FF2B5EF4-FFF2-40B4-BE49-F238E27FC236}">
                <a16:creationId xmlns:a16="http://schemas.microsoft.com/office/drawing/2014/main" id="{27F5D01C-2FDE-FF41-A774-EEEBEC6ED50A}"/>
              </a:ext>
            </a:extLst>
          </p:cNvPr>
          <p:cNvSpPr txBox="1"/>
          <p:nvPr/>
        </p:nvSpPr>
        <p:spPr>
          <a:xfrm>
            <a:off x="1675390" y="5506948"/>
            <a:ext cx="9281568"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tr-TR" dirty="0" err="1"/>
              <a:t>introduce</a:t>
            </a:r>
            <a:r>
              <a:rPr lang="tr-TR" dirty="0"/>
              <a:t> semen </a:t>
            </a:r>
            <a:r>
              <a:rPr lang="tr-TR" dirty="0" err="1"/>
              <a:t>into</a:t>
            </a:r>
            <a:r>
              <a:rPr lang="tr-TR" dirty="0"/>
              <a:t> </a:t>
            </a:r>
            <a:r>
              <a:rPr lang="tr-TR" dirty="0" err="1"/>
              <a:t>female</a:t>
            </a:r>
            <a:r>
              <a:rPr lang="tr-TR" dirty="0"/>
              <a:t> </a:t>
            </a:r>
            <a:r>
              <a:rPr lang="tr-TR" dirty="0" err="1"/>
              <a:t>genital</a:t>
            </a:r>
            <a:r>
              <a:rPr lang="tr-TR" dirty="0"/>
              <a:t> </a:t>
            </a:r>
            <a:r>
              <a:rPr lang="tr-TR" dirty="0" err="1"/>
              <a:t>tract</a:t>
            </a:r>
            <a:r>
              <a:rPr lang="tr-TR" dirty="0"/>
              <a:t> </a:t>
            </a:r>
            <a:endParaRPr dirty="0"/>
          </a:p>
        </p:txBody>
      </p:sp>
      <p:sp>
        <p:nvSpPr>
          <p:cNvPr id="7" name="TextBox 6">
            <a:extLst>
              <a:ext uri="{FF2B5EF4-FFF2-40B4-BE49-F238E27FC236}">
                <a16:creationId xmlns:a16="http://schemas.microsoft.com/office/drawing/2014/main" id="{AF11EF65-FE12-BD4B-A1A7-7D24FDB5BB4C}"/>
              </a:ext>
            </a:extLst>
          </p:cNvPr>
          <p:cNvSpPr txBox="1"/>
          <p:nvPr/>
        </p:nvSpPr>
        <p:spPr>
          <a:xfrm>
            <a:off x="687988" y="885395"/>
            <a:ext cx="387445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tr-TR" sz="4000" b="0" i="0" u="none" strike="noStrike" cap="none" spc="0" normalizeH="0" baseline="0" dirty="0" err="1">
                <a:ln>
                  <a:noFill/>
                </a:ln>
                <a:solidFill>
                  <a:srgbClr val="858585"/>
                </a:solidFill>
                <a:effectLst/>
                <a:uFillTx/>
                <a:latin typeface="+mn-lt"/>
                <a:ea typeface="+mn-ea"/>
                <a:cs typeface="+mn-cs"/>
                <a:sym typeface="Marker Felt"/>
              </a:rPr>
              <a:t>What</a:t>
            </a:r>
            <a:r>
              <a:rPr kumimoji="0" lang="tr-TR" sz="4000" b="0" i="0" u="none" strike="noStrike" cap="none" spc="0" normalizeH="0" baseline="0" dirty="0">
                <a:ln>
                  <a:noFill/>
                </a:ln>
                <a:solidFill>
                  <a:srgbClr val="858585"/>
                </a:solidFill>
                <a:effectLst/>
                <a:uFillTx/>
                <a:latin typeface="+mn-lt"/>
                <a:ea typeface="+mn-ea"/>
                <a:cs typeface="+mn-cs"/>
                <a:sym typeface="Marker Felt"/>
              </a:rPr>
              <a:t> </a:t>
            </a:r>
            <a:r>
              <a:rPr kumimoji="0" lang="tr-TR" sz="4000" b="0" i="0" u="none" strike="noStrike" cap="none" spc="0" normalizeH="0" baseline="0" dirty="0" err="1">
                <a:ln>
                  <a:noFill/>
                </a:ln>
                <a:solidFill>
                  <a:srgbClr val="858585"/>
                </a:solidFill>
                <a:effectLst/>
                <a:uFillTx/>
                <a:latin typeface="+mn-lt"/>
                <a:ea typeface="+mn-ea"/>
                <a:cs typeface="+mn-cs"/>
                <a:sym typeface="Marker Felt"/>
              </a:rPr>
              <a:t>Artificial</a:t>
            </a:r>
            <a:r>
              <a:rPr kumimoji="0" lang="tr-TR" sz="4000" b="0" i="0" u="none" strike="noStrike" cap="none" spc="0" normalizeH="0" baseline="0" dirty="0">
                <a:ln>
                  <a:noFill/>
                </a:ln>
                <a:solidFill>
                  <a:srgbClr val="858585"/>
                </a:solidFill>
                <a:effectLst/>
                <a:uFillTx/>
                <a:latin typeface="+mn-lt"/>
                <a:ea typeface="+mn-ea"/>
                <a:cs typeface="+mn-cs"/>
                <a:sym typeface="Marker Felt"/>
              </a:rPr>
              <a:t> is ?</a:t>
            </a:r>
          </a:p>
        </p:txBody>
      </p:sp>
      <p:sp>
        <p:nvSpPr>
          <p:cNvPr id="8" name="TextBox 7">
            <a:extLst>
              <a:ext uri="{FF2B5EF4-FFF2-40B4-BE49-F238E27FC236}">
                <a16:creationId xmlns:a16="http://schemas.microsoft.com/office/drawing/2014/main" id="{86471E49-8333-964F-8F18-3C876F46E4B4}"/>
              </a:ext>
            </a:extLst>
          </p:cNvPr>
          <p:cNvSpPr txBox="1"/>
          <p:nvPr/>
        </p:nvSpPr>
        <p:spPr>
          <a:xfrm>
            <a:off x="687988" y="4199764"/>
            <a:ext cx="459901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tr-TR" sz="4000" b="0" i="0" u="none" strike="noStrike" cap="none" spc="0" normalizeH="0" baseline="0" dirty="0" err="1">
                <a:ln>
                  <a:noFill/>
                </a:ln>
                <a:solidFill>
                  <a:srgbClr val="858585"/>
                </a:solidFill>
                <a:effectLst/>
                <a:uFillTx/>
                <a:latin typeface="+mn-lt"/>
                <a:ea typeface="+mn-ea"/>
                <a:cs typeface="+mn-cs"/>
                <a:sym typeface="Marker Felt"/>
              </a:rPr>
              <a:t>What</a:t>
            </a:r>
            <a:r>
              <a:rPr kumimoji="0" lang="tr-TR" sz="4000" b="0" i="0" u="none" strike="noStrike" cap="none" spc="0" normalizeH="0" baseline="0" dirty="0">
                <a:ln>
                  <a:noFill/>
                </a:ln>
                <a:solidFill>
                  <a:srgbClr val="858585"/>
                </a:solidFill>
                <a:effectLst/>
                <a:uFillTx/>
                <a:latin typeface="+mn-lt"/>
                <a:ea typeface="+mn-ea"/>
                <a:cs typeface="+mn-cs"/>
                <a:sym typeface="Marker Felt"/>
              </a:rPr>
              <a:t> </a:t>
            </a:r>
            <a:r>
              <a:rPr kumimoji="0" lang="tr-TR" sz="4000" b="0" i="0" u="none" strike="noStrike" cap="none" spc="0" normalizeH="0" baseline="0" dirty="0" err="1">
                <a:ln>
                  <a:noFill/>
                </a:ln>
                <a:solidFill>
                  <a:srgbClr val="858585"/>
                </a:solidFill>
                <a:effectLst/>
                <a:uFillTx/>
                <a:latin typeface="+mn-lt"/>
                <a:ea typeface="+mn-ea"/>
                <a:cs typeface="+mn-cs"/>
                <a:sym typeface="Marker Felt"/>
              </a:rPr>
              <a:t>insemination</a:t>
            </a:r>
            <a:r>
              <a:rPr kumimoji="0" lang="tr-TR" sz="4000" b="0" i="0" u="none" strike="noStrike" cap="none" spc="0" normalizeH="0" baseline="0" dirty="0">
                <a:ln>
                  <a:noFill/>
                </a:ln>
                <a:solidFill>
                  <a:srgbClr val="858585"/>
                </a:solidFill>
                <a:effectLst/>
                <a:uFillTx/>
                <a:latin typeface="+mn-lt"/>
                <a:ea typeface="+mn-ea"/>
                <a:cs typeface="+mn-cs"/>
                <a:sym typeface="Marker Felt"/>
              </a:rPr>
              <a:t> is ?</a:t>
            </a:r>
          </a:p>
        </p:txBody>
      </p:sp>
      <p:sp>
        <p:nvSpPr>
          <p:cNvPr id="9" name="Doğal çiftleşme olmadan, erkek hayvandan alınan spermanın dişi genital kanalına aktarılması">
            <a:extLst>
              <a:ext uri="{FF2B5EF4-FFF2-40B4-BE49-F238E27FC236}">
                <a16:creationId xmlns:a16="http://schemas.microsoft.com/office/drawing/2014/main" id="{939BD85A-223D-F145-B3E3-89B6119BCFE0}"/>
              </a:ext>
            </a:extLst>
          </p:cNvPr>
          <p:cNvSpPr txBox="1"/>
          <p:nvPr/>
        </p:nvSpPr>
        <p:spPr>
          <a:xfrm>
            <a:off x="1675390" y="2153112"/>
            <a:ext cx="9281568"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lang="tr-TR" dirty="0" err="1"/>
              <a:t>Made</a:t>
            </a:r>
            <a:r>
              <a:rPr lang="tr-TR" dirty="0"/>
              <a:t> </a:t>
            </a:r>
            <a:r>
              <a:rPr lang="tr-TR" dirty="0" err="1"/>
              <a:t>or</a:t>
            </a:r>
            <a:r>
              <a:rPr lang="tr-TR" dirty="0"/>
              <a:t> </a:t>
            </a:r>
            <a:r>
              <a:rPr lang="tr-TR" dirty="0" err="1"/>
              <a:t>produced</a:t>
            </a:r>
            <a:r>
              <a:rPr lang="tr-TR" dirty="0"/>
              <a:t> </a:t>
            </a:r>
            <a:r>
              <a:rPr lang="tr-TR" dirty="0" err="1"/>
              <a:t>by</a:t>
            </a:r>
            <a:r>
              <a:rPr lang="tr-TR" dirty="0"/>
              <a:t> </a:t>
            </a:r>
            <a:r>
              <a:rPr lang="tr-TR" dirty="0" err="1"/>
              <a:t>human</a:t>
            </a:r>
            <a:r>
              <a:rPr lang="tr-TR" dirty="0"/>
              <a:t> </a:t>
            </a:r>
            <a:r>
              <a:rPr lang="tr-TR" dirty="0" err="1"/>
              <a:t>beings</a:t>
            </a:r>
            <a:r>
              <a:rPr lang="tr-TR" dirty="0"/>
              <a:t> </a:t>
            </a:r>
            <a:r>
              <a:rPr lang="tr-TR" dirty="0" err="1"/>
              <a:t>rather</a:t>
            </a:r>
            <a:r>
              <a:rPr lang="tr-TR" dirty="0"/>
              <a:t> </a:t>
            </a:r>
            <a:r>
              <a:rPr lang="tr-TR" dirty="0" err="1"/>
              <a:t>than</a:t>
            </a:r>
            <a:r>
              <a:rPr lang="tr-TR" dirty="0"/>
              <a:t> </a:t>
            </a:r>
            <a:r>
              <a:rPr lang="tr-TR" dirty="0" err="1"/>
              <a:t>occurring</a:t>
            </a:r>
            <a:r>
              <a:rPr lang="tr-TR" dirty="0"/>
              <a:t> </a:t>
            </a:r>
            <a:r>
              <a:rPr lang="tr-TR" dirty="0" err="1"/>
              <a:t>naturally</a:t>
            </a:r>
            <a:r>
              <a:rPr lang="tr-TR" dirty="0"/>
              <a:t>, </a:t>
            </a:r>
            <a:r>
              <a:rPr lang="tr-TR" dirty="0" err="1"/>
              <a:t>especially</a:t>
            </a:r>
            <a:r>
              <a:rPr lang="tr-TR" dirty="0"/>
              <a:t> as a </a:t>
            </a:r>
            <a:r>
              <a:rPr lang="tr-TR" dirty="0" err="1"/>
              <a:t>copy</a:t>
            </a:r>
            <a:r>
              <a:rPr lang="tr-TR" dirty="0"/>
              <a:t> of </a:t>
            </a:r>
            <a:r>
              <a:rPr lang="tr-TR" dirty="0" err="1"/>
              <a:t>something</a:t>
            </a:r>
            <a:r>
              <a:rPr lang="tr-TR" dirty="0"/>
              <a:t> </a:t>
            </a:r>
            <a:r>
              <a:rPr lang="tr-TR" dirty="0" err="1"/>
              <a:t>natural</a:t>
            </a:r>
            <a:r>
              <a:rPr lang="tr-TR" dirty="0"/>
              <a:t>.</a:t>
            </a:r>
            <a:endParaRPr dirty="0"/>
          </a:p>
        </p:txBody>
      </p:sp>
    </p:spTree>
    <p:extLst>
      <p:ext uri="{BB962C8B-B14F-4D97-AF65-F5344CB8AC3E}">
        <p14:creationId xmlns:p14="http://schemas.microsoft.com/office/powerpoint/2010/main" val="9735534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100"/>
                                  </p:iterate>
                                  <p:childTnLst>
                                    <p:set>
                                      <p:cBhvr>
                                        <p:cTn id="10" fill="hold"/>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9"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ısa Süreli Saklama (Soğutma)…">
            <a:extLst>
              <a:ext uri="{FF2B5EF4-FFF2-40B4-BE49-F238E27FC236}">
                <a16:creationId xmlns:a16="http://schemas.microsoft.com/office/drawing/2014/main" id="{BB5244C2-0BE5-0C47-AD24-DF0E2972077F}"/>
              </a:ext>
            </a:extLst>
          </p:cNvPr>
          <p:cNvSpPr txBox="1">
            <a:spLocks/>
          </p:cNvSpPr>
          <p:nvPr/>
        </p:nvSpPr>
        <p:spPr>
          <a:xfrm>
            <a:off x="1385062" y="2986454"/>
            <a:ext cx="10464801" cy="5715000"/>
          </a:xfrm>
          <a:prstGeom prst="rect">
            <a:avLst/>
          </a:prstGeom>
        </p:spPr>
        <p:txBody>
          <a:bodyPr/>
          <a:lstStyle>
            <a:lvl1pPr marL="635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1pPr>
            <a:lvl2pPr marL="1270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2pPr>
            <a:lvl3pPr marL="1905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3pPr>
            <a:lvl4pPr marL="2540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4pPr>
            <a:lvl5pPr marL="3175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5pPr>
            <a:lvl6pPr marL="3810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6pPr>
            <a:lvl7pPr marL="4445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7pPr>
            <a:lvl8pPr marL="5080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8pPr>
            <a:lvl9pPr marL="5715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9pPr>
          </a:lstStyle>
          <a:p>
            <a:pPr hangingPunct="1"/>
            <a:r>
              <a:rPr lang="tr-TR" dirty="0" err="1"/>
              <a:t>Behavioral</a:t>
            </a:r>
            <a:endParaRPr lang="tr-TR" dirty="0"/>
          </a:p>
          <a:p>
            <a:pPr hangingPunct="1"/>
            <a:r>
              <a:rPr lang="tr-TR" dirty="0" err="1"/>
              <a:t>Physical</a:t>
            </a:r>
            <a:endParaRPr lang="tr-TR" dirty="0"/>
          </a:p>
          <a:p>
            <a:pPr hangingPunct="1"/>
            <a:r>
              <a:rPr lang="tr-TR" dirty="0" err="1"/>
              <a:t>Anatomical</a:t>
            </a:r>
            <a:endParaRPr lang="tr-TR" dirty="0"/>
          </a:p>
          <a:p>
            <a:pPr hangingPunct="1"/>
            <a:r>
              <a:rPr lang="tr-TR" dirty="0" err="1"/>
              <a:t>Cryopreserved</a:t>
            </a:r>
            <a:r>
              <a:rPr lang="tr-TR" dirty="0"/>
              <a:t> semen</a:t>
            </a:r>
          </a:p>
        </p:txBody>
      </p:sp>
      <p:sp>
        <p:nvSpPr>
          <p:cNvPr id="3" name="Title 2">
            <a:extLst>
              <a:ext uri="{FF2B5EF4-FFF2-40B4-BE49-F238E27FC236}">
                <a16:creationId xmlns:a16="http://schemas.microsoft.com/office/drawing/2014/main" id="{E1230E7D-DD24-2B4E-9310-66B2FC4438B4}"/>
              </a:ext>
            </a:extLst>
          </p:cNvPr>
          <p:cNvSpPr txBox="1">
            <a:spLocks/>
          </p:cNvSpPr>
          <p:nvPr/>
        </p:nvSpPr>
        <p:spPr>
          <a:xfrm>
            <a:off x="1041400" y="713154"/>
            <a:ext cx="10464800" cy="1651000"/>
          </a:xfrm>
          <a:prstGeom prst="rect">
            <a:avLst/>
          </a:prstGeom>
        </p:spPr>
        <p:txBody>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9pPr>
          </a:lstStyle>
          <a:p>
            <a:pPr hangingPunct="1"/>
            <a:r>
              <a:rPr lang="tr-TR" dirty="0" err="1"/>
              <a:t>Indications</a:t>
            </a:r>
            <a:endParaRPr lang="tr-TR" dirty="0"/>
          </a:p>
        </p:txBody>
      </p:sp>
      <p:sp>
        <p:nvSpPr>
          <p:cNvPr id="5" name="Rectangle 4">
            <a:extLst>
              <a:ext uri="{FF2B5EF4-FFF2-40B4-BE49-F238E27FC236}">
                <a16:creationId xmlns:a16="http://schemas.microsoft.com/office/drawing/2014/main" id="{E9D57D47-7CBA-0349-8A57-6DFE4495BB8D}"/>
              </a:ext>
            </a:extLst>
          </p:cNvPr>
          <p:cNvSpPr/>
          <p:nvPr/>
        </p:nvSpPr>
        <p:spPr>
          <a:xfrm>
            <a:off x="6502400" y="3740296"/>
            <a:ext cx="6502400" cy="1323439"/>
          </a:xfrm>
          <a:prstGeom prst="rect">
            <a:avLst/>
          </a:prstGeom>
        </p:spPr>
        <p:txBody>
          <a:bodyPr>
            <a:spAutoFit/>
          </a:bodyPr>
          <a:lstStyle/>
          <a:p>
            <a:r>
              <a:rPr lang="tr-TR" dirty="0" err="1"/>
              <a:t>when</a:t>
            </a:r>
            <a:r>
              <a:rPr lang="tr-TR" dirty="0"/>
              <a:t> </a:t>
            </a:r>
            <a:r>
              <a:rPr lang="tr-TR" dirty="0" err="1"/>
              <a:t>these</a:t>
            </a:r>
            <a:r>
              <a:rPr lang="tr-TR" dirty="0"/>
              <a:t> do not </a:t>
            </a:r>
            <a:r>
              <a:rPr lang="tr-TR" dirty="0" err="1"/>
              <a:t>relate</a:t>
            </a:r>
            <a:r>
              <a:rPr lang="tr-TR" dirty="0"/>
              <a:t> </a:t>
            </a:r>
            <a:r>
              <a:rPr lang="tr-TR" dirty="0" err="1"/>
              <a:t>to</a:t>
            </a:r>
            <a:r>
              <a:rPr lang="tr-TR" dirty="0"/>
              <a:t> an </a:t>
            </a:r>
            <a:r>
              <a:rPr lang="tr-TR" dirty="0" err="1"/>
              <a:t>inherited</a:t>
            </a:r>
            <a:r>
              <a:rPr lang="tr-TR" dirty="0"/>
              <a:t> </a:t>
            </a:r>
            <a:r>
              <a:rPr lang="tr-TR" dirty="0" err="1"/>
              <a:t>disease</a:t>
            </a:r>
            <a:endParaRPr lang="tr-TR" dirty="0"/>
          </a:p>
        </p:txBody>
      </p:sp>
      <p:sp>
        <p:nvSpPr>
          <p:cNvPr id="6" name="Rectangle 5">
            <a:extLst>
              <a:ext uri="{FF2B5EF4-FFF2-40B4-BE49-F238E27FC236}">
                <a16:creationId xmlns:a16="http://schemas.microsoft.com/office/drawing/2014/main" id="{FAB1D928-EEFF-1A40-BA36-3C9231233237}"/>
              </a:ext>
            </a:extLst>
          </p:cNvPr>
          <p:cNvSpPr/>
          <p:nvPr/>
        </p:nvSpPr>
        <p:spPr>
          <a:xfrm>
            <a:off x="8067430" y="2010211"/>
            <a:ext cx="2993292" cy="707886"/>
          </a:xfrm>
          <a:prstGeom prst="rect">
            <a:avLst/>
          </a:prstGeom>
        </p:spPr>
        <p:txBody>
          <a:bodyPr wrap="square">
            <a:spAutoFit/>
          </a:bodyPr>
          <a:lstStyle/>
          <a:p>
            <a:r>
              <a:rPr lang="tr-TR" dirty="0">
                <a:solidFill>
                  <a:srgbClr val="FF0000"/>
                </a:solidFill>
              </a:rPr>
              <a:t>Limited !!</a:t>
            </a:r>
          </a:p>
        </p:txBody>
      </p:sp>
    </p:spTree>
    <p:extLst>
      <p:ext uri="{BB962C8B-B14F-4D97-AF65-F5344CB8AC3E}">
        <p14:creationId xmlns:p14="http://schemas.microsoft.com/office/powerpoint/2010/main" val="194855858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ısa Süreli Saklama (Soğutma)…">
            <a:extLst>
              <a:ext uri="{FF2B5EF4-FFF2-40B4-BE49-F238E27FC236}">
                <a16:creationId xmlns:a16="http://schemas.microsoft.com/office/drawing/2014/main" id="{BB5244C2-0BE5-0C47-AD24-DF0E2972077F}"/>
              </a:ext>
            </a:extLst>
          </p:cNvPr>
          <p:cNvSpPr txBox="1">
            <a:spLocks/>
          </p:cNvSpPr>
          <p:nvPr/>
        </p:nvSpPr>
        <p:spPr>
          <a:xfrm>
            <a:off x="1385062" y="2986454"/>
            <a:ext cx="10464801" cy="5715000"/>
          </a:xfrm>
          <a:prstGeom prst="rect">
            <a:avLst/>
          </a:prstGeom>
        </p:spPr>
        <p:txBody>
          <a:bodyPr/>
          <a:lstStyle>
            <a:lvl1pPr marL="635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1pPr>
            <a:lvl2pPr marL="1270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2pPr>
            <a:lvl3pPr marL="1905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3pPr>
            <a:lvl4pPr marL="2540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4pPr>
            <a:lvl5pPr marL="3175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5pPr>
            <a:lvl6pPr marL="3810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6pPr>
            <a:lvl7pPr marL="4445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7pPr>
            <a:lvl8pPr marL="5080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8pPr>
            <a:lvl9pPr marL="5715000" marR="0" indent="-635000" algn="l" defTabSz="584200" rtl="0" latinLnBrk="0">
              <a:lnSpc>
                <a:spcPct val="100000"/>
              </a:lnSpc>
              <a:spcBef>
                <a:spcPts val="4200"/>
              </a:spcBef>
              <a:spcAft>
                <a:spcPts val="0"/>
              </a:spcAft>
              <a:buClrTx/>
              <a:buSzPct val="47000"/>
              <a:buFontTx/>
              <a:buBlip>
                <a:blip r:embed="rId2"/>
              </a:buBlip>
              <a:tabLst/>
              <a:defRPr sz="4600" b="0" i="0" u="none" strike="noStrike" cap="none" spc="0" baseline="0">
                <a:ln>
                  <a:noFill/>
                </a:ln>
                <a:solidFill>
                  <a:srgbClr val="858585"/>
                </a:solidFill>
                <a:uFillTx/>
                <a:latin typeface="+mn-lt"/>
                <a:ea typeface="+mn-ea"/>
                <a:cs typeface="+mn-cs"/>
                <a:sym typeface="Marker Felt"/>
              </a:defRPr>
            </a:lvl9pPr>
          </a:lstStyle>
          <a:p>
            <a:pPr hangingPunct="1"/>
            <a:r>
              <a:rPr lang="tr-TR" dirty="0" err="1"/>
              <a:t>Identification</a:t>
            </a:r>
            <a:r>
              <a:rPr lang="tr-TR" dirty="0"/>
              <a:t> of </a:t>
            </a:r>
            <a:r>
              <a:rPr lang="tr-TR" dirty="0" err="1"/>
              <a:t>the</a:t>
            </a:r>
            <a:r>
              <a:rPr lang="tr-TR" dirty="0"/>
              <a:t> optimal time of </a:t>
            </a:r>
            <a:r>
              <a:rPr lang="tr-TR" dirty="0" err="1"/>
              <a:t>mating</a:t>
            </a:r>
            <a:endParaRPr lang="tr-TR" dirty="0"/>
          </a:p>
          <a:p>
            <a:pPr hangingPunct="1"/>
            <a:r>
              <a:rPr lang="tr-TR" dirty="0" err="1"/>
              <a:t>Long</a:t>
            </a:r>
            <a:r>
              <a:rPr lang="tr-TR" dirty="0"/>
              <a:t> </a:t>
            </a:r>
            <a:r>
              <a:rPr lang="tr-TR" dirty="0" err="1"/>
              <a:t>interoestrous</a:t>
            </a:r>
            <a:r>
              <a:rPr lang="tr-TR" dirty="0"/>
              <a:t> </a:t>
            </a:r>
            <a:r>
              <a:rPr lang="tr-TR" dirty="0" err="1"/>
              <a:t>interval</a:t>
            </a:r>
            <a:endParaRPr lang="tr-TR" dirty="0"/>
          </a:p>
          <a:p>
            <a:pPr hangingPunct="1"/>
            <a:r>
              <a:rPr lang="tr-TR" dirty="0" err="1"/>
              <a:t>Reproductive</a:t>
            </a:r>
            <a:r>
              <a:rPr lang="tr-TR" dirty="0"/>
              <a:t> </a:t>
            </a:r>
            <a:r>
              <a:rPr lang="tr-TR" dirty="0" err="1"/>
              <a:t>anatomy</a:t>
            </a:r>
            <a:endParaRPr lang="tr-TR" dirty="0"/>
          </a:p>
          <a:p>
            <a:pPr hangingPunct="1"/>
            <a:r>
              <a:rPr lang="tr-TR" dirty="0"/>
              <a:t>Semen </a:t>
            </a:r>
            <a:r>
              <a:rPr lang="tr-TR" dirty="0" err="1"/>
              <a:t>collection</a:t>
            </a:r>
            <a:r>
              <a:rPr lang="tr-TR" dirty="0"/>
              <a:t> </a:t>
            </a:r>
            <a:r>
              <a:rPr lang="tr-TR" dirty="0" err="1"/>
              <a:t>and</a:t>
            </a:r>
            <a:r>
              <a:rPr lang="tr-TR" dirty="0"/>
              <a:t> </a:t>
            </a:r>
            <a:r>
              <a:rPr lang="tr-TR" dirty="0" err="1"/>
              <a:t>volume</a:t>
            </a:r>
            <a:endParaRPr lang="tr-TR" dirty="0"/>
          </a:p>
        </p:txBody>
      </p:sp>
      <p:sp>
        <p:nvSpPr>
          <p:cNvPr id="3" name="Title 2">
            <a:extLst>
              <a:ext uri="{FF2B5EF4-FFF2-40B4-BE49-F238E27FC236}">
                <a16:creationId xmlns:a16="http://schemas.microsoft.com/office/drawing/2014/main" id="{E1230E7D-DD24-2B4E-9310-66B2FC4438B4}"/>
              </a:ext>
            </a:extLst>
          </p:cNvPr>
          <p:cNvSpPr txBox="1">
            <a:spLocks/>
          </p:cNvSpPr>
          <p:nvPr/>
        </p:nvSpPr>
        <p:spPr>
          <a:xfrm>
            <a:off x="1041400" y="713154"/>
            <a:ext cx="10464800" cy="1651000"/>
          </a:xfrm>
          <a:prstGeom prst="rect">
            <a:avLst/>
          </a:prstGeom>
        </p:spPr>
        <p:txBody>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9pPr>
          </a:lstStyle>
          <a:p>
            <a:pPr hangingPunct="1"/>
            <a:r>
              <a:rPr lang="tr-TR" dirty="0" err="1"/>
              <a:t>Challenges</a:t>
            </a:r>
            <a:endParaRPr lang="tr-TR" dirty="0"/>
          </a:p>
        </p:txBody>
      </p:sp>
      <p:sp>
        <p:nvSpPr>
          <p:cNvPr id="5" name="Rectangle 4">
            <a:extLst>
              <a:ext uri="{FF2B5EF4-FFF2-40B4-BE49-F238E27FC236}">
                <a16:creationId xmlns:a16="http://schemas.microsoft.com/office/drawing/2014/main" id="{E9D57D47-7CBA-0349-8A57-6DFE4495BB8D}"/>
              </a:ext>
            </a:extLst>
          </p:cNvPr>
          <p:cNvSpPr/>
          <p:nvPr/>
        </p:nvSpPr>
        <p:spPr>
          <a:xfrm>
            <a:off x="6906845" y="7916624"/>
            <a:ext cx="6502400" cy="1569660"/>
          </a:xfrm>
          <a:prstGeom prst="rect">
            <a:avLst/>
          </a:prstGeom>
        </p:spPr>
        <p:txBody>
          <a:bodyPr>
            <a:spAutoFit/>
          </a:bodyPr>
          <a:lstStyle/>
          <a:p>
            <a:r>
              <a:rPr lang="tr-TR" sz="2400" dirty="0" err="1"/>
              <a:t>the</a:t>
            </a:r>
            <a:r>
              <a:rPr lang="tr-TR" sz="2400" dirty="0"/>
              <a:t> </a:t>
            </a:r>
            <a:r>
              <a:rPr lang="tr-TR" sz="2400" dirty="0" err="1"/>
              <a:t>vestibule</a:t>
            </a:r>
            <a:r>
              <a:rPr lang="tr-TR" sz="2400" dirty="0"/>
              <a:t> is </a:t>
            </a:r>
            <a:r>
              <a:rPr lang="tr-TR" sz="2400" dirty="0" err="1"/>
              <a:t>narrow</a:t>
            </a:r>
            <a:endParaRPr lang="tr-TR" sz="2400" dirty="0"/>
          </a:p>
          <a:p>
            <a:r>
              <a:rPr lang="tr-TR" sz="2400" dirty="0" err="1"/>
              <a:t>vagina</a:t>
            </a:r>
            <a:r>
              <a:rPr lang="tr-TR" sz="2400" dirty="0"/>
              <a:t> </a:t>
            </a:r>
            <a:r>
              <a:rPr lang="tr-TR" sz="2400" dirty="0" err="1"/>
              <a:t>narrower</a:t>
            </a:r>
            <a:r>
              <a:rPr lang="tr-TR" sz="2400" dirty="0"/>
              <a:t>, </a:t>
            </a:r>
            <a:r>
              <a:rPr lang="tr-TR" sz="2400" dirty="0" err="1"/>
              <a:t>cervix</a:t>
            </a:r>
            <a:r>
              <a:rPr lang="tr-TR" sz="2400" dirty="0"/>
              <a:t> </a:t>
            </a:r>
            <a:r>
              <a:rPr lang="tr-TR" sz="2400" dirty="0" err="1"/>
              <a:t>sits</a:t>
            </a:r>
            <a:r>
              <a:rPr lang="tr-TR" sz="2400" dirty="0"/>
              <a:t> at an </a:t>
            </a:r>
            <a:r>
              <a:rPr lang="tr-TR" sz="2400" dirty="0" err="1"/>
              <a:t>angle</a:t>
            </a:r>
            <a:r>
              <a:rPr lang="tr-TR" sz="2400" dirty="0"/>
              <a:t> </a:t>
            </a:r>
            <a:r>
              <a:rPr lang="tr-TR" sz="2400" dirty="0" err="1"/>
              <a:t>protruding</a:t>
            </a:r>
            <a:r>
              <a:rPr lang="tr-TR" sz="2400" dirty="0"/>
              <a:t> </a:t>
            </a:r>
            <a:r>
              <a:rPr lang="tr-TR" sz="2400" dirty="0" err="1"/>
              <a:t>through</a:t>
            </a:r>
            <a:r>
              <a:rPr lang="tr-TR" sz="2400" dirty="0"/>
              <a:t> </a:t>
            </a:r>
            <a:r>
              <a:rPr lang="tr-TR" sz="2400" dirty="0" err="1"/>
              <a:t>the</a:t>
            </a:r>
            <a:r>
              <a:rPr lang="tr-TR" sz="2400" dirty="0"/>
              <a:t> </a:t>
            </a:r>
            <a:r>
              <a:rPr lang="tr-TR" sz="2400" dirty="0" err="1"/>
              <a:t>dorsal</a:t>
            </a:r>
            <a:r>
              <a:rPr lang="tr-TR" sz="2400" dirty="0"/>
              <a:t> </a:t>
            </a:r>
            <a:r>
              <a:rPr lang="tr-TR" sz="2400" dirty="0" err="1"/>
              <a:t>vaginal</a:t>
            </a:r>
            <a:r>
              <a:rPr lang="tr-TR" sz="2400" dirty="0"/>
              <a:t> </a:t>
            </a:r>
            <a:r>
              <a:rPr lang="tr-TR" sz="2400" dirty="0" err="1"/>
              <a:t>wall</a:t>
            </a:r>
            <a:r>
              <a:rPr lang="tr-TR" sz="2400" dirty="0"/>
              <a:t>, </a:t>
            </a:r>
            <a:r>
              <a:rPr lang="tr-TR" sz="2400" dirty="0" err="1"/>
              <a:t>making</a:t>
            </a:r>
            <a:r>
              <a:rPr lang="tr-TR" sz="2400" dirty="0"/>
              <a:t> </a:t>
            </a:r>
            <a:r>
              <a:rPr lang="tr-TR" sz="2400" dirty="0" err="1"/>
              <a:t>catheterisation</a:t>
            </a:r>
            <a:r>
              <a:rPr lang="tr-TR" sz="2400" dirty="0"/>
              <a:t> </a:t>
            </a:r>
            <a:r>
              <a:rPr lang="tr-TR" sz="2400" dirty="0" err="1"/>
              <a:t>very</a:t>
            </a:r>
            <a:r>
              <a:rPr lang="tr-TR" sz="2400" dirty="0"/>
              <a:t> </a:t>
            </a:r>
            <a:r>
              <a:rPr lang="tr-TR" sz="2400" dirty="0" err="1"/>
              <a:t>difficult</a:t>
            </a:r>
            <a:endParaRPr lang="tr-TR" sz="2400" dirty="0"/>
          </a:p>
        </p:txBody>
      </p:sp>
      <p:sp>
        <p:nvSpPr>
          <p:cNvPr id="6" name="Rectangle 5">
            <a:extLst>
              <a:ext uri="{FF2B5EF4-FFF2-40B4-BE49-F238E27FC236}">
                <a16:creationId xmlns:a16="http://schemas.microsoft.com/office/drawing/2014/main" id="{FAB1D928-EEFF-1A40-BA36-3C9231233237}"/>
              </a:ext>
            </a:extLst>
          </p:cNvPr>
          <p:cNvSpPr/>
          <p:nvPr/>
        </p:nvSpPr>
        <p:spPr>
          <a:xfrm>
            <a:off x="8067429" y="2010211"/>
            <a:ext cx="3782433" cy="707886"/>
          </a:xfrm>
          <a:prstGeom prst="rect">
            <a:avLst/>
          </a:prstGeom>
        </p:spPr>
        <p:txBody>
          <a:bodyPr wrap="square">
            <a:spAutoFit/>
          </a:bodyPr>
          <a:lstStyle/>
          <a:p>
            <a:r>
              <a:rPr lang="tr-TR" dirty="0" err="1">
                <a:solidFill>
                  <a:srgbClr val="FF0000"/>
                </a:solidFill>
              </a:rPr>
              <a:t>İnduced</a:t>
            </a:r>
            <a:r>
              <a:rPr lang="tr-TR" dirty="0">
                <a:solidFill>
                  <a:srgbClr val="FF0000"/>
                </a:solidFill>
              </a:rPr>
              <a:t> </a:t>
            </a:r>
            <a:r>
              <a:rPr lang="tr-TR" dirty="0" err="1">
                <a:solidFill>
                  <a:srgbClr val="FF0000"/>
                </a:solidFill>
              </a:rPr>
              <a:t>ovulator</a:t>
            </a:r>
            <a:r>
              <a:rPr lang="tr-TR" dirty="0">
                <a:solidFill>
                  <a:srgbClr val="FF0000"/>
                </a:solidFill>
              </a:rPr>
              <a:t> !!</a:t>
            </a:r>
          </a:p>
        </p:txBody>
      </p:sp>
    </p:spTree>
    <p:extLst>
      <p:ext uri="{BB962C8B-B14F-4D97-AF65-F5344CB8AC3E}">
        <p14:creationId xmlns:p14="http://schemas.microsoft.com/office/powerpoint/2010/main" val="385128616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230E7D-DD24-2B4E-9310-66B2FC4438B4}"/>
              </a:ext>
            </a:extLst>
          </p:cNvPr>
          <p:cNvSpPr txBox="1">
            <a:spLocks/>
          </p:cNvSpPr>
          <p:nvPr/>
        </p:nvSpPr>
        <p:spPr>
          <a:xfrm>
            <a:off x="1041400" y="-33507"/>
            <a:ext cx="10464800" cy="1651000"/>
          </a:xfrm>
          <a:prstGeom prst="rect">
            <a:avLst/>
          </a:prstGeom>
        </p:spPr>
        <p:txBody>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9pPr>
          </a:lstStyle>
          <a:p>
            <a:pPr hangingPunct="1"/>
            <a:r>
              <a:rPr lang="tr-TR" dirty="0" err="1"/>
              <a:t>Reproductive</a:t>
            </a:r>
            <a:r>
              <a:rPr lang="tr-TR" dirty="0"/>
              <a:t> </a:t>
            </a:r>
            <a:r>
              <a:rPr lang="tr-TR" dirty="0" err="1"/>
              <a:t>Physiology</a:t>
            </a:r>
            <a:endParaRPr lang="tr-TR" dirty="0"/>
          </a:p>
        </p:txBody>
      </p:sp>
      <p:sp>
        <p:nvSpPr>
          <p:cNvPr id="6" name="Rectangle 5">
            <a:extLst>
              <a:ext uri="{FF2B5EF4-FFF2-40B4-BE49-F238E27FC236}">
                <a16:creationId xmlns:a16="http://schemas.microsoft.com/office/drawing/2014/main" id="{FAB1D928-EEFF-1A40-BA36-3C9231233237}"/>
              </a:ext>
            </a:extLst>
          </p:cNvPr>
          <p:cNvSpPr/>
          <p:nvPr/>
        </p:nvSpPr>
        <p:spPr>
          <a:xfrm>
            <a:off x="8651844" y="1183288"/>
            <a:ext cx="3782433" cy="707886"/>
          </a:xfrm>
          <a:prstGeom prst="rect">
            <a:avLst/>
          </a:prstGeom>
        </p:spPr>
        <p:txBody>
          <a:bodyPr wrap="square">
            <a:spAutoFit/>
          </a:bodyPr>
          <a:lstStyle/>
          <a:p>
            <a:r>
              <a:rPr lang="tr-TR" dirty="0" err="1">
                <a:solidFill>
                  <a:srgbClr val="FF0000"/>
                </a:solidFill>
              </a:rPr>
              <a:t>Long</a:t>
            </a:r>
            <a:r>
              <a:rPr lang="tr-TR" dirty="0">
                <a:solidFill>
                  <a:srgbClr val="FF0000"/>
                </a:solidFill>
              </a:rPr>
              <a:t> </a:t>
            </a:r>
            <a:r>
              <a:rPr lang="tr-TR" dirty="0" err="1">
                <a:solidFill>
                  <a:srgbClr val="FF0000"/>
                </a:solidFill>
              </a:rPr>
              <a:t>Day</a:t>
            </a:r>
            <a:r>
              <a:rPr lang="tr-TR" dirty="0">
                <a:solidFill>
                  <a:srgbClr val="FF0000"/>
                </a:solidFill>
              </a:rPr>
              <a:t> </a:t>
            </a:r>
            <a:r>
              <a:rPr lang="tr-TR" dirty="0" err="1">
                <a:solidFill>
                  <a:srgbClr val="FF0000"/>
                </a:solidFill>
              </a:rPr>
              <a:t>breeder</a:t>
            </a:r>
            <a:r>
              <a:rPr lang="tr-TR" dirty="0">
                <a:solidFill>
                  <a:srgbClr val="FF0000"/>
                </a:solidFill>
              </a:rPr>
              <a:t>!!</a:t>
            </a:r>
          </a:p>
        </p:txBody>
      </p:sp>
      <p:sp>
        <p:nvSpPr>
          <p:cNvPr id="22" name="Rectangle 21">
            <a:extLst>
              <a:ext uri="{FF2B5EF4-FFF2-40B4-BE49-F238E27FC236}">
                <a16:creationId xmlns:a16="http://schemas.microsoft.com/office/drawing/2014/main" id="{BA1C1233-37F0-364F-A6B0-46C77760EE71}"/>
              </a:ext>
            </a:extLst>
          </p:cNvPr>
          <p:cNvSpPr/>
          <p:nvPr/>
        </p:nvSpPr>
        <p:spPr>
          <a:xfrm>
            <a:off x="8651844" y="2126402"/>
            <a:ext cx="3782433" cy="707886"/>
          </a:xfrm>
          <a:prstGeom prst="rect">
            <a:avLst/>
          </a:prstGeom>
        </p:spPr>
        <p:txBody>
          <a:bodyPr wrap="square">
            <a:spAutoFit/>
          </a:bodyPr>
          <a:lstStyle/>
          <a:p>
            <a:r>
              <a:rPr lang="tr-TR" dirty="0">
                <a:solidFill>
                  <a:srgbClr val="FF0000"/>
                </a:solidFill>
              </a:rPr>
              <a:t>14 h </a:t>
            </a:r>
            <a:r>
              <a:rPr lang="tr-TR" dirty="0" err="1">
                <a:solidFill>
                  <a:srgbClr val="FF0000"/>
                </a:solidFill>
              </a:rPr>
              <a:t>light</a:t>
            </a:r>
            <a:endParaRPr lang="tr-TR" dirty="0">
              <a:solidFill>
                <a:srgbClr val="FF0000"/>
              </a:solidFill>
            </a:endParaRPr>
          </a:p>
        </p:txBody>
      </p:sp>
      <p:pic>
        <p:nvPicPr>
          <p:cNvPr id="24" name="Picture 23">
            <a:extLst>
              <a:ext uri="{FF2B5EF4-FFF2-40B4-BE49-F238E27FC236}">
                <a16:creationId xmlns:a16="http://schemas.microsoft.com/office/drawing/2014/main" id="{2B673361-8B7A-A348-86A6-69DE97673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489" y="-14002"/>
            <a:ext cx="1333500" cy="1257300"/>
          </a:xfrm>
          <a:prstGeom prst="rect">
            <a:avLst/>
          </a:prstGeom>
        </p:spPr>
      </p:pic>
      <p:sp>
        <p:nvSpPr>
          <p:cNvPr id="28" name="Rectangle 3">
            <a:extLst>
              <a:ext uri="{FF2B5EF4-FFF2-40B4-BE49-F238E27FC236}">
                <a16:creationId xmlns:a16="http://schemas.microsoft.com/office/drawing/2014/main" id="{BD825D9E-ED69-5746-A460-08CBAF97F31B}"/>
              </a:ext>
            </a:extLst>
          </p:cNvPr>
          <p:cNvSpPr txBox="1">
            <a:spLocks noChangeArrowheads="1"/>
          </p:cNvSpPr>
          <p:nvPr/>
        </p:nvSpPr>
        <p:spPr>
          <a:xfrm>
            <a:off x="386861" y="1891174"/>
            <a:ext cx="12250128" cy="7112149"/>
          </a:xfrm>
          <a:prstGeom prst="rect">
            <a:avLst/>
          </a:prstGeom>
        </p:spPr>
        <p:txBody>
          <a:bodyPr/>
          <a:lstStyle>
            <a:lvl1pPr marL="63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1pPr>
            <a:lvl2pPr marL="127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2pPr>
            <a:lvl3pPr marL="190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3pPr>
            <a:lvl4pPr marL="254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4pPr>
            <a:lvl5pPr marL="317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5pPr>
            <a:lvl6pPr marL="381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6pPr>
            <a:lvl7pPr marL="444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7pPr>
            <a:lvl8pPr marL="508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8pPr>
            <a:lvl9pPr marL="571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9pPr>
          </a:lstStyle>
          <a:p>
            <a:pPr hangingPunct="1">
              <a:spcBef>
                <a:spcPts val="600"/>
              </a:spcBef>
            </a:pPr>
            <a:r>
              <a:rPr lang="en-US" altLang="tr-TR"/>
              <a:t>Domestication?</a:t>
            </a:r>
          </a:p>
          <a:p>
            <a:pPr hangingPunct="1">
              <a:spcBef>
                <a:spcPts val="600"/>
              </a:spcBef>
            </a:pPr>
            <a:r>
              <a:rPr lang="en-US" altLang="tr-TR"/>
              <a:t>Female-Queen</a:t>
            </a:r>
          </a:p>
          <a:p>
            <a:pPr hangingPunct="1">
              <a:spcBef>
                <a:spcPts val="600"/>
              </a:spcBef>
            </a:pPr>
            <a:r>
              <a:rPr lang="en-US" altLang="tr-TR"/>
              <a:t>Male - Tom</a:t>
            </a:r>
          </a:p>
          <a:p>
            <a:pPr hangingPunct="1">
              <a:spcBef>
                <a:spcPts val="600"/>
              </a:spcBef>
            </a:pPr>
            <a:r>
              <a:rPr lang="en-US" altLang="tr-TR"/>
              <a:t>Puberty </a:t>
            </a:r>
          </a:p>
          <a:p>
            <a:pPr lvl="2" hangingPunct="1">
              <a:spcBef>
                <a:spcPts val="600"/>
              </a:spcBef>
            </a:pPr>
            <a:r>
              <a:rPr lang="en-US" altLang="tr-TR"/>
              <a:t>6 - 9 months</a:t>
            </a:r>
          </a:p>
          <a:p>
            <a:pPr hangingPunct="1">
              <a:spcBef>
                <a:spcPts val="600"/>
              </a:spcBef>
            </a:pPr>
            <a:r>
              <a:rPr lang="en-US" altLang="tr-TR"/>
              <a:t>Estrous Cycle</a:t>
            </a:r>
          </a:p>
          <a:p>
            <a:pPr lvl="1" hangingPunct="1">
              <a:spcBef>
                <a:spcPts val="600"/>
              </a:spcBef>
            </a:pPr>
            <a:r>
              <a:rPr lang="en-US" altLang="tr-TR"/>
              <a:t>Seasonal</a:t>
            </a:r>
          </a:p>
          <a:p>
            <a:pPr lvl="2" hangingPunct="1">
              <a:spcBef>
                <a:spcPts val="600"/>
              </a:spcBef>
            </a:pPr>
            <a:r>
              <a:rPr lang="en-US" altLang="tr-TR"/>
              <a:t>January to September</a:t>
            </a:r>
          </a:p>
          <a:p>
            <a:pPr lvl="2" hangingPunct="1">
              <a:spcBef>
                <a:spcPts val="600"/>
              </a:spcBef>
            </a:pPr>
            <a:r>
              <a:rPr lang="en-US" altLang="tr-TR"/>
              <a:t>House cats may cycle year round</a:t>
            </a:r>
            <a:endParaRPr lang="en-US" altLang="tr-TR" dirty="0"/>
          </a:p>
        </p:txBody>
      </p:sp>
    </p:spTree>
    <p:extLst>
      <p:ext uri="{BB962C8B-B14F-4D97-AF65-F5344CB8AC3E}">
        <p14:creationId xmlns:p14="http://schemas.microsoft.com/office/powerpoint/2010/main" val="188157857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230E7D-DD24-2B4E-9310-66B2FC4438B4}"/>
              </a:ext>
            </a:extLst>
          </p:cNvPr>
          <p:cNvSpPr txBox="1">
            <a:spLocks/>
          </p:cNvSpPr>
          <p:nvPr/>
        </p:nvSpPr>
        <p:spPr>
          <a:xfrm>
            <a:off x="1041400" y="-33507"/>
            <a:ext cx="10464800" cy="1651000"/>
          </a:xfrm>
          <a:prstGeom prst="rect">
            <a:avLst/>
          </a:prstGeom>
        </p:spPr>
        <p:txBody>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9pPr>
          </a:lstStyle>
          <a:p>
            <a:pPr hangingPunct="1"/>
            <a:r>
              <a:rPr lang="tr-TR" dirty="0" err="1"/>
              <a:t>Reproductive</a:t>
            </a:r>
            <a:r>
              <a:rPr lang="tr-TR" dirty="0"/>
              <a:t> </a:t>
            </a:r>
            <a:r>
              <a:rPr lang="tr-TR" dirty="0" err="1"/>
              <a:t>Physiology</a:t>
            </a:r>
            <a:endParaRPr lang="tr-TR" dirty="0"/>
          </a:p>
        </p:txBody>
      </p:sp>
      <p:pic>
        <p:nvPicPr>
          <p:cNvPr id="24" name="Picture 23">
            <a:extLst>
              <a:ext uri="{FF2B5EF4-FFF2-40B4-BE49-F238E27FC236}">
                <a16:creationId xmlns:a16="http://schemas.microsoft.com/office/drawing/2014/main" id="{2B673361-8B7A-A348-86A6-69DE97673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489" y="-14002"/>
            <a:ext cx="1333500" cy="1257300"/>
          </a:xfrm>
          <a:prstGeom prst="rect">
            <a:avLst/>
          </a:prstGeom>
        </p:spPr>
      </p:pic>
      <p:sp>
        <p:nvSpPr>
          <p:cNvPr id="7" name="Rectangle 3">
            <a:extLst>
              <a:ext uri="{FF2B5EF4-FFF2-40B4-BE49-F238E27FC236}">
                <a16:creationId xmlns:a16="http://schemas.microsoft.com/office/drawing/2014/main" id="{2D963630-5937-9A48-AD4D-A1AF25F1BDA7}"/>
              </a:ext>
            </a:extLst>
          </p:cNvPr>
          <p:cNvSpPr txBox="1">
            <a:spLocks noChangeArrowheads="1"/>
          </p:cNvSpPr>
          <p:nvPr/>
        </p:nvSpPr>
        <p:spPr>
          <a:xfrm>
            <a:off x="596411" y="1654291"/>
            <a:ext cx="12408389" cy="7496908"/>
          </a:xfrm>
          <a:prstGeom prst="rect">
            <a:avLst/>
          </a:prstGeom>
        </p:spPr>
        <p:txBody>
          <a:bodyPr/>
          <a:lstStyle>
            <a:lvl1pPr marL="63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1pPr>
            <a:lvl2pPr marL="127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2pPr>
            <a:lvl3pPr marL="190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3pPr>
            <a:lvl4pPr marL="254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4pPr>
            <a:lvl5pPr marL="317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5pPr>
            <a:lvl6pPr marL="381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6pPr>
            <a:lvl7pPr marL="444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7pPr>
            <a:lvl8pPr marL="508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8pPr>
            <a:lvl9pPr marL="571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9pPr>
          </a:lstStyle>
          <a:p>
            <a:pPr hangingPunct="1">
              <a:spcBef>
                <a:spcPts val="0"/>
              </a:spcBef>
            </a:pPr>
            <a:r>
              <a:rPr lang="en-US" altLang="tr-TR" dirty="0"/>
              <a:t>Pro-estrus</a:t>
            </a:r>
          </a:p>
          <a:p>
            <a:pPr lvl="1" hangingPunct="1">
              <a:spcBef>
                <a:spcPts val="0"/>
              </a:spcBef>
            </a:pPr>
            <a:r>
              <a:rPr lang="en-US" altLang="tr-TR" dirty="0"/>
              <a:t>1 - 2 days</a:t>
            </a:r>
          </a:p>
          <a:p>
            <a:pPr lvl="1" hangingPunct="1">
              <a:spcBef>
                <a:spcPts val="0"/>
              </a:spcBef>
            </a:pPr>
            <a:r>
              <a:rPr lang="en-US" altLang="tr-TR" dirty="0"/>
              <a:t>Attracted to males</a:t>
            </a:r>
          </a:p>
          <a:p>
            <a:pPr lvl="1" hangingPunct="1">
              <a:spcBef>
                <a:spcPts val="0"/>
              </a:spcBef>
            </a:pPr>
            <a:r>
              <a:rPr lang="en-US" altLang="tr-TR" dirty="0"/>
              <a:t>Rubs head and neck on objects</a:t>
            </a:r>
          </a:p>
          <a:p>
            <a:pPr lvl="1" hangingPunct="1">
              <a:spcBef>
                <a:spcPts val="0"/>
              </a:spcBef>
            </a:pPr>
            <a:r>
              <a:rPr lang="en-US" altLang="tr-TR" dirty="0"/>
              <a:t>Vocalization, posturing and rolling</a:t>
            </a:r>
          </a:p>
          <a:p>
            <a:pPr hangingPunct="1">
              <a:spcBef>
                <a:spcPts val="0"/>
              </a:spcBef>
            </a:pPr>
            <a:r>
              <a:rPr lang="en-US" altLang="tr-TR" dirty="0"/>
              <a:t>Estrus</a:t>
            </a:r>
          </a:p>
          <a:p>
            <a:pPr lvl="1" hangingPunct="1">
              <a:spcBef>
                <a:spcPts val="0"/>
              </a:spcBef>
            </a:pPr>
            <a:r>
              <a:rPr lang="en-US" altLang="tr-TR" dirty="0"/>
              <a:t>Accepts male</a:t>
            </a:r>
          </a:p>
          <a:p>
            <a:pPr lvl="1" hangingPunct="1">
              <a:spcBef>
                <a:spcPts val="0"/>
              </a:spcBef>
            </a:pPr>
            <a:r>
              <a:rPr lang="en-US" altLang="tr-TR" dirty="0"/>
              <a:t>4 - 6 days if male present, 10 days if no male</a:t>
            </a:r>
          </a:p>
          <a:p>
            <a:pPr lvl="1" hangingPunct="1">
              <a:spcBef>
                <a:spcPts val="0"/>
              </a:spcBef>
            </a:pPr>
            <a:r>
              <a:rPr lang="en-US" altLang="tr-TR" dirty="0"/>
              <a:t>Ovulation 27 hours after mating (induced)</a:t>
            </a:r>
          </a:p>
          <a:p>
            <a:pPr lvl="1" hangingPunct="1">
              <a:spcBef>
                <a:spcPts val="0"/>
              </a:spcBef>
            </a:pPr>
            <a:r>
              <a:rPr lang="en-US" altLang="tr-TR" dirty="0"/>
              <a:t>Affectionate to aggressive towards owners</a:t>
            </a:r>
          </a:p>
        </p:txBody>
      </p:sp>
    </p:spTree>
    <p:extLst>
      <p:ext uri="{BB962C8B-B14F-4D97-AF65-F5344CB8AC3E}">
        <p14:creationId xmlns:p14="http://schemas.microsoft.com/office/powerpoint/2010/main" val="197153617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230E7D-DD24-2B4E-9310-66B2FC4438B4}"/>
              </a:ext>
            </a:extLst>
          </p:cNvPr>
          <p:cNvSpPr txBox="1">
            <a:spLocks/>
          </p:cNvSpPr>
          <p:nvPr/>
        </p:nvSpPr>
        <p:spPr>
          <a:xfrm>
            <a:off x="1041400" y="-33507"/>
            <a:ext cx="10464800" cy="1651000"/>
          </a:xfrm>
          <a:prstGeom prst="rect">
            <a:avLst/>
          </a:prstGeom>
        </p:spPr>
        <p:txBody>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9pPr>
          </a:lstStyle>
          <a:p>
            <a:pPr hangingPunct="1"/>
            <a:r>
              <a:rPr lang="tr-TR" dirty="0" err="1"/>
              <a:t>Reproductive</a:t>
            </a:r>
            <a:r>
              <a:rPr lang="tr-TR" dirty="0"/>
              <a:t> </a:t>
            </a:r>
            <a:r>
              <a:rPr lang="tr-TR" dirty="0" err="1"/>
              <a:t>Physiology</a:t>
            </a:r>
            <a:endParaRPr lang="tr-TR" dirty="0"/>
          </a:p>
        </p:txBody>
      </p:sp>
      <p:pic>
        <p:nvPicPr>
          <p:cNvPr id="24" name="Picture 23">
            <a:extLst>
              <a:ext uri="{FF2B5EF4-FFF2-40B4-BE49-F238E27FC236}">
                <a16:creationId xmlns:a16="http://schemas.microsoft.com/office/drawing/2014/main" id="{2B673361-8B7A-A348-86A6-69DE97673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489" y="-14002"/>
            <a:ext cx="1333500" cy="1257300"/>
          </a:xfrm>
          <a:prstGeom prst="rect">
            <a:avLst/>
          </a:prstGeom>
        </p:spPr>
      </p:pic>
      <p:sp>
        <p:nvSpPr>
          <p:cNvPr id="5" name="Rectangle 3">
            <a:extLst>
              <a:ext uri="{FF2B5EF4-FFF2-40B4-BE49-F238E27FC236}">
                <a16:creationId xmlns:a16="http://schemas.microsoft.com/office/drawing/2014/main" id="{3620FE74-8FAC-8A42-8FBA-D2A8C6B1887F}"/>
              </a:ext>
            </a:extLst>
          </p:cNvPr>
          <p:cNvSpPr txBox="1">
            <a:spLocks noChangeArrowheads="1"/>
          </p:cNvSpPr>
          <p:nvPr/>
        </p:nvSpPr>
        <p:spPr>
          <a:xfrm>
            <a:off x="685800" y="1893277"/>
            <a:ext cx="11553092" cy="7057292"/>
          </a:xfrm>
          <a:prstGeom prst="rect">
            <a:avLst/>
          </a:prstGeom>
        </p:spPr>
        <p:txBody>
          <a:bodyPr/>
          <a:lstStyle>
            <a:lvl1pPr marL="63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1pPr>
            <a:lvl2pPr marL="127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2pPr>
            <a:lvl3pPr marL="190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3pPr>
            <a:lvl4pPr marL="254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4pPr>
            <a:lvl5pPr marL="317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5pPr>
            <a:lvl6pPr marL="381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6pPr>
            <a:lvl7pPr marL="444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7pPr>
            <a:lvl8pPr marL="508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8pPr>
            <a:lvl9pPr marL="571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9pPr>
          </a:lstStyle>
          <a:p>
            <a:pPr hangingPunct="1"/>
            <a:r>
              <a:rPr lang="en-US" altLang="tr-TR"/>
              <a:t>Proestrus if queen did not ovulate</a:t>
            </a:r>
          </a:p>
          <a:p>
            <a:pPr lvl="1" hangingPunct="1"/>
            <a:r>
              <a:rPr lang="en-US" altLang="tr-TR"/>
              <a:t>8 - 10 days</a:t>
            </a:r>
          </a:p>
          <a:p>
            <a:pPr hangingPunct="1"/>
            <a:r>
              <a:rPr lang="en-US" altLang="tr-TR"/>
              <a:t>Diestrus after ovulation </a:t>
            </a:r>
          </a:p>
          <a:p>
            <a:pPr lvl="1" hangingPunct="1"/>
            <a:r>
              <a:rPr lang="en-US" altLang="tr-TR"/>
              <a:t>psuedopregnancy - 40 days</a:t>
            </a:r>
          </a:p>
          <a:p>
            <a:pPr lvl="1" hangingPunct="1"/>
            <a:r>
              <a:rPr lang="en-US" altLang="tr-TR"/>
              <a:t>pregnancy - 60 days</a:t>
            </a:r>
          </a:p>
          <a:p>
            <a:pPr hangingPunct="1"/>
            <a:r>
              <a:rPr lang="en-US" altLang="tr-TR"/>
              <a:t>Anestrus 3 - 4 months</a:t>
            </a:r>
            <a:endParaRPr lang="en-US" altLang="tr-TR" dirty="0"/>
          </a:p>
        </p:txBody>
      </p:sp>
    </p:spTree>
    <p:extLst>
      <p:ext uri="{BB962C8B-B14F-4D97-AF65-F5344CB8AC3E}">
        <p14:creationId xmlns:p14="http://schemas.microsoft.com/office/powerpoint/2010/main" val="157242103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230E7D-DD24-2B4E-9310-66B2FC4438B4}"/>
              </a:ext>
            </a:extLst>
          </p:cNvPr>
          <p:cNvSpPr txBox="1">
            <a:spLocks/>
          </p:cNvSpPr>
          <p:nvPr/>
        </p:nvSpPr>
        <p:spPr>
          <a:xfrm>
            <a:off x="1041400" y="-33507"/>
            <a:ext cx="10464800" cy="1651000"/>
          </a:xfrm>
          <a:prstGeom prst="rect">
            <a:avLst/>
          </a:prstGeom>
        </p:spPr>
        <p:txBody>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9pPr>
          </a:lstStyle>
          <a:p>
            <a:pPr hangingPunct="1"/>
            <a:r>
              <a:rPr lang="tr-TR" dirty="0" err="1"/>
              <a:t>Reproductive</a:t>
            </a:r>
            <a:r>
              <a:rPr lang="tr-TR" dirty="0"/>
              <a:t> </a:t>
            </a:r>
            <a:r>
              <a:rPr lang="tr-TR" dirty="0" err="1"/>
              <a:t>Physiology</a:t>
            </a:r>
            <a:endParaRPr lang="tr-TR" dirty="0"/>
          </a:p>
        </p:txBody>
      </p:sp>
      <p:sp>
        <p:nvSpPr>
          <p:cNvPr id="6" name="Rectangle 5">
            <a:extLst>
              <a:ext uri="{FF2B5EF4-FFF2-40B4-BE49-F238E27FC236}">
                <a16:creationId xmlns:a16="http://schemas.microsoft.com/office/drawing/2014/main" id="{FAB1D928-EEFF-1A40-BA36-3C9231233237}"/>
              </a:ext>
            </a:extLst>
          </p:cNvPr>
          <p:cNvSpPr/>
          <p:nvPr/>
        </p:nvSpPr>
        <p:spPr>
          <a:xfrm>
            <a:off x="8651844" y="1183288"/>
            <a:ext cx="3782433" cy="707886"/>
          </a:xfrm>
          <a:prstGeom prst="rect">
            <a:avLst/>
          </a:prstGeom>
        </p:spPr>
        <p:txBody>
          <a:bodyPr wrap="square">
            <a:spAutoFit/>
          </a:bodyPr>
          <a:lstStyle/>
          <a:p>
            <a:r>
              <a:rPr lang="tr-TR" dirty="0" err="1">
                <a:solidFill>
                  <a:srgbClr val="FF0000"/>
                </a:solidFill>
              </a:rPr>
              <a:t>Long</a:t>
            </a:r>
            <a:r>
              <a:rPr lang="tr-TR" dirty="0">
                <a:solidFill>
                  <a:srgbClr val="FF0000"/>
                </a:solidFill>
              </a:rPr>
              <a:t> </a:t>
            </a:r>
            <a:r>
              <a:rPr lang="tr-TR" dirty="0" err="1">
                <a:solidFill>
                  <a:srgbClr val="FF0000"/>
                </a:solidFill>
              </a:rPr>
              <a:t>Day</a:t>
            </a:r>
            <a:r>
              <a:rPr lang="tr-TR" dirty="0">
                <a:solidFill>
                  <a:srgbClr val="FF0000"/>
                </a:solidFill>
              </a:rPr>
              <a:t> </a:t>
            </a:r>
            <a:r>
              <a:rPr lang="tr-TR" dirty="0" err="1">
                <a:solidFill>
                  <a:srgbClr val="FF0000"/>
                </a:solidFill>
              </a:rPr>
              <a:t>breeder</a:t>
            </a:r>
            <a:r>
              <a:rPr lang="tr-TR" dirty="0">
                <a:solidFill>
                  <a:srgbClr val="FF0000"/>
                </a:solidFill>
              </a:rPr>
              <a:t>!!</a:t>
            </a:r>
          </a:p>
        </p:txBody>
      </p:sp>
      <p:sp>
        <p:nvSpPr>
          <p:cNvPr id="8" name="Text Box 4">
            <a:extLst>
              <a:ext uri="{FF2B5EF4-FFF2-40B4-BE49-F238E27FC236}">
                <a16:creationId xmlns:a16="http://schemas.microsoft.com/office/drawing/2014/main" id="{CDB1FA14-D571-F34C-8EEF-0CC4FA16D88C}"/>
              </a:ext>
            </a:extLst>
          </p:cNvPr>
          <p:cNvSpPr txBox="1">
            <a:spLocks noChangeArrowheads="1"/>
          </p:cNvSpPr>
          <p:nvPr/>
        </p:nvSpPr>
        <p:spPr bwMode="auto">
          <a:xfrm>
            <a:off x="4305682" y="1952303"/>
            <a:ext cx="3936235" cy="193899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tr-TR" dirty="0" err="1"/>
              <a:t>Proestrus</a:t>
            </a:r>
            <a:r>
              <a:rPr lang="en-US" altLang="tr-TR" dirty="0"/>
              <a:t>, 0 - 2 d</a:t>
            </a:r>
          </a:p>
          <a:p>
            <a:pPr algn="ctr"/>
            <a:r>
              <a:rPr lang="en-US" altLang="tr-TR" dirty="0"/>
              <a:t>+</a:t>
            </a:r>
          </a:p>
          <a:p>
            <a:pPr algn="ctr"/>
            <a:r>
              <a:rPr lang="en-US" altLang="tr-TR" dirty="0"/>
              <a:t>Estrus, 2-19 d</a:t>
            </a:r>
          </a:p>
        </p:txBody>
      </p:sp>
      <p:sp>
        <p:nvSpPr>
          <p:cNvPr id="9" name="Text Box 5">
            <a:extLst>
              <a:ext uri="{FF2B5EF4-FFF2-40B4-BE49-F238E27FC236}">
                <a16:creationId xmlns:a16="http://schemas.microsoft.com/office/drawing/2014/main" id="{189880A5-68F9-4A4B-B096-0A6F642309F0}"/>
              </a:ext>
            </a:extLst>
          </p:cNvPr>
          <p:cNvSpPr txBox="1">
            <a:spLocks noChangeArrowheads="1"/>
          </p:cNvSpPr>
          <p:nvPr/>
        </p:nvSpPr>
        <p:spPr bwMode="auto">
          <a:xfrm>
            <a:off x="4114835" y="5056057"/>
            <a:ext cx="5011579" cy="163121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tr-TR" dirty="0" err="1"/>
              <a:t>Diestrus</a:t>
            </a:r>
            <a:endParaRPr lang="en-US" altLang="tr-TR" dirty="0"/>
          </a:p>
          <a:p>
            <a:pPr algn="ctr">
              <a:spcBef>
                <a:spcPct val="50000"/>
              </a:spcBef>
            </a:pPr>
            <a:r>
              <a:rPr lang="en-US" altLang="tr-TR" dirty="0" err="1"/>
              <a:t>Pseudopregnant</a:t>
            </a:r>
            <a:r>
              <a:rPr lang="en-US" altLang="tr-TR" dirty="0"/>
              <a:t>, ~40 d</a:t>
            </a:r>
          </a:p>
        </p:txBody>
      </p:sp>
      <p:sp>
        <p:nvSpPr>
          <p:cNvPr id="10" name="Text Box 6">
            <a:extLst>
              <a:ext uri="{FF2B5EF4-FFF2-40B4-BE49-F238E27FC236}">
                <a16:creationId xmlns:a16="http://schemas.microsoft.com/office/drawing/2014/main" id="{36F10287-C03D-5A4D-A36B-4490B092B0FB}"/>
              </a:ext>
            </a:extLst>
          </p:cNvPr>
          <p:cNvSpPr txBox="1">
            <a:spLocks noChangeArrowheads="1"/>
          </p:cNvSpPr>
          <p:nvPr/>
        </p:nvSpPr>
        <p:spPr bwMode="auto">
          <a:xfrm>
            <a:off x="9692115" y="4381387"/>
            <a:ext cx="2451144" cy="256453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tr-TR"/>
              <a:t>Diestrus,</a:t>
            </a:r>
          </a:p>
          <a:p>
            <a:pPr algn="ctr">
              <a:spcBef>
                <a:spcPct val="50000"/>
              </a:spcBef>
            </a:pPr>
            <a:r>
              <a:rPr lang="en-US" altLang="tr-TR"/>
              <a:t>Pregnant</a:t>
            </a:r>
          </a:p>
          <a:p>
            <a:pPr algn="ctr">
              <a:spcBef>
                <a:spcPct val="50000"/>
              </a:spcBef>
            </a:pPr>
            <a:r>
              <a:rPr lang="en-US" altLang="tr-TR"/>
              <a:t>~60 d</a:t>
            </a:r>
          </a:p>
        </p:txBody>
      </p:sp>
      <p:sp>
        <p:nvSpPr>
          <p:cNvPr id="11" name="Text Box 7">
            <a:extLst>
              <a:ext uri="{FF2B5EF4-FFF2-40B4-BE49-F238E27FC236}">
                <a16:creationId xmlns:a16="http://schemas.microsoft.com/office/drawing/2014/main" id="{2107691E-A3A8-9F48-A053-B5C01A758567}"/>
              </a:ext>
            </a:extLst>
          </p:cNvPr>
          <p:cNvSpPr txBox="1">
            <a:spLocks noChangeArrowheads="1"/>
          </p:cNvSpPr>
          <p:nvPr/>
        </p:nvSpPr>
        <p:spPr bwMode="auto">
          <a:xfrm>
            <a:off x="997707" y="5137091"/>
            <a:ext cx="2307030" cy="136432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tr-TR" dirty="0" err="1"/>
              <a:t>Proestrus</a:t>
            </a:r>
            <a:r>
              <a:rPr lang="en-US" altLang="tr-TR" dirty="0"/>
              <a:t>,</a:t>
            </a:r>
          </a:p>
          <a:p>
            <a:pPr algn="ctr"/>
            <a:r>
              <a:rPr lang="en-US" altLang="tr-TR" dirty="0"/>
              <a:t>8-10 d</a:t>
            </a:r>
          </a:p>
        </p:txBody>
      </p:sp>
      <p:sp>
        <p:nvSpPr>
          <p:cNvPr id="12" name="Text Box 8">
            <a:extLst>
              <a:ext uri="{FF2B5EF4-FFF2-40B4-BE49-F238E27FC236}">
                <a16:creationId xmlns:a16="http://schemas.microsoft.com/office/drawing/2014/main" id="{99AC3695-061D-FB48-84AC-17BA3C058590}"/>
              </a:ext>
            </a:extLst>
          </p:cNvPr>
          <p:cNvSpPr txBox="1">
            <a:spLocks noChangeArrowheads="1"/>
          </p:cNvSpPr>
          <p:nvPr/>
        </p:nvSpPr>
        <p:spPr bwMode="auto">
          <a:xfrm>
            <a:off x="5420462" y="7852034"/>
            <a:ext cx="2334353" cy="163121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tr-TR"/>
              <a:t>Anestrus,</a:t>
            </a:r>
          </a:p>
          <a:p>
            <a:pPr algn="ctr">
              <a:spcBef>
                <a:spcPct val="50000"/>
              </a:spcBef>
            </a:pPr>
            <a:r>
              <a:rPr lang="en-US" altLang="tr-TR"/>
              <a:t>~30-90 d</a:t>
            </a:r>
          </a:p>
        </p:txBody>
      </p:sp>
      <p:sp>
        <p:nvSpPr>
          <p:cNvPr id="13" name="Line 9">
            <a:extLst>
              <a:ext uri="{FF2B5EF4-FFF2-40B4-BE49-F238E27FC236}">
                <a16:creationId xmlns:a16="http://schemas.microsoft.com/office/drawing/2014/main" id="{01A95231-7320-664E-ADB5-236F41BC5246}"/>
              </a:ext>
            </a:extLst>
          </p:cNvPr>
          <p:cNvSpPr>
            <a:spLocks noChangeShapeType="1"/>
          </p:cNvSpPr>
          <p:nvPr/>
        </p:nvSpPr>
        <p:spPr bwMode="auto">
          <a:xfrm flipV="1">
            <a:off x="2831123" y="4014411"/>
            <a:ext cx="1204225" cy="955658"/>
          </a:xfrm>
          <a:prstGeom prst="line">
            <a:avLst/>
          </a:prstGeom>
          <a:noFill/>
          <a:ln w="381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 name="Line 10">
            <a:extLst>
              <a:ext uri="{FF2B5EF4-FFF2-40B4-BE49-F238E27FC236}">
                <a16:creationId xmlns:a16="http://schemas.microsoft.com/office/drawing/2014/main" id="{7D9020BD-51FF-764B-87ED-F5A054C5F983}"/>
              </a:ext>
            </a:extLst>
          </p:cNvPr>
          <p:cNvSpPr>
            <a:spLocks noChangeShapeType="1"/>
          </p:cNvSpPr>
          <p:nvPr/>
        </p:nvSpPr>
        <p:spPr bwMode="auto">
          <a:xfrm>
            <a:off x="8635539" y="3825193"/>
            <a:ext cx="787247" cy="450395"/>
          </a:xfrm>
          <a:prstGeom prst="line">
            <a:avLst/>
          </a:prstGeom>
          <a:noFill/>
          <a:ln w="381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5" name="Line 11">
            <a:extLst>
              <a:ext uri="{FF2B5EF4-FFF2-40B4-BE49-F238E27FC236}">
                <a16:creationId xmlns:a16="http://schemas.microsoft.com/office/drawing/2014/main" id="{5DD249D7-E60F-304C-B12A-909B0AAEEBC3}"/>
              </a:ext>
            </a:extLst>
          </p:cNvPr>
          <p:cNvSpPr>
            <a:spLocks noChangeShapeType="1"/>
          </p:cNvSpPr>
          <p:nvPr/>
        </p:nvSpPr>
        <p:spPr bwMode="auto">
          <a:xfrm>
            <a:off x="6503096" y="4050390"/>
            <a:ext cx="0" cy="720631"/>
          </a:xfrm>
          <a:prstGeom prst="line">
            <a:avLst/>
          </a:prstGeom>
          <a:noFill/>
          <a:ln w="3810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6" name="Line 12">
            <a:extLst>
              <a:ext uri="{FF2B5EF4-FFF2-40B4-BE49-F238E27FC236}">
                <a16:creationId xmlns:a16="http://schemas.microsoft.com/office/drawing/2014/main" id="{14705C7D-A4D0-7545-A6F9-112418CA7628}"/>
              </a:ext>
            </a:extLst>
          </p:cNvPr>
          <p:cNvSpPr>
            <a:spLocks noChangeShapeType="1"/>
          </p:cNvSpPr>
          <p:nvPr/>
        </p:nvSpPr>
        <p:spPr bwMode="auto">
          <a:xfrm>
            <a:off x="6647155" y="6990028"/>
            <a:ext cx="0" cy="630552"/>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7" name="Line 13">
            <a:extLst>
              <a:ext uri="{FF2B5EF4-FFF2-40B4-BE49-F238E27FC236}">
                <a16:creationId xmlns:a16="http://schemas.microsoft.com/office/drawing/2014/main" id="{8892A9BA-1469-C54A-8E0A-A374436E0C0D}"/>
              </a:ext>
            </a:extLst>
          </p:cNvPr>
          <p:cNvSpPr>
            <a:spLocks noChangeShapeType="1"/>
          </p:cNvSpPr>
          <p:nvPr/>
        </p:nvSpPr>
        <p:spPr bwMode="auto">
          <a:xfrm>
            <a:off x="2464906" y="6687273"/>
            <a:ext cx="2656959" cy="2071815"/>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8" name="Line 14">
            <a:extLst>
              <a:ext uri="{FF2B5EF4-FFF2-40B4-BE49-F238E27FC236}">
                <a16:creationId xmlns:a16="http://schemas.microsoft.com/office/drawing/2014/main" id="{06BAF814-84A2-6643-BC02-98F5588087B6}"/>
              </a:ext>
            </a:extLst>
          </p:cNvPr>
          <p:cNvSpPr>
            <a:spLocks noChangeShapeType="1"/>
          </p:cNvSpPr>
          <p:nvPr/>
        </p:nvSpPr>
        <p:spPr bwMode="auto">
          <a:xfrm flipH="1">
            <a:off x="7929812" y="7492280"/>
            <a:ext cx="2755365" cy="1801579"/>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9" name="Line 15">
            <a:extLst>
              <a:ext uri="{FF2B5EF4-FFF2-40B4-BE49-F238E27FC236}">
                <a16:creationId xmlns:a16="http://schemas.microsoft.com/office/drawing/2014/main" id="{71108686-C0EE-8142-8F6F-3BE9B4FDA8F6}"/>
              </a:ext>
            </a:extLst>
          </p:cNvPr>
          <p:cNvSpPr>
            <a:spLocks noChangeShapeType="1"/>
          </p:cNvSpPr>
          <p:nvPr/>
        </p:nvSpPr>
        <p:spPr bwMode="auto">
          <a:xfrm>
            <a:off x="7973171" y="9478107"/>
            <a:ext cx="452667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0" name="Line 16">
            <a:extLst>
              <a:ext uri="{FF2B5EF4-FFF2-40B4-BE49-F238E27FC236}">
                <a16:creationId xmlns:a16="http://schemas.microsoft.com/office/drawing/2014/main" id="{57C6A1CE-FBB5-F74A-AFC4-AB6A395E90AE}"/>
              </a:ext>
            </a:extLst>
          </p:cNvPr>
          <p:cNvSpPr>
            <a:spLocks noChangeShapeType="1"/>
          </p:cNvSpPr>
          <p:nvPr/>
        </p:nvSpPr>
        <p:spPr bwMode="auto">
          <a:xfrm flipH="1" flipV="1">
            <a:off x="12536881" y="3005799"/>
            <a:ext cx="0" cy="647230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1" name="Line 17">
            <a:extLst>
              <a:ext uri="{FF2B5EF4-FFF2-40B4-BE49-F238E27FC236}">
                <a16:creationId xmlns:a16="http://schemas.microsoft.com/office/drawing/2014/main" id="{4FC9E468-DE4D-3F4F-8B52-BE907C4E123F}"/>
              </a:ext>
            </a:extLst>
          </p:cNvPr>
          <p:cNvSpPr>
            <a:spLocks noChangeShapeType="1"/>
          </p:cNvSpPr>
          <p:nvPr/>
        </p:nvSpPr>
        <p:spPr bwMode="auto">
          <a:xfrm flipH="1">
            <a:off x="8278956" y="3044723"/>
            <a:ext cx="4220886" cy="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Tree>
    <p:extLst>
      <p:ext uri="{BB962C8B-B14F-4D97-AF65-F5344CB8AC3E}">
        <p14:creationId xmlns:p14="http://schemas.microsoft.com/office/powerpoint/2010/main" val="350079632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2">
            <a:extLst>
              <a:ext uri="{FF2B5EF4-FFF2-40B4-BE49-F238E27FC236}">
                <a16:creationId xmlns:a16="http://schemas.microsoft.com/office/drawing/2014/main" id="{D5331C80-B997-D244-9603-BFC652E80D98}"/>
              </a:ext>
            </a:extLst>
          </p:cNvPr>
          <p:cNvSpPr txBox="1">
            <a:spLocks noChangeArrowheads="1"/>
          </p:cNvSpPr>
          <p:nvPr/>
        </p:nvSpPr>
        <p:spPr>
          <a:xfrm>
            <a:off x="228599" y="228600"/>
            <a:ext cx="12379569" cy="1676400"/>
          </a:xfrm>
          <a:prstGeom prst="rect">
            <a:avLst/>
          </a:prstGeom>
        </p:spPr>
        <p:txBody>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9pPr>
          </a:lstStyle>
          <a:p>
            <a:pPr hangingPunct="1"/>
            <a:r>
              <a:rPr lang="en-US" altLang="tr-TR" dirty="0"/>
              <a:t>Hormonal Changes in the Queen</a:t>
            </a:r>
          </a:p>
        </p:txBody>
      </p:sp>
      <p:sp>
        <p:nvSpPr>
          <p:cNvPr id="66" name="Line 3">
            <a:extLst>
              <a:ext uri="{FF2B5EF4-FFF2-40B4-BE49-F238E27FC236}">
                <a16:creationId xmlns:a16="http://schemas.microsoft.com/office/drawing/2014/main" id="{84C26848-3954-C748-87E6-0A4FCFA4A74B}"/>
              </a:ext>
            </a:extLst>
          </p:cNvPr>
          <p:cNvSpPr>
            <a:spLocks noChangeShapeType="1"/>
          </p:cNvSpPr>
          <p:nvPr/>
        </p:nvSpPr>
        <p:spPr bwMode="auto">
          <a:xfrm>
            <a:off x="1851025" y="3657600"/>
            <a:ext cx="0" cy="411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67" name="Line 4">
            <a:extLst>
              <a:ext uri="{FF2B5EF4-FFF2-40B4-BE49-F238E27FC236}">
                <a16:creationId xmlns:a16="http://schemas.microsoft.com/office/drawing/2014/main" id="{4864D169-17BD-AB4E-AB48-999A2F6F3F0D}"/>
              </a:ext>
            </a:extLst>
          </p:cNvPr>
          <p:cNvSpPr>
            <a:spLocks noChangeShapeType="1"/>
          </p:cNvSpPr>
          <p:nvPr/>
        </p:nvSpPr>
        <p:spPr bwMode="auto">
          <a:xfrm>
            <a:off x="1851025" y="7748587"/>
            <a:ext cx="7239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68" name="Line 5">
            <a:extLst>
              <a:ext uri="{FF2B5EF4-FFF2-40B4-BE49-F238E27FC236}">
                <a16:creationId xmlns:a16="http://schemas.microsoft.com/office/drawing/2014/main" id="{0AEE9DBF-1076-0A40-A6EB-856A8DB02504}"/>
              </a:ext>
            </a:extLst>
          </p:cNvPr>
          <p:cNvSpPr>
            <a:spLocks noChangeShapeType="1"/>
          </p:cNvSpPr>
          <p:nvPr/>
        </p:nvSpPr>
        <p:spPr bwMode="auto">
          <a:xfrm>
            <a:off x="2308225" y="7624762"/>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69" name="Line 6">
            <a:extLst>
              <a:ext uri="{FF2B5EF4-FFF2-40B4-BE49-F238E27FC236}">
                <a16:creationId xmlns:a16="http://schemas.microsoft.com/office/drawing/2014/main" id="{D46C4C31-4477-2D4E-AC98-00B8B2FCE51B}"/>
              </a:ext>
            </a:extLst>
          </p:cNvPr>
          <p:cNvSpPr>
            <a:spLocks noChangeShapeType="1"/>
          </p:cNvSpPr>
          <p:nvPr/>
        </p:nvSpPr>
        <p:spPr bwMode="auto">
          <a:xfrm>
            <a:off x="3013075" y="7624762"/>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70" name="Line 7">
            <a:extLst>
              <a:ext uri="{FF2B5EF4-FFF2-40B4-BE49-F238E27FC236}">
                <a16:creationId xmlns:a16="http://schemas.microsoft.com/office/drawing/2014/main" id="{8C28304F-3803-0C43-95E0-CDB7545DDF10}"/>
              </a:ext>
            </a:extLst>
          </p:cNvPr>
          <p:cNvSpPr>
            <a:spLocks noChangeShapeType="1"/>
          </p:cNvSpPr>
          <p:nvPr/>
        </p:nvSpPr>
        <p:spPr bwMode="auto">
          <a:xfrm>
            <a:off x="3717925" y="7624762"/>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71" name="Line 8">
            <a:extLst>
              <a:ext uri="{FF2B5EF4-FFF2-40B4-BE49-F238E27FC236}">
                <a16:creationId xmlns:a16="http://schemas.microsoft.com/office/drawing/2014/main" id="{80EB97F2-2E5F-4547-9A2D-77634A0A003A}"/>
              </a:ext>
            </a:extLst>
          </p:cNvPr>
          <p:cNvSpPr>
            <a:spLocks noChangeShapeType="1"/>
          </p:cNvSpPr>
          <p:nvPr/>
        </p:nvSpPr>
        <p:spPr bwMode="auto">
          <a:xfrm>
            <a:off x="4422775" y="7624762"/>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72" name="Line 9">
            <a:extLst>
              <a:ext uri="{FF2B5EF4-FFF2-40B4-BE49-F238E27FC236}">
                <a16:creationId xmlns:a16="http://schemas.microsoft.com/office/drawing/2014/main" id="{90FB6FD4-F9A9-3144-967B-802A94CC1CEB}"/>
              </a:ext>
            </a:extLst>
          </p:cNvPr>
          <p:cNvSpPr>
            <a:spLocks noChangeShapeType="1"/>
          </p:cNvSpPr>
          <p:nvPr/>
        </p:nvSpPr>
        <p:spPr bwMode="auto">
          <a:xfrm>
            <a:off x="5127625" y="7624762"/>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73" name="Text Box 10">
            <a:extLst>
              <a:ext uri="{FF2B5EF4-FFF2-40B4-BE49-F238E27FC236}">
                <a16:creationId xmlns:a16="http://schemas.microsoft.com/office/drawing/2014/main" id="{72611ED9-6C65-3847-A447-0BBB8C83FE00}"/>
              </a:ext>
            </a:extLst>
          </p:cNvPr>
          <p:cNvSpPr txBox="1">
            <a:spLocks noChangeArrowheads="1"/>
          </p:cNvSpPr>
          <p:nvPr/>
        </p:nvSpPr>
        <p:spPr bwMode="auto">
          <a:xfrm>
            <a:off x="2111375" y="7851775"/>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a:latin typeface="Helvetica" pitchFamily="2" charset="0"/>
              </a:rPr>
              <a:t>4</a:t>
            </a:r>
          </a:p>
        </p:txBody>
      </p:sp>
      <p:sp>
        <p:nvSpPr>
          <p:cNvPr id="74" name="Text Box 11">
            <a:extLst>
              <a:ext uri="{FF2B5EF4-FFF2-40B4-BE49-F238E27FC236}">
                <a16:creationId xmlns:a16="http://schemas.microsoft.com/office/drawing/2014/main" id="{9F5677B1-F2A1-214D-804E-50E0D75CB89C}"/>
              </a:ext>
            </a:extLst>
          </p:cNvPr>
          <p:cNvSpPr txBox="1">
            <a:spLocks noChangeArrowheads="1"/>
          </p:cNvSpPr>
          <p:nvPr/>
        </p:nvSpPr>
        <p:spPr bwMode="auto">
          <a:xfrm>
            <a:off x="2825750" y="7851775"/>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a:latin typeface="Helvetica" pitchFamily="2" charset="0"/>
              </a:rPr>
              <a:t>8</a:t>
            </a:r>
          </a:p>
        </p:txBody>
      </p:sp>
      <p:sp>
        <p:nvSpPr>
          <p:cNvPr id="75" name="Text Box 12">
            <a:extLst>
              <a:ext uri="{FF2B5EF4-FFF2-40B4-BE49-F238E27FC236}">
                <a16:creationId xmlns:a16="http://schemas.microsoft.com/office/drawing/2014/main" id="{7334244F-5691-FF4C-A813-F1918ED21546}"/>
              </a:ext>
            </a:extLst>
          </p:cNvPr>
          <p:cNvSpPr txBox="1">
            <a:spLocks noChangeArrowheads="1"/>
          </p:cNvSpPr>
          <p:nvPr/>
        </p:nvSpPr>
        <p:spPr bwMode="auto">
          <a:xfrm>
            <a:off x="3463925" y="785177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a:latin typeface="Helvetica" pitchFamily="2" charset="0"/>
              </a:rPr>
              <a:t>12</a:t>
            </a:r>
          </a:p>
        </p:txBody>
      </p:sp>
      <p:sp>
        <p:nvSpPr>
          <p:cNvPr id="76" name="Text Box 13">
            <a:extLst>
              <a:ext uri="{FF2B5EF4-FFF2-40B4-BE49-F238E27FC236}">
                <a16:creationId xmlns:a16="http://schemas.microsoft.com/office/drawing/2014/main" id="{C194D004-88CA-3249-83C5-E5B7975F8987}"/>
              </a:ext>
            </a:extLst>
          </p:cNvPr>
          <p:cNvSpPr txBox="1">
            <a:spLocks noChangeArrowheads="1"/>
          </p:cNvSpPr>
          <p:nvPr/>
        </p:nvSpPr>
        <p:spPr bwMode="auto">
          <a:xfrm>
            <a:off x="3989875" y="7870337"/>
            <a:ext cx="10477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tr-TR" dirty="0">
                <a:latin typeface="Helvetica" pitchFamily="2" charset="0"/>
              </a:rPr>
              <a:t>16</a:t>
            </a:r>
          </a:p>
        </p:txBody>
      </p:sp>
      <p:sp>
        <p:nvSpPr>
          <p:cNvPr id="77" name="Line 14">
            <a:extLst>
              <a:ext uri="{FF2B5EF4-FFF2-40B4-BE49-F238E27FC236}">
                <a16:creationId xmlns:a16="http://schemas.microsoft.com/office/drawing/2014/main" id="{2AED554F-23F5-404C-982A-C66766A56E29}"/>
              </a:ext>
            </a:extLst>
          </p:cNvPr>
          <p:cNvSpPr>
            <a:spLocks noChangeShapeType="1"/>
          </p:cNvSpPr>
          <p:nvPr/>
        </p:nvSpPr>
        <p:spPr bwMode="auto">
          <a:xfrm>
            <a:off x="1927225" y="7443787"/>
            <a:ext cx="3048000" cy="1588"/>
          </a:xfrm>
          <a:prstGeom prst="line">
            <a:avLst/>
          </a:prstGeom>
          <a:noFill/>
          <a:ln w="38100">
            <a:solidFill>
              <a:srgbClr val="9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78" name="Text Box 15">
            <a:extLst>
              <a:ext uri="{FF2B5EF4-FFF2-40B4-BE49-F238E27FC236}">
                <a16:creationId xmlns:a16="http://schemas.microsoft.com/office/drawing/2014/main" id="{D52992EF-9E03-B942-B83C-E8919DF0C193}"/>
              </a:ext>
            </a:extLst>
          </p:cNvPr>
          <p:cNvSpPr txBox="1">
            <a:spLocks noChangeArrowheads="1"/>
          </p:cNvSpPr>
          <p:nvPr/>
        </p:nvSpPr>
        <p:spPr bwMode="auto">
          <a:xfrm>
            <a:off x="1866900" y="7032625"/>
            <a:ext cx="446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sz="2000">
                <a:solidFill>
                  <a:srgbClr val="9C6600"/>
                </a:solidFill>
                <a:latin typeface="Helvetica" pitchFamily="2" charset="0"/>
              </a:rPr>
              <a:t>P</a:t>
            </a:r>
            <a:r>
              <a:rPr lang="en-US" altLang="tr-TR" sz="2000" baseline="-25000">
                <a:solidFill>
                  <a:srgbClr val="9C6600"/>
                </a:solidFill>
                <a:latin typeface="Helvetica" pitchFamily="2" charset="0"/>
              </a:rPr>
              <a:t>4</a:t>
            </a:r>
            <a:endParaRPr lang="en-US" altLang="tr-TR" sz="2000">
              <a:latin typeface="Helvetica" pitchFamily="2" charset="0"/>
            </a:endParaRPr>
          </a:p>
        </p:txBody>
      </p:sp>
      <p:sp>
        <p:nvSpPr>
          <p:cNvPr id="79" name="Freeform 16">
            <a:extLst>
              <a:ext uri="{FF2B5EF4-FFF2-40B4-BE49-F238E27FC236}">
                <a16:creationId xmlns:a16="http://schemas.microsoft.com/office/drawing/2014/main" id="{B7C9F550-1B1C-A140-A84F-A7C9E458CEB2}"/>
              </a:ext>
            </a:extLst>
          </p:cNvPr>
          <p:cNvSpPr>
            <a:spLocks/>
          </p:cNvSpPr>
          <p:nvPr/>
        </p:nvSpPr>
        <p:spPr bwMode="auto">
          <a:xfrm>
            <a:off x="2003425" y="6224587"/>
            <a:ext cx="241300" cy="762000"/>
          </a:xfrm>
          <a:custGeom>
            <a:avLst/>
            <a:gdLst>
              <a:gd name="T0" fmla="*/ 0 w 152"/>
              <a:gd name="T1" fmla="*/ 480 h 480"/>
              <a:gd name="T2" fmla="*/ 48 w 152"/>
              <a:gd name="T3" fmla="*/ 96 h 480"/>
              <a:gd name="T4" fmla="*/ 96 w 152"/>
              <a:gd name="T5" fmla="*/ 48 h 480"/>
              <a:gd name="T6" fmla="*/ 144 w 152"/>
              <a:gd name="T7" fmla="*/ 384 h 480"/>
              <a:gd name="T8" fmla="*/ 144 w 152"/>
              <a:gd name="T9" fmla="*/ 480 h 480"/>
            </a:gdLst>
            <a:ahLst/>
            <a:cxnLst>
              <a:cxn ang="0">
                <a:pos x="T0" y="T1"/>
              </a:cxn>
              <a:cxn ang="0">
                <a:pos x="T2" y="T3"/>
              </a:cxn>
              <a:cxn ang="0">
                <a:pos x="T4" y="T5"/>
              </a:cxn>
              <a:cxn ang="0">
                <a:pos x="T6" y="T7"/>
              </a:cxn>
              <a:cxn ang="0">
                <a:pos x="T8" y="T9"/>
              </a:cxn>
            </a:cxnLst>
            <a:rect l="0" t="0" r="r" b="b"/>
            <a:pathLst>
              <a:path w="152" h="480">
                <a:moveTo>
                  <a:pt x="0" y="480"/>
                </a:moveTo>
                <a:cubicBezTo>
                  <a:pt x="16" y="324"/>
                  <a:pt x="32" y="168"/>
                  <a:pt x="48" y="96"/>
                </a:cubicBezTo>
                <a:cubicBezTo>
                  <a:pt x="64" y="24"/>
                  <a:pt x="80" y="0"/>
                  <a:pt x="96" y="48"/>
                </a:cubicBezTo>
                <a:cubicBezTo>
                  <a:pt x="112" y="96"/>
                  <a:pt x="136" y="312"/>
                  <a:pt x="144" y="384"/>
                </a:cubicBezTo>
                <a:cubicBezTo>
                  <a:pt x="152" y="456"/>
                  <a:pt x="144" y="464"/>
                  <a:pt x="144" y="48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80" name="Freeform 17">
            <a:extLst>
              <a:ext uri="{FF2B5EF4-FFF2-40B4-BE49-F238E27FC236}">
                <a16:creationId xmlns:a16="http://schemas.microsoft.com/office/drawing/2014/main" id="{B32E23A0-21B3-8343-844A-361028572426}"/>
              </a:ext>
            </a:extLst>
          </p:cNvPr>
          <p:cNvSpPr>
            <a:spLocks/>
          </p:cNvSpPr>
          <p:nvPr/>
        </p:nvSpPr>
        <p:spPr bwMode="auto">
          <a:xfrm>
            <a:off x="2613025" y="6224587"/>
            <a:ext cx="241300" cy="762000"/>
          </a:xfrm>
          <a:custGeom>
            <a:avLst/>
            <a:gdLst>
              <a:gd name="T0" fmla="*/ 0 w 152"/>
              <a:gd name="T1" fmla="*/ 480 h 480"/>
              <a:gd name="T2" fmla="*/ 48 w 152"/>
              <a:gd name="T3" fmla="*/ 96 h 480"/>
              <a:gd name="T4" fmla="*/ 96 w 152"/>
              <a:gd name="T5" fmla="*/ 48 h 480"/>
              <a:gd name="T6" fmla="*/ 144 w 152"/>
              <a:gd name="T7" fmla="*/ 384 h 480"/>
              <a:gd name="T8" fmla="*/ 144 w 152"/>
              <a:gd name="T9" fmla="*/ 480 h 480"/>
            </a:gdLst>
            <a:ahLst/>
            <a:cxnLst>
              <a:cxn ang="0">
                <a:pos x="T0" y="T1"/>
              </a:cxn>
              <a:cxn ang="0">
                <a:pos x="T2" y="T3"/>
              </a:cxn>
              <a:cxn ang="0">
                <a:pos x="T4" y="T5"/>
              </a:cxn>
              <a:cxn ang="0">
                <a:pos x="T6" y="T7"/>
              </a:cxn>
              <a:cxn ang="0">
                <a:pos x="T8" y="T9"/>
              </a:cxn>
            </a:cxnLst>
            <a:rect l="0" t="0" r="r" b="b"/>
            <a:pathLst>
              <a:path w="152" h="480">
                <a:moveTo>
                  <a:pt x="0" y="480"/>
                </a:moveTo>
                <a:cubicBezTo>
                  <a:pt x="16" y="324"/>
                  <a:pt x="32" y="168"/>
                  <a:pt x="48" y="96"/>
                </a:cubicBezTo>
                <a:cubicBezTo>
                  <a:pt x="64" y="24"/>
                  <a:pt x="80" y="0"/>
                  <a:pt x="96" y="48"/>
                </a:cubicBezTo>
                <a:cubicBezTo>
                  <a:pt x="112" y="96"/>
                  <a:pt x="136" y="312"/>
                  <a:pt x="144" y="384"/>
                </a:cubicBezTo>
                <a:cubicBezTo>
                  <a:pt x="152" y="456"/>
                  <a:pt x="144" y="464"/>
                  <a:pt x="144" y="48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81" name="Freeform 18">
            <a:extLst>
              <a:ext uri="{FF2B5EF4-FFF2-40B4-BE49-F238E27FC236}">
                <a16:creationId xmlns:a16="http://schemas.microsoft.com/office/drawing/2014/main" id="{05D31F7E-6F61-1948-A5BC-51631D220772}"/>
              </a:ext>
            </a:extLst>
          </p:cNvPr>
          <p:cNvSpPr>
            <a:spLocks/>
          </p:cNvSpPr>
          <p:nvPr/>
        </p:nvSpPr>
        <p:spPr bwMode="auto">
          <a:xfrm>
            <a:off x="3832225" y="6224587"/>
            <a:ext cx="241300" cy="762000"/>
          </a:xfrm>
          <a:custGeom>
            <a:avLst/>
            <a:gdLst>
              <a:gd name="T0" fmla="*/ 0 w 152"/>
              <a:gd name="T1" fmla="*/ 480 h 480"/>
              <a:gd name="T2" fmla="*/ 48 w 152"/>
              <a:gd name="T3" fmla="*/ 96 h 480"/>
              <a:gd name="T4" fmla="*/ 96 w 152"/>
              <a:gd name="T5" fmla="*/ 48 h 480"/>
              <a:gd name="T6" fmla="*/ 144 w 152"/>
              <a:gd name="T7" fmla="*/ 384 h 480"/>
              <a:gd name="T8" fmla="*/ 144 w 152"/>
              <a:gd name="T9" fmla="*/ 480 h 480"/>
            </a:gdLst>
            <a:ahLst/>
            <a:cxnLst>
              <a:cxn ang="0">
                <a:pos x="T0" y="T1"/>
              </a:cxn>
              <a:cxn ang="0">
                <a:pos x="T2" y="T3"/>
              </a:cxn>
              <a:cxn ang="0">
                <a:pos x="T4" y="T5"/>
              </a:cxn>
              <a:cxn ang="0">
                <a:pos x="T6" y="T7"/>
              </a:cxn>
              <a:cxn ang="0">
                <a:pos x="T8" y="T9"/>
              </a:cxn>
            </a:cxnLst>
            <a:rect l="0" t="0" r="r" b="b"/>
            <a:pathLst>
              <a:path w="152" h="480">
                <a:moveTo>
                  <a:pt x="0" y="480"/>
                </a:moveTo>
                <a:cubicBezTo>
                  <a:pt x="16" y="324"/>
                  <a:pt x="32" y="168"/>
                  <a:pt x="48" y="96"/>
                </a:cubicBezTo>
                <a:cubicBezTo>
                  <a:pt x="64" y="24"/>
                  <a:pt x="80" y="0"/>
                  <a:pt x="96" y="48"/>
                </a:cubicBezTo>
                <a:cubicBezTo>
                  <a:pt x="112" y="96"/>
                  <a:pt x="136" y="312"/>
                  <a:pt x="144" y="384"/>
                </a:cubicBezTo>
                <a:cubicBezTo>
                  <a:pt x="152" y="456"/>
                  <a:pt x="144" y="464"/>
                  <a:pt x="144" y="48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82" name="Freeform 19">
            <a:extLst>
              <a:ext uri="{FF2B5EF4-FFF2-40B4-BE49-F238E27FC236}">
                <a16:creationId xmlns:a16="http://schemas.microsoft.com/office/drawing/2014/main" id="{39031473-FF22-4D4E-8349-D905116226AC}"/>
              </a:ext>
            </a:extLst>
          </p:cNvPr>
          <p:cNvSpPr>
            <a:spLocks/>
          </p:cNvSpPr>
          <p:nvPr/>
        </p:nvSpPr>
        <p:spPr bwMode="auto">
          <a:xfrm>
            <a:off x="4441825" y="6224587"/>
            <a:ext cx="241300" cy="762000"/>
          </a:xfrm>
          <a:custGeom>
            <a:avLst/>
            <a:gdLst>
              <a:gd name="T0" fmla="*/ 0 w 152"/>
              <a:gd name="T1" fmla="*/ 480 h 480"/>
              <a:gd name="T2" fmla="*/ 48 w 152"/>
              <a:gd name="T3" fmla="*/ 96 h 480"/>
              <a:gd name="T4" fmla="*/ 96 w 152"/>
              <a:gd name="T5" fmla="*/ 48 h 480"/>
              <a:gd name="T6" fmla="*/ 144 w 152"/>
              <a:gd name="T7" fmla="*/ 384 h 480"/>
              <a:gd name="T8" fmla="*/ 144 w 152"/>
              <a:gd name="T9" fmla="*/ 480 h 480"/>
            </a:gdLst>
            <a:ahLst/>
            <a:cxnLst>
              <a:cxn ang="0">
                <a:pos x="T0" y="T1"/>
              </a:cxn>
              <a:cxn ang="0">
                <a:pos x="T2" y="T3"/>
              </a:cxn>
              <a:cxn ang="0">
                <a:pos x="T4" y="T5"/>
              </a:cxn>
              <a:cxn ang="0">
                <a:pos x="T6" y="T7"/>
              </a:cxn>
              <a:cxn ang="0">
                <a:pos x="T8" y="T9"/>
              </a:cxn>
            </a:cxnLst>
            <a:rect l="0" t="0" r="r" b="b"/>
            <a:pathLst>
              <a:path w="152" h="480">
                <a:moveTo>
                  <a:pt x="0" y="480"/>
                </a:moveTo>
                <a:cubicBezTo>
                  <a:pt x="16" y="324"/>
                  <a:pt x="32" y="168"/>
                  <a:pt x="48" y="96"/>
                </a:cubicBezTo>
                <a:cubicBezTo>
                  <a:pt x="64" y="24"/>
                  <a:pt x="80" y="0"/>
                  <a:pt x="96" y="48"/>
                </a:cubicBezTo>
                <a:cubicBezTo>
                  <a:pt x="112" y="96"/>
                  <a:pt x="136" y="312"/>
                  <a:pt x="144" y="384"/>
                </a:cubicBezTo>
                <a:cubicBezTo>
                  <a:pt x="152" y="456"/>
                  <a:pt x="144" y="464"/>
                  <a:pt x="144" y="48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83" name="Freeform 20">
            <a:extLst>
              <a:ext uri="{FF2B5EF4-FFF2-40B4-BE49-F238E27FC236}">
                <a16:creationId xmlns:a16="http://schemas.microsoft.com/office/drawing/2014/main" id="{1F366035-9C2B-6648-B46C-EACD99DC4FBB}"/>
              </a:ext>
            </a:extLst>
          </p:cNvPr>
          <p:cNvSpPr>
            <a:spLocks/>
          </p:cNvSpPr>
          <p:nvPr/>
        </p:nvSpPr>
        <p:spPr bwMode="auto">
          <a:xfrm>
            <a:off x="3222625" y="6224587"/>
            <a:ext cx="241300" cy="762000"/>
          </a:xfrm>
          <a:custGeom>
            <a:avLst/>
            <a:gdLst>
              <a:gd name="T0" fmla="*/ 0 w 152"/>
              <a:gd name="T1" fmla="*/ 480 h 480"/>
              <a:gd name="T2" fmla="*/ 48 w 152"/>
              <a:gd name="T3" fmla="*/ 96 h 480"/>
              <a:gd name="T4" fmla="*/ 96 w 152"/>
              <a:gd name="T5" fmla="*/ 48 h 480"/>
              <a:gd name="T6" fmla="*/ 144 w 152"/>
              <a:gd name="T7" fmla="*/ 384 h 480"/>
              <a:gd name="T8" fmla="*/ 144 w 152"/>
              <a:gd name="T9" fmla="*/ 480 h 480"/>
            </a:gdLst>
            <a:ahLst/>
            <a:cxnLst>
              <a:cxn ang="0">
                <a:pos x="T0" y="T1"/>
              </a:cxn>
              <a:cxn ang="0">
                <a:pos x="T2" y="T3"/>
              </a:cxn>
              <a:cxn ang="0">
                <a:pos x="T4" y="T5"/>
              </a:cxn>
              <a:cxn ang="0">
                <a:pos x="T6" y="T7"/>
              </a:cxn>
              <a:cxn ang="0">
                <a:pos x="T8" y="T9"/>
              </a:cxn>
            </a:cxnLst>
            <a:rect l="0" t="0" r="r" b="b"/>
            <a:pathLst>
              <a:path w="152" h="480">
                <a:moveTo>
                  <a:pt x="0" y="480"/>
                </a:moveTo>
                <a:cubicBezTo>
                  <a:pt x="16" y="324"/>
                  <a:pt x="32" y="168"/>
                  <a:pt x="48" y="96"/>
                </a:cubicBezTo>
                <a:cubicBezTo>
                  <a:pt x="64" y="24"/>
                  <a:pt x="80" y="0"/>
                  <a:pt x="96" y="48"/>
                </a:cubicBezTo>
                <a:cubicBezTo>
                  <a:pt x="112" y="96"/>
                  <a:pt x="136" y="312"/>
                  <a:pt x="144" y="384"/>
                </a:cubicBezTo>
                <a:cubicBezTo>
                  <a:pt x="152" y="456"/>
                  <a:pt x="144" y="464"/>
                  <a:pt x="144" y="48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84" name="Freeform 21">
            <a:extLst>
              <a:ext uri="{FF2B5EF4-FFF2-40B4-BE49-F238E27FC236}">
                <a16:creationId xmlns:a16="http://schemas.microsoft.com/office/drawing/2014/main" id="{125A81BC-6309-4F45-80A7-FE295660EAA6}"/>
              </a:ext>
            </a:extLst>
          </p:cNvPr>
          <p:cNvSpPr>
            <a:spLocks/>
          </p:cNvSpPr>
          <p:nvPr/>
        </p:nvSpPr>
        <p:spPr bwMode="auto">
          <a:xfrm>
            <a:off x="1885950" y="6965950"/>
            <a:ext cx="128588" cy="19050"/>
          </a:xfrm>
          <a:custGeom>
            <a:avLst/>
            <a:gdLst>
              <a:gd name="T0" fmla="*/ 0 w 81"/>
              <a:gd name="T1" fmla="*/ 12 h 12"/>
              <a:gd name="T2" fmla="*/ 81 w 81"/>
              <a:gd name="T3" fmla="*/ 7 h 12"/>
            </a:gdLst>
            <a:ahLst/>
            <a:cxnLst>
              <a:cxn ang="0">
                <a:pos x="T0" y="T1"/>
              </a:cxn>
              <a:cxn ang="0">
                <a:pos x="T2" y="T3"/>
              </a:cxn>
            </a:cxnLst>
            <a:rect l="0" t="0" r="r" b="b"/>
            <a:pathLst>
              <a:path w="81" h="12">
                <a:moveTo>
                  <a:pt x="0" y="12"/>
                </a:moveTo>
                <a:cubicBezTo>
                  <a:pt x="35" y="0"/>
                  <a:pt x="9" y="7"/>
                  <a:pt x="81" y="7"/>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85" name="Freeform 22">
            <a:extLst>
              <a:ext uri="{FF2B5EF4-FFF2-40B4-BE49-F238E27FC236}">
                <a16:creationId xmlns:a16="http://schemas.microsoft.com/office/drawing/2014/main" id="{96593526-787F-D844-BA97-DA9E1FACDA90}"/>
              </a:ext>
            </a:extLst>
          </p:cNvPr>
          <p:cNvSpPr>
            <a:spLocks/>
          </p:cNvSpPr>
          <p:nvPr/>
        </p:nvSpPr>
        <p:spPr bwMode="auto">
          <a:xfrm>
            <a:off x="2227263" y="6969125"/>
            <a:ext cx="385762" cy="36512"/>
          </a:xfrm>
          <a:custGeom>
            <a:avLst/>
            <a:gdLst>
              <a:gd name="T0" fmla="*/ 7 w 243"/>
              <a:gd name="T1" fmla="*/ 0 h 23"/>
              <a:gd name="T2" fmla="*/ 42 w 243"/>
              <a:gd name="T3" fmla="*/ 5 h 23"/>
              <a:gd name="T4" fmla="*/ 72 w 243"/>
              <a:gd name="T5" fmla="*/ 15 h 23"/>
              <a:gd name="T6" fmla="*/ 148 w 243"/>
              <a:gd name="T7" fmla="*/ 10 h 23"/>
              <a:gd name="T8" fmla="*/ 243 w 243"/>
              <a:gd name="T9" fmla="*/ 10 h 23"/>
            </a:gdLst>
            <a:ahLst/>
            <a:cxnLst>
              <a:cxn ang="0">
                <a:pos x="T0" y="T1"/>
              </a:cxn>
              <a:cxn ang="0">
                <a:pos x="T2" y="T3"/>
              </a:cxn>
              <a:cxn ang="0">
                <a:pos x="T4" y="T5"/>
              </a:cxn>
              <a:cxn ang="0">
                <a:pos x="T6" y="T7"/>
              </a:cxn>
              <a:cxn ang="0">
                <a:pos x="T8" y="T9"/>
              </a:cxn>
            </a:cxnLst>
            <a:rect l="0" t="0" r="r" b="b"/>
            <a:pathLst>
              <a:path w="243" h="23">
                <a:moveTo>
                  <a:pt x="7" y="0"/>
                </a:moveTo>
                <a:cubicBezTo>
                  <a:pt x="41" y="23"/>
                  <a:pt x="0" y="0"/>
                  <a:pt x="42" y="5"/>
                </a:cubicBezTo>
                <a:cubicBezTo>
                  <a:pt x="52" y="6"/>
                  <a:pt x="72" y="15"/>
                  <a:pt x="72" y="15"/>
                </a:cubicBezTo>
                <a:cubicBezTo>
                  <a:pt x="95" y="7"/>
                  <a:pt x="121" y="13"/>
                  <a:pt x="148" y="10"/>
                </a:cubicBezTo>
                <a:cubicBezTo>
                  <a:pt x="171" y="2"/>
                  <a:pt x="224" y="10"/>
                  <a:pt x="243" y="1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86" name="Freeform 23">
            <a:extLst>
              <a:ext uri="{FF2B5EF4-FFF2-40B4-BE49-F238E27FC236}">
                <a16:creationId xmlns:a16="http://schemas.microsoft.com/office/drawing/2014/main" id="{9E03BA0A-DEBF-B147-8752-B6BFDD77A7C0}"/>
              </a:ext>
            </a:extLst>
          </p:cNvPr>
          <p:cNvSpPr>
            <a:spLocks/>
          </p:cNvSpPr>
          <p:nvPr/>
        </p:nvSpPr>
        <p:spPr bwMode="auto">
          <a:xfrm>
            <a:off x="2852738" y="6969125"/>
            <a:ext cx="368300" cy="58737"/>
          </a:xfrm>
          <a:custGeom>
            <a:avLst/>
            <a:gdLst>
              <a:gd name="T0" fmla="*/ 0 w 232"/>
              <a:gd name="T1" fmla="*/ 0 h 37"/>
              <a:gd name="T2" fmla="*/ 30 w 232"/>
              <a:gd name="T3" fmla="*/ 25 h 37"/>
              <a:gd name="T4" fmla="*/ 61 w 232"/>
              <a:gd name="T5" fmla="*/ 15 h 37"/>
              <a:gd name="T6" fmla="*/ 76 w 232"/>
              <a:gd name="T7" fmla="*/ 10 h 37"/>
              <a:gd name="T8" fmla="*/ 116 w 232"/>
              <a:gd name="T9" fmla="*/ 15 h 37"/>
              <a:gd name="T10" fmla="*/ 136 w 232"/>
              <a:gd name="T11" fmla="*/ 25 h 37"/>
              <a:gd name="T12" fmla="*/ 232 w 232"/>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232" h="37">
                <a:moveTo>
                  <a:pt x="0" y="0"/>
                </a:moveTo>
                <a:cubicBezTo>
                  <a:pt x="2" y="2"/>
                  <a:pt x="23" y="25"/>
                  <a:pt x="30" y="25"/>
                </a:cubicBezTo>
                <a:cubicBezTo>
                  <a:pt x="40" y="25"/>
                  <a:pt x="50" y="18"/>
                  <a:pt x="61" y="15"/>
                </a:cubicBezTo>
                <a:cubicBezTo>
                  <a:pt x="66" y="13"/>
                  <a:pt x="76" y="10"/>
                  <a:pt x="76" y="10"/>
                </a:cubicBezTo>
                <a:cubicBezTo>
                  <a:pt x="85" y="37"/>
                  <a:pt x="93" y="22"/>
                  <a:pt x="116" y="15"/>
                </a:cubicBezTo>
                <a:cubicBezTo>
                  <a:pt x="122" y="18"/>
                  <a:pt x="128" y="25"/>
                  <a:pt x="136" y="25"/>
                </a:cubicBezTo>
                <a:cubicBezTo>
                  <a:pt x="141" y="25"/>
                  <a:pt x="229" y="2"/>
                  <a:pt x="232" y="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87" name="Freeform 24">
            <a:extLst>
              <a:ext uri="{FF2B5EF4-FFF2-40B4-BE49-F238E27FC236}">
                <a16:creationId xmlns:a16="http://schemas.microsoft.com/office/drawing/2014/main" id="{CE58CBFA-B4E1-BD46-9E4D-A249D712F7E7}"/>
              </a:ext>
            </a:extLst>
          </p:cNvPr>
          <p:cNvSpPr>
            <a:spLocks/>
          </p:cNvSpPr>
          <p:nvPr/>
        </p:nvSpPr>
        <p:spPr bwMode="auto">
          <a:xfrm>
            <a:off x="3408363" y="6969125"/>
            <a:ext cx="419100" cy="49212"/>
          </a:xfrm>
          <a:custGeom>
            <a:avLst/>
            <a:gdLst>
              <a:gd name="T0" fmla="*/ 23 w 264"/>
              <a:gd name="T1" fmla="*/ 5 h 31"/>
              <a:gd name="T2" fmla="*/ 83 w 264"/>
              <a:gd name="T3" fmla="*/ 20 h 31"/>
              <a:gd name="T4" fmla="*/ 98 w 264"/>
              <a:gd name="T5" fmla="*/ 15 h 31"/>
              <a:gd name="T6" fmla="*/ 128 w 264"/>
              <a:gd name="T7" fmla="*/ 25 h 31"/>
              <a:gd name="T8" fmla="*/ 194 w 264"/>
              <a:gd name="T9" fmla="*/ 31 h 31"/>
              <a:gd name="T10" fmla="*/ 264 w 264"/>
              <a:gd name="T11" fmla="*/ 0 h 31"/>
            </a:gdLst>
            <a:ahLst/>
            <a:cxnLst>
              <a:cxn ang="0">
                <a:pos x="T0" y="T1"/>
              </a:cxn>
              <a:cxn ang="0">
                <a:pos x="T2" y="T3"/>
              </a:cxn>
              <a:cxn ang="0">
                <a:pos x="T4" y="T5"/>
              </a:cxn>
              <a:cxn ang="0">
                <a:pos x="T6" y="T7"/>
              </a:cxn>
              <a:cxn ang="0">
                <a:pos x="T8" y="T9"/>
              </a:cxn>
              <a:cxn ang="0">
                <a:pos x="T10" y="T11"/>
              </a:cxn>
            </a:cxnLst>
            <a:rect l="0" t="0" r="r" b="b"/>
            <a:pathLst>
              <a:path w="264" h="31">
                <a:moveTo>
                  <a:pt x="23" y="5"/>
                </a:moveTo>
                <a:cubicBezTo>
                  <a:pt x="81" y="24"/>
                  <a:pt x="0" y="30"/>
                  <a:pt x="83" y="20"/>
                </a:cubicBezTo>
                <a:cubicBezTo>
                  <a:pt x="88" y="18"/>
                  <a:pt x="92" y="14"/>
                  <a:pt x="98" y="15"/>
                </a:cubicBezTo>
                <a:cubicBezTo>
                  <a:pt x="108" y="16"/>
                  <a:pt x="128" y="25"/>
                  <a:pt x="128" y="25"/>
                </a:cubicBezTo>
                <a:cubicBezTo>
                  <a:pt x="152" y="18"/>
                  <a:pt x="170" y="21"/>
                  <a:pt x="194" y="31"/>
                </a:cubicBezTo>
                <a:cubicBezTo>
                  <a:pt x="219" y="25"/>
                  <a:pt x="245" y="18"/>
                  <a:pt x="264" y="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88" name="Freeform 25">
            <a:extLst>
              <a:ext uri="{FF2B5EF4-FFF2-40B4-BE49-F238E27FC236}">
                <a16:creationId xmlns:a16="http://schemas.microsoft.com/office/drawing/2014/main" id="{F3105F31-FDA6-924C-9438-5CC93F923745}"/>
              </a:ext>
            </a:extLst>
          </p:cNvPr>
          <p:cNvSpPr>
            <a:spLocks/>
          </p:cNvSpPr>
          <p:nvPr/>
        </p:nvSpPr>
        <p:spPr bwMode="auto">
          <a:xfrm>
            <a:off x="4059238" y="6961187"/>
            <a:ext cx="384175" cy="68263"/>
          </a:xfrm>
          <a:custGeom>
            <a:avLst/>
            <a:gdLst>
              <a:gd name="T0" fmla="*/ 0 w 242"/>
              <a:gd name="T1" fmla="*/ 0 h 43"/>
              <a:gd name="T2" fmla="*/ 35 w 242"/>
              <a:gd name="T3" fmla="*/ 15 h 43"/>
              <a:gd name="T4" fmla="*/ 226 w 242"/>
              <a:gd name="T5" fmla="*/ 0 h 43"/>
              <a:gd name="T6" fmla="*/ 242 w 242"/>
              <a:gd name="T7" fmla="*/ 10 h 43"/>
            </a:gdLst>
            <a:ahLst/>
            <a:cxnLst>
              <a:cxn ang="0">
                <a:pos x="T0" y="T1"/>
              </a:cxn>
              <a:cxn ang="0">
                <a:pos x="T2" y="T3"/>
              </a:cxn>
              <a:cxn ang="0">
                <a:pos x="T4" y="T5"/>
              </a:cxn>
              <a:cxn ang="0">
                <a:pos x="T6" y="T7"/>
              </a:cxn>
            </a:cxnLst>
            <a:rect l="0" t="0" r="r" b="b"/>
            <a:pathLst>
              <a:path w="242" h="43">
                <a:moveTo>
                  <a:pt x="0" y="0"/>
                </a:moveTo>
                <a:cubicBezTo>
                  <a:pt x="7" y="21"/>
                  <a:pt x="14" y="21"/>
                  <a:pt x="35" y="15"/>
                </a:cubicBezTo>
                <a:cubicBezTo>
                  <a:pt x="143" y="18"/>
                  <a:pt x="160" y="43"/>
                  <a:pt x="226" y="0"/>
                </a:cubicBezTo>
                <a:cubicBezTo>
                  <a:pt x="231" y="3"/>
                  <a:pt x="242" y="10"/>
                  <a:pt x="242" y="1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89" name="Freeform 26">
            <a:extLst>
              <a:ext uri="{FF2B5EF4-FFF2-40B4-BE49-F238E27FC236}">
                <a16:creationId xmlns:a16="http://schemas.microsoft.com/office/drawing/2014/main" id="{96C56EFA-5A52-DD4C-BF32-A13FF85372C8}"/>
              </a:ext>
            </a:extLst>
          </p:cNvPr>
          <p:cNvSpPr>
            <a:spLocks/>
          </p:cNvSpPr>
          <p:nvPr/>
        </p:nvSpPr>
        <p:spPr bwMode="auto">
          <a:xfrm>
            <a:off x="4914900" y="6224587"/>
            <a:ext cx="241300" cy="762000"/>
          </a:xfrm>
          <a:custGeom>
            <a:avLst/>
            <a:gdLst>
              <a:gd name="T0" fmla="*/ 0 w 152"/>
              <a:gd name="T1" fmla="*/ 480 h 480"/>
              <a:gd name="T2" fmla="*/ 48 w 152"/>
              <a:gd name="T3" fmla="*/ 96 h 480"/>
              <a:gd name="T4" fmla="*/ 96 w 152"/>
              <a:gd name="T5" fmla="*/ 48 h 480"/>
              <a:gd name="T6" fmla="*/ 144 w 152"/>
              <a:gd name="T7" fmla="*/ 384 h 480"/>
              <a:gd name="T8" fmla="*/ 144 w 152"/>
              <a:gd name="T9" fmla="*/ 480 h 480"/>
            </a:gdLst>
            <a:ahLst/>
            <a:cxnLst>
              <a:cxn ang="0">
                <a:pos x="T0" y="T1"/>
              </a:cxn>
              <a:cxn ang="0">
                <a:pos x="T2" y="T3"/>
              </a:cxn>
              <a:cxn ang="0">
                <a:pos x="T4" y="T5"/>
              </a:cxn>
              <a:cxn ang="0">
                <a:pos x="T6" y="T7"/>
              </a:cxn>
              <a:cxn ang="0">
                <a:pos x="T8" y="T9"/>
              </a:cxn>
            </a:cxnLst>
            <a:rect l="0" t="0" r="r" b="b"/>
            <a:pathLst>
              <a:path w="152" h="480">
                <a:moveTo>
                  <a:pt x="0" y="480"/>
                </a:moveTo>
                <a:cubicBezTo>
                  <a:pt x="16" y="324"/>
                  <a:pt x="32" y="168"/>
                  <a:pt x="48" y="96"/>
                </a:cubicBezTo>
                <a:cubicBezTo>
                  <a:pt x="64" y="24"/>
                  <a:pt x="80" y="0"/>
                  <a:pt x="96" y="48"/>
                </a:cubicBezTo>
                <a:cubicBezTo>
                  <a:pt x="112" y="96"/>
                  <a:pt x="136" y="312"/>
                  <a:pt x="144" y="384"/>
                </a:cubicBezTo>
                <a:cubicBezTo>
                  <a:pt x="152" y="456"/>
                  <a:pt x="144" y="464"/>
                  <a:pt x="144" y="48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0" name="Rectangle 27">
            <a:extLst>
              <a:ext uri="{FF2B5EF4-FFF2-40B4-BE49-F238E27FC236}">
                <a16:creationId xmlns:a16="http://schemas.microsoft.com/office/drawing/2014/main" id="{1769E0C4-8BD4-724E-8AAE-F199A5E36BBA}"/>
              </a:ext>
            </a:extLst>
          </p:cNvPr>
          <p:cNvSpPr>
            <a:spLocks noChangeArrowheads="1"/>
          </p:cNvSpPr>
          <p:nvPr/>
        </p:nvSpPr>
        <p:spPr bwMode="auto">
          <a:xfrm>
            <a:off x="5051425" y="6148387"/>
            <a:ext cx="152400" cy="9144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1" name="Freeform 28">
            <a:extLst>
              <a:ext uri="{FF2B5EF4-FFF2-40B4-BE49-F238E27FC236}">
                <a16:creationId xmlns:a16="http://schemas.microsoft.com/office/drawing/2014/main" id="{D789F9FB-09A1-1345-98E4-0003AC66BB83}"/>
              </a:ext>
            </a:extLst>
          </p:cNvPr>
          <p:cNvSpPr>
            <a:spLocks/>
          </p:cNvSpPr>
          <p:nvPr/>
        </p:nvSpPr>
        <p:spPr bwMode="auto">
          <a:xfrm>
            <a:off x="4651375" y="6969125"/>
            <a:ext cx="269875" cy="77787"/>
          </a:xfrm>
          <a:custGeom>
            <a:avLst/>
            <a:gdLst>
              <a:gd name="T0" fmla="*/ 14 w 170"/>
              <a:gd name="T1" fmla="*/ 15 h 49"/>
              <a:gd name="T2" fmla="*/ 40 w 170"/>
              <a:gd name="T3" fmla="*/ 5 h 49"/>
              <a:gd name="T4" fmla="*/ 65 w 170"/>
              <a:gd name="T5" fmla="*/ 10 h 49"/>
              <a:gd name="T6" fmla="*/ 110 w 170"/>
              <a:gd name="T7" fmla="*/ 15 h 49"/>
              <a:gd name="T8" fmla="*/ 170 w 170"/>
              <a:gd name="T9" fmla="*/ 0 h 49"/>
            </a:gdLst>
            <a:ahLst/>
            <a:cxnLst>
              <a:cxn ang="0">
                <a:pos x="T0" y="T1"/>
              </a:cxn>
              <a:cxn ang="0">
                <a:pos x="T2" y="T3"/>
              </a:cxn>
              <a:cxn ang="0">
                <a:pos x="T4" y="T5"/>
              </a:cxn>
              <a:cxn ang="0">
                <a:pos x="T6" y="T7"/>
              </a:cxn>
              <a:cxn ang="0">
                <a:pos x="T8" y="T9"/>
              </a:cxn>
            </a:cxnLst>
            <a:rect l="0" t="0" r="r" b="b"/>
            <a:pathLst>
              <a:path w="170" h="49">
                <a:moveTo>
                  <a:pt x="14" y="15"/>
                </a:moveTo>
                <a:cubicBezTo>
                  <a:pt x="60" y="29"/>
                  <a:pt x="0" y="16"/>
                  <a:pt x="40" y="5"/>
                </a:cubicBezTo>
                <a:cubicBezTo>
                  <a:pt x="48" y="2"/>
                  <a:pt x="56" y="8"/>
                  <a:pt x="65" y="10"/>
                </a:cubicBezTo>
                <a:cubicBezTo>
                  <a:pt x="78" y="49"/>
                  <a:pt x="86" y="22"/>
                  <a:pt x="110" y="15"/>
                </a:cubicBezTo>
                <a:cubicBezTo>
                  <a:pt x="134" y="21"/>
                  <a:pt x="152" y="17"/>
                  <a:pt x="170" y="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2" name="Line 29">
            <a:extLst>
              <a:ext uri="{FF2B5EF4-FFF2-40B4-BE49-F238E27FC236}">
                <a16:creationId xmlns:a16="http://schemas.microsoft.com/office/drawing/2014/main" id="{DBBC2EF6-15D1-4E40-8C9E-4335042D8782}"/>
              </a:ext>
            </a:extLst>
          </p:cNvPr>
          <p:cNvSpPr>
            <a:spLocks noChangeShapeType="1"/>
          </p:cNvSpPr>
          <p:nvPr/>
        </p:nvSpPr>
        <p:spPr bwMode="auto">
          <a:xfrm>
            <a:off x="5156200" y="4814887"/>
            <a:ext cx="0" cy="2667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3" name="Text Box 30">
            <a:extLst>
              <a:ext uri="{FF2B5EF4-FFF2-40B4-BE49-F238E27FC236}">
                <a16:creationId xmlns:a16="http://schemas.microsoft.com/office/drawing/2014/main" id="{35F3E4D6-FD7A-E343-B3E6-922296CA406D}"/>
              </a:ext>
            </a:extLst>
          </p:cNvPr>
          <p:cNvSpPr txBox="1">
            <a:spLocks noChangeArrowheads="1"/>
          </p:cNvSpPr>
          <p:nvPr/>
        </p:nvSpPr>
        <p:spPr bwMode="auto">
          <a:xfrm>
            <a:off x="1851025" y="5715000"/>
            <a:ext cx="446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sz="2000">
                <a:solidFill>
                  <a:srgbClr val="0000FF"/>
                </a:solidFill>
                <a:latin typeface="Helvetica" pitchFamily="2" charset="0"/>
              </a:rPr>
              <a:t>E</a:t>
            </a:r>
            <a:r>
              <a:rPr lang="en-US" altLang="tr-TR" sz="2000" baseline="-25000">
                <a:solidFill>
                  <a:srgbClr val="0000FF"/>
                </a:solidFill>
                <a:latin typeface="Helvetica" pitchFamily="2" charset="0"/>
              </a:rPr>
              <a:t>2</a:t>
            </a:r>
            <a:endParaRPr lang="en-US" altLang="tr-TR" sz="2000">
              <a:latin typeface="Helvetica" pitchFamily="2" charset="0"/>
            </a:endParaRPr>
          </a:p>
        </p:txBody>
      </p:sp>
      <p:sp>
        <p:nvSpPr>
          <p:cNvPr id="94" name="Text Box 31">
            <a:extLst>
              <a:ext uri="{FF2B5EF4-FFF2-40B4-BE49-F238E27FC236}">
                <a16:creationId xmlns:a16="http://schemas.microsoft.com/office/drawing/2014/main" id="{5D59CEF8-8D36-2949-A8BB-AFE47D449564}"/>
              </a:ext>
            </a:extLst>
          </p:cNvPr>
          <p:cNvSpPr txBox="1">
            <a:spLocks noChangeArrowheads="1"/>
          </p:cNvSpPr>
          <p:nvPr/>
        </p:nvSpPr>
        <p:spPr bwMode="auto">
          <a:xfrm>
            <a:off x="4975225" y="8782416"/>
            <a:ext cx="1149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dirty="0">
                <a:latin typeface="Helvetica" pitchFamily="2" charset="0"/>
              </a:rPr>
              <a:t>Weeks</a:t>
            </a:r>
          </a:p>
        </p:txBody>
      </p:sp>
      <p:sp>
        <p:nvSpPr>
          <p:cNvPr id="95" name="Text Box 32">
            <a:extLst>
              <a:ext uri="{FF2B5EF4-FFF2-40B4-BE49-F238E27FC236}">
                <a16:creationId xmlns:a16="http://schemas.microsoft.com/office/drawing/2014/main" id="{A9FCE78C-49AC-3342-B889-BCAD2B4A75E8}"/>
              </a:ext>
            </a:extLst>
          </p:cNvPr>
          <p:cNvSpPr txBox="1">
            <a:spLocks noChangeArrowheads="1"/>
          </p:cNvSpPr>
          <p:nvPr/>
        </p:nvSpPr>
        <p:spPr bwMode="auto">
          <a:xfrm>
            <a:off x="1866900" y="4300258"/>
            <a:ext cx="29083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tr-TR" dirty="0">
                <a:solidFill>
                  <a:schemeClr val="accent2"/>
                </a:solidFill>
                <a:latin typeface="Helvetica" pitchFamily="2" charset="0"/>
              </a:rPr>
              <a:t>Estrus</a:t>
            </a:r>
            <a:endParaRPr lang="en-US" altLang="tr-TR" dirty="0">
              <a:latin typeface="Helvetica" pitchFamily="2" charset="0"/>
            </a:endParaRPr>
          </a:p>
        </p:txBody>
      </p:sp>
      <p:sp>
        <p:nvSpPr>
          <p:cNvPr id="96" name="Line 33">
            <a:extLst>
              <a:ext uri="{FF2B5EF4-FFF2-40B4-BE49-F238E27FC236}">
                <a16:creationId xmlns:a16="http://schemas.microsoft.com/office/drawing/2014/main" id="{0F5BD205-CBA5-3F40-BDF5-45292708F28F}"/>
              </a:ext>
            </a:extLst>
          </p:cNvPr>
          <p:cNvSpPr>
            <a:spLocks noChangeShapeType="1"/>
          </p:cNvSpPr>
          <p:nvPr/>
        </p:nvSpPr>
        <p:spPr bwMode="auto">
          <a:xfrm flipH="1">
            <a:off x="2117543" y="5126037"/>
            <a:ext cx="990600" cy="1066800"/>
          </a:xfrm>
          <a:prstGeom prst="line">
            <a:avLst/>
          </a:prstGeom>
          <a:noFill/>
          <a:ln w="28575">
            <a:solidFill>
              <a:schemeClr val="accent2"/>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7" name="Line 34">
            <a:extLst>
              <a:ext uri="{FF2B5EF4-FFF2-40B4-BE49-F238E27FC236}">
                <a16:creationId xmlns:a16="http://schemas.microsoft.com/office/drawing/2014/main" id="{65076B3D-1BC0-5A46-9D98-F0B07F79DCC7}"/>
              </a:ext>
            </a:extLst>
          </p:cNvPr>
          <p:cNvSpPr>
            <a:spLocks noChangeShapeType="1"/>
          </p:cNvSpPr>
          <p:nvPr/>
        </p:nvSpPr>
        <p:spPr bwMode="auto">
          <a:xfrm flipH="1">
            <a:off x="2727143" y="5126037"/>
            <a:ext cx="381000" cy="1066800"/>
          </a:xfrm>
          <a:prstGeom prst="line">
            <a:avLst/>
          </a:prstGeom>
          <a:noFill/>
          <a:ln w="28575">
            <a:solidFill>
              <a:schemeClr val="accent2"/>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8" name="Line 35">
            <a:extLst>
              <a:ext uri="{FF2B5EF4-FFF2-40B4-BE49-F238E27FC236}">
                <a16:creationId xmlns:a16="http://schemas.microsoft.com/office/drawing/2014/main" id="{D1245BCF-C685-9548-BAFC-2DB5423C68EE}"/>
              </a:ext>
            </a:extLst>
          </p:cNvPr>
          <p:cNvSpPr>
            <a:spLocks noChangeShapeType="1"/>
          </p:cNvSpPr>
          <p:nvPr/>
        </p:nvSpPr>
        <p:spPr bwMode="auto">
          <a:xfrm>
            <a:off x="3108143" y="5126037"/>
            <a:ext cx="76200" cy="1066800"/>
          </a:xfrm>
          <a:prstGeom prst="line">
            <a:avLst/>
          </a:prstGeom>
          <a:noFill/>
          <a:ln w="28575">
            <a:solidFill>
              <a:schemeClr val="accent2"/>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9" name="Line 36">
            <a:extLst>
              <a:ext uri="{FF2B5EF4-FFF2-40B4-BE49-F238E27FC236}">
                <a16:creationId xmlns:a16="http://schemas.microsoft.com/office/drawing/2014/main" id="{D7C08136-3F5A-0249-A698-CEC1B22EB340}"/>
              </a:ext>
            </a:extLst>
          </p:cNvPr>
          <p:cNvSpPr>
            <a:spLocks noChangeShapeType="1"/>
          </p:cNvSpPr>
          <p:nvPr/>
        </p:nvSpPr>
        <p:spPr bwMode="auto">
          <a:xfrm>
            <a:off x="3108143" y="5126037"/>
            <a:ext cx="685800" cy="1066800"/>
          </a:xfrm>
          <a:prstGeom prst="line">
            <a:avLst/>
          </a:prstGeom>
          <a:noFill/>
          <a:ln w="28575">
            <a:solidFill>
              <a:schemeClr val="accent2"/>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0" name="Line 37">
            <a:extLst>
              <a:ext uri="{FF2B5EF4-FFF2-40B4-BE49-F238E27FC236}">
                <a16:creationId xmlns:a16="http://schemas.microsoft.com/office/drawing/2014/main" id="{09D9CBD1-25D3-DB42-9973-123137367349}"/>
              </a:ext>
            </a:extLst>
          </p:cNvPr>
          <p:cNvSpPr>
            <a:spLocks noChangeShapeType="1"/>
          </p:cNvSpPr>
          <p:nvPr/>
        </p:nvSpPr>
        <p:spPr bwMode="auto">
          <a:xfrm>
            <a:off x="3108143" y="5126037"/>
            <a:ext cx="1295400" cy="1066800"/>
          </a:xfrm>
          <a:prstGeom prst="line">
            <a:avLst/>
          </a:prstGeom>
          <a:noFill/>
          <a:ln w="28575">
            <a:solidFill>
              <a:schemeClr val="accent2"/>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1" name="Freeform 38">
            <a:extLst>
              <a:ext uri="{FF2B5EF4-FFF2-40B4-BE49-F238E27FC236}">
                <a16:creationId xmlns:a16="http://schemas.microsoft.com/office/drawing/2014/main" id="{4135B4D3-CE6A-374F-97AC-710AF17B1661}"/>
              </a:ext>
            </a:extLst>
          </p:cNvPr>
          <p:cNvSpPr>
            <a:spLocks/>
          </p:cNvSpPr>
          <p:nvPr/>
        </p:nvSpPr>
        <p:spPr bwMode="auto">
          <a:xfrm>
            <a:off x="5360988" y="6242050"/>
            <a:ext cx="241300" cy="762000"/>
          </a:xfrm>
          <a:custGeom>
            <a:avLst/>
            <a:gdLst>
              <a:gd name="T0" fmla="*/ 0 w 152"/>
              <a:gd name="T1" fmla="*/ 480 h 480"/>
              <a:gd name="T2" fmla="*/ 48 w 152"/>
              <a:gd name="T3" fmla="*/ 96 h 480"/>
              <a:gd name="T4" fmla="*/ 96 w 152"/>
              <a:gd name="T5" fmla="*/ 48 h 480"/>
              <a:gd name="T6" fmla="*/ 144 w 152"/>
              <a:gd name="T7" fmla="*/ 384 h 480"/>
              <a:gd name="T8" fmla="*/ 144 w 152"/>
              <a:gd name="T9" fmla="*/ 480 h 480"/>
            </a:gdLst>
            <a:ahLst/>
            <a:cxnLst>
              <a:cxn ang="0">
                <a:pos x="T0" y="T1"/>
              </a:cxn>
              <a:cxn ang="0">
                <a:pos x="T2" y="T3"/>
              </a:cxn>
              <a:cxn ang="0">
                <a:pos x="T4" y="T5"/>
              </a:cxn>
              <a:cxn ang="0">
                <a:pos x="T6" y="T7"/>
              </a:cxn>
              <a:cxn ang="0">
                <a:pos x="T8" y="T9"/>
              </a:cxn>
            </a:cxnLst>
            <a:rect l="0" t="0" r="r" b="b"/>
            <a:pathLst>
              <a:path w="152" h="480">
                <a:moveTo>
                  <a:pt x="0" y="480"/>
                </a:moveTo>
                <a:cubicBezTo>
                  <a:pt x="16" y="324"/>
                  <a:pt x="32" y="168"/>
                  <a:pt x="48" y="96"/>
                </a:cubicBezTo>
                <a:cubicBezTo>
                  <a:pt x="64" y="24"/>
                  <a:pt x="80" y="0"/>
                  <a:pt x="96" y="48"/>
                </a:cubicBezTo>
                <a:cubicBezTo>
                  <a:pt x="112" y="96"/>
                  <a:pt x="136" y="312"/>
                  <a:pt x="144" y="384"/>
                </a:cubicBezTo>
                <a:cubicBezTo>
                  <a:pt x="152" y="456"/>
                  <a:pt x="144" y="464"/>
                  <a:pt x="144" y="48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 name="Freeform 39">
            <a:extLst>
              <a:ext uri="{FF2B5EF4-FFF2-40B4-BE49-F238E27FC236}">
                <a16:creationId xmlns:a16="http://schemas.microsoft.com/office/drawing/2014/main" id="{0CB5BA6B-5CC3-C84A-8E1D-F104A9CEA935}"/>
              </a:ext>
            </a:extLst>
          </p:cNvPr>
          <p:cNvSpPr>
            <a:spLocks/>
          </p:cNvSpPr>
          <p:nvPr/>
        </p:nvSpPr>
        <p:spPr bwMode="auto">
          <a:xfrm>
            <a:off x="5970588" y="6242050"/>
            <a:ext cx="241300" cy="762000"/>
          </a:xfrm>
          <a:custGeom>
            <a:avLst/>
            <a:gdLst>
              <a:gd name="T0" fmla="*/ 0 w 152"/>
              <a:gd name="T1" fmla="*/ 480 h 480"/>
              <a:gd name="T2" fmla="*/ 48 w 152"/>
              <a:gd name="T3" fmla="*/ 96 h 480"/>
              <a:gd name="T4" fmla="*/ 96 w 152"/>
              <a:gd name="T5" fmla="*/ 48 h 480"/>
              <a:gd name="T6" fmla="*/ 144 w 152"/>
              <a:gd name="T7" fmla="*/ 384 h 480"/>
              <a:gd name="T8" fmla="*/ 144 w 152"/>
              <a:gd name="T9" fmla="*/ 480 h 480"/>
            </a:gdLst>
            <a:ahLst/>
            <a:cxnLst>
              <a:cxn ang="0">
                <a:pos x="T0" y="T1"/>
              </a:cxn>
              <a:cxn ang="0">
                <a:pos x="T2" y="T3"/>
              </a:cxn>
              <a:cxn ang="0">
                <a:pos x="T4" y="T5"/>
              </a:cxn>
              <a:cxn ang="0">
                <a:pos x="T6" y="T7"/>
              </a:cxn>
              <a:cxn ang="0">
                <a:pos x="T8" y="T9"/>
              </a:cxn>
            </a:cxnLst>
            <a:rect l="0" t="0" r="r" b="b"/>
            <a:pathLst>
              <a:path w="152" h="480">
                <a:moveTo>
                  <a:pt x="0" y="480"/>
                </a:moveTo>
                <a:cubicBezTo>
                  <a:pt x="16" y="324"/>
                  <a:pt x="32" y="168"/>
                  <a:pt x="48" y="96"/>
                </a:cubicBezTo>
                <a:cubicBezTo>
                  <a:pt x="64" y="24"/>
                  <a:pt x="80" y="0"/>
                  <a:pt x="96" y="48"/>
                </a:cubicBezTo>
                <a:cubicBezTo>
                  <a:pt x="112" y="96"/>
                  <a:pt x="136" y="312"/>
                  <a:pt x="144" y="384"/>
                </a:cubicBezTo>
                <a:cubicBezTo>
                  <a:pt x="152" y="456"/>
                  <a:pt x="144" y="464"/>
                  <a:pt x="144" y="48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3" name="Freeform 40">
            <a:extLst>
              <a:ext uri="{FF2B5EF4-FFF2-40B4-BE49-F238E27FC236}">
                <a16:creationId xmlns:a16="http://schemas.microsoft.com/office/drawing/2014/main" id="{6B4C8F61-E793-584D-A655-8840FDEF282D}"/>
              </a:ext>
            </a:extLst>
          </p:cNvPr>
          <p:cNvSpPr>
            <a:spLocks/>
          </p:cNvSpPr>
          <p:nvPr/>
        </p:nvSpPr>
        <p:spPr bwMode="auto">
          <a:xfrm>
            <a:off x="5243513" y="6983412"/>
            <a:ext cx="128587" cy="19050"/>
          </a:xfrm>
          <a:custGeom>
            <a:avLst/>
            <a:gdLst>
              <a:gd name="T0" fmla="*/ 0 w 81"/>
              <a:gd name="T1" fmla="*/ 12 h 12"/>
              <a:gd name="T2" fmla="*/ 81 w 81"/>
              <a:gd name="T3" fmla="*/ 7 h 12"/>
            </a:gdLst>
            <a:ahLst/>
            <a:cxnLst>
              <a:cxn ang="0">
                <a:pos x="T0" y="T1"/>
              </a:cxn>
              <a:cxn ang="0">
                <a:pos x="T2" y="T3"/>
              </a:cxn>
            </a:cxnLst>
            <a:rect l="0" t="0" r="r" b="b"/>
            <a:pathLst>
              <a:path w="81" h="12">
                <a:moveTo>
                  <a:pt x="0" y="12"/>
                </a:moveTo>
                <a:cubicBezTo>
                  <a:pt x="35" y="0"/>
                  <a:pt x="9" y="7"/>
                  <a:pt x="81" y="7"/>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4" name="Freeform 41">
            <a:extLst>
              <a:ext uri="{FF2B5EF4-FFF2-40B4-BE49-F238E27FC236}">
                <a16:creationId xmlns:a16="http://schemas.microsoft.com/office/drawing/2014/main" id="{227BC1B9-79C5-F845-B1E2-BAEA0F5A0AF1}"/>
              </a:ext>
            </a:extLst>
          </p:cNvPr>
          <p:cNvSpPr>
            <a:spLocks/>
          </p:cNvSpPr>
          <p:nvPr/>
        </p:nvSpPr>
        <p:spPr bwMode="auto">
          <a:xfrm>
            <a:off x="5584825" y="6986587"/>
            <a:ext cx="385763" cy="36513"/>
          </a:xfrm>
          <a:custGeom>
            <a:avLst/>
            <a:gdLst>
              <a:gd name="T0" fmla="*/ 7 w 243"/>
              <a:gd name="T1" fmla="*/ 0 h 23"/>
              <a:gd name="T2" fmla="*/ 42 w 243"/>
              <a:gd name="T3" fmla="*/ 5 h 23"/>
              <a:gd name="T4" fmla="*/ 72 w 243"/>
              <a:gd name="T5" fmla="*/ 15 h 23"/>
              <a:gd name="T6" fmla="*/ 148 w 243"/>
              <a:gd name="T7" fmla="*/ 10 h 23"/>
              <a:gd name="T8" fmla="*/ 243 w 243"/>
              <a:gd name="T9" fmla="*/ 10 h 23"/>
            </a:gdLst>
            <a:ahLst/>
            <a:cxnLst>
              <a:cxn ang="0">
                <a:pos x="T0" y="T1"/>
              </a:cxn>
              <a:cxn ang="0">
                <a:pos x="T2" y="T3"/>
              </a:cxn>
              <a:cxn ang="0">
                <a:pos x="T4" y="T5"/>
              </a:cxn>
              <a:cxn ang="0">
                <a:pos x="T6" y="T7"/>
              </a:cxn>
              <a:cxn ang="0">
                <a:pos x="T8" y="T9"/>
              </a:cxn>
            </a:cxnLst>
            <a:rect l="0" t="0" r="r" b="b"/>
            <a:pathLst>
              <a:path w="243" h="23">
                <a:moveTo>
                  <a:pt x="7" y="0"/>
                </a:moveTo>
                <a:cubicBezTo>
                  <a:pt x="41" y="23"/>
                  <a:pt x="0" y="0"/>
                  <a:pt x="42" y="5"/>
                </a:cubicBezTo>
                <a:cubicBezTo>
                  <a:pt x="52" y="6"/>
                  <a:pt x="72" y="15"/>
                  <a:pt x="72" y="15"/>
                </a:cubicBezTo>
                <a:cubicBezTo>
                  <a:pt x="95" y="7"/>
                  <a:pt x="121" y="13"/>
                  <a:pt x="148" y="10"/>
                </a:cubicBezTo>
                <a:cubicBezTo>
                  <a:pt x="171" y="2"/>
                  <a:pt x="224" y="10"/>
                  <a:pt x="243" y="1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5" name="Line 42">
            <a:extLst>
              <a:ext uri="{FF2B5EF4-FFF2-40B4-BE49-F238E27FC236}">
                <a16:creationId xmlns:a16="http://schemas.microsoft.com/office/drawing/2014/main" id="{930DF852-184D-D540-90B3-2527ACC4BFC2}"/>
              </a:ext>
            </a:extLst>
          </p:cNvPr>
          <p:cNvSpPr>
            <a:spLocks noChangeShapeType="1"/>
          </p:cNvSpPr>
          <p:nvPr/>
        </p:nvSpPr>
        <p:spPr bwMode="auto">
          <a:xfrm>
            <a:off x="6083300" y="7626350"/>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6" name="Line 43">
            <a:extLst>
              <a:ext uri="{FF2B5EF4-FFF2-40B4-BE49-F238E27FC236}">
                <a16:creationId xmlns:a16="http://schemas.microsoft.com/office/drawing/2014/main" id="{745293CC-F62C-9F42-B087-5751EF8F0DAA}"/>
              </a:ext>
            </a:extLst>
          </p:cNvPr>
          <p:cNvSpPr>
            <a:spLocks noChangeShapeType="1"/>
          </p:cNvSpPr>
          <p:nvPr/>
        </p:nvSpPr>
        <p:spPr bwMode="auto">
          <a:xfrm>
            <a:off x="6788150" y="7626350"/>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7" name="Line 44">
            <a:extLst>
              <a:ext uri="{FF2B5EF4-FFF2-40B4-BE49-F238E27FC236}">
                <a16:creationId xmlns:a16="http://schemas.microsoft.com/office/drawing/2014/main" id="{5437DE85-3FFB-844D-9783-868E38475AC3}"/>
              </a:ext>
            </a:extLst>
          </p:cNvPr>
          <p:cNvSpPr>
            <a:spLocks noChangeShapeType="1"/>
          </p:cNvSpPr>
          <p:nvPr/>
        </p:nvSpPr>
        <p:spPr bwMode="auto">
          <a:xfrm>
            <a:off x="7493000" y="7626350"/>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8" name="Line 45">
            <a:extLst>
              <a:ext uri="{FF2B5EF4-FFF2-40B4-BE49-F238E27FC236}">
                <a16:creationId xmlns:a16="http://schemas.microsoft.com/office/drawing/2014/main" id="{BC653B73-6266-484B-A6B3-E52A028FC9B5}"/>
              </a:ext>
            </a:extLst>
          </p:cNvPr>
          <p:cNvSpPr>
            <a:spLocks noChangeShapeType="1"/>
          </p:cNvSpPr>
          <p:nvPr/>
        </p:nvSpPr>
        <p:spPr bwMode="auto">
          <a:xfrm>
            <a:off x="8197850" y="7626350"/>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9" name="Text Box 46">
            <a:extLst>
              <a:ext uri="{FF2B5EF4-FFF2-40B4-BE49-F238E27FC236}">
                <a16:creationId xmlns:a16="http://schemas.microsoft.com/office/drawing/2014/main" id="{AC2DC25A-DFF1-9E4F-84CE-A078C2D75598}"/>
              </a:ext>
            </a:extLst>
          </p:cNvPr>
          <p:cNvSpPr txBox="1">
            <a:spLocks noChangeArrowheads="1"/>
          </p:cNvSpPr>
          <p:nvPr/>
        </p:nvSpPr>
        <p:spPr bwMode="auto">
          <a:xfrm>
            <a:off x="5886450" y="785336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a:latin typeface="Helvetica" pitchFamily="2" charset="0"/>
              </a:rPr>
              <a:t>4</a:t>
            </a:r>
          </a:p>
        </p:txBody>
      </p:sp>
      <p:sp>
        <p:nvSpPr>
          <p:cNvPr id="110" name="Text Box 47">
            <a:extLst>
              <a:ext uri="{FF2B5EF4-FFF2-40B4-BE49-F238E27FC236}">
                <a16:creationId xmlns:a16="http://schemas.microsoft.com/office/drawing/2014/main" id="{E6ADEF4C-D018-7443-A968-28C769FDBEED}"/>
              </a:ext>
            </a:extLst>
          </p:cNvPr>
          <p:cNvSpPr txBox="1">
            <a:spLocks noChangeArrowheads="1"/>
          </p:cNvSpPr>
          <p:nvPr/>
        </p:nvSpPr>
        <p:spPr bwMode="auto">
          <a:xfrm>
            <a:off x="6600825" y="785336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a:latin typeface="Helvetica" pitchFamily="2" charset="0"/>
              </a:rPr>
              <a:t>8</a:t>
            </a:r>
          </a:p>
        </p:txBody>
      </p:sp>
      <p:sp>
        <p:nvSpPr>
          <p:cNvPr id="111" name="Text Box 48">
            <a:extLst>
              <a:ext uri="{FF2B5EF4-FFF2-40B4-BE49-F238E27FC236}">
                <a16:creationId xmlns:a16="http://schemas.microsoft.com/office/drawing/2014/main" id="{66CF211C-E890-7347-943C-8D410B741F83}"/>
              </a:ext>
            </a:extLst>
          </p:cNvPr>
          <p:cNvSpPr txBox="1">
            <a:spLocks noChangeArrowheads="1"/>
          </p:cNvSpPr>
          <p:nvPr/>
        </p:nvSpPr>
        <p:spPr bwMode="auto">
          <a:xfrm>
            <a:off x="7239000" y="7853362"/>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a:latin typeface="Helvetica" pitchFamily="2" charset="0"/>
              </a:rPr>
              <a:t>12</a:t>
            </a:r>
          </a:p>
        </p:txBody>
      </p:sp>
      <p:sp>
        <p:nvSpPr>
          <p:cNvPr id="112" name="Text Box 49">
            <a:extLst>
              <a:ext uri="{FF2B5EF4-FFF2-40B4-BE49-F238E27FC236}">
                <a16:creationId xmlns:a16="http://schemas.microsoft.com/office/drawing/2014/main" id="{9DD2A2CD-EFCF-2845-BD5A-D3ED1499C3BE}"/>
              </a:ext>
            </a:extLst>
          </p:cNvPr>
          <p:cNvSpPr txBox="1">
            <a:spLocks noChangeArrowheads="1"/>
          </p:cNvSpPr>
          <p:nvPr/>
        </p:nvSpPr>
        <p:spPr bwMode="auto">
          <a:xfrm>
            <a:off x="7947025" y="7853362"/>
            <a:ext cx="58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tr-TR" dirty="0">
                <a:latin typeface="Helvetica" pitchFamily="2" charset="0"/>
              </a:rPr>
              <a:t>16</a:t>
            </a:r>
          </a:p>
        </p:txBody>
      </p:sp>
      <p:sp>
        <p:nvSpPr>
          <p:cNvPr id="113" name="Line 50">
            <a:extLst>
              <a:ext uri="{FF2B5EF4-FFF2-40B4-BE49-F238E27FC236}">
                <a16:creationId xmlns:a16="http://schemas.microsoft.com/office/drawing/2014/main" id="{707832EC-843F-D04F-BE9A-75113E90B89E}"/>
              </a:ext>
            </a:extLst>
          </p:cNvPr>
          <p:cNvSpPr>
            <a:spLocks noChangeShapeType="1"/>
          </p:cNvSpPr>
          <p:nvPr/>
        </p:nvSpPr>
        <p:spPr bwMode="auto">
          <a:xfrm>
            <a:off x="8805863" y="7634287"/>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4" name="Text Box 51">
            <a:extLst>
              <a:ext uri="{FF2B5EF4-FFF2-40B4-BE49-F238E27FC236}">
                <a16:creationId xmlns:a16="http://schemas.microsoft.com/office/drawing/2014/main" id="{C5D2AEEF-78B6-4941-913A-86DD0385069F}"/>
              </a:ext>
            </a:extLst>
          </p:cNvPr>
          <p:cNvSpPr txBox="1">
            <a:spLocks noChangeArrowheads="1"/>
          </p:cNvSpPr>
          <p:nvPr/>
        </p:nvSpPr>
        <p:spPr bwMode="auto">
          <a:xfrm>
            <a:off x="8551863" y="7853362"/>
            <a:ext cx="58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tr-TR">
                <a:latin typeface="Helvetica" pitchFamily="2" charset="0"/>
              </a:rPr>
              <a:t>20</a:t>
            </a:r>
          </a:p>
        </p:txBody>
      </p:sp>
      <p:sp>
        <p:nvSpPr>
          <p:cNvPr id="115" name="Line 52">
            <a:extLst>
              <a:ext uri="{FF2B5EF4-FFF2-40B4-BE49-F238E27FC236}">
                <a16:creationId xmlns:a16="http://schemas.microsoft.com/office/drawing/2014/main" id="{9B1E6E89-8BFA-4D46-9034-CB7AF569DA19}"/>
              </a:ext>
            </a:extLst>
          </p:cNvPr>
          <p:cNvSpPr>
            <a:spLocks noChangeShapeType="1"/>
          </p:cNvSpPr>
          <p:nvPr/>
        </p:nvSpPr>
        <p:spPr bwMode="auto">
          <a:xfrm>
            <a:off x="5203825" y="7443787"/>
            <a:ext cx="990600" cy="0"/>
          </a:xfrm>
          <a:prstGeom prst="line">
            <a:avLst/>
          </a:prstGeom>
          <a:noFill/>
          <a:ln w="38100">
            <a:solidFill>
              <a:srgbClr val="9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6" name="Freeform 53">
            <a:extLst>
              <a:ext uri="{FF2B5EF4-FFF2-40B4-BE49-F238E27FC236}">
                <a16:creationId xmlns:a16="http://schemas.microsoft.com/office/drawing/2014/main" id="{540D2853-2F6F-1A4C-B6B0-C4E3492E326A}"/>
              </a:ext>
            </a:extLst>
          </p:cNvPr>
          <p:cNvSpPr>
            <a:spLocks/>
          </p:cNvSpPr>
          <p:nvPr/>
        </p:nvSpPr>
        <p:spPr bwMode="auto">
          <a:xfrm>
            <a:off x="6194425" y="6110287"/>
            <a:ext cx="1219200" cy="1333500"/>
          </a:xfrm>
          <a:custGeom>
            <a:avLst/>
            <a:gdLst>
              <a:gd name="T0" fmla="*/ 0 w 768"/>
              <a:gd name="T1" fmla="*/ 840 h 840"/>
              <a:gd name="T2" fmla="*/ 144 w 768"/>
              <a:gd name="T3" fmla="*/ 264 h 840"/>
              <a:gd name="T4" fmla="*/ 384 w 768"/>
              <a:gd name="T5" fmla="*/ 24 h 840"/>
              <a:gd name="T6" fmla="*/ 624 w 768"/>
              <a:gd name="T7" fmla="*/ 408 h 840"/>
              <a:gd name="T8" fmla="*/ 768 w 768"/>
              <a:gd name="T9" fmla="*/ 840 h 840"/>
            </a:gdLst>
            <a:ahLst/>
            <a:cxnLst>
              <a:cxn ang="0">
                <a:pos x="T0" y="T1"/>
              </a:cxn>
              <a:cxn ang="0">
                <a:pos x="T2" y="T3"/>
              </a:cxn>
              <a:cxn ang="0">
                <a:pos x="T4" y="T5"/>
              </a:cxn>
              <a:cxn ang="0">
                <a:pos x="T6" y="T7"/>
              </a:cxn>
              <a:cxn ang="0">
                <a:pos x="T8" y="T9"/>
              </a:cxn>
            </a:cxnLst>
            <a:rect l="0" t="0" r="r" b="b"/>
            <a:pathLst>
              <a:path w="768" h="840">
                <a:moveTo>
                  <a:pt x="0" y="840"/>
                </a:moveTo>
                <a:cubicBezTo>
                  <a:pt x="40" y="620"/>
                  <a:pt x="80" y="400"/>
                  <a:pt x="144" y="264"/>
                </a:cubicBezTo>
                <a:cubicBezTo>
                  <a:pt x="208" y="128"/>
                  <a:pt x="304" y="0"/>
                  <a:pt x="384" y="24"/>
                </a:cubicBezTo>
                <a:cubicBezTo>
                  <a:pt x="464" y="48"/>
                  <a:pt x="560" y="272"/>
                  <a:pt x="624" y="408"/>
                </a:cubicBezTo>
                <a:cubicBezTo>
                  <a:pt x="688" y="544"/>
                  <a:pt x="744" y="768"/>
                  <a:pt x="768" y="840"/>
                </a:cubicBezTo>
              </a:path>
            </a:pathLst>
          </a:custGeom>
          <a:noFill/>
          <a:ln w="38100" cap="flat" cmpd="sng">
            <a:solidFill>
              <a:srgbClr val="9C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7" name="Line 54">
            <a:extLst>
              <a:ext uri="{FF2B5EF4-FFF2-40B4-BE49-F238E27FC236}">
                <a16:creationId xmlns:a16="http://schemas.microsoft.com/office/drawing/2014/main" id="{8CD48CA9-B907-224F-A8BA-ADBB77D556A6}"/>
              </a:ext>
            </a:extLst>
          </p:cNvPr>
          <p:cNvSpPr>
            <a:spLocks noChangeShapeType="1"/>
          </p:cNvSpPr>
          <p:nvPr/>
        </p:nvSpPr>
        <p:spPr bwMode="auto">
          <a:xfrm>
            <a:off x="7413625" y="7443787"/>
            <a:ext cx="1371600" cy="0"/>
          </a:xfrm>
          <a:prstGeom prst="line">
            <a:avLst/>
          </a:prstGeom>
          <a:noFill/>
          <a:ln w="38100">
            <a:solidFill>
              <a:srgbClr val="9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8" name="Freeform 55">
            <a:extLst>
              <a:ext uri="{FF2B5EF4-FFF2-40B4-BE49-F238E27FC236}">
                <a16:creationId xmlns:a16="http://schemas.microsoft.com/office/drawing/2014/main" id="{0EB4AD7E-8275-234C-9A33-8448A9BB5EB9}"/>
              </a:ext>
            </a:extLst>
          </p:cNvPr>
          <p:cNvSpPr>
            <a:spLocks/>
          </p:cNvSpPr>
          <p:nvPr/>
        </p:nvSpPr>
        <p:spPr bwMode="auto">
          <a:xfrm>
            <a:off x="8024813" y="6224587"/>
            <a:ext cx="241300" cy="762000"/>
          </a:xfrm>
          <a:custGeom>
            <a:avLst/>
            <a:gdLst>
              <a:gd name="T0" fmla="*/ 0 w 152"/>
              <a:gd name="T1" fmla="*/ 480 h 480"/>
              <a:gd name="T2" fmla="*/ 48 w 152"/>
              <a:gd name="T3" fmla="*/ 96 h 480"/>
              <a:gd name="T4" fmla="*/ 96 w 152"/>
              <a:gd name="T5" fmla="*/ 48 h 480"/>
              <a:gd name="T6" fmla="*/ 144 w 152"/>
              <a:gd name="T7" fmla="*/ 384 h 480"/>
              <a:gd name="T8" fmla="*/ 144 w 152"/>
              <a:gd name="T9" fmla="*/ 480 h 480"/>
            </a:gdLst>
            <a:ahLst/>
            <a:cxnLst>
              <a:cxn ang="0">
                <a:pos x="T0" y="T1"/>
              </a:cxn>
              <a:cxn ang="0">
                <a:pos x="T2" y="T3"/>
              </a:cxn>
              <a:cxn ang="0">
                <a:pos x="T4" y="T5"/>
              </a:cxn>
              <a:cxn ang="0">
                <a:pos x="T6" y="T7"/>
              </a:cxn>
              <a:cxn ang="0">
                <a:pos x="T8" y="T9"/>
              </a:cxn>
            </a:cxnLst>
            <a:rect l="0" t="0" r="r" b="b"/>
            <a:pathLst>
              <a:path w="152" h="480">
                <a:moveTo>
                  <a:pt x="0" y="480"/>
                </a:moveTo>
                <a:cubicBezTo>
                  <a:pt x="16" y="324"/>
                  <a:pt x="32" y="168"/>
                  <a:pt x="48" y="96"/>
                </a:cubicBezTo>
                <a:cubicBezTo>
                  <a:pt x="64" y="24"/>
                  <a:pt x="80" y="0"/>
                  <a:pt x="96" y="48"/>
                </a:cubicBezTo>
                <a:cubicBezTo>
                  <a:pt x="112" y="96"/>
                  <a:pt x="136" y="312"/>
                  <a:pt x="144" y="384"/>
                </a:cubicBezTo>
                <a:cubicBezTo>
                  <a:pt x="152" y="456"/>
                  <a:pt x="144" y="464"/>
                  <a:pt x="144" y="48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19" name="Freeform 56">
            <a:extLst>
              <a:ext uri="{FF2B5EF4-FFF2-40B4-BE49-F238E27FC236}">
                <a16:creationId xmlns:a16="http://schemas.microsoft.com/office/drawing/2014/main" id="{5CE051EA-4C7B-FB44-AB59-9BFDC4D9DBFD}"/>
              </a:ext>
            </a:extLst>
          </p:cNvPr>
          <p:cNvSpPr>
            <a:spLocks/>
          </p:cNvSpPr>
          <p:nvPr/>
        </p:nvSpPr>
        <p:spPr bwMode="auto">
          <a:xfrm>
            <a:off x="8634413" y="6224587"/>
            <a:ext cx="241300" cy="762000"/>
          </a:xfrm>
          <a:custGeom>
            <a:avLst/>
            <a:gdLst>
              <a:gd name="T0" fmla="*/ 0 w 152"/>
              <a:gd name="T1" fmla="*/ 480 h 480"/>
              <a:gd name="T2" fmla="*/ 48 w 152"/>
              <a:gd name="T3" fmla="*/ 96 h 480"/>
              <a:gd name="T4" fmla="*/ 96 w 152"/>
              <a:gd name="T5" fmla="*/ 48 h 480"/>
              <a:gd name="T6" fmla="*/ 144 w 152"/>
              <a:gd name="T7" fmla="*/ 384 h 480"/>
              <a:gd name="T8" fmla="*/ 144 w 152"/>
              <a:gd name="T9" fmla="*/ 480 h 480"/>
            </a:gdLst>
            <a:ahLst/>
            <a:cxnLst>
              <a:cxn ang="0">
                <a:pos x="T0" y="T1"/>
              </a:cxn>
              <a:cxn ang="0">
                <a:pos x="T2" y="T3"/>
              </a:cxn>
              <a:cxn ang="0">
                <a:pos x="T4" y="T5"/>
              </a:cxn>
              <a:cxn ang="0">
                <a:pos x="T6" y="T7"/>
              </a:cxn>
              <a:cxn ang="0">
                <a:pos x="T8" y="T9"/>
              </a:cxn>
            </a:cxnLst>
            <a:rect l="0" t="0" r="r" b="b"/>
            <a:pathLst>
              <a:path w="152" h="480">
                <a:moveTo>
                  <a:pt x="0" y="480"/>
                </a:moveTo>
                <a:cubicBezTo>
                  <a:pt x="16" y="324"/>
                  <a:pt x="32" y="168"/>
                  <a:pt x="48" y="96"/>
                </a:cubicBezTo>
                <a:cubicBezTo>
                  <a:pt x="64" y="24"/>
                  <a:pt x="80" y="0"/>
                  <a:pt x="96" y="48"/>
                </a:cubicBezTo>
                <a:cubicBezTo>
                  <a:pt x="112" y="96"/>
                  <a:pt x="136" y="312"/>
                  <a:pt x="144" y="384"/>
                </a:cubicBezTo>
                <a:cubicBezTo>
                  <a:pt x="152" y="456"/>
                  <a:pt x="144" y="464"/>
                  <a:pt x="144" y="48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20" name="Freeform 57">
            <a:extLst>
              <a:ext uri="{FF2B5EF4-FFF2-40B4-BE49-F238E27FC236}">
                <a16:creationId xmlns:a16="http://schemas.microsoft.com/office/drawing/2014/main" id="{F3B32CA8-AFB1-E542-AC58-180E85D216E3}"/>
              </a:ext>
            </a:extLst>
          </p:cNvPr>
          <p:cNvSpPr>
            <a:spLocks/>
          </p:cNvSpPr>
          <p:nvPr/>
        </p:nvSpPr>
        <p:spPr bwMode="auto">
          <a:xfrm>
            <a:off x="8251825" y="6961187"/>
            <a:ext cx="384175" cy="68263"/>
          </a:xfrm>
          <a:custGeom>
            <a:avLst/>
            <a:gdLst>
              <a:gd name="T0" fmla="*/ 0 w 242"/>
              <a:gd name="T1" fmla="*/ 0 h 43"/>
              <a:gd name="T2" fmla="*/ 35 w 242"/>
              <a:gd name="T3" fmla="*/ 15 h 43"/>
              <a:gd name="T4" fmla="*/ 226 w 242"/>
              <a:gd name="T5" fmla="*/ 0 h 43"/>
              <a:gd name="T6" fmla="*/ 242 w 242"/>
              <a:gd name="T7" fmla="*/ 10 h 43"/>
            </a:gdLst>
            <a:ahLst/>
            <a:cxnLst>
              <a:cxn ang="0">
                <a:pos x="T0" y="T1"/>
              </a:cxn>
              <a:cxn ang="0">
                <a:pos x="T2" y="T3"/>
              </a:cxn>
              <a:cxn ang="0">
                <a:pos x="T4" y="T5"/>
              </a:cxn>
              <a:cxn ang="0">
                <a:pos x="T6" y="T7"/>
              </a:cxn>
            </a:cxnLst>
            <a:rect l="0" t="0" r="r" b="b"/>
            <a:pathLst>
              <a:path w="242" h="43">
                <a:moveTo>
                  <a:pt x="0" y="0"/>
                </a:moveTo>
                <a:cubicBezTo>
                  <a:pt x="7" y="21"/>
                  <a:pt x="14" y="21"/>
                  <a:pt x="35" y="15"/>
                </a:cubicBezTo>
                <a:cubicBezTo>
                  <a:pt x="143" y="18"/>
                  <a:pt x="160" y="43"/>
                  <a:pt x="226" y="0"/>
                </a:cubicBezTo>
                <a:cubicBezTo>
                  <a:pt x="231" y="3"/>
                  <a:pt x="242" y="10"/>
                  <a:pt x="242" y="1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21" name="Freeform 58">
            <a:extLst>
              <a:ext uri="{FF2B5EF4-FFF2-40B4-BE49-F238E27FC236}">
                <a16:creationId xmlns:a16="http://schemas.microsoft.com/office/drawing/2014/main" id="{8F37B07D-42B6-CF4E-B7AF-AAAD8AF5BFD3}"/>
              </a:ext>
            </a:extLst>
          </p:cNvPr>
          <p:cNvSpPr>
            <a:spLocks/>
          </p:cNvSpPr>
          <p:nvPr/>
        </p:nvSpPr>
        <p:spPr bwMode="auto">
          <a:xfrm>
            <a:off x="8843963" y="6969125"/>
            <a:ext cx="269875" cy="77787"/>
          </a:xfrm>
          <a:custGeom>
            <a:avLst/>
            <a:gdLst>
              <a:gd name="T0" fmla="*/ 14 w 170"/>
              <a:gd name="T1" fmla="*/ 15 h 49"/>
              <a:gd name="T2" fmla="*/ 40 w 170"/>
              <a:gd name="T3" fmla="*/ 5 h 49"/>
              <a:gd name="T4" fmla="*/ 65 w 170"/>
              <a:gd name="T5" fmla="*/ 10 h 49"/>
              <a:gd name="T6" fmla="*/ 110 w 170"/>
              <a:gd name="T7" fmla="*/ 15 h 49"/>
              <a:gd name="T8" fmla="*/ 170 w 170"/>
              <a:gd name="T9" fmla="*/ 0 h 49"/>
            </a:gdLst>
            <a:ahLst/>
            <a:cxnLst>
              <a:cxn ang="0">
                <a:pos x="T0" y="T1"/>
              </a:cxn>
              <a:cxn ang="0">
                <a:pos x="T2" y="T3"/>
              </a:cxn>
              <a:cxn ang="0">
                <a:pos x="T4" y="T5"/>
              </a:cxn>
              <a:cxn ang="0">
                <a:pos x="T6" y="T7"/>
              </a:cxn>
              <a:cxn ang="0">
                <a:pos x="T8" y="T9"/>
              </a:cxn>
            </a:cxnLst>
            <a:rect l="0" t="0" r="r" b="b"/>
            <a:pathLst>
              <a:path w="170" h="49">
                <a:moveTo>
                  <a:pt x="14" y="15"/>
                </a:moveTo>
                <a:cubicBezTo>
                  <a:pt x="60" y="29"/>
                  <a:pt x="0" y="16"/>
                  <a:pt x="40" y="5"/>
                </a:cubicBezTo>
                <a:cubicBezTo>
                  <a:pt x="48" y="2"/>
                  <a:pt x="56" y="8"/>
                  <a:pt x="65" y="10"/>
                </a:cubicBezTo>
                <a:cubicBezTo>
                  <a:pt x="78" y="49"/>
                  <a:pt x="86" y="22"/>
                  <a:pt x="110" y="15"/>
                </a:cubicBezTo>
                <a:cubicBezTo>
                  <a:pt x="134" y="21"/>
                  <a:pt x="152" y="17"/>
                  <a:pt x="170" y="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22" name="Freeform 59">
            <a:extLst>
              <a:ext uri="{FF2B5EF4-FFF2-40B4-BE49-F238E27FC236}">
                <a16:creationId xmlns:a16="http://schemas.microsoft.com/office/drawing/2014/main" id="{9D44C7C2-67BA-2C42-A828-FEA700AE7F64}"/>
              </a:ext>
            </a:extLst>
          </p:cNvPr>
          <p:cNvSpPr>
            <a:spLocks/>
          </p:cNvSpPr>
          <p:nvPr/>
        </p:nvSpPr>
        <p:spPr bwMode="auto">
          <a:xfrm>
            <a:off x="7294563" y="6953250"/>
            <a:ext cx="727075" cy="31750"/>
          </a:xfrm>
          <a:custGeom>
            <a:avLst/>
            <a:gdLst>
              <a:gd name="T0" fmla="*/ 0 w 458"/>
              <a:gd name="T1" fmla="*/ 15 h 20"/>
              <a:gd name="T2" fmla="*/ 60 w 458"/>
              <a:gd name="T3" fmla="*/ 10 h 20"/>
              <a:gd name="T4" fmla="*/ 90 w 458"/>
              <a:gd name="T5" fmla="*/ 0 h 20"/>
              <a:gd name="T6" fmla="*/ 458 w 458"/>
              <a:gd name="T7" fmla="*/ 20 h 20"/>
            </a:gdLst>
            <a:ahLst/>
            <a:cxnLst>
              <a:cxn ang="0">
                <a:pos x="T0" y="T1"/>
              </a:cxn>
              <a:cxn ang="0">
                <a:pos x="T2" y="T3"/>
              </a:cxn>
              <a:cxn ang="0">
                <a:pos x="T4" y="T5"/>
              </a:cxn>
              <a:cxn ang="0">
                <a:pos x="T6" y="T7"/>
              </a:cxn>
            </a:cxnLst>
            <a:rect l="0" t="0" r="r" b="b"/>
            <a:pathLst>
              <a:path w="458" h="20">
                <a:moveTo>
                  <a:pt x="0" y="15"/>
                </a:moveTo>
                <a:cubicBezTo>
                  <a:pt x="20" y="13"/>
                  <a:pt x="40" y="13"/>
                  <a:pt x="60" y="10"/>
                </a:cubicBezTo>
                <a:cubicBezTo>
                  <a:pt x="70" y="8"/>
                  <a:pt x="90" y="0"/>
                  <a:pt x="90" y="0"/>
                </a:cubicBezTo>
                <a:cubicBezTo>
                  <a:pt x="212" y="17"/>
                  <a:pt x="334" y="20"/>
                  <a:pt x="458" y="2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23" name="Freeform 60">
            <a:extLst>
              <a:ext uri="{FF2B5EF4-FFF2-40B4-BE49-F238E27FC236}">
                <a16:creationId xmlns:a16="http://schemas.microsoft.com/office/drawing/2014/main" id="{6A936460-314E-2347-B097-DF67EA02EB91}"/>
              </a:ext>
            </a:extLst>
          </p:cNvPr>
          <p:cNvSpPr>
            <a:spLocks/>
          </p:cNvSpPr>
          <p:nvPr/>
        </p:nvSpPr>
        <p:spPr bwMode="auto">
          <a:xfrm>
            <a:off x="6191250" y="6992937"/>
            <a:ext cx="88900" cy="7938"/>
          </a:xfrm>
          <a:custGeom>
            <a:avLst/>
            <a:gdLst>
              <a:gd name="T0" fmla="*/ 0 w 56"/>
              <a:gd name="T1" fmla="*/ 5 h 5"/>
              <a:gd name="T2" fmla="*/ 56 w 56"/>
              <a:gd name="T3" fmla="*/ 0 h 5"/>
            </a:gdLst>
            <a:ahLst/>
            <a:cxnLst>
              <a:cxn ang="0">
                <a:pos x="T0" y="T1"/>
              </a:cxn>
              <a:cxn ang="0">
                <a:pos x="T2" y="T3"/>
              </a:cxn>
            </a:cxnLst>
            <a:rect l="0" t="0" r="r" b="b"/>
            <a:pathLst>
              <a:path w="56" h="5">
                <a:moveTo>
                  <a:pt x="0" y="5"/>
                </a:moveTo>
                <a:cubicBezTo>
                  <a:pt x="18" y="3"/>
                  <a:pt x="56" y="0"/>
                  <a:pt x="56" y="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24" name="Text Box 61">
            <a:extLst>
              <a:ext uri="{FF2B5EF4-FFF2-40B4-BE49-F238E27FC236}">
                <a16:creationId xmlns:a16="http://schemas.microsoft.com/office/drawing/2014/main" id="{21861CC0-9E62-4F47-971A-33F8E20549AE}"/>
              </a:ext>
            </a:extLst>
          </p:cNvPr>
          <p:cNvSpPr txBox="1">
            <a:spLocks noChangeArrowheads="1"/>
          </p:cNvSpPr>
          <p:nvPr/>
        </p:nvSpPr>
        <p:spPr bwMode="auto">
          <a:xfrm>
            <a:off x="5219700" y="7032625"/>
            <a:ext cx="446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sz="2000">
                <a:solidFill>
                  <a:srgbClr val="9C6600"/>
                </a:solidFill>
                <a:latin typeface="Helvetica" pitchFamily="2" charset="0"/>
              </a:rPr>
              <a:t>P</a:t>
            </a:r>
            <a:r>
              <a:rPr lang="en-US" altLang="tr-TR" sz="2000" baseline="-25000">
                <a:solidFill>
                  <a:srgbClr val="9C6600"/>
                </a:solidFill>
                <a:latin typeface="Helvetica" pitchFamily="2" charset="0"/>
              </a:rPr>
              <a:t>4</a:t>
            </a:r>
            <a:endParaRPr lang="en-US" altLang="tr-TR" sz="2000">
              <a:latin typeface="Helvetica" pitchFamily="2" charset="0"/>
            </a:endParaRPr>
          </a:p>
        </p:txBody>
      </p:sp>
      <p:sp>
        <p:nvSpPr>
          <p:cNvPr id="125" name="Text Box 62">
            <a:extLst>
              <a:ext uri="{FF2B5EF4-FFF2-40B4-BE49-F238E27FC236}">
                <a16:creationId xmlns:a16="http://schemas.microsoft.com/office/drawing/2014/main" id="{1C7B4095-C076-3D45-95D4-F67B0E1BD372}"/>
              </a:ext>
            </a:extLst>
          </p:cNvPr>
          <p:cNvSpPr txBox="1">
            <a:spLocks noChangeArrowheads="1"/>
          </p:cNvSpPr>
          <p:nvPr/>
        </p:nvSpPr>
        <p:spPr bwMode="auto">
          <a:xfrm>
            <a:off x="5203825" y="5715000"/>
            <a:ext cx="446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sz="2000">
                <a:solidFill>
                  <a:srgbClr val="0000FF"/>
                </a:solidFill>
                <a:latin typeface="Helvetica" pitchFamily="2" charset="0"/>
              </a:rPr>
              <a:t>E</a:t>
            </a:r>
            <a:r>
              <a:rPr lang="en-US" altLang="tr-TR" sz="2000" baseline="-25000">
                <a:solidFill>
                  <a:srgbClr val="0000FF"/>
                </a:solidFill>
                <a:latin typeface="Helvetica" pitchFamily="2" charset="0"/>
              </a:rPr>
              <a:t>2</a:t>
            </a:r>
            <a:endParaRPr lang="en-US" altLang="tr-TR" sz="2000">
              <a:latin typeface="Helvetica" pitchFamily="2" charset="0"/>
            </a:endParaRPr>
          </a:p>
        </p:txBody>
      </p:sp>
      <p:sp>
        <p:nvSpPr>
          <p:cNvPr id="126" name="Text Box 63">
            <a:extLst>
              <a:ext uri="{FF2B5EF4-FFF2-40B4-BE49-F238E27FC236}">
                <a16:creationId xmlns:a16="http://schemas.microsoft.com/office/drawing/2014/main" id="{60EA5E5D-016E-9C45-A358-DCB997D26B8F}"/>
              </a:ext>
            </a:extLst>
          </p:cNvPr>
          <p:cNvSpPr txBox="1">
            <a:spLocks noChangeArrowheads="1"/>
          </p:cNvSpPr>
          <p:nvPr/>
        </p:nvSpPr>
        <p:spPr bwMode="auto">
          <a:xfrm>
            <a:off x="4001721" y="4432428"/>
            <a:ext cx="13592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tr-TR" sz="2400" dirty="0">
                <a:latin typeface="Helvetica" pitchFamily="2" charset="0"/>
              </a:rPr>
              <a:t>(9 days)</a:t>
            </a:r>
          </a:p>
        </p:txBody>
      </p:sp>
      <p:sp>
        <p:nvSpPr>
          <p:cNvPr id="127" name="Text Box 64">
            <a:extLst>
              <a:ext uri="{FF2B5EF4-FFF2-40B4-BE49-F238E27FC236}">
                <a16:creationId xmlns:a16="http://schemas.microsoft.com/office/drawing/2014/main" id="{E9A9A66B-DCB7-7844-A20C-BCC346633C1F}"/>
              </a:ext>
            </a:extLst>
          </p:cNvPr>
          <p:cNvSpPr txBox="1">
            <a:spLocks noChangeArrowheads="1"/>
          </p:cNvSpPr>
          <p:nvPr/>
        </p:nvSpPr>
        <p:spPr bwMode="auto">
          <a:xfrm>
            <a:off x="1583839" y="2641600"/>
            <a:ext cx="384858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tr-TR" dirty="0">
                <a:latin typeface="Helvetica" pitchFamily="2" charset="0"/>
              </a:rPr>
              <a:t>Queen in Estrus</a:t>
            </a:r>
            <a:br>
              <a:rPr lang="en-US" altLang="tr-TR" dirty="0">
                <a:latin typeface="Helvetica" pitchFamily="2" charset="0"/>
              </a:rPr>
            </a:br>
            <a:r>
              <a:rPr lang="en-US" altLang="tr-TR" dirty="0">
                <a:latin typeface="Helvetica" pitchFamily="2" charset="0"/>
              </a:rPr>
              <a:t>(no mating)</a:t>
            </a:r>
          </a:p>
        </p:txBody>
      </p:sp>
      <p:sp>
        <p:nvSpPr>
          <p:cNvPr id="128" name="Line 31">
            <a:extLst>
              <a:ext uri="{FF2B5EF4-FFF2-40B4-BE49-F238E27FC236}">
                <a16:creationId xmlns:a16="http://schemas.microsoft.com/office/drawing/2014/main" id="{61F7A9A4-E4EA-1349-881C-2184F05B8790}"/>
              </a:ext>
            </a:extLst>
          </p:cNvPr>
          <p:cNvSpPr>
            <a:spLocks noChangeShapeType="1"/>
          </p:cNvSpPr>
          <p:nvPr/>
        </p:nvSpPr>
        <p:spPr bwMode="auto">
          <a:xfrm>
            <a:off x="2830513" y="6511924"/>
            <a:ext cx="381000" cy="0"/>
          </a:xfrm>
          <a:prstGeom prst="line">
            <a:avLst/>
          </a:prstGeom>
          <a:noFill/>
          <a:ln w="28575">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srgbClr val="FF0000"/>
              </a:solidFill>
            </a:endParaRPr>
          </a:p>
        </p:txBody>
      </p:sp>
      <p:sp>
        <p:nvSpPr>
          <p:cNvPr id="129" name="Line 32">
            <a:extLst>
              <a:ext uri="{FF2B5EF4-FFF2-40B4-BE49-F238E27FC236}">
                <a16:creationId xmlns:a16="http://schemas.microsoft.com/office/drawing/2014/main" id="{FE807210-354E-0445-85D1-8F8F0247740F}"/>
              </a:ext>
            </a:extLst>
          </p:cNvPr>
          <p:cNvSpPr>
            <a:spLocks noChangeShapeType="1"/>
          </p:cNvSpPr>
          <p:nvPr/>
        </p:nvSpPr>
        <p:spPr bwMode="auto">
          <a:xfrm>
            <a:off x="3440113" y="6511924"/>
            <a:ext cx="381000" cy="0"/>
          </a:xfrm>
          <a:prstGeom prst="line">
            <a:avLst/>
          </a:prstGeom>
          <a:noFill/>
          <a:ln w="28575">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srgbClr val="FF0000"/>
              </a:solidFill>
            </a:endParaRPr>
          </a:p>
        </p:txBody>
      </p:sp>
      <p:sp>
        <p:nvSpPr>
          <p:cNvPr id="130" name="Text Box 33">
            <a:extLst>
              <a:ext uri="{FF2B5EF4-FFF2-40B4-BE49-F238E27FC236}">
                <a16:creationId xmlns:a16="http://schemas.microsoft.com/office/drawing/2014/main" id="{265C5247-8CA1-EB4D-B3B5-EB9FE8C0909F}"/>
              </a:ext>
            </a:extLst>
          </p:cNvPr>
          <p:cNvSpPr txBox="1">
            <a:spLocks noChangeArrowheads="1"/>
          </p:cNvSpPr>
          <p:nvPr/>
        </p:nvSpPr>
        <p:spPr bwMode="auto">
          <a:xfrm>
            <a:off x="2717530" y="7085012"/>
            <a:ext cx="1172116" cy="369332"/>
          </a:xfrm>
          <a:prstGeom prst="rect">
            <a:avLst/>
          </a:prstGeom>
          <a:noFill/>
          <a:ln>
            <a:noFill/>
          </a:ln>
          <a:effectLst>
            <a:outerShdw dist="25399"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tr-TR" sz="1800">
                <a:solidFill>
                  <a:srgbClr val="FF0000"/>
                </a:solidFill>
                <a:latin typeface="Helvetica" pitchFamily="2" charset="0"/>
              </a:rPr>
              <a:t>Proestrus</a:t>
            </a:r>
          </a:p>
        </p:txBody>
      </p:sp>
      <p:sp>
        <p:nvSpPr>
          <p:cNvPr id="131" name="Line 34">
            <a:extLst>
              <a:ext uri="{FF2B5EF4-FFF2-40B4-BE49-F238E27FC236}">
                <a16:creationId xmlns:a16="http://schemas.microsoft.com/office/drawing/2014/main" id="{262322D2-A0A0-2D47-AEC5-2A495E5A5A04}"/>
              </a:ext>
            </a:extLst>
          </p:cNvPr>
          <p:cNvSpPr>
            <a:spLocks noChangeShapeType="1"/>
          </p:cNvSpPr>
          <p:nvPr/>
        </p:nvSpPr>
        <p:spPr bwMode="auto">
          <a:xfrm flipH="1" flipV="1">
            <a:off x="3035301" y="6640512"/>
            <a:ext cx="176212" cy="481012"/>
          </a:xfrm>
          <a:prstGeom prst="line">
            <a:avLst/>
          </a:prstGeom>
          <a:noFill/>
          <a:ln w="28575">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srgbClr val="FF0000"/>
              </a:solidFill>
            </a:endParaRPr>
          </a:p>
        </p:txBody>
      </p:sp>
      <p:sp>
        <p:nvSpPr>
          <p:cNvPr id="132" name="Line 35">
            <a:extLst>
              <a:ext uri="{FF2B5EF4-FFF2-40B4-BE49-F238E27FC236}">
                <a16:creationId xmlns:a16="http://schemas.microsoft.com/office/drawing/2014/main" id="{E9FE2B13-6555-7E45-9063-35ABC90A2649}"/>
              </a:ext>
            </a:extLst>
          </p:cNvPr>
          <p:cNvSpPr>
            <a:spLocks noChangeShapeType="1"/>
          </p:cNvSpPr>
          <p:nvPr/>
        </p:nvSpPr>
        <p:spPr bwMode="auto">
          <a:xfrm flipV="1">
            <a:off x="3363913" y="6635749"/>
            <a:ext cx="252413" cy="485775"/>
          </a:xfrm>
          <a:prstGeom prst="line">
            <a:avLst/>
          </a:prstGeom>
          <a:noFill/>
          <a:ln w="28575">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srgbClr val="FF0000"/>
              </a:solidFill>
            </a:endParaRPr>
          </a:p>
        </p:txBody>
      </p:sp>
      <p:sp>
        <p:nvSpPr>
          <p:cNvPr id="133" name="Line 42">
            <a:extLst>
              <a:ext uri="{FF2B5EF4-FFF2-40B4-BE49-F238E27FC236}">
                <a16:creationId xmlns:a16="http://schemas.microsoft.com/office/drawing/2014/main" id="{EA0F5ABC-34E1-E04A-9852-F28782707CBE}"/>
              </a:ext>
            </a:extLst>
          </p:cNvPr>
          <p:cNvSpPr>
            <a:spLocks noChangeShapeType="1"/>
          </p:cNvSpPr>
          <p:nvPr/>
        </p:nvSpPr>
        <p:spPr bwMode="auto">
          <a:xfrm>
            <a:off x="2220913" y="6511924"/>
            <a:ext cx="381000" cy="0"/>
          </a:xfrm>
          <a:prstGeom prst="line">
            <a:avLst/>
          </a:prstGeom>
          <a:noFill/>
          <a:ln w="28575">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srgbClr val="FF0000"/>
              </a:solidFill>
            </a:endParaRPr>
          </a:p>
        </p:txBody>
      </p:sp>
      <p:sp>
        <p:nvSpPr>
          <p:cNvPr id="134" name="Line 43">
            <a:extLst>
              <a:ext uri="{FF2B5EF4-FFF2-40B4-BE49-F238E27FC236}">
                <a16:creationId xmlns:a16="http://schemas.microsoft.com/office/drawing/2014/main" id="{B2AA282B-A39F-EF49-B183-182D047CD22A}"/>
              </a:ext>
            </a:extLst>
          </p:cNvPr>
          <p:cNvSpPr>
            <a:spLocks noChangeShapeType="1"/>
          </p:cNvSpPr>
          <p:nvPr/>
        </p:nvSpPr>
        <p:spPr bwMode="auto">
          <a:xfrm>
            <a:off x="4049713" y="6511924"/>
            <a:ext cx="381000" cy="0"/>
          </a:xfrm>
          <a:prstGeom prst="line">
            <a:avLst/>
          </a:prstGeom>
          <a:noFill/>
          <a:ln w="28575">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srgbClr val="FF0000"/>
              </a:solidFill>
            </a:endParaRPr>
          </a:p>
        </p:txBody>
      </p:sp>
      <p:sp>
        <p:nvSpPr>
          <p:cNvPr id="135" name="Line 44">
            <a:extLst>
              <a:ext uri="{FF2B5EF4-FFF2-40B4-BE49-F238E27FC236}">
                <a16:creationId xmlns:a16="http://schemas.microsoft.com/office/drawing/2014/main" id="{DAE18BAD-EE52-7849-B5DE-998FC2AEBF41}"/>
              </a:ext>
            </a:extLst>
          </p:cNvPr>
          <p:cNvSpPr>
            <a:spLocks noChangeShapeType="1"/>
          </p:cNvSpPr>
          <p:nvPr/>
        </p:nvSpPr>
        <p:spPr bwMode="auto">
          <a:xfrm flipH="1" flipV="1">
            <a:off x="2373313" y="6588124"/>
            <a:ext cx="762000" cy="533400"/>
          </a:xfrm>
          <a:prstGeom prst="line">
            <a:avLst/>
          </a:prstGeom>
          <a:noFill/>
          <a:ln w="28575">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srgbClr val="FF0000"/>
              </a:solidFill>
            </a:endParaRPr>
          </a:p>
        </p:txBody>
      </p:sp>
      <p:sp>
        <p:nvSpPr>
          <p:cNvPr id="136" name="Line 45">
            <a:extLst>
              <a:ext uri="{FF2B5EF4-FFF2-40B4-BE49-F238E27FC236}">
                <a16:creationId xmlns:a16="http://schemas.microsoft.com/office/drawing/2014/main" id="{B48D8D04-12F4-4147-8A84-579B7FCBB10D}"/>
              </a:ext>
            </a:extLst>
          </p:cNvPr>
          <p:cNvSpPr>
            <a:spLocks noChangeShapeType="1"/>
          </p:cNvSpPr>
          <p:nvPr/>
        </p:nvSpPr>
        <p:spPr bwMode="auto">
          <a:xfrm flipV="1">
            <a:off x="3440113" y="6664324"/>
            <a:ext cx="762000" cy="457200"/>
          </a:xfrm>
          <a:prstGeom prst="line">
            <a:avLst/>
          </a:prstGeom>
          <a:noFill/>
          <a:ln w="28575">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srgbClr val="FF0000"/>
              </a:solidFill>
            </a:endParaRPr>
          </a:p>
        </p:txBody>
      </p:sp>
      <p:sp>
        <p:nvSpPr>
          <p:cNvPr id="138" name="Text Box 67">
            <a:extLst>
              <a:ext uri="{FF2B5EF4-FFF2-40B4-BE49-F238E27FC236}">
                <a16:creationId xmlns:a16="http://schemas.microsoft.com/office/drawing/2014/main" id="{4758CA04-4DE6-054D-9691-E06913C1AD55}"/>
              </a:ext>
            </a:extLst>
          </p:cNvPr>
          <p:cNvSpPr txBox="1">
            <a:spLocks noChangeArrowheads="1"/>
          </p:cNvSpPr>
          <p:nvPr/>
        </p:nvSpPr>
        <p:spPr bwMode="auto">
          <a:xfrm>
            <a:off x="6207918" y="5521630"/>
            <a:ext cx="135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sz="1800">
                <a:latin typeface="Helvetica" pitchFamily="2" charset="0"/>
              </a:rPr>
              <a:t>Pregnancy</a:t>
            </a:r>
          </a:p>
        </p:txBody>
      </p:sp>
      <p:sp>
        <p:nvSpPr>
          <p:cNvPr id="139" name="Text Box 68">
            <a:extLst>
              <a:ext uri="{FF2B5EF4-FFF2-40B4-BE49-F238E27FC236}">
                <a16:creationId xmlns:a16="http://schemas.microsoft.com/office/drawing/2014/main" id="{4DF79D45-BA9E-EE4D-9C56-B7C42F8BCD82}"/>
              </a:ext>
            </a:extLst>
          </p:cNvPr>
          <p:cNvSpPr txBox="1">
            <a:spLocks noChangeArrowheads="1"/>
          </p:cNvSpPr>
          <p:nvPr/>
        </p:nvSpPr>
        <p:spPr bwMode="auto">
          <a:xfrm>
            <a:off x="6817518" y="491203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tr-TR" sz="1800">
                <a:latin typeface="Helvetica" pitchFamily="2" charset="0"/>
              </a:rPr>
              <a:t>Parturition</a:t>
            </a:r>
          </a:p>
        </p:txBody>
      </p:sp>
      <p:sp>
        <p:nvSpPr>
          <p:cNvPr id="140" name="Text Box 69">
            <a:extLst>
              <a:ext uri="{FF2B5EF4-FFF2-40B4-BE49-F238E27FC236}">
                <a16:creationId xmlns:a16="http://schemas.microsoft.com/office/drawing/2014/main" id="{D730A5B7-0CDD-BE45-BBDA-B54410A89217}"/>
              </a:ext>
            </a:extLst>
          </p:cNvPr>
          <p:cNvSpPr txBox="1">
            <a:spLocks noChangeArrowheads="1"/>
          </p:cNvSpPr>
          <p:nvPr/>
        </p:nvSpPr>
        <p:spPr bwMode="auto">
          <a:xfrm>
            <a:off x="7655718" y="5521630"/>
            <a:ext cx="120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sz="1800">
                <a:latin typeface="Helvetica" pitchFamily="2" charset="0"/>
              </a:rPr>
              <a:t>Lactation</a:t>
            </a:r>
          </a:p>
        </p:txBody>
      </p:sp>
      <p:sp>
        <p:nvSpPr>
          <p:cNvPr id="141" name="Line 70">
            <a:extLst>
              <a:ext uri="{FF2B5EF4-FFF2-40B4-BE49-F238E27FC236}">
                <a16:creationId xmlns:a16="http://schemas.microsoft.com/office/drawing/2014/main" id="{AEC489A8-55EB-A845-9992-6BA4E3742496}"/>
              </a:ext>
            </a:extLst>
          </p:cNvPr>
          <p:cNvSpPr>
            <a:spLocks noChangeShapeType="1"/>
          </p:cNvSpPr>
          <p:nvPr/>
        </p:nvSpPr>
        <p:spPr bwMode="auto">
          <a:xfrm>
            <a:off x="6360318" y="5902630"/>
            <a:ext cx="1066800" cy="0"/>
          </a:xfrm>
          <a:prstGeom prst="line">
            <a:avLst/>
          </a:prstGeom>
          <a:noFill/>
          <a:ln w="28575">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2" name="Line 71">
            <a:extLst>
              <a:ext uri="{FF2B5EF4-FFF2-40B4-BE49-F238E27FC236}">
                <a16:creationId xmlns:a16="http://schemas.microsoft.com/office/drawing/2014/main" id="{FBA89FC4-AC92-404E-BD4B-DE2BA1C36329}"/>
              </a:ext>
            </a:extLst>
          </p:cNvPr>
          <p:cNvSpPr>
            <a:spLocks noChangeShapeType="1"/>
          </p:cNvSpPr>
          <p:nvPr/>
        </p:nvSpPr>
        <p:spPr bwMode="auto">
          <a:xfrm>
            <a:off x="7579518" y="5902630"/>
            <a:ext cx="1371600" cy="0"/>
          </a:xfrm>
          <a:prstGeom prst="line">
            <a:avLst/>
          </a:prstGeom>
          <a:noFill/>
          <a:ln w="28575">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3" name="Line 72">
            <a:extLst>
              <a:ext uri="{FF2B5EF4-FFF2-40B4-BE49-F238E27FC236}">
                <a16:creationId xmlns:a16="http://schemas.microsoft.com/office/drawing/2014/main" id="{1A388EF2-025E-E341-98B5-5644736FF218}"/>
              </a:ext>
            </a:extLst>
          </p:cNvPr>
          <p:cNvSpPr>
            <a:spLocks noChangeShapeType="1"/>
          </p:cNvSpPr>
          <p:nvPr/>
        </p:nvSpPr>
        <p:spPr bwMode="auto">
          <a:xfrm>
            <a:off x="7535068" y="5239055"/>
            <a:ext cx="7938" cy="1730375"/>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44" name="Text Box 75">
            <a:extLst>
              <a:ext uri="{FF2B5EF4-FFF2-40B4-BE49-F238E27FC236}">
                <a16:creationId xmlns:a16="http://schemas.microsoft.com/office/drawing/2014/main" id="{EDD15BE6-1DD3-0E43-8C5E-30226BC734AD}"/>
              </a:ext>
            </a:extLst>
          </p:cNvPr>
          <p:cNvSpPr txBox="1">
            <a:spLocks noChangeArrowheads="1"/>
          </p:cNvSpPr>
          <p:nvPr/>
        </p:nvSpPr>
        <p:spPr bwMode="auto">
          <a:xfrm>
            <a:off x="5598318" y="3556305"/>
            <a:ext cx="1166813" cy="457200"/>
          </a:xfrm>
          <a:prstGeom prst="rect">
            <a:avLst/>
          </a:prstGeom>
          <a:noFill/>
          <a:ln>
            <a:noFill/>
          </a:ln>
          <a:effectLst>
            <a:outerShdw dist="25399"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tr-TR" dirty="0">
                <a:solidFill>
                  <a:srgbClr val="FF00FF"/>
                </a:solidFill>
                <a:latin typeface="Helvetica" pitchFamily="2" charset="0"/>
              </a:rPr>
              <a:t>Mating</a:t>
            </a:r>
            <a:endParaRPr lang="en-US" altLang="tr-TR" dirty="0">
              <a:latin typeface="Helvetica" pitchFamily="2" charset="0"/>
            </a:endParaRPr>
          </a:p>
        </p:txBody>
      </p:sp>
      <p:sp>
        <p:nvSpPr>
          <p:cNvPr id="145" name="Line 76">
            <a:extLst>
              <a:ext uri="{FF2B5EF4-FFF2-40B4-BE49-F238E27FC236}">
                <a16:creationId xmlns:a16="http://schemas.microsoft.com/office/drawing/2014/main" id="{B14655CF-078D-6C4D-9207-4DF38AABAC75}"/>
              </a:ext>
            </a:extLst>
          </p:cNvPr>
          <p:cNvSpPr>
            <a:spLocks noChangeShapeType="1"/>
          </p:cNvSpPr>
          <p:nvPr/>
        </p:nvSpPr>
        <p:spPr bwMode="auto">
          <a:xfrm>
            <a:off x="6207918" y="4073830"/>
            <a:ext cx="76200" cy="2133600"/>
          </a:xfrm>
          <a:prstGeom prst="line">
            <a:avLst/>
          </a:prstGeom>
          <a:noFill/>
          <a:ln w="28575">
            <a:solidFill>
              <a:srgbClr val="FF00FF"/>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Tree>
    <p:extLst>
      <p:ext uri="{BB962C8B-B14F-4D97-AF65-F5344CB8AC3E}">
        <p14:creationId xmlns:p14="http://schemas.microsoft.com/office/powerpoint/2010/main" val="319300155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7D235FE-44B6-9047-A723-426F413C4C18}"/>
              </a:ext>
            </a:extLst>
          </p:cNvPr>
          <p:cNvSpPr txBox="1">
            <a:spLocks noChangeArrowheads="1"/>
          </p:cNvSpPr>
          <p:nvPr/>
        </p:nvSpPr>
        <p:spPr>
          <a:xfrm>
            <a:off x="369275" y="2145322"/>
            <a:ext cx="12442093" cy="7473462"/>
          </a:xfrm>
          <a:prstGeom prst="rect">
            <a:avLst/>
          </a:prstGeom>
        </p:spPr>
        <p:txBody>
          <a:bodyPr/>
          <a:lstStyle>
            <a:lvl1pPr marL="63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1pPr>
            <a:lvl2pPr marL="127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2pPr>
            <a:lvl3pPr marL="190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3pPr>
            <a:lvl4pPr marL="254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4pPr>
            <a:lvl5pPr marL="317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5pPr>
            <a:lvl6pPr marL="381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6pPr>
            <a:lvl7pPr marL="444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7pPr>
            <a:lvl8pPr marL="508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8pPr>
            <a:lvl9pPr marL="571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9pPr>
          </a:lstStyle>
          <a:p>
            <a:pPr hangingPunct="1">
              <a:spcBef>
                <a:spcPts val="0"/>
              </a:spcBef>
            </a:pPr>
            <a:r>
              <a:rPr lang="en-US" altLang="tr-TR" sz="4000" dirty="0" err="1"/>
              <a:t>Proestrus</a:t>
            </a:r>
            <a:endParaRPr lang="en-US" altLang="tr-TR" sz="4000" dirty="0"/>
          </a:p>
          <a:p>
            <a:pPr lvl="1" hangingPunct="1">
              <a:spcBef>
                <a:spcPts val="0"/>
              </a:spcBef>
            </a:pPr>
            <a:r>
              <a:rPr lang="en-US" altLang="tr-TR" sz="4000" dirty="0"/>
              <a:t>Estrogen increases due to follicular development</a:t>
            </a:r>
          </a:p>
          <a:p>
            <a:pPr hangingPunct="1">
              <a:spcBef>
                <a:spcPts val="0"/>
              </a:spcBef>
            </a:pPr>
            <a:r>
              <a:rPr lang="en-US" altLang="tr-TR" sz="4000" dirty="0"/>
              <a:t>Estrus</a:t>
            </a:r>
          </a:p>
          <a:p>
            <a:pPr lvl="1" hangingPunct="1">
              <a:spcBef>
                <a:spcPts val="0"/>
              </a:spcBef>
            </a:pPr>
            <a:r>
              <a:rPr lang="en-US" altLang="tr-TR" sz="4000" dirty="0"/>
              <a:t>Estrogen high until ovulation</a:t>
            </a:r>
          </a:p>
          <a:p>
            <a:pPr lvl="1" hangingPunct="1">
              <a:spcBef>
                <a:spcPts val="0"/>
              </a:spcBef>
            </a:pPr>
            <a:r>
              <a:rPr lang="en-US" altLang="tr-TR" sz="4000" dirty="0"/>
              <a:t>Ovulation 27 </a:t>
            </a:r>
            <a:r>
              <a:rPr lang="en-US" altLang="tr-TR" sz="4000" dirty="0" err="1"/>
              <a:t>hr</a:t>
            </a:r>
            <a:r>
              <a:rPr lang="en-US" altLang="tr-TR" sz="4000" dirty="0"/>
              <a:t> after mating (vaginal stimulation)</a:t>
            </a:r>
          </a:p>
          <a:p>
            <a:pPr hangingPunct="1">
              <a:spcBef>
                <a:spcPts val="0"/>
              </a:spcBef>
            </a:pPr>
            <a:r>
              <a:rPr lang="en-US" altLang="tr-TR" sz="4000" dirty="0" err="1"/>
              <a:t>Diestrus</a:t>
            </a:r>
            <a:endParaRPr lang="en-US" altLang="tr-TR" sz="4000" dirty="0"/>
          </a:p>
          <a:p>
            <a:pPr lvl="1" hangingPunct="1">
              <a:spcBef>
                <a:spcPts val="0"/>
              </a:spcBef>
            </a:pPr>
            <a:r>
              <a:rPr lang="en-US" altLang="tr-TR" sz="4000" dirty="0"/>
              <a:t>No Cl if mating does not occur, so no </a:t>
            </a:r>
            <a:r>
              <a:rPr lang="en-US" altLang="tr-TR" sz="4000" dirty="0" err="1"/>
              <a:t>diestrus</a:t>
            </a:r>
            <a:endParaRPr lang="en-US" altLang="tr-TR" sz="4000" dirty="0"/>
          </a:p>
          <a:p>
            <a:pPr lvl="1" hangingPunct="1">
              <a:spcBef>
                <a:spcPts val="0"/>
              </a:spcBef>
            </a:pPr>
            <a:r>
              <a:rPr lang="en-US" altLang="tr-TR" sz="4000" dirty="0"/>
              <a:t>Cl produces progesterone (63 days, peak day 20)</a:t>
            </a:r>
          </a:p>
          <a:p>
            <a:pPr lvl="1" hangingPunct="1">
              <a:spcBef>
                <a:spcPts val="0"/>
              </a:spcBef>
            </a:pPr>
            <a:r>
              <a:rPr lang="en-US" altLang="tr-TR" sz="4000" dirty="0"/>
              <a:t>If pregnancy does not occur or fails, CL life only 1/2 that seen in pregnancy.</a:t>
            </a:r>
          </a:p>
        </p:txBody>
      </p:sp>
      <p:sp>
        <p:nvSpPr>
          <p:cNvPr id="3" name="Rectangle 2">
            <a:extLst>
              <a:ext uri="{FF2B5EF4-FFF2-40B4-BE49-F238E27FC236}">
                <a16:creationId xmlns:a16="http://schemas.microsoft.com/office/drawing/2014/main" id="{FEB82998-569B-2749-A5EE-D7DC125AF78A}"/>
              </a:ext>
            </a:extLst>
          </p:cNvPr>
          <p:cNvSpPr txBox="1">
            <a:spLocks noChangeArrowheads="1"/>
          </p:cNvSpPr>
          <p:nvPr/>
        </p:nvSpPr>
        <p:spPr>
          <a:xfrm>
            <a:off x="228599" y="228600"/>
            <a:ext cx="12379569" cy="1676400"/>
          </a:xfrm>
          <a:prstGeom prst="rect">
            <a:avLst/>
          </a:prstGeom>
        </p:spPr>
        <p:txBody>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9pPr>
          </a:lstStyle>
          <a:p>
            <a:pPr hangingPunct="1"/>
            <a:r>
              <a:rPr lang="en-US" altLang="tr-TR" dirty="0"/>
              <a:t>Hormonal Changes in the Queen</a:t>
            </a:r>
          </a:p>
        </p:txBody>
      </p:sp>
    </p:spTree>
    <p:extLst>
      <p:ext uri="{BB962C8B-B14F-4D97-AF65-F5344CB8AC3E}">
        <p14:creationId xmlns:p14="http://schemas.microsoft.com/office/powerpoint/2010/main" val="183971096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24513-565D-1844-B0DE-C5C0C95DA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047" y="257113"/>
            <a:ext cx="7799754" cy="91439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5AD59AF-4DA8-1E42-96B0-0FAC998CE513}"/>
              </a:ext>
            </a:extLst>
          </p:cNvPr>
          <p:cNvSpPr txBox="1">
            <a:spLocks noChangeArrowheads="1"/>
          </p:cNvSpPr>
          <p:nvPr/>
        </p:nvSpPr>
        <p:spPr>
          <a:xfrm>
            <a:off x="637931" y="931985"/>
            <a:ext cx="3429000" cy="1752600"/>
          </a:xfrm>
          <a:prstGeom prst="rect">
            <a:avLst/>
          </a:prstGeom>
        </p:spPr>
        <p:txBody>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45A7DE"/>
                </a:solidFill>
                <a:uFillTx/>
                <a:latin typeface="+mn-lt"/>
                <a:ea typeface="+mn-ea"/>
                <a:cs typeface="+mn-cs"/>
                <a:sym typeface="Marker Felt"/>
              </a:defRPr>
            </a:lvl9pPr>
          </a:lstStyle>
          <a:p>
            <a:pPr hangingPunct="1"/>
            <a:r>
              <a:rPr lang="en-US" altLang="tr-TR" sz="3200" dirty="0"/>
              <a:t>Erection and Mating</a:t>
            </a:r>
          </a:p>
        </p:txBody>
      </p:sp>
    </p:spTree>
    <p:extLst>
      <p:ext uri="{BB962C8B-B14F-4D97-AF65-F5344CB8AC3E}">
        <p14:creationId xmlns:p14="http://schemas.microsoft.com/office/powerpoint/2010/main" val="168179418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8B443B-685D-1242-A157-E4A2DC849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46" y="4091354"/>
            <a:ext cx="5486400" cy="5334000"/>
          </a:xfrm>
          <a:prstGeom prst="rect">
            <a:avLst/>
          </a:prstGeom>
        </p:spPr>
      </p:pic>
    </p:spTree>
    <p:extLst>
      <p:ext uri="{BB962C8B-B14F-4D97-AF65-F5344CB8AC3E}">
        <p14:creationId xmlns:p14="http://schemas.microsoft.com/office/powerpoint/2010/main" val="349456543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uni tohumlama Nedir?"/>
          <p:cNvSpPr txBox="1">
            <a:spLocks noGrp="1"/>
          </p:cNvSpPr>
          <p:nvPr>
            <p:ph type="title"/>
          </p:nvPr>
        </p:nvSpPr>
        <p:spPr>
          <a:xfrm>
            <a:off x="281028" y="-176332"/>
            <a:ext cx="12723772" cy="2438400"/>
          </a:xfrm>
          <a:prstGeom prst="rect">
            <a:avLst/>
          </a:prstGeom>
        </p:spPr>
        <p:txBody>
          <a:bodyPr/>
          <a:lstStyle/>
          <a:p>
            <a:r>
              <a:rPr lang="tr-TR" dirty="0" err="1"/>
              <a:t>What</a:t>
            </a:r>
            <a:r>
              <a:rPr lang="tr-TR" dirty="0"/>
              <a:t> </a:t>
            </a:r>
            <a:r>
              <a:rPr lang="tr-TR" dirty="0" err="1"/>
              <a:t>Artificial</a:t>
            </a:r>
            <a:r>
              <a:rPr lang="tr-TR" dirty="0"/>
              <a:t> </a:t>
            </a:r>
            <a:r>
              <a:rPr lang="tr-TR" dirty="0" err="1"/>
              <a:t>insemination</a:t>
            </a:r>
            <a:r>
              <a:rPr lang="tr-TR" dirty="0"/>
              <a:t> is ?</a:t>
            </a:r>
            <a:endParaRPr dirty="0"/>
          </a:p>
        </p:txBody>
      </p:sp>
      <p:sp>
        <p:nvSpPr>
          <p:cNvPr id="145" name="1300 yıllarda hırsızlık, Arap şeyhleri,"/>
          <p:cNvSpPr txBox="1">
            <a:spLocks noGrp="1"/>
          </p:cNvSpPr>
          <p:nvPr>
            <p:ph type="body" sz="quarter" idx="1"/>
          </p:nvPr>
        </p:nvSpPr>
        <p:spPr>
          <a:xfrm>
            <a:off x="773648" y="1678455"/>
            <a:ext cx="11909541" cy="1720162"/>
          </a:xfrm>
          <a:prstGeom prst="rect">
            <a:avLst/>
          </a:prstGeom>
        </p:spPr>
        <p:txBody>
          <a:bodyPr>
            <a:normAutofit fontScale="92500"/>
          </a:bodyPr>
          <a:lstStyle>
            <a:lvl1pPr>
              <a:buBlip>
                <a:blip r:embed="rId3"/>
              </a:buBlip>
              <a:defRPr sz="4000"/>
            </a:lvl1pPr>
          </a:lstStyle>
          <a:p>
            <a:pPr marL="0" indent="0">
              <a:buNone/>
            </a:pPr>
            <a:r>
              <a:rPr lang="tr-TR" dirty="0"/>
              <a:t>is </a:t>
            </a:r>
            <a:r>
              <a:rPr lang="tr-TR" dirty="0" err="1"/>
              <a:t>the</a:t>
            </a:r>
            <a:r>
              <a:rPr lang="tr-TR" dirty="0"/>
              <a:t> </a:t>
            </a:r>
            <a:r>
              <a:rPr lang="tr-TR" dirty="0" err="1"/>
              <a:t>process</a:t>
            </a:r>
            <a:r>
              <a:rPr lang="tr-TR" dirty="0"/>
              <a:t> of </a:t>
            </a:r>
            <a:r>
              <a:rPr lang="tr-TR" dirty="0" err="1"/>
              <a:t>collecting</a:t>
            </a:r>
            <a:r>
              <a:rPr lang="tr-TR" dirty="0"/>
              <a:t> sperm </a:t>
            </a:r>
            <a:r>
              <a:rPr lang="tr-TR" dirty="0" err="1"/>
              <a:t>from</a:t>
            </a:r>
            <a:r>
              <a:rPr lang="tr-TR" dirty="0"/>
              <a:t> a </a:t>
            </a:r>
            <a:r>
              <a:rPr lang="tr-TR" dirty="0" err="1"/>
              <a:t>male</a:t>
            </a:r>
            <a:r>
              <a:rPr lang="tr-TR" dirty="0"/>
              <a:t> </a:t>
            </a:r>
            <a:r>
              <a:rPr lang="tr-TR" dirty="0" err="1"/>
              <a:t>animal</a:t>
            </a:r>
            <a:r>
              <a:rPr lang="tr-TR" dirty="0"/>
              <a:t> </a:t>
            </a:r>
            <a:r>
              <a:rPr lang="tr-TR" dirty="0" err="1"/>
              <a:t>and</a:t>
            </a:r>
            <a:r>
              <a:rPr lang="tr-TR" dirty="0"/>
              <a:t> </a:t>
            </a:r>
            <a:r>
              <a:rPr lang="tr-TR" dirty="0" err="1"/>
              <a:t>manually</a:t>
            </a:r>
            <a:r>
              <a:rPr lang="tr-TR" dirty="0"/>
              <a:t> </a:t>
            </a:r>
            <a:r>
              <a:rPr lang="tr-TR" dirty="0" err="1"/>
              <a:t>depositing</a:t>
            </a:r>
            <a:r>
              <a:rPr lang="tr-TR" dirty="0"/>
              <a:t> </a:t>
            </a:r>
            <a:r>
              <a:rPr lang="tr-TR" dirty="0" err="1"/>
              <a:t>them</a:t>
            </a:r>
            <a:r>
              <a:rPr lang="tr-TR" dirty="0"/>
              <a:t> </a:t>
            </a:r>
            <a:r>
              <a:rPr lang="tr-TR" dirty="0" err="1"/>
              <a:t>into</a:t>
            </a:r>
            <a:r>
              <a:rPr lang="tr-TR" dirty="0"/>
              <a:t> </a:t>
            </a:r>
            <a:r>
              <a:rPr lang="tr-TR" dirty="0" err="1"/>
              <a:t>the</a:t>
            </a:r>
            <a:r>
              <a:rPr lang="tr-TR" dirty="0"/>
              <a:t> </a:t>
            </a:r>
            <a:r>
              <a:rPr lang="tr-TR" dirty="0" err="1"/>
              <a:t>reproductive</a:t>
            </a:r>
            <a:r>
              <a:rPr lang="tr-TR" dirty="0"/>
              <a:t> </a:t>
            </a:r>
            <a:r>
              <a:rPr lang="tr-TR" dirty="0" err="1"/>
              <a:t>tract</a:t>
            </a:r>
            <a:r>
              <a:rPr lang="tr-TR" dirty="0"/>
              <a:t> of a </a:t>
            </a:r>
            <a:r>
              <a:rPr lang="tr-TR" dirty="0" err="1"/>
              <a:t>female</a:t>
            </a:r>
            <a:endParaRPr dirty="0"/>
          </a:p>
        </p:txBody>
      </p:sp>
      <p:sp>
        <p:nvSpPr>
          <p:cNvPr id="146" name="Doğal çiftleşme olmadan, erkek hayvandan alınan spermanın dişi genital kanalına aktarılması"/>
          <p:cNvSpPr txBox="1"/>
          <p:nvPr/>
        </p:nvSpPr>
        <p:spPr>
          <a:xfrm>
            <a:off x="466546" y="3045238"/>
            <a:ext cx="9281568"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endParaRPr dirty="0"/>
          </a:p>
        </p:txBody>
      </p:sp>
      <p:sp>
        <p:nvSpPr>
          <p:cNvPr id="147" name="1677, Lovenhook sperm tespiti,"/>
          <p:cNvSpPr txBox="1"/>
          <p:nvPr/>
        </p:nvSpPr>
        <p:spPr>
          <a:xfrm>
            <a:off x="534805" y="6163662"/>
            <a:ext cx="9145049" cy="1116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635000" indent="-635000" algn="l">
              <a:spcBef>
                <a:spcPts val="4200"/>
              </a:spcBef>
              <a:buSzPct val="47000"/>
              <a:buBlip>
                <a:blip r:embed="rId3"/>
              </a:buBlip>
            </a:lvl1pPr>
          </a:lstStyle>
          <a:p>
            <a:r>
              <a:rPr dirty="0"/>
              <a:t>167</a:t>
            </a:r>
            <a:r>
              <a:rPr lang="tr-TR" dirty="0"/>
              <a:t>8</a:t>
            </a:r>
            <a:r>
              <a:rPr dirty="0"/>
              <a:t>, </a:t>
            </a:r>
            <a:r>
              <a:rPr dirty="0" err="1"/>
              <a:t>Lovenhook</a:t>
            </a:r>
            <a:r>
              <a:rPr lang="tr-TR" dirty="0"/>
              <a:t> </a:t>
            </a:r>
            <a:r>
              <a:rPr lang="tr-TR" dirty="0" err="1"/>
              <a:t>and</a:t>
            </a:r>
            <a:r>
              <a:rPr lang="tr-TR" dirty="0"/>
              <a:t> </a:t>
            </a:r>
            <a:r>
              <a:rPr lang="tr-TR" b="1" dirty="0" err="1"/>
              <a:t>Johannes</a:t>
            </a:r>
            <a:r>
              <a:rPr lang="tr-TR" b="1" dirty="0"/>
              <a:t> Ham</a:t>
            </a:r>
            <a:r>
              <a:rPr lang="tr-TR" dirty="0"/>
              <a:t> </a:t>
            </a:r>
            <a:endParaRPr dirty="0"/>
          </a:p>
        </p:txBody>
      </p:sp>
      <p:sp>
        <p:nvSpPr>
          <p:cNvPr id="148" name="1780, Spallanzani,"/>
          <p:cNvSpPr txBox="1"/>
          <p:nvPr/>
        </p:nvSpPr>
        <p:spPr>
          <a:xfrm>
            <a:off x="603061" y="7254551"/>
            <a:ext cx="9145049" cy="1116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635000" indent="-635000" algn="l">
              <a:spcBef>
                <a:spcPts val="4200"/>
              </a:spcBef>
              <a:buSzPct val="47000"/>
              <a:buBlip>
                <a:blip r:embed="rId3"/>
              </a:buBlip>
            </a:lvl1pPr>
          </a:lstStyle>
          <a:p>
            <a:r>
              <a:rPr dirty="0"/>
              <a:t>1780, Spallanzani,</a:t>
            </a:r>
          </a:p>
        </p:txBody>
      </p:sp>
      <p:sp>
        <p:nvSpPr>
          <p:cNvPr id="149" name="1900, Ivanov,"/>
          <p:cNvSpPr txBox="1"/>
          <p:nvPr/>
        </p:nvSpPr>
        <p:spPr>
          <a:xfrm>
            <a:off x="603065" y="8345438"/>
            <a:ext cx="9145049" cy="1116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635000" indent="-635000" algn="l">
              <a:spcBef>
                <a:spcPts val="4200"/>
              </a:spcBef>
              <a:buSzPct val="47000"/>
              <a:buBlip>
                <a:blip r:embed="rId3"/>
              </a:buBlip>
            </a:lvl1pPr>
          </a:lstStyle>
          <a:p>
            <a:r>
              <a:rPr dirty="0"/>
              <a:t>1900, Ivanov</a:t>
            </a:r>
            <a:r>
              <a:rPr lang="tr-TR" dirty="0"/>
              <a:t>-</a:t>
            </a:r>
            <a:r>
              <a:rPr lang="tr-TR" dirty="0" err="1"/>
              <a:t>humanzee</a:t>
            </a:r>
            <a:endParaRPr dirty="0"/>
          </a:p>
        </p:txBody>
      </p:sp>
      <p:pic>
        <p:nvPicPr>
          <p:cNvPr id="150" name="nativearabianhorselg.jpg" descr="nativearabianhorselg.jpg"/>
          <p:cNvPicPr>
            <a:picLocks noChangeAspect="1"/>
          </p:cNvPicPr>
          <p:nvPr/>
        </p:nvPicPr>
        <p:blipFill>
          <a:blip r:embed="rId4">
            <a:extLst/>
          </a:blip>
          <a:stretch>
            <a:fillRect/>
          </a:stretch>
        </p:blipFill>
        <p:spPr>
          <a:xfrm>
            <a:off x="5411274" y="3686503"/>
            <a:ext cx="911294" cy="1366941"/>
          </a:xfrm>
          <a:prstGeom prst="rect">
            <a:avLst/>
          </a:prstGeom>
          <a:ln w="12700">
            <a:miter lim="400000"/>
          </a:ln>
        </p:spPr>
      </p:pic>
      <p:pic>
        <p:nvPicPr>
          <p:cNvPr id="151" name="images.jpg" descr="images.jpg"/>
          <p:cNvPicPr>
            <a:picLocks noChangeAspect="1"/>
          </p:cNvPicPr>
          <p:nvPr/>
        </p:nvPicPr>
        <p:blipFill>
          <a:blip r:embed="rId5">
            <a:extLst/>
          </a:blip>
          <a:stretch>
            <a:fillRect/>
          </a:stretch>
        </p:blipFill>
        <p:spPr>
          <a:xfrm>
            <a:off x="9075454" y="6203879"/>
            <a:ext cx="841943" cy="1111795"/>
          </a:xfrm>
          <a:prstGeom prst="rect">
            <a:avLst/>
          </a:prstGeom>
          <a:ln w="12700">
            <a:miter lim="400000"/>
          </a:ln>
        </p:spPr>
      </p:pic>
      <p:pic>
        <p:nvPicPr>
          <p:cNvPr id="152" name="Spallanzani.jpg" descr="Spallanzani.jpg"/>
          <p:cNvPicPr>
            <a:picLocks noChangeAspect="1"/>
          </p:cNvPicPr>
          <p:nvPr/>
        </p:nvPicPr>
        <p:blipFill>
          <a:blip r:embed="rId6">
            <a:extLst/>
          </a:blip>
          <a:stretch>
            <a:fillRect/>
          </a:stretch>
        </p:blipFill>
        <p:spPr>
          <a:xfrm>
            <a:off x="6140060" y="7366794"/>
            <a:ext cx="1176718" cy="1502223"/>
          </a:xfrm>
          <a:prstGeom prst="rect">
            <a:avLst/>
          </a:prstGeom>
          <a:ln w="12700">
            <a:miter lim="400000"/>
          </a:ln>
        </p:spPr>
      </p:pic>
      <p:pic>
        <p:nvPicPr>
          <p:cNvPr id="153" name="main-qimg-053037580118be2263522c97addb7361.jpg" descr="main-qimg-053037580118be2263522c97addb7361.jpg"/>
          <p:cNvPicPr>
            <a:picLocks noChangeAspect="1"/>
          </p:cNvPicPr>
          <p:nvPr/>
        </p:nvPicPr>
        <p:blipFill>
          <a:blip r:embed="rId7">
            <a:extLst/>
          </a:blip>
          <a:stretch>
            <a:fillRect/>
          </a:stretch>
        </p:blipFill>
        <p:spPr>
          <a:xfrm>
            <a:off x="7860076" y="8256877"/>
            <a:ext cx="1005671" cy="1318315"/>
          </a:xfrm>
          <a:prstGeom prst="rect">
            <a:avLst/>
          </a:prstGeom>
          <a:ln w="12700">
            <a:miter lim="400000"/>
          </a:ln>
        </p:spPr>
      </p:pic>
      <p:pic>
        <p:nvPicPr>
          <p:cNvPr id="12" name="Picture 11">
            <a:extLst>
              <a:ext uri="{FF2B5EF4-FFF2-40B4-BE49-F238E27FC236}">
                <a16:creationId xmlns:a16="http://schemas.microsoft.com/office/drawing/2014/main" id="{DD7F40D0-7955-244F-A67E-984FA573BC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0076" y="4749693"/>
            <a:ext cx="1215378" cy="1413969"/>
          </a:xfrm>
          <a:prstGeom prst="rect">
            <a:avLst/>
          </a:prstGeom>
        </p:spPr>
      </p:pic>
      <p:sp>
        <p:nvSpPr>
          <p:cNvPr id="15" name="1300 yıllarda hırsızlık, Arap şeyhleri,">
            <a:extLst>
              <a:ext uri="{FF2B5EF4-FFF2-40B4-BE49-F238E27FC236}">
                <a16:creationId xmlns:a16="http://schemas.microsoft.com/office/drawing/2014/main" id="{E41073B0-1284-544B-8D56-C1D76809AE16}"/>
              </a:ext>
            </a:extLst>
          </p:cNvPr>
          <p:cNvSpPr txBox="1">
            <a:spLocks/>
          </p:cNvSpPr>
          <p:nvPr/>
        </p:nvSpPr>
        <p:spPr>
          <a:xfrm>
            <a:off x="622646" y="3791994"/>
            <a:ext cx="9145049" cy="1116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635000" marR="0" indent="-635000" algn="l" defTabSz="584200" rtl="0" latinLnBrk="0">
              <a:lnSpc>
                <a:spcPct val="100000"/>
              </a:lnSpc>
              <a:spcBef>
                <a:spcPts val="4200"/>
              </a:spcBef>
              <a:spcAft>
                <a:spcPts val="0"/>
              </a:spcAft>
              <a:buClrTx/>
              <a:buSzPct val="47000"/>
              <a:buFontTx/>
              <a:buBlip>
                <a:blip r:embed="rId3"/>
              </a:buBlip>
              <a:tabLst/>
              <a:defRPr sz="4000" b="0" i="0" u="none" strike="noStrike" cap="none" spc="0" baseline="0">
                <a:ln>
                  <a:noFill/>
                </a:ln>
                <a:solidFill>
                  <a:srgbClr val="858585"/>
                </a:solidFill>
                <a:uFillTx/>
                <a:latin typeface="+mn-lt"/>
                <a:ea typeface="+mn-ea"/>
                <a:cs typeface="+mn-cs"/>
                <a:sym typeface="Marker Felt"/>
              </a:defRPr>
            </a:lvl1pPr>
            <a:lvl2pPr marL="127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2pPr>
            <a:lvl3pPr marL="190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3pPr>
            <a:lvl4pPr marL="254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4pPr>
            <a:lvl5pPr marL="317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5pPr>
            <a:lvl6pPr marL="381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6pPr>
            <a:lvl7pPr marL="444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7pPr>
            <a:lvl8pPr marL="5080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8pPr>
            <a:lvl9pPr marL="5715000" marR="0" indent="-635000" algn="l" defTabSz="584200" rtl="0" latinLnBrk="0">
              <a:lnSpc>
                <a:spcPct val="100000"/>
              </a:lnSpc>
              <a:spcBef>
                <a:spcPts val="4200"/>
              </a:spcBef>
              <a:spcAft>
                <a:spcPts val="0"/>
              </a:spcAft>
              <a:buClrTx/>
              <a:buSzPct val="47000"/>
              <a:buFontTx/>
              <a:buBlip>
                <a:blip r:embed="rId3"/>
              </a:buBlip>
              <a:tabLst/>
              <a:defRPr sz="4600" b="0" i="0" u="none" strike="noStrike" cap="none" spc="0" baseline="0">
                <a:ln>
                  <a:noFill/>
                </a:ln>
                <a:solidFill>
                  <a:srgbClr val="858585"/>
                </a:solidFill>
                <a:uFillTx/>
                <a:latin typeface="+mn-lt"/>
                <a:ea typeface="+mn-ea"/>
                <a:cs typeface="+mn-cs"/>
                <a:sym typeface="Marker Felt"/>
              </a:defRPr>
            </a:lvl9pPr>
          </a:lstStyle>
          <a:p>
            <a:pPr hangingPunct="1"/>
            <a:r>
              <a:rPr lang="tr-TR" dirty="0"/>
              <a:t>1300 </a:t>
            </a:r>
            <a:r>
              <a:rPr lang="tr-TR" dirty="0" err="1"/>
              <a:t>Arabic</a:t>
            </a:r>
            <a:r>
              <a:rPr lang="tr-TR" dirty="0"/>
              <a:t> </a:t>
            </a:r>
            <a:r>
              <a:rPr lang="tr-TR" dirty="0" err="1"/>
              <a:t>tribe</a:t>
            </a:r>
            <a:endParaRPr lang="tr-TR" dirty="0"/>
          </a:p>
        </p:txBody>
      </p:sp>
      <p:sp>
        <p:nvSpPr>
          <p:cNvPr id="17" name="1677, Lovenhook sperm tespiti,">
            <a:extLst>
              <a:ext uri="{FF2B5EF4-FFF2-40B4-BE49-F238E27FC236}">
                <a16:creationId xmlns:a16="http://schemas.microsoft.com/office/drawing/2014/main" id="{E5144BE7-F45F-DD4E-B392-ACBDEF14DE50}"/>
              </a:ext>
            </a:extLst>
          </p:cNvPr>
          <p:cNvSpPr txBox="1"/>
          <p:nvPr/>
        </p:nvSpPr>
        <p:spPr>
          <a:xfrm>
            <a:off x="603063" y="5051977"/>
            <a:ext cx="9145049" cy="1116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635000" indent="-635000" algn="l">
              <a:spcBef>
                <a:spcPts val="4200"/>
              </a:spcBef>
              <a:buSzPct val="47000"/>
              <a:buBlip>
                <a:blip r:embed="rId3"/>
              </a:buBlip>
            </a:lvl1pPr>
          </a:lstStyle>
          <a:p>
            <a:r>
              <a:rPr dirty="0"/>
              <a:t>1</a:t>
            </a:r>
            <a:r>
              <a:rPr lang="tr-TR" dirty="0"/>
              <a:t>455</a:t>
            </a:r>
            <a:r>
              <a:rPr dirty="0"/>
              <a:t>, </a:t>
            </a:r>
            <a:r>
              <a:rPr lang="tr-TR" dirty="0" err="1"/>
              <a:t>Impotent</a:t>
            </a:r>
            <a:r>
              <a:rPr lang="tr-TR" dirty="0"/>
              <a:t> Henry </a:t>
            </a:r>
            <a:r>
              <a:rPr lang="tr-TR" dirty="0" err="1"/>
              <a:t>the</a:t>
            </a:r>
            <a:r>
              <a:rPr lang="tr-TR" dirty="0"/>
              <a:t> IV</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lt">
                                    <p:tmAbs val="100"/>
                                  </p:iterate>
                                  <p:childTnLst>
                                    <p:set>
                                      <p:cBhvr>
                                        <p:cTn id="10" fill="hold"/>
                                        <p:tgtEl>
                                          <p:spTgt spid="145"/>
                                        </p:tgtEl>
                                        <p:attrNameLst>
                                          <p:attrName>style.visibility</p:attrName>
                                        </p:attrNameLst>
                                      </p:cBhvr>
                                      <p:to>
                                        <p:strVal val="visible"/>
                                      </p:to>
                                    </p:set>
                                  </p:childTnLst>
                                </p:cTn>
                              </p:par>
                            </p:childTnLst>
                          </p:cTn>
                        </p:par>
                        <p:par>
                          <p:cTn id="11" fill="hold">
                            <p:stCondLst>
                              <p:cond delay="10100"/>
                            </p:stCondLst>
                            <p:childTnLst>
                              <p:par>
                                <p:cTn id="12" presetID="1" presetClass="entr" presetSubtype="0" fill="hold" grpId="3" nodeType="afterEffect">
                                  <p:stCondLst>
                                    <p:cond delay="0"/>
                                  </p:stCondLst>
                                  <p:iterate>
                                    <p:tmAbs val="0"/>
                                  </p:iterate>
                                  <p:childTnLst>
                                    <p:set>
                                      <p:cBhvr>
                                        <p:cTn id="13" fill="hold"/>
                                        <p:tgtEl>
                                          <p:spTgt spid="15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type="lt">
                                    <p:tmAbs val="100"/>
                                  </p:iterate>
                                  <p:childTnLst>
                                    <p:set>
                                      <p:cBhvr>
                                        <p:cTn id="17" fill="hold"/>
                                        <p:tgtEl>
                                          <p:spTgt spid="147"/>
                                        </p:tgtEl>
                                        <p:attrNameLst>
                                          <p:attrName>style.visibility</p:attrName>
                                        </p:attrNameLst>
                                      </p:cBhvr>
                                      <p:to>
                                        <p:strVal val="visible"/>
                                      </p:to>
                                    </p:set>
                                  </p:childTnLst>
                                </p:cTn>
                              </p:par>
                            </p:childTnLst>
                          </p:cTn>
                        </p:par>
                        <p:par>
                          <p:cTn id="18" fill="hold">
                            <p:stCondLst>
                              <p:cond delay="2700"/>
                            </p:stCondLst>
                            <p:childTnLst>
                              <p:par>
                                <p:cTn id="19" presetID="1" presetClass="entr" presetSubtype="0" fill="hold" grpId="5" nodeType="afterEffect">
                                  <p:stCondLst>
                                    <p:cond delay="0"/>
                                  </p:stCondLst>
                                  <p:iterate>
                                    <p:tmAbs val="0"/>
                                  </p:iterate>
                                  <p:childTnLst>
                                    <p:set>
                                      <p:cBhvr>
                                        <p:cTn id="20" fill="hold"/>
                                        <p:tgtEl>
                                          <p:spTgt spid="1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6" nodeType="clickEffect">
                                  <p:stCondLst>
                                    <p:cond delay="0"/>
                                  </p:stCondLst>
                                  <p:iterate type="lt">
                                    <p:tmAbs val="100"/>
                                  </p:iterate>
                                  <p:childTnLst>
                                    <p:set>
                                      <p:cBhvr>
                                        <p:cTn id="24" fill="hold"/>
                                        <p:tgtEl>
                                          <p:spTgt spid="14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7" nodeType="afterEffect">
                                  <p:stCondLst>
                                    <p:cond delay="0"/>
                                  </p:stCondLst>
                                  <p:iterate>
                                    <p:tmAbs val="0"/>
                                  </p:iterate>
                                  <p:childTnLst>
                                    <p:set>
                                      <p:cBhvr>
                                        <p:cTn id="27" fill="hold"/>
                                        <p:tgtEl>
                                          <p:spTgt spid="15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8" nodeType="clickEffect">
                                  <p:stCondLst>
                                    <p:cond delay="0"/>
                                  </p:stCondLst>
                                  <p:iterate type="lt">
                                    <p:tmAbs val="100"/>
                                  </p:iterate>
                                  <p:childTnLst>
                                    <p:set>
                                      <p:cBhvr>
                                        <p:cTn id="31" fill="hold"/>
                                        <p:tgtEl>
                                          <p:spTgt spid="149"/>
                                        </p:tgtEl>
                                        <p:attrNameLst>
                                          <p:attrName>style.visibility</p:attrName>
                                        </p:attrNameLst>
                                      </p:cBhvr>
                                      <p:to>
                                        <p:strVal val="visible"/>
                                      </p:to>
                                    </p:set>
                                  </p:childTnLst>
                                </p:cTn>
                              </p:par>
                            </p:childTnLst>
                          </p:cTn>
                        </p:par>
                        <p:par>
                          <p:cTn id="32" fill="hold">
                            <p:stCondLst>
                              <p:cond delay="1900"/>
                            </p:stCondLst>
                            <p:childTnLst>
                              <p:par>
                                <p:cTn id="33" presetID="1" presetClass="entr" presetSubtype="0" fill="hold" grpId="9" nodeType="afterEffect">
                                  <p:stCondLst>
                                    <p:cond delay="0"/>
                                  </p:stCondLst>
                                  <p:iterate>
                                    <p:tmAbs val="0"/>
                                  </p:iterate>
                                  <p:childTnLst>
                                    <p:set>
                                      <p:cBhvr>
                                        <p:cTn id="34" fill="hold"/>
                                        <p:tgtEl>
                                          <p:spTgt spid="1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type="lt">
                                    <p:tmAbs val="100"/>
                                  </p:iterate>
                                  <p:childTnLst>
                                    <p:set>
                                      <p:cBhvr>
                                        <p:cTn id="38" fill="hold"/>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type="lt">
                                    <p:tmAbs val="100"/>
                                  </p:iterate>
                                  <p:childTnLst>
                                    <p:set>
                                      <p:cBhvr>
                                        <p:cTn id="42" fill="hold"/>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2" animBg="1" advAuto="0"/>
      <p:bldP spid="146" grpId="1" animBg="1" advAuto="0"/>
      <p:bldP spid="147" grpId="4" animBg="1" advAuto="0"/>
      <p:bldP spid="148" grpId="6" animBg="1" advAuto="0"/>
      <p:bldP spid="149" grpId="8" animBg="1" advAuto="0"/>
      <p:bldP spid="150" grpId="3" animBg="1" advAuto="0"/>
      <p:bldP spid="151" grpId="5" animBg="1" advAuto="0"/>
      <p:bldP spid="152" grpId="7" animBg="1" advAuto="0"/>
      <p:bldP spid="153" grpId="9" animBg="1" advAuto="0"/>
      <p:bldP spid="15" grpId="0" animBg="1" advAuto="0"/>
      <p:bldP spid="17"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permanın Prezervasyonu"/>
          <p:cNvSpPr txBox="1">
            <a:spLocks noGrp="1"/>
          </p:cNvSpPr>
          <p:nvPr>
            <p:ph type="title"/>
          </p:nvPr>
        </p:nvSpPr>
        <p:spPr>
          <a:prstGeom prst="rect">
            <a:avLst/>
          </a:prstGeom>
        </p:spPr>
        <p:txBody>
          <a:bodyPr/>
          <a:lstStyle/>
          <a:p>
            <a:r>
              <a:rPr dirty="0" err="1"/>
              <a:t>Spermanın</a:t>
            </a:r>
            <a:r>
              <a:rPr dirty="0"/>
              <a:t> </a:t>
            </a:r>
            <a:r>
              <a:rPr dirty="0" err="1"/>
              <a:t>Prezervasyonu</a:t>
            </a:r>
            <a:endParaRPr dirty="0"/>
          </a:p>
        </p:txBody>
      </p:sp>
      <p:sp>
        <p:nvSpPr>
          <p:cNvPr id="278" name="Kısa Süreli Saklama (Soğutma)…"/>
          <p:cNvSpPr txBox="1">
            <a:spLocks noGrp="1"/>
          </p:cNvSpPr>
          <p:nvPr>
            <p:ph type="body" idx="1"/>
          </p:nvPr>
        </p:nvSpPr>
        <p:spPr>
          <a:xfrm>
            <a:off x="312401" y="2019300"/>
            <a:ext cx="10464801" cy="5715000"/>
          </a:xfrm>
          <a:prstGeom prst="rect">
            <a:avLst/>
          </a:prstGeom>
        </p:spPr>
        <p:txBody>
          <a:bodyPr/>
          <a:lstStyle/>
          <a:p>
            <a:pPr>
              <a:buBlip>
                <a:blip r:embed="rId2"/>
              </a:buBlip>
            </a:pPr>
            <a:r>
              <a:rPr dirty="0" err="1"/>
              <a:t>Kısa</a:t>
            </a:r>
            <a:r>
              <a:rPr dirty="0"/>
              <a:t> </a:t>
            </a:r>
            <a:r>
              <a:rPr dirty="0" err="1"/>
              <a:t>Süreli</a:t>
            </a:r>
            <a:r>
              <a:rPr dirty="0"/>
              <a:t> </a:t>
            </a:r>
            <a:r>
              <a:rPr dirty="0" err="1"/>
              <a:t>Saklama</a:t>
            </a:r>
            <a:r>
              <a:rPr dirty="0"/>
              <a:t> (</a:t>
            </a:r>
            <a:r>
              <a:rPr dirty="0" err="1"/>
              <a:t>Soğutma</a:t>
            </a:r>
            <a:r>
              <a:rPr dirty="0"/>
              <a:t>)</a:t>
            </a:r>
          </a:p>
          <a:p>
            <a:pPr>
              <a:buBlip>
                <a:blip r:embed="rId2"/>
              </a:buBlip>
            </a:pPr>
            <a:r>
              <a:rPr dirty="0" err="1"/>
              <a:t>Uzun</a:t>
            </a:r>
            <a:r>
              <a:rPr dirty="0"/>
              <a:t> </a:t>
            </a:r>
            <a:r>
              <a:rPr dirty="0" err="1"/>
              <a:t>Süreli</a:t>
            </a:r>
            <a:r>
              <a:rPr dirty="0"/>
              <a:t> </a:t>
            </a:r>
            <a:r>
              <a:rPr dirty="0" err="1"/>
              <a:t>Saklama</a:t>
            </a:r>
            <a:r>
              <a:rPr dirty="0"/>
              <a:t> (</a:t>
            </a:r>
            <a:r>
              <a:rPr dirty="0" err="1"/>
              <a:t>Dondurma</a:t>
            </a:r>
            <a:r>
              <a:rPr dirty="0"/>
              <a:t>)</a:t>
            </a:r>
          </a:p>
          <a:p>
            <a:pPr>
              <a:buBlip>
                <a:blip r:embed="rId2"/>
              </a:buBlip>
            </a:pPr>
            <a:r>
              <a:rPr dirty="0"/>
              <a:t>Post Mortem Sperm </a:t>
            </a:r>
            <a:r>
              <a:rPr dirty="0" err="1"/>
              <a:t>Dondurma</a:t>
            </a:r>
            <a:endParaRPr dirty="0"/>
          </a:p>
        </p:txBody>
      </p:sp>
      <p:pic>
        <p:nvPicPr>
          <p:cNvPr id="279" name="IMG_1352.JPG" descr="IMG_1352.JPG"/>
          <p:cNvPicPr>
            <a:picLocks noChangeAspect="1"/>
          </p:cNvPicPr>
          <p:nvPr/>
        </p:nvPicPr>
        <p:blipFill>
          <a:blip r:embed="rId3">
            <a:extLst/>
          </a:blip>
          <a:stretch>
            <a:fillRect/>
          </a:stretch>
        </p:blipFill>
        <p:spPr>
          <a:xfrm>
            <a:off x="8761217" y="2681742"/>
            <a:ext cx="3787323" cy="2130370"/>
          </a:xfrm>
          <a:prstGeom prst="rect">
            <a:avLst/>
          </a:prstGeom>
          <a:ln w="12700">
            <a:miter lim="400000"/>
          </a:ln>
          <a:effectLst>
            <a:outerShdw blurRad="266700" dir="5400000" rotWithShape="0">
              <a:srgbClr val="000000"/>
            </a:outerShdw>
          </a:effectLst>
        </p:spPr>
      </p:pic>
      <p:pic>
        <p:nvPicPr>
          <p:cNvPr id="280" name="image5.png" descr="image5.png"/>
          <p:cNvPicPr>
            <a:picLocks noChangeAspect="1"/>
          </p:cNvPicPr>
          <p:nvPr/>
        </p:nvPicPr>
        <p:blipFill>
          <a:blip r:embed="rId4">
            <a:extLst/>
          </a:blip>
          <a:stretch>
            <a:fillRect/>
          </a:stretch>
        </p:blipFill>
        <p:spPr>
          <a:xfrm>
            <a:off x="8966654" y="5295698"/>
            <a:ext cx="3134889" cy="3297723"/>
          </a:xfrm>
          <a:prstGeom prst="rect">
            <a:avLst/>
          </a:prstGeom>
          <a:ln w="12700">
            <a:miter lim="400000"/>
          </a:ln>
        </p:spPr>
      </p:pic>
      <p:pic>
        <p:nvPicPr>
          <p:cNvPr id="281" name="IMG_3815.jpg" descr="IMG_3815.jpg"/>
          <p:cNvPicPr>
            <a:picLocks noChangeAspect="1"/>
          </p:cNvPicPr>
          <p:nvPr/>
        </p:nvPicPr>
        <p:blipFill>
          <a:blip r:embed="rId5">
            <a:extLst/>
          </a:blip>
          <a:stretch>
            <a:fillRect/>
          </a:stretch>
        </p:blipFill>
        <p:spPr>
          <a:xfrm>
            <a:off x="903257" y="7284366"/>
            <a:ext cx="3134890" cy="2351167"/>
          </a:xfrm>
          <a:prstGeom prst="rect">
            <a:avLst/>
          </a:prstGeom>
          <a:ln w="12700">
            <a:miter lim="400000"/>
          </a:ln>
        </p:spPr>
      </p:pic>
      <p:pic>
        <p:nvPicPr>
          <p:cNvPr id="282" name="IMG_3905.jpg" descr="IMG_3905.jpg"/>
          <p:cNvPicPr>
            <a:picLocks noChangeAspect="1"/>
          </p:cNvPicPr>
          <p:nvPr/>
        </p:nvPicPr>
        <p:blipFill>
          <a:blip r:embed="rId6">
            <a:extLst/>
          </a:blip>
          <a:stretch>
            <a:fillRect/>
          </a:stretch>
        </p:blipFill>
        <p:spPr>
          <a:xfrm>
            <a:off x="5588000" y="7118307"/>
            <a:ext cx="1920631" cy="2560843"/>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onuç ?"/>
          <p:cNvSpPr txBox="1">
            <a:spLocks noGrp="1"/>
          </p:cNvSpPr>
          <p:nvPr>
            <p:ph type="title"/>
          </p:nvPr>
        </p:nvSpPr>
        <p:spPr>
          <a:prstGeom prst="rect">
            <a:avLst/>
          </a:prstGeom>
        </p:spPr>
        <p:txBody>
          <a:bodyPr/>
          <a:lstStyle/>
          <a:p>
            <a:r>
              <a:t>Sonuç ?</a:t>
            </a:r>
          </a:p>
        </p:txBody>
      </p:sp>
      <p:sp>
        <p:nvSpPr>
          <p:cNvPr id="285" name="Damızlık Köpek kimdir?…"/>
          <p:cNvSpPr txBox="1">
            <a:spLocks noGrp="1"/>
          </p:cNvSpPr>
          <p:nvPr>
            <p:ph type="body" idx="1"/>
          </p:nvPr>
        </p:nvSpPr>
        <p:spPr>
          <a:xfrm>
            <a:off x="1270000" y="2461585"/>
            <a:ext cx="10464800" cy="5715001"/>
          </a:xfrm>
          <a:prstGeom prst="rect">
            <a:avLst/>
          </a:prstGeom>
        </p:spPr>
        <p:txBody>
          <a:bodyPr>
            <a:normAutofit lnSpcReduction="10000"/>
          </a:bodyPr>
          <a:lstStyle/>
          <a:p>
            <a:pPr>
              <a:buBlip>
                <a:blip r:embed="rId3"/>
              </a:buBlip>
            </a:pPr>
            <a:r>
              <a:t>Damızlık Köpek kimdir?</a:t>
            </a:r>
          </a:p>
          <a:p>
            <a:pPr>
              <a:buBlip>
                <a:blip r:embed="rId3"/>
              </a:buBlip>
            </a:pPr>
            <a:r>
              <a:t>Damızlık yetiştirici sertifika programı, </a:t>
            </a:r>
          </a:p>
          <a:p>
            <a:pPr>
              <a:buBlip>
                <a:blip r:embed="rId3"/>
              </a:buBlip>
            </a:pPr>
            <a:r>
              <a:t>Üreme standartlarının belirlenmesi,</a:t>
            </a:r>
          </a:p>
          <a:p>
            <a:pPr>
              <a:buBlip>
                <a:blip r:embed="rId3"/>
              </a:buBlip>
            </a:pPr>
            <a:r>
              <a:t>Yardımcı üreme teknikleri entegrasyonu,</a:t>
            </a:r>
          </a:p>
          <a:p>
            <a:pPr>
              <a:buBlip>
                <a:blip r:embed="rId3"/>
              </a:buBlip>
            </a:pPr>
            <a:r>
              <a:t>İş birliği.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285">
                                            <p:bg/>
                                          </p:spTgt>
                                        </p:tgtEl>
                                        <p:attrNameLst>
                                          <p:attrName>style.visibility</p:attrName>
                                        </p:attrNameLst>
                                      </p:cBhvr>
                                      <p:to>
                                        <p:strVal val="visible"/>
                                      </p:to>
                                    </p:set>
                                  </p:childTnLst>
                                </p:cTn>
                              </p:par>
                              <p:par>
                                <p:cTn id="7" presetID="1" presetClass="entr" presetSubtype="0" fill="hold" grpId="1" nodeType="withEffect">
                                  <p:stCondLst>
                                    <p:cond delay="0"/>
                                  </p:stCondLst>
                                  <p:iterate type="lt">
                                    <p:tmAbs val="100"/>
                                  </p:iterate>
                                  <p:childTnLst>
                                    <p:set>
                                      <p:cBhvr>
                                        <p:cTn id="8" fill="hold"/>
                                        <p:tgtEl>
                                          <p:spTgt spid="28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type="lt">
                                    <p:tmAbs val="100"/>
                                  </p:iterate>
                                  <p:childTnLst>
                                    <p:set>
                                      <p:cBhvr>
                                        <p:cTn id="12" fill="hold"/>
                                        <p:tgtEl>
                                          <p:spTgt spid="28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type="lt">
                                    <p:tmAbs val="100"/>
                                  </p:iterate>
                                  <p:childTnLst>
                                    <p:set>
                                      <p:cBhvr>
                                        <p:cTn id="16" fill="hold"/>
                                        <p:tgtEl>
                                          <p:spTgt spid="28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type="lt">
                                    <p:tmAbs val="100"/>
                                  </p:iterate>
                                  <p:childTnLst>
                                    <p:set>
                                      <p:cBhvr>
                                        <p:cTn id="20" fill="hold"/>
                                        <p:tgtEl>
                                          <p:spTgt spid="28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type="lt">
                                    <p:tmAbs val="100"/>
                                  </p:iterate>
                                  <p:childTnLst>
                                    <p:set>
                                      <p:cBhvr>
                                        <p:cTn id="24" fill="hold"/>
                                        <p:tgtEl>
                                          <p:spTgt spid="28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1" build="p" bldLvl="5"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23D2F2-8599-B748-9F2E-A0FAE0D6A1BA}"/>
              </a:ext>
            </a:extLst>
          </p:cNvPr>
          <p:cNvSpPr>
            <a:spLocks noGrp="1"/>
          </p:cNvSpPr>
          <p:nvPr>
            <p:ph type="body" sz="quarter" idx="13"/>
          </p:nvPr>
        </p:nvSpPr>
        <p:spPr/>
        <p:txBody>
          <a:bodyPr/>
          <a:lstStyle/>
          <a:p>
            <a:endParaRPr lang="tr-TR"/>
          </a:p>
        </p:txBody>
      </p:sp>
      <p:pic>
        <p:nvPicPr>
          <p:cNvPr id="4" name="Picture 3">
            <a:extLst>
              <a:ext uri="{FF2B5EF4-FFF2-40B4-BE49-F238E27FC236}">
                <a16:creationId xmlns:a16="http://schemas.microsoft.com/office/drawing/2014/main" id="{608E5BD1-AE37-0144-8907-1AC6D798B10C}"/>
              </a:ext>
            </a:extLst>
          </p:cNvPr>
          <p:cNvPicPr>
            <a:picLocks noChangeAspect="1"/>
          </p:cNvPicPr>
          <p:nvPr/>
        </p:nvPicPr>
        <p:blipFill>
          <a:blip r:embed="rId2"/>
          <a:stretch>
            <a:fillRect/>
          </a:stretch>
        </p:blipFill>
        <p:spPr>
          <a:xfrm>
            <a:off x="0" y="1578077"/>
            <a:ext cx="13004800" cy="5854048"/>
          </a:xfrm>
          <a:prstGeom prst="rect">
            <a:avLst/>
          </a:prstGeom>
        </p:spPr>
      </p:pic>
    </p:spTree>
    <p:extLst>
      <p:ext uri="{BB962C8B-B14F-4D97-AF65-F5344CB8AC3E}">
        <p14:creationId xmlns:p14="http://schemas.microsoft.com/office/powerpoint/2010/main" val="367017329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trateji?"/>
          <p:cNvSpPr txBox="1">
            <a:spLocks noGrp="1"/>
          </p:cNvSpPr>
          <p:nvPr>
            <p:ph type="title"/>
          </p:nvPr>
        </p:nvSpPr>
        <p:spPr>
          <a:xfrm>
            <a:off x="1270000" y="254000"/>
            <a:ext cx="10464800" cy="1318413"/>
          </a:xfrm>
          <a:prstGeom prst="rect">
            <a:avLst/>
          </a:prstGeom>
        </p:spPr>
        <p:txBody>
          <a:bodyPr>
            <a:normAutofit fontScale="90000"/>
          </a:bodyPr>
          <a:lstStyle/>
          <a:p>
            <a:r>
              <a:t>Strateji?</a:t>
            </a:r>
          </a:p>
        </p:txBody>
      </p:sp>
      <p:grpSp>
        <p:nvGrpSpPr>
          <p:cNvPr id="294" name="Süperİyor genetik"/>
          <p:cNvGrpSpPr/>
          <p:nvPr/>
        </p:nvGrpSpPr>
        <p:grpSpPr>
          <a:xfrm>
            <a:off x="7103264" y="2563015"/>
            <a:ext cx="4818073" cy="872191"/>
            <a:chOff x="0" y="0"/>
            <a:chExt cx="4818072" cy="872190"/>
          </a:xfrm>
        </p:grpSpPr>
        <p:sp>
          <p:nvSpPr>
            <p:cNvPr id="293" name="Süperİyor genetik"/>
            <p:cNvSpPr/>
            <p:nvPr/>
          </p:nvSpPr>
          <p:spPr>
            <a:xfrm>
              <a:off x="19050" y="19050"/>
              <a:ext cx="4779973" cy="83409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normAutofit/>
            </a:bodyPr>
            <a:lstStyle>
              <a:lvl1pPr>
                <a:defRPr sz="3600"/>
              </a:lvl1pPr>
            </a:lstStyle>
            <a:p>
              <a:r>
                <a:t>Süperİyor genetik </a:t>
              </a:r>
            </a:p>
          </p:txBody>
        </p:sp>
        <p:pic>
          <p:nvPicPr>
            <p:cNvPr id="292" name="Süperİyor genetik" descr="Süperİyor genetik"/>
            <p:cNvPicPr>
              <a:picLocks/>
            </p:cNvPicPr>
            <p:nvPr/>
          </p:nvPicPr>
          <p:blipFill>
            <a:blip r:embed="rId2">
              <a:extLst/>
            </a:blip>
            <a:stretch>
              <a:fillRect/>
            </a:stretch>
          </p:blipFill>
          <p:spPr>
            <a:xfrm>
              <a:off x="-1" y="-1"/>
              <a:ext cx="4818074" cy="872192"/>
            </a:xfrm>
            <a:prstGeom prst="rect">
              <a:avLst/>
            </a:prstGeom>
            <a:effectLst/>
          </p:spPr>
        </p:pic>
      </p:grpSp>
      <p:grpSp>
        <p:nvGrpSpPr>
          <p:cNvPr id="297" name="Sperm transportu"/>
          <p:cNvGrpSpPr/>
          <p:nvPr/>
        </p:nvGrpSpPr>
        <p:grpSpPr>
          <a:xfrm>
            <a:off x="7103264" y="6001333"/>
            <a:ext cx="4818073" cy="872191"/>
            <a:chOff x="0" y="0"/>
            <a:chExt cx="4818072" cy="872190"/>
          </a:xfrm>
        </p:grpSpPr>
        <p:sp>
          <p:nvSpPr>
            <p:cNvPr id="296" name="Sperm transportu"/>
            <p:cNvSpPr/>
            <p:nvPr/>
          </p:nvSpPr>
          <p:spPr>
            <a:xfrm>
              <a:off x="19050" y="19050"/>
              <a:ext cx="4779973" cy="83409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normAutofit/>
            </a:bodyPr>
            <a:lstStyle>
              <a:lvl1pPr>
                <a:defRPr sz="3600"/>
              </a:lvl1pPr>
            </a:lstStyle>
            <a:p>
              <a:r>
                <a:t>Sperm transportu </a:t>
              </a:r>
            </a:p>
          </p:txBody>
        </p:sp>
        <p:pic>
          <p:nvPicPr>
            <p:cNvPr id="295" name="Sperm transportu" descr="Sperm transportu"/>
            <p:cNvPicPr>
              <a:picLocks/>
            </p:cNvPicPr>
            <p:nvPr/>
          </p:nvPicPr>
          <p:blipFill>
            <a:blip r:embed="rId2">
              <a:extLst/>
            </a:blip>
            <a:stretch>
              <a:fillRect/>
            </a:stretch>
          </p:blipFill>
          <p:spPr>
            <a:xfrm>
              <a:off x="-1" y="-1"/>
              <a:ext cx="4818074" cy="872192"/>
            </a:xfrm>
            <a:prstGeom prst="rect">
              <a:avLst/>
            </a:prstGeom>
            <a:effectLst/>
          </p:spPr>
        </p:pic>
      </p:grpSp>
      <p:grpSp>
        <p:nvGrpSpPr>
          <p:cNvPr id="300" name="Spermanın Dondurulması"/>
          <p:cNvGrpSpPr/>
          <p:nvPr/>
        </p:nvGrpSpPr>
        <p:grpSpPr>
          <a:xfrm>
            <a:off x="7103264" y="3776094"/>
            <a:ext cx="4818073" cy="872191"/>
            <a:chOff x="0" y="0"/>
            <a:chExt cx="4818072" cy="872190"/>
          </a:xfrm>
        </p:grpSpPr>
        <p:sp>
          <p:nvSpPr>
            <p:cNvPr id="299" name="Spermanın Dondurulması"/>
            <p:cNvSpPr/>
            <p:nvPr/>
          </p:nvSpPr>
          <p:spPr>
            <a:xfrm>
              <a:off x="19050" y="19050"/>
              <a:ext cx="4779973" cy="83409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normAutofit/>
            </a:bodyPr>
            <a:lstStyle>
              <a:lvl1pPr>
                <a:defRPr sz="3600"/>
              </a:lvl1pPr>
            </a:lstStyle>
            <a:p>
              <a:r>
                <a:t>Spermanın Dondurulması</a:t>
              </a:r>
            </a:p>
          </p:txBody>
        </p:sp>
        <p:pic>
          <p:nvPicPr>
            <p:cNvPr id="298" name="Spermanın Dondurulması" descr="Spermanın Dondurulması"/>
            <p:cNvPicPr>
              <a:picLocks/>
            </p:cNvPicPr>
            <p:nvPr/>
          </p:nvPicPr>
          <p:blipFill>
            <a:blip r:embed="rId2">
              <a:extLst/>
            </a:blip>
            <a:stretch>
              <a:fillRect/>
            </a:stretch>
          </p:blipFill>
          <p:spPr>
            <a:xfrm>
              <a:off x="-1" y="-1"/>
              <a:ext cx="4818074" cy="872192"/>
            </a:xfrm>
            <a:prstGeom prst="rect">
              <a:avLst/>
            </a:prstGeom>
            <a:effectLst/>
          </p:spPr>
        </p:pic>
      </p:grpSp>
      <p:grpSp>
        <p:nvGrpSpPr>
          <p:cNvPr id="303" name="Yüzleşme"/>
          <p:cNvGrpSpPr/>
          <p:nvPr/>
        </p:nvGrpSpPr>
        <p:grpSpPr>
          <a:xfrm>
            <a:off x="3811987" y="7444185"/>
            <a:ext cx="4818073" cy="872191"/>
            <a:chOff x="0" y="0"/>
            <a:chExt cx="4818072" cy="872190"/>
          </a:xfrm>
        </p:grpSpPr>
        <p:sp>
          <p:nvSpPr>
            <p:cNvPr id="302" name="Yüzleşme"/>
            <p:cNvSpPr/>
            <p:nvPr/>
          </p:nvSpPr>
          <p:spPr>
            <a:xfrm>
              <a:off x="19050" y="19050"/>
              <a:ext cx="4779973" cy="83409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normAutofit/>
            </a:bodyPr>
            <a:lstStyle>
              <a:lvl1pPr>
                <a:defRPr sz="3600"/>
              </a:lvl1pPr>
            </a:lstStyle>
            <a:p>
              <a:r>
                <a:t>Yüzleşme</a:t>
              </a:r>
            </a:p>
          </p:txBody>
        </p:sp>
        <p:pic>
          <p:nvPicPr>
            <p:cNvPr id="301" name="Yüzleşme" descr="Yüzleşme"/>
            <p:cNvPicPr>
              <a:picLocks/>
            </p:cNvPicPr>
            <p:nvPr/>
          </p:nvPicPr>
          <p:blipFill>
            <a:blip r:embed="rId2">
              <a:extLst/>
            </a:blip>
            <a:stretch>
              <a:fillRect/>
            </a:stretch>
          </p:blipFill>
          <p:spPr>
            <a:xfrm>
              <a:off x="-1" y="-1"/>
              <a:ext cx="4818074" cy="872192"/>
            </a:xfrm>
            <a:prstGeom prst="rect">
              <a:avLst/>
            </a:prstGeom>
            <a:effectLst/>
          </p:spPr>
        </p:pic>
      </p:grpSp>
      <p:grpSp>
        <p:nvGrpSpPr>
          <p:cNvPr id="306" name="Post-Mortem Sperm"/>
          <p:cNvGrpSpPr/>
          <p:nvPr/>
        </p:nvGrpSpPr>
        <p:grpSpPr>
          <a:xfrm>
            <a:off x="7103264" y="4888713"/>
            <a:ext cx="4818073" cy="872191"/>
            <a:chOff x="0" y="0"/>
            <a:chExt cx="4818072" cy="872190"/>
          </a:xfrm>
        </p:grpSpPr>
        <p:sp>
          <p:nvSpPr>
            <p:cNvPr id="305" name="Post-Mortem Sperm"/>
            <p:cNvSpPr/>
            <p:nvPr/>
          </p:nvSpPr>
          <p:spPr>
            <a:xfrm>
              <a:off x="19050" y="19050"/>
              <a:ext cx="4779973" cy="83409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normAutofit/>
            </a:bodyPr>
            <a:lstStyle>
              <a:lvl1pPr>
                <a:defRPr sz="3600"/>
              </a:lvl1pPr>
            </a:lstStyle>
            <a:p>
              <a:r>
                <a:t>Post-Mortem Sperm </a:t>
              </a:r>
            </a:p>
          </p:txBody>
        </p:sp>
        <p:pic>
          <p:nvPicPr>
            <p:cNvPr id="304" name="Post-Mortem Sperm" descr="Post-Mortem Sperm"/>
            <p:cNvPicPr>
              <a:picLocks/>
            </p:cNvPicPr>
            <p:nvPr/>
          </p:nvPicPr>
          <p:blipFill>
            <a:blip r:embed="rId2">
              <a:extLst/>
            </a:blip>
            <a:stretch>
              <a:fillRect/>
            </a:stretch>
          </p:blipFill>
          <p:spPr>
            <a:xfrm>
              <a:off x="-1" y="-1"/>
              <a:ext cx="4818074" cy="872192"/>
            </a:xfrm>
            <a:prstGeom prst="rect">
              <a:avLst/>
            </a:prstGeom>
            <a:effectLst/>
          </p:spPr>
        </p:pic>
      </p:grpSp>
      <p:grpSp>
        <p:nvGrpSpPr>
          <p:cNvPr id="309" name="Suni Tohumlama?"/>
          <p:cNvGrpSpPr/>
          <p:nvPr/>
        </p:nvGrpSpPr>
        <p:grpSpPr>
          <a:xfrm>
            <a:off x="993996" y="6001333"/>
            <a:ext cx="4818073" cy="872191"/>
            <a:chOff x="0" y="0"/>
            <a:chExt cx="4818072" cy="872190"/>
          </a:xfrm>
        </p:grpSpPr>
        <p:sp>
          <p:nvSpPr>
            <p:cNvPr id="308" name="Suni Tohumlama?"/>
            <p:cNvSpPr/>
            <p:nvPr/>
          </p:nvSpPr>
          <p:spPr>
            <a:xfrm>
              <a:off x="19050" y="19050"/>
              <a:ext cx="4779973" cy="83409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normAutofit/>
            </a:bodyPr>
            <a:lstStyle>
              <a:lvl1pPr>
                <a:defRPr sz="3600"/>
              </a:lvl1pPr>
            </a:lstStyle>
            <a:p>
              <a:r>
                <a:t>Suni Tohumlama?</a:t>
              </a:r>
            </a:p>
          </p:txBody>
        </p:sp>
        <p:pic>
          <p:nvPicPr>
            <p:cNvPr id="307" name="Suni Tohumlama?" descr="Suni Tohumlama?"/>
            <p:cNvPicPr>
              <a:picLocks/>
            </p:cNvPicPr>
            <p:nvPr/>
          </p:nvPicPr>
          <p:blipFill>
            <a:blip r:embed="rId2">
              <a:extLst/>
            </a:blip>
            <a:stretch>
              <a:fillRect/>
            </a:stretch>
          </p:blipFill>
          <p:spPr>
            <a:xfrm>
              <a:off x="-1" y="-1"/>
              <a:ext cx="4818074" cy="872192"/>
            </a:xfrm>
            <a:prstGeom prst="rect">
              <a:avLst/>
            </a:prstGeom>
            <a:effectLst/>
          </p:spPr>
        </p:pic>
      </p:grpSp>
      <p:grpSp>
        <p:nvGrpSpPr>
          <p:cNvPr id="312" name="Kızgınlık siklusu ?"/>
          <p:cNvGrpSpPr/>
          <p:nvPr/>
        </p:nvGrpSpPr>
        <p:grpSpPr>
          <a:xfrm>
            <a:off x="993996" y="3776094"/>
            <a:ext cx="4818073" cy="872191"/>
            <a:chOff x="0" y="0"/>
            <a:chExt cx="4818072" cy="872190"/>
          </a:xfrm>
        </p:grpSpPr>
        <p:sp>
          <p:nvSpPr>
            <p:cNvPr id="311" name="Kızgınlık siklusu ?"/>
            <p:cNvSpPr/>
            <p:nvPr/>
          </p:nvSpPr>
          <p:spPr>
            <a:xfrm>
              <a:off x="19050" y="19050"/>
              <a:ext cx="4779973" cy="83409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normAutofit/>
            </a:bodyPr>
            <a:lstStyle>
              <a:lvl1pPr>
                <a:defRPr sz="3600"/>
              </a:lvl1pPr>
            </a:lstStyle>
            <a:p>
              <a:r>
                <a:t>Kızgınlık siklusu ?</a:t>
              </a:r>
            </a:p>
          </p:txBody>
        </p:sp>
        <p:pic>
          <p:nvPicPr>
            <p:cNvPr id="310" name="Kızgınlık siklusu ?" descr="Kızgınlık siklusu ?"/>
            <p:cNvPicPr>
              <a:picLocks/>
            </p:cNvPicPr>
            <p:nvPr/>
          </p:nvPicPr>
          <p:blipFill>
            <a:blip r:embed="rId2">
              <a:extLst/>
            </a:blip>
            <a:stretch>
              <a:fillRect/>
            </a:stretch>
          </p:blipFill>
          <p:spPr>
            <a:xfrm>
              <a:off x="-1" y="-1"/>
              <a:ext cx="4818074" cy="872192"/>
            </a:xfrm>
            <a:prstGeom prst="rect">
              <a:avLst/>
            </a:prstGeom>
            <a:effectLst/>
          </p:spPr>
        </p:pic>
      </p:grpSp>
      <p:grpSp>
        <p:nvGrpSpPr>
          <p:cNvPr id="315" name="Çiftleşme davranışları"/>
          <p:cNvGrpSpPr/>
          <p:nvPr/>
        </p:nvGrpSpPr>
        <p:grpSpPr>
          <a:xfrm>
            <a:off x="993996" y="2563015"/>
            <a:ext cx="4818073" cy="872191"/>
            <a:chOff x="0" y="0"/>
            <a:chExt cx="4818072" cy="872190"/>
          </a:xfrm>
        </p:grpSpPr>
        <p:sp>
          <p:nvSpPr>
            <p:cNvPr id="314" name="Çiftleşme davranışları"/>
            <p:cNvSpPr/>
            <p:nvPr/>
          </p:nvSpPr>
          <p:spPr>
            <a:xfrm>
              <a:off x="19050" y="19050"/>
              <a:ext cx="4779973" cy="83409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normAutofit/>
            </a:bodyPr>
            <a:lstStyle>
              <a:lvl1pPr>
                <a:defRPr sz="3600"/>
              </a:lvl1pPr>
            </a:lstStyle>
            <a:p>
              <a:r>
                <a:t>Çiftleşme davranışları</a:t>
              </a:r>
            </a:p>
          </p:txBody>
        </p:sp>
        <p:pic>
          <p:nvPicPr>
            <p:cNvPr id="313" name="Çiftleşme davranışları" descr="Çiftleşme davranışları"/>
            <p:cNvPicPr>
              <a:picLocks/>
            </p:cNvPicPr>
            <p:nvPr/>
          </p:nvPicPr>
          <p:blipFill>
            <a:blip r:embed="rId2">
              <a:extLst/>
            </a:blip>
            <a:stretch>
              <a:fillRect/>
            </a:stretch>
          </p:blipFill>
          <p:spPr>
            <a:xfrm>
              <a:off x="-1" y="-1"/>
              <a:ext cx="4818074" cy="872192"/>
            </a:xfrm>
            <a:prstGeom prst="rect">
              <a:avLst/>
            </a:prstGeom>
            <a:effectLst/>
          </p:spPr>
        </p:pic>
      </p:grpSp>
      <p:grpSp>
        <p:nvGrpSpPr>
          <p:cNvPr id="318" name="Nasıl tespit edilir?"/>
          <p:cNvGrpSpPr/>
          <p:nvPr/>
        </p:nvGrpSpPr>
        <p:grpSpPr>
          <a:xfrm>
            <a:off x="993996" y="4888713"/>
            <a:ext cx="4818073" cy="872191"/>
            <a:chOff x="0" y="0"/>
            <a:chExt cx="4818072" cy="872190"/>
          </a:xfrm>
        </p:grpSpPr>
        <p:sp>
          <p:nvSpPr>
            <p:cNvPr id="317" name="Nasıl tespit edilir?"/>
            <p:cNvSpPr/>
            <p:nvPr/>
          </p:nvSpPr>
          <p:spPr>
            <a:xfrm>
              <a:off x="19050" y="19050"/>
              <a:ext cx="4779973" cy="83409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normAutofit/>
            </a:bodyPr>
            <a:lstStyle>
              <a:lvl1pPr>
                <a:defRPr sz="3600"/>
              </a:lvl1pPr>
            </a:lstStyle>
            <a:p>
              <a:r>
                <a:t>Nasıl tespit edilir?</a:t>
              </a:r>
            </a:p>
          </p:txBody>
        </p:sp>
        <p:pic>
          <p:nvPicPr>
            <p:cNvPr id="316" name="Nasıl tespit edilir?" descr="Nasıl tespit edilir?"/>
            <p:cNvPicPr>
              <a:picLocks/>
            </p:cNvPicPr>
            <p:nvPr/>
          </p:nvPicPr>
          <p:blipFill>
            <a:blip r:embed="rId2">
              <a:extLst/>
            </a:blip>
            <a:stretch>
              <a:fillRect/>
            </a:stretch>
          </p:blipFill>
          <p:spPr>
            <a:xfrm>
              <a:off x="-1" y="-1"/>
              <a:ext cx="4818074" cy="872192"/>
            </a:xfrm>
            <a:prstGeom prst="rect">
              <a:avLst/>
            </a:prstGeom>
            <a:effectLst/>
          </p:spPr>
        </p:pic>
      </p:gr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permanın Dondurulması ve Saklanması"/>
          <p:cNvSpPr txBox="1">
            <a:spLocks noGrp="1"/>
          </p:cNvSpPr>
          <p:nvPr>
            <p:ph type="title"/>
          </p:nvPr>
        </p:nvSpPr>
        <p:spPr>
          <a:xfrm>
            <a:off x="57847" y="203200"/>
            <a:ext cx="10464801" cy="2540000"/>
          </a:xfrm>
          <a:prstGeom prst="rect">
            <a:avLst/>
          </a:prstGeom>
        </p:spPr>
        <p:txBody>
          <a:bodyPr/>
          <a:lstStyle>
            <a:lvl1pPr defTabSz="361188">
              <a:defRPr sz="5688">
                <a:solidFill>
                  <a:srgbClr val="0096FF"/>
                </a:solidFill>
              </a:defRPr>
            </a:lvl1pPr>
          </a:lstStyle>
          <a:p>
            <a:r>
              <a:t>Spermanın Dondurulması ve Saklanması</a:t>
            </a:r>
          </a:p>
        </p:txBody>
      </p:sp>
      <p:sp>
        <p:nvSpPr>
          <p:cNvPr id="321" name="Temel        aşamada"/>
          <p:cNvSpPr txBox="1">
            <a:spLocks noGrp="1"/>
          </p:cNvSpPr>
          <p:nvPr>
            <p:ph type="body" sz="quarter" idx="1"/>
          </p:nvPr>
        </p:nvSpPr>
        <p:spPr>
          <a:xfrm>
            <a:off x="841978" y="2816371"/>
            <a:ext cx="6139244" cy="1645018"/>
          </a:xfrm>
          <a:prstGeom prst="rect">
            <a:avLst/>
          </a:prstGeom>
        </p:spPr>
        <p:txBody>
          <a:bodyPr/>
          <a:lstStyle>
            <a:lvl1pPr marL="0" indent="0">
              <a:buSzTx/>
              <a:buFontTx/>
              <a:buNone/>
            </a:lvl1pPr>
          </a:lstStyle>
          <a:p>
            <a:r>
              <a:t>Temel        aşamada</a:t>
            </a:r>
          </a:p>
        </p:txBody>
      </p:sp>
      <p:sp>
        <p:nvSpPr>
          <p:cNvPr id="322" name="Spermanın alınması…"/>
          <p:cNvSpPr txBox="1"/>
          <p:nvPr/>
        </p:nvSpPr>
        <p:spPr>
          <a:xfrm>
            <a:off x="841978" y="4534560"/>
            <a:ext cx="7410535" cy="43634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666750" indent="-666750" algn="l" defTabSz="457200">
              <a:buSzPct val="43000"/>
              <a:buBlip>
                <a:blip r:embed="rId2"/>
              </a:buBlip>
              <a:defRPr sz="3200">
                <a:solidFill>
                  <a:srgbClr val="FFFFFF"/>
                </a:solidFill>
                <a:latin typeface="Chalkduster"/>
                <a:ea typeface="Chalkduster"/>
                <a:cs typeface="Chalkduster"/>
                <a:sym typeface="Chalkduster"/>
              </a:defRPr>
            </a:pPr>
            <a:r>
              <a:t>Spermanın alınması</a:t>
            </a:r>
          </a:p>
          <a:p>
            <a:pPr marL="666750" indent="-666750" algn="l" defTabSz="457200">
              <a:buSzPct val="43000"/>
              <a:buBlip>
                <a:blip r:embed="rId2"/>
              </a:buBlip>
              <a:defRPr sz="3200">
                <a:solidFill>
                  <a:srgbClr val="FFFFFF"/>
                </a:solidFill>
                <a:latin typeface="Chalkduster"/>
                <a:ea typeface="Chalkduster"/>
                <a:cs typeface="Chalkduster"/>
                <a:sym typeface="Chalkduster"/>
              </a:defRPr>
            </a:pPr>
            <a:r>
              <a:t>Ön değerlendirme</a:t>
            </a:r>
          </a:p>
          <a:p>
            <a:pPr marL="666750" indent="-666750" algn="l" defTabSz="457200">
              <a:buSzPct val="43000"/>
              <a:buBlip>
                <a:blip r:embed="rId2"/>
              </a:buBlip>
              <a:defRPr sz="3200">
                <a:solidFill>
                  <a:srgbClr val="FFFFFF"/>
                </a:solidFill>
                <a:latin typeface="Chalkduster"/>
                <a:ea typeface="Chalkduster"/>
                <a:cs typeface="Chalkduster"/>
                <a:sym typeface="Chalkduster"/>
              </a:defRPr>
            </a:pPr>
            <a:r>
              <a:t>Sulandırma</a:t>
            </a:r>
          </a:p>
          <a:p>
            <a:pPr marL="666750" indent="-666750" algn="l" defTabSz="457200">
              <a:buSzPct val="43000"/>
              <a:buBlip>
                <a:blip r:embed="rId2"/>
              </a:buBlip>
              <a:defRPr sz="3200">
                <a:solidFill>
                  <a:srgbClr val="FFFFFF"/>
                </a:solidFill>
                <a:latin typeface="Chalkduster"/>
                <a:ea typeface="Chalkduster"/>
                <a:cs typeface="Chalkduster"/>
                <a:sym typeface="Chalkduster"/>
              </a:defRPr>
            </a:pPr>
            <a:r>
              <a:t>paketleme</a:t>
            </a:r>
          </a:p>
          <a:p>
            <a:pPr marL="666750" indent="-666750" algn="l" defTabSz="457200">
              <a:buSzPct val="43000"/>
              <a:buBlip>
                <a:blip r:embed="rId2"/>
              </a:buBlip>
              <a:defRPr sz="3200">
                <a:solidFill>
                  <a:srgbClr val="FFFFFF"/>
                </a:solidFill>
                <a:latin typeface="Chalkduster"/>
                <a:ea typeface="Chalkduster"/>
                <a:cs typeface="Chalkduster"/>
                <a:sym typeface="Chalkduster"/>
              </a:defRPr>
            </a:pPr>
            <a:r>
              <a:t>Soğutma ve Dondurma</a:t>
            </a:r>
          </a:p>
          <a:p>
            <a:pPr marL="666750" indent="-666750" algn="l" defTabSz="457200">
              <a:buSzPct val="43000"/>
              <a:buBlip>
                <a:blip r:embed="rId2"/>
              </a:buBlip>
              <a:defRPr sz="3200">
                <a:solidFill>
                  <a:srgbClr val="FFFFFF"/>
                </a:solidFill>
                <a:latin typeface="Chalkduster"/>
                <a:ea typeface="Chalkduster"/>
                <a:cs typeface="Chalkduster"/>
                <a:sym typeface="Chalkduster"/>
              </a:defRPr>
            </a:pPr>
            <a:r>
              <a:t>Çözüm sonu değerlendirme</a:t>
            </a:r>
          </a:p>
          <a:p>
            <a:pPr marL="666750" indent="-666750" algn="l" defTabSz="457200">
              <a:buSzPct val="43000"/>
              <a:buBlip>
                <a:blip r:embed="rId2"/>
              </a:buBlip>
              <a:defRPr sz="3200">
                <a:solidFill>
                  <a:srgbClr val="FFFFFF"/>
                </a:solidFill>
                <a:latin typeface="Chalkduster"/>
                <a:ea typeface="Chalkduster"/>
                <a:cs typeface="Chalkduster"/>
                <a:sym typeface="Chalkduster"/>
              </a:defRPr>
            </a:pPr>
            <a:r>
              <a:t>Depolama</a:t>
            </a:r>
          </a:p>
        </p:txBody>
      </p:sp>
      <p:pic>
        <p:nvPicPr>
          <p:cNvPr id="323" name="IMG_1686.JPG" descr="IMG_1686.JPG"/>
          <p:cNvPicPr>
            <a:picLocks/>
          </p:cNvPicPr>
          <p:nvPr/>
        </p:nvPicPr>
        <p:blipFill>
          <a:blip r:embed="rId3">
            <a:extLst/>
          </a:blip>
          <a:srcRect t="13285" b="13285"/>
          <a:stretch>
            <a:fillRect/>
          </a:stretch>
        </p:blipFill>
        <p:spPr>
          <a:xfrm>
            <a:off x="7946529" y="4957488"/>
            <a:ext cx="4456783" cy="4363412"/>
          </a:xfrm>
          <a:prstGeom prst="rect">
            <a:avLst/>
          </a:prstGeom>
          <a:ln w="12700">
            <a:miter lim="400000"/>
          </a:ln>
        </p:spPr>
      </p:pic>
      <p:pic>
        <p:nvPicPr>
          <p:cNvPr id="324" name="prodcut_3_3_2_a.jpg" descr="prodcut_3_3_2_a.jpg"/>
          <p:cNvPicPr>
            <a:picLocks/>
          </p:cNvPicPr>
          <p:nvPr/>
        </p:nvPicPr>
        <p:blipFill>
          <a:blip r:embed="rId4">
            <a:extLst/>
          </a:blip>
          <a:stretch>
            <a:fillRect/>
          </a:stretch>
        </p:blipFill>
        <p:spPr>
          <a:xfrm>
            <a:off x="7730016" y="4884643"/>
            <a:ext cx="4457568" cy="4363412"/>
          </a:xfrm>
          <a:prstGeom prst="rect">
            <a:avLst/>
          </a:prstGeom>
          <a:ln w="12700">
            <a:miter lim="400000"/>
          </a:ln>
        </p:spPr>
      </p:pic>
      <p:sp>
        <p:nvSpPr>
          <p:cNvPr id="325" name="Renk…"/>
          <p:cNvSpPr txBox="1"/>
          <p:nvPr/>
        </p:nvSpPr>
        <p:spPr>
          <a:xfrm>
            <a:off x="9576782" y="1803567"/>
            <a:ext cx="3257971" cy="31442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767644" indent="-767644" algn="l" defTabSz="457200">
              <a:buSzPct val="100000"/>
              <a:buAutoNum type="arabicPeriod"/>
              <a:defRPr sz="3200">
                <a:solidFill>
                  <a:srgbClr val="FFFFFF"/>
                </a:solidFill>
                <a:latin typeface="Chalkduster"/>
                <a:ea typeface="Chalkduster"/>
                <a:cs typeface="Chalkduster"/>
                <a:sym typeface="Chalkduster"/>
              </a:defRPr>
            </a:pPr>
            <a:r>
              <a:t>Renk</a:t>
            </a:r>
          </a:p>
          <a:p>
            <a:pPr marL="767644" indent="-767644" algn="l" defTabSz="457200">
              <a:buSzPct val="100000"/>
              <a:buAutoNum type="arabicPeriod"/>
              <a:defRPr sz="3200">
                <a:solidFill>
                  <a:srgbClr val="FFFFFF"/>
                </a:solidFill>
                <a:latin typeface="Chalkduster"/>
                <a:ea typeface="Chalkduster"/>
                <a:cs typeface="Chalkduster"/>
                <a:sym typeface="Chalkduster"/>
              </a:defRPr>
            </a:pPr>
            <a:r>
              <a:t>Koku</a:t>
            </a:r>
          </a:p>
          <a:p>
            <a:pPr marL="767644" indent="-767644" algn="l" defTabSz="457200">
              <a:buSzPct val="100000"/>
              <a:buAutoNum type="arabicPeriod"/>
              <a:defRPr sz="3200">
                <a:solidFill>
                  <a:srgbClr val="FFFFFF"/>
                </a:solidFill>
                <a:latin typeface="Chalkduster"/>
                <a:ea typeface="Chalkduster"/>
                <a:cs typeface="Chalkduster"/>
                <a:sym typeface="Chalkduster"/>
              </a:defRPr>
            </a:pPr>
            <a:r>
              <a:t>vizkozite</a:t>
            </a:r>
          </a:p>
          <a:p>
            <a:pPr marL="767644" indent="-767644" algn="l" defTabSz="457200">
              <a:buSzPct val="100000"/>
              <a:buAutoNum type="arabicPeriod"/>
              <a:defRPr sz="3200">
                <a:solidFill>
                  <a:srgbClr val="FFFFFF"/>
                </a:solidFill>
                <a:latin typeface="Chalkduster"/>
                <a:ea typeface="Chalkduster"/>
                <a:cs typeface="Chalkduster"/>
                <a:sym typeface="Chalkduster"/>
              </a:defRPr>
            </a:pPr>
            <a:r>
              <a:t>Hacim</a:t>
            </a:r>
          </a:p>
        </p:txBody>
      </p:sp>
      <p:sp>
        <p:nvSpPr>
          <p:cNvPr id="326" name="Motilite…"/>
          <p:cNvSpPr txBox="1"/>
          <p:nvPr/>
        </p:nvSpPr>
        <p:spPr>
          <a:xfrm>
            <a:off x="9243556" y="1803216"/>
            <a:ext cx="3924423" cy="25346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1007533" indent="-1007533" algn="l" defTabSz="457200">
              <a:buSzPct val="100000"/>
              <a:buAutoNum type="arabicPeriod"/>
              <a:defRPr sz="3200">
                <a:solidFill>
                  <a:srgbClr val="FFFFFF"/>
                </a:solidFill>
                <a:latin typeface="Chalkduster"/>
                <a:ea typeface="Chalkduster"/>
                <a:cs typeface="Chalkduster"/>
                <a:sym typeface="Chalkduster"/>
              </a:defRPr>
            </a:pPr>
            <a:r>
              <a:t>Motilite</a:t>
            </a:r>
          </a:p>
          <a:p>
            <a:pPr marL="1007533" indent="-1007533" algn="l" defTabSz="457200">
              <a:buSzPct val="100000"/>
              <a:buAutoNum type="arabicPeriod"/>
              <a:defRPr sz="3200">
                <a:solidFill>
                  <a:srgbClr val="FFFFFF"/>
                </a:solidFill>
                <a:latin typeface="Chalkduster"/>
                <a:ea typeface="Chalkduster"/>
                <a:cs typeface="Chalkduster"/>
                <a:sym typeface="Chalkduster"/>
              </a:defRPr>
            </a:pPr>
            <a:r>
              <a:t>Yoğunluk</a:t>
            </a:r>
          </a:p>
          <a:p>
            <a:pPr marL="1007533" indent="-1007533" algn="l" defTabSz="457200">
              <a:buSzPct val="100000"/>
              <a:buAutoNum type="arabicPeriod"/>
              <a:defRPr sz="3200">
                <a:solidFill>
                  <a:srgbClr val="FFFFFF"/>
                </a:solidFill>
                <a:latin typeface="Chalkduster"/>
                <a:ea typeface="Chalkduster"/>
                <a:cs typeface="Chalkduster"/>
                <a:sym typeface="Chalkduster"/>
              </a:defRPr>
            </a:pPr>
            <a:r>
              <a:t>Canlılık</a:t>
            </a:r>
          </a:p>
          <a:p>
            <a:pPr marL="1007533" indent="-1007533" algn="l" defTabSz="457200">
              <a:buSzPct val="100000"/>
              <a:buAutoNum type="arabicPeriod"/>
              <a:defRPr sz="3200">
                <a:solidFill>
                  <a:srgbClr val="FFFFFF"/>
                </a:solidFill>
                <a:latin typeface="Chalkduster"/>
                <a:ea typeface="Chalkduster"/>
                <a:cs typeface="Chalkduster"/>
                <a:sym typeface="Chalkduster"/>
              </a:defRPr>
            </a:pPr>
            <a:r>
              <a:t>abnormalite</a:t>
            </a:r>
          </a:p>
        </p:txBody>
      </p:sp>
      <p:pic>
        <p:nvPicPr>
          <p:cNvPr id="327" name="Paillette_result.jpg" descr="Paillette_result.jpg"/>
          <p:cNvPicPr>
            <a:picLocks/>
          </p:cNvPicPr>
          <p:nvPr/>
        </p:nvPicPr>
        <p:blipFill>
          <a:blip r:embed="rId5">
            <a:extLst/>
          </a:blip>
          <a:stretch>
            <a:fillRect/>
          </a:stretch>
        </p:blipFill>
        <p:spPr>
          <a:xfrm>
            <a:off x="7933829" y="4833843"/>
            <a:ext cx="4482307" cy="4465012"/>
          </a:xfrm>
          <a:prstGeom prst="rect">
            <a:avLst/>
          </a:prstGeom>
        </p:spPr>
      </p:pic>
      <p:pic>
        <p:nvPicPr>
          <p:cNvPr id="328" name="Image" descr="Image"/>
          <p:cNvPicPr>
            <a:picLocks/>
          </p:cNvPicPr>
          <p:nvPr/>
        </p:nvPicPr>
        <p:blipFill>
          <a:blip r:embed="rId6">
            <a:extLst/>
          </a:blip>
          <a:stretch>
            <a:fillRect/>
          </a:stretch>
        </p:blipFill>
        <p:spPr>
          <a:xfrm>
            <a:off x="8145987" y="4833843"/>
            <a:ext cx="4482307" cy="4794011"/>
          </a:xfrm>
          <a:prstGeom prst="rect">
            <a:avLst/>
          </a:prstGeom>
        </p:spPr>
      </p:pic>
      <p:sp>
        <p:nvSpPr>
          <p:cNvPr id="329" name="7"/>
          <p:cNvSpPr txBox="1"/>
          <p:nvPr/>
        </p:nvSpPr>
        <p:spPr>
          <a:xfrm>
            <a:off x="2677461" y="3079034"/>
            <a:ext cx="1174583" cy="1119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6300" u="sng">
                <a:solidFill>
                  <a:srgbClr val="0096FF"/>
                </a:solidFill>
                <a:latin typeface="Chalkduster"/>
                <a:ea typeface="Chalkduster"/>
                <a:cs typeface="Chalkduster"/>
                <a:sym typeface="Chalkduster"/>
              </a:defRPr>
            </a:lvl1pPr>
          </a:lstStyle>
          <a:p>
            <a:r>
              <a:t>7</a:t>
            </a:r>
          </a:p>
        </p:txBody>
      </p:sp>
      <p:pic>
        <p:nvPicPr>
          <p:cNvPr id="330" name="Storage tanks.jpg" descr="Storage tanks.jpg"/>
          <p:cNvPicPr>
            <a:picLocks/>
          </p:cNvPicPr>
          <p:nvPr/>
        </p:nvPicPr>
        <p:blipFill>
          <a:blip r:embed="rId7">
            <a:extLst/>
          </a:blip>
          <a:stretch>
            <a:fillRect/>
          </a:stretch>
        </p:blipFill>
        <p:spPr>
          <a:xfrm>
            <a:off x="7265010" y="4836355"/>
            <a:ext cx="5819946" cy="4605511"/>
          </a:xfrm>
          <a:prstGeom prst="rect">
            <a:avLst/>
          </a:prstGeom>
        </p:spPr>
      </p:pic>
      <p:pic>
        <p:nvPicPr>
          <p:cNvPr id="331" name="IMG_9384.JPG" descr="IMG_9384.JPG"/>
          <p:cNvPicPr>
            <a:picLocks/>
          </p:cNvPicPr>
          <p:nvPr/>
        </p:nvPicPr>
        <p:blipFill>
          <a:blip r:embed="rId8">
            <a:extLst/>
          </a:blip>
          <a:stretch>
            <a:fillRect/>
          </a:stretch>
        </p:blipFill>
        <p:spPr>
          <a:xfrm>
            <a:off x="7335348" y="4906604"/>
            <a:ext cx="5246903" cy="4465012"/>
          </a:xfrm>
          <a:prstGeom prst="rect">
            <a:avLst/>
          </a:prstGeom>
        </p:spPr>
      </p:pic>
      <p:pic>
        <p:nvPicPr>
          <p:cNvPr id="332" name="IMG_9401.JPG" descr="IMG_9401.JPG"/>
          <p:cNvPicPr>
            <a:picLocks/>
          </p:cNvPicPr>
          <p:nvPr/>
        </p:nvPicPr>
        <p:blipFill>
          <a:blip r:embed="rId9">
            <a:extLst/>
          </a:blip>
          <a:stretch>
            <a:fillRect/>
          </a:stretch>
        </p:blipFill>
        <p:spPr>
          <a:xfrm>
            <a:off x="7730946" y="4931306"/>
            <a:ext cx="4888073" cy="4415609"/>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321"/>
                                        </p:tgtEl>
                                        <p:attrNameLst>
                                          <p:attrName>style.visibility</p:attrName>
                                        </p:attrNameLst>
                                      </p:cBhvr>
                                      <p:to>
                                        <p:strVal val="visible"/>
                                      </p:to>
                                    </p:set>
                                  </p:childTnLst>
                                </p:cTn>
                              </p:par>
                            </p:childTnLst>
                          </p:cTn>
                        </p:par>
                        <p:par>
                          <p:cTn id="7" fill="hold">
                            <p:stCondLst>
                              <p:cond delay="0"/>
                            </p:stCondLst>
                            <p:childTnLst>
                              <p:par>
                                <p:cTn id="8" presetID="2" presetClass="entr" presetSubtype="1" fill="hold" grpId="2" nodeType="afterEffect">
                                  <p:stCondLst>
                                    <p:cond delay="0"/>
                                  </p:stCondLst>
                                  <p:iterate>
                                    <p:tmAbs val="0"/>
                                  </p:iterate>
                                  <p:childTnLst>
                                    <p:set>
                                      <p:cBhvr>
                                        <p:cTn id="9" fill="hold"/>
                                        <p:tgtEl>
                                          <p:spTgt spid="329"/>
                                        </p:tgtEl>
                                        <p:attrNameLst>
                                          <p:attrName>style.visibility</p:attrName>
                                        </p:attrNameLst>
                                      </p:cBhvr>
                                      <p:to>
                                        <p:strVal val="visible"/>
                                      </p:to>
                                    </p:set>
                                    <p:anim calcmode="lin" valueType="num">
                                      <p:cBhvr>
                                        <p:cTn id="10" dur="2500" fill="hold"/>
                                        <p:tgtEl>
                                          <p:spTgt spid="329"/>
                                        </p:tgtEl>
                                        <p:attrNameLst>
                                          <p:attrName>ppt_x</p:attrName>
                                        </p:attrNameLst>
                                      </p:cBhvr>
                                      <p:tavLst>
                                        <p:tav tm="0">
                                          <p:val>
                                            <p:strVal val="#ppt_x"/>
                                          </p:val>
                                        </p:tav>
                                        <p:tav tm="100000">
                                          <p:val>
                                            <p:strVal val="#ppt_x"/>
                                          </p:val>
                                        </p:tav>
                                      </p:tavLst>
                                    </p:anim>
                                    <p:anim calcmode="lin" valueType="num">
                                      <p:cBhvr>
                                        <p:cTn id="11" dur="2500" fill="hold"/>
                                        <p:tgtEl>
                                          <p:spTgt spid="329"/>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type="lt">
                                    <p:tmAbs val="100"/>
                                  </p:iterate>
                                  <p:childTnLst>
                                    <p:set>
                                      <p:cBhvr>
                                        <p:cTn id="15" fill="hold"/>
                                        <p:tgtEl>
                                          <p:spTgt spid="322">
                                            <p:bg/>
                                          </p:spTgt>
                                        </p:tgtEl>
                                        <p:attrNameLst>
                                          <p:attrName>style.visibility</p:attrName>
                                        </p:attrNameLst>
                                      </p:cBhvr>
                                      <p:to>
                                        <p:strVal val="visible"/>
                                      </p:to>
                                    </p:set>
                                  </p:childTnLst>
                                </p:cTn>
                              </p:par>
                              <p:par>
                                <p:cTn id="16" presetID="1" presetClass="entr" presetSubtype="0" fill="hold" grpId="3" nodeType="withEffect">
                                  <p:stCondLst>
                                    <p:cond delay="0"/>
                                  </p:stCondLst>
                                  <p:iterate type="lt">
                                    <p:tmAbs val="100"/>
                                  </p:iterate>
                                  <p:childTnLst>
                                    <p:set>
                                      <p:cBhvr>
                                        <p:cTn id="17" fill="hold"/>
                                        <p:tgtEl>
                                          <p:spTgt spid="322">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3" nodeType="afterEffect">
                                  <p:stCondLst>
                                    <p:cond delay="0"/>
                                  </p:stCondLst>
                                  <p:iterate type="lt">
                                    <p:tmAbs val="100"/>
                                  </p:iterate>
                                  <p:childTnLst>
                                    <p:set>
                                      <p:cBhvr>
                                        <p:cTn id="20" fill="hold"/>
                                        <p:tgtEl>
                                          <p:spTgt spid="322">
                                            <p:txEl>
                                              <p:pRg st="1" end="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4" nodeType="afterEffect">
                                  <p:stCondLst>
                                    <p:cond delay="0"/>
                                  </p:stCondLst>
                                  <p:iterate>
                                    <p:tmAbs val="0"/>
                                  </p:iterate>
                                  <p:childTnLst>
                                    <p:set>
                                      <p:cBhvr>
                                        <p:cTn id="23" fill="hold"/>
                                        <p:tgtEl>
                                          <p:spTgt spid="324"/>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5" nodeType="afterEffect">
                                  <p:stCondLst>
                                    <p:cond delay="0"/>
                                  </p:stCondLst>
                                  <p:iterate type="lt">
                                    <p:tmAbs val="100"/>
                                  </p:iterate>
                                  <p:childTnLst>
                                    <p:set>
                                      <p:cBhvr>
                                        <p:cTn id="26" fill="hold"/>
                                        <p:tgtEl>
                                          <p:spTgt spid="3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6" nodeType="clickEffect">
                                  <p:stCondLst>
                                    <p:cond delay="0"/>
                                  </p:stCondLst>
                                  <p:iterate>
                                    <p:tmAbs val="0"/>
                                  </p:iterate>
                                  <p:childTnLst>
                                    <p:set>
                                      <p:cBhvr>
                                        <p:cTn id="30" fill="hold">
                                          <p:stCondLst>
                                            <p:cond delay="0"/>
                                          </p:stCondLst>
                                        </p:cTn>
                                        <p:tgtEl>
                                          <p:spTgt spid="325"/>
                                        </p:tgtEl>
                                        <p:attrNameLst>
                                          <p:attrName>style.visibility</p:attrName>
                                        </p:attrNameLst>
                                      </p:cBhvr>
                                      <p:to>
                                        <p:strVal val="hidden"/>
                                      </p:to>
                                    </p:set>
                                  </p:childTnLst>
                                </p:cTn>
                              </p:par>
                            </p:childTnLst>
                          </p:cTn>
                        </p:par>
                        <p:par>
                          <p:cTn id="31" fill="hold">
                            <p:stCondLst>
                              <p:cond delay="0"/>
                            </p:stCondLst>
                            <p:childTnLst>
                              <p:par>
                                <p:cTn id="32" presetID="1" presetClass="exit" presetSubtype="0" fill="hold" grpId="7" nodeType="afterEffect">
                                  <p:stCondLst>
                                    <p:cond delay="0"/>
                                  </p:stCondLst>
                                  <p:iterate>
                                    <p:tmAbs val="0"/>
                                  </p:iterate>
                                  <p:childTnLst>
                                    <p:set>
                                      <p:cBhvr>
                                        <p:cTn id="33" fill="hold">
                                          <p:stCondLst>
                                            <p:cond delay="0"/>
                                          </p:stCondLst>
                                        </p:cTn>
                                        <p:tgtEl>
                                          <p:spTgt spid="324"/>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grpId="3" nodeType="afterEffect">
                                  <p:stCondLst>
                                    <p:cond delay="0"/>
                                  </p:stCondLst>
                                  <p:iterate type="lt">
                                    <p:tmAbs val="100"/>
                                  </p:iterate>
                                  <p:childTnLst>
                                    <p:set>
                                      <p:cBhvr>
                                        <p:cTn id="36" fill="hold"/>
                                        <p:tgtEl>
                                          <p:spTgt spid="322">
                                            <p:txEl>
                                              <p:pRg st="2" end="2"/>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8" nodeType="afterEffect">
                                  <p:stCondLst>
                                    <p:cond delay="0"/>
                                  </p:stCondLst>
                                  <p:iterate>
                                    <p:tmAbs val="0"/>
                                  </p:iterate>
                                  <p:childTnLst>
                                    <p:set>
                                      <p:cBhvr>
                                        <p:cTn id="39" fill="hold"/>
                                        <p:tgtEl>
                                          <p:spTgt spid="33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9" nodeType="clickEffect">
                                  <p:stCondLst>
                                    <p:cond delay="0"/>
                                  </p:stCondLst>
                                  <p:iterate>
                                    <p:tmAbs val="0"/>
                                  </p:iterate>
                                  <p:childTnLst>
                                    <p:set>
                                      <p:cBhvr>
                                        <p:cTn id="43" fill="hold">
                                          <p:stCondLst>
                                            <p:cond delay="0"/>
                                          </p:stCondLst>
                                        </p:cTn>
                                        <p:tgtEl>
                                          <p:spTgt spid="332"/>
                                        </p:tgtEl>
                                        <p:attrNameLst>
                                          <p:attrName>style.visibility</p:attrName>
                                        </p:attrNameLst>
                                      </p:cBhvr>
                                      <p:to>
                                        <p:strVal val="hidden"/>
                                      </p:to>
                                    </p:set>
                                  </p:childTnLst>
                                </p:cTn>
                              </p:par>
                            </p:childTnLst>
                          </p:cTn>
                        </p:par>
                        <p:par>
                          <p:cTn id="44" fill="hold">
                            <p:stCondLst>
                              <p:cond delay="0"/>
                            </p:stCondLst>
                            <p:childTnLst>
                              <p:par>
                                <p:cTn id="45" presetID="1" presetClass="entr" presetSubtype="0" fill="hold" grpId="3" nodeType="afterEffect">
                                  <p:stCondLst>
                                    <p:cond delay="0"/>
                                  </p:stCondLst>
                                  <p:iterate type="lt">
                                    <p:tmAbs val="100"/>
                                  </p:iterate>
                                  <p:childTnLst>
                                    <p:set>
                                      <p:cBhvr>
                                        <p:cTn id="46" fill="hold"/>
                                        <p:tgtEl>
                                          <p:spTgt spid="322">
                                            <p:txEl>
                                              <p:pRg st="3" end="3"/>
                                            </p:txEl>
                                          </p:spTgt>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10" nodeType="afterEffect">
                                  <p:stCondLst>
                                    <p:cond delay="0"/>
                                  </p:stCondLst>
                                  <p:iterate>
                                    <p:tmAbs val="0"/>
                                  </p:iterate>
                                  <p:childTnLst>
                                    <p:set>
                                      <p:cBhvr>
                                        <p:cTn id="49" fill="hold"/>
                                        <p:tgtEl>
                                          <p:spTgt spid="32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1" nodeType="clickEffect">
                                  <p:stCondLst>
                                    <p:cond delay="0"/>
                                  </p:stCondLst>
                                  <p:iterate>
                                    <p:tmAbs val="0"/>
                                  </p:iterate>
                                  <p:childTnLst>
                                    <p:set>
                                      <p:cBhvr>
                                        <p:cTn id="53" fill="hold">
                                          <p:stCondLst>
                                            <p:cond delay="0"/>
                                          </p:stCondLst>
                                        </p:cTn>
                                        <p:tgtEl>
                                          <p:spTgt spid="327"/>
                                        </p:tgtEl>
                                        <p:attrNameLst>
                                          <p:attrName>style.visibility</p:attrName>
                                        </p:attrNameLst>
                                      </p:cBhvr>
                                      <p:to>
                                        <p:strVal val="hidden"/>
                                      </p:to>
                                    </p:set>
                                  </p:childTnLst>
                                </p:cTn>
                              </p:par>
                            </p:childTnLst>
                          </p:cTn>
                        </p:par>
                        <p:par>
                          <p:cTn id="54" fill="hold">
                            <p:stCondLst>
                              <p:cond delay="0"/>
                            </p:stCondLst>
                            <p:childTnLst>
                              <p:par>
                                <p:cTn id="55" presetID="1" presetClass="entr" presetSubtype="0" fill="hold" grpId="3" nodeType="afterEffect">
                                  <p:stCondLst>
                                    <p:cond delay="0"/>
                                  </p:stCondLst>
                                  <p:iterate type="lt">
                                    <p:tmAbs val="100"/>
                                  </p:iterate>
                                  <p:childTnLst>
                                    <p:set>
                                      <p:cBhvr>
                                        <p:cTn id="56" fill="hold"/>
                                        <p:tgtEl>
                                          <p:spTgt spid="322">
                                            <p:txEl>
                                              <p:pRg st="4" end="4"/>
                                            </p:txEl>
                                          </p:spTgt>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12" nodeType="afterEffect">
                                  <p:stCondLst>
                                    <p:cond delay="0"/>
                                  </p:stCondLst>
                                  <p:iterate>
                                    <p:tmAbs val="0"/>
                                  </p:iterate>
                                  <p:childTnLst>
                                    <p:set>
                                      <p:cBhvr>
                                        <p:cTn id="59" fill="hold"/>
                                        <p:tgtEl>
                                          <p:spTgt spid="32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3" nodeType="clickEffect">
                                  <p:stCondLst>
                                    <p:cond delay="0"/>
                                  </p:stCondLst>
                                  <p:iterate>
                                    <p:tmAbs val="0"/>
                                  </p:iterate>
                                  <p:childTnLst>
                                    <p:set>
                                      <p:cBhvr>
                                        <p:cTn id="63" fill="hold">
                                          <p:stCondLst>
                                            <p:cond delay="0"/>
                                          </p:stCondLst>
                                        </p:cTn>
                                        <p:tgtEl>
                                          <p:spTgt spid="328"/>
                                        </p:tgtEl>
                                        <p:attrNameLst>
                                          <p:attrName>style.visibility</p:attrName>
                                        </p:attrNameLst>
                                      </p:cBhvr>
                                      <p:to>
                                        <p:strVal val="hidden"/>
                                      </p:to>
                                    </p:set>
                                  </p:childTnLst>
                                </p:cTn>
                              </p:par>
                            </p:childTnLst>
                          </p:cTn>
                        </p:par>
                        <p:par>
                          <p:cTn id="64" fill="hold">
                            <p:stCondLst>
                              <p:cond delay="0"/>
                            </p:stCondLst>
                            <p:childTnLst>
                              <p:par>
                                <p:cTn id="65" presetID="1" presetClass="entr" presetSubtype="0" fill="hold" grpId="3" nodeType="afterEffect">
                                  <p:stCondLst>
                                    <p:cond delay="0"/>
                                  </p:stCondLst>
                                  <p:iterate type="lt">
                                    <p:tmAbs val="100"/>
                                  </p:iterate>
                                  <p:childTnLst>
                                    <p:set>
                                      <p:cBhvr>
                                        <p:cTn id="66" fill="hold"/>
                                        <p:tgtEl>
                                          <p:spTgt spid="322">
                                            <p:txEl>
                                              <p:pRg st="5" end="5"/>
                                            </p:txEl>
                                          </p:spTgt>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3" nodeType="afterEffect">
                                  <p:stCondLst>
                                    <p:cond delay="0"/>
                                  </p:stCondLst>
                                  <p:iterate type="lt">
                                    <p:tmAbs val="100"/>
                                  </p:iterate>
                                  <p:childTnLst>
                                    <p:set>
                                      <p:cBhvr>
                                        <p:cTn id="69" fill="hold"/>
                                        <p:tgtEl>
                                          <p:spTgt spid="322">
                                            <p:txEl>
                                              <p:pRg st="6" end="6"/>
                                            </p:txEl>
                                          </p:spTgt>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14" nodeType="afterEffect">
                                  <p:stCondLst>
                                    <p:cond delay="0"/>
                                  </p:stCondLst>
                                  <p:iterate>
                                    <p:tmAbs val="0"/>
                                  </p:iterate>
                                  <p:childTnLst>
                                    <p:set>
                                      <p:cBhvr>
                                        <p:cTn id="72" fill="hold"/>
                                        <p:tgtEl>
                                          <p:spTgt spid="331"/>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15" nodeType="afterEffect">
                                  <p:stCondLst>
                                    <p:cond delay="0"/>
                                  </p:stCondLst>
                                  <p:iterate type="lt">
                                    <p:tmAbs val="100"/>
                                  </p:iterate>
                                  <p:childTnLst>
                                    <p:set>
                                      <p:cBhvr>
                                        <p:cTn id="75" fill="hold"/>
                                        <p:tgtEl>
                                          <p:spTgt spid="32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6" nodeType="clickEffect">
                                  <p:stCondLst>
                                    <p:cond delay="0"/>
                                  </p:stCondLst>
                                  <p:iterate>
                                    <p:tmAbs val="0"/>
                                  </p:iterate>
                                  <p:childTnLst>
                                    <p:set>
                                      <p:cBhvr>
                                        <p:cTn id="79" fill="hold">
                                          <p:stCondLst>
                                            <p:cond delay="0"/>
                                          </p:stCondLst>
                                        </p:cTn>
                                        <p:tgtEl>
                                          <p:spTgt spid="326"/>
                                        </p:tgtEl>
                                        <p:attrNameLst>
                                          <p:attrName>style.visibility</p:attrName>
                                        </p:attrNameLst>
                                      </p:cBhvr>
                                      <p:to>
                                        <p:strVal val="hidden"/>
                                      </p:to>
                                    </p:set>
                                  </p:childTnLst>
                                </p:cTn>
                              </p:par>
                            </p:childTnLst>
                          </p:cTn>
                        </p:par>
                        <p:par>
                          <p:cTn id="80" fill="hold">
                            <p:stCondLst>
                              <p:cond delay="0"/>
                            </p:stCondLst>
                            <p:childTnLst>
                              <p:par>
                                <p:cTn id="81" presetID="1" presetClass="exit" presetSubtype="0" fill="hold" grpId="17" nodeType="afterEffect">
                                  <p:stCondLst>
                                    <p:cond delay="0"/>
                                  </p:stCondLst>
                                  <p:iterate>
                                    <p:tmAbs val="0"/>
                                  </p:iterate>
                                  <p:childTnLst>
                                    <p:set>
                                      <p:cBhvr>
                                        <p:cTn id="82" fill="hold">
                                          <p:stCondLst>
                                            <p:cond delay="0"/>
                                          </p:stCondLst>
                                        </p:cTn>
                                        <p:tgtEl>
                                          <p:spTgt spid="331"/>
                                        </p:tgtEl>
                                        <p:attrNameLst>
                                          <p:attrName>style.visibility</p:attrName>
                                        </p:attrNameLst>
                                      </p:cBhvr>
                                      <p:to>
                                        <p:strVal val="hidden"/>
                                      </p:to>
                                    </p:set>
                                  </p:childTnLst>
                                </p:cTn>
                              </p:par>
                            </p:childTnLst>
                          </p:cTn>
                        </p:par>
                        <p:par>
                          <p:cTn id="83" fill="hold">
                            <p:stCondLst>
                              <p:cond delay="0"/>
                            </p:stCondLst>
                            <p:childTnLst>
                              <p:par>
                                <p:cTn id="84" presetID="1" presetClass="entr" presetSubtype="0" fill="hold" grpId="18" nodeType="afterEffect">
                                  <p:stCondLst>
                                    <p:cond delay="0"/>
                                  </p:stCondLst>
                                  <p:iterate>
                                    <p:tmAbs val="0"/>
                                  </p:iterate>
                                  <p:childTnLst>
                                    <p:set>
                                      <p:cBhvr>
                                        <p:cTn id="85" fill="hold"/>
                                        <p:tgtEl>
                                          <p:spTgt spid="330"/>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19" nodeType="afterEffect">
                                  <p:stCondLst>
                                    <p:cond delay="0"/>
                                  </p:stCondLst>
                                  <p:iterate>
                                    <p:tmAbs val="0"/>
                                  </p:iterate>
                                  <p:childTnLst>
                                    <p:set>
                                      <p:cBhvr>
                                        <p:cTn id="88" fill="hold"/>
                                        <p:tgtEl>
                                          <p:spTgt spid="32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20" nodeType="clickEffect">
                                  <p:stCondLst>
                                    <p:cond delay="0"/>
                                  </p:stCondLst>
                                  <p:iterate>
                                    <p:tmAbs val="0"/>
                                  </p:iterate>
                                  <p:childTnLst>
                                    <p:set>
                                      <p:cBhvr>
                                        <p:cTn id="92" fill="hold">
                                          <p:stCondLst>
                                            <p:cond delay="0"/>
                                          </p:stCondLst>
                                        </p:cTn>
                                        <p:tgtEl>
                                          <p:spTgt spid="3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1" animBg="1" advAuto="0"/>
      <p:bldP spid="322" grpId="3" build="p" bldLvl="5" animBg="1" advAuto="0"/>
      <p:bldP spid="323" grpId="19" animBg="1" advAuto="0"/>
      <p:bldP spid="323" grpId="20" animBg="1" advAuto="0"/>
      <p:bldP spid="324" grpId="4" animBg="1" advAuto="0"/>
      <p:bldP spid="324" grpId="7" animBg="1" advAuto="0"/>
      <p:bldP spid="325" grpId="5" animBg="1" advAuto="0"/>
      <p:bldP spid="325" grpId="6" animBg="1" advAuto="0"/>
      <p:bldP spid="326" grpId="15" animBg="1" advAuto="0"/>
      <p:bldP spid="326" grpId="16" animBg="1" advAuto="0"/>
      <p:bldP spid="327" grpId="10" animBg="1" advAuto="0"/>
      <p:bldP spid="327" grpId="11" animBg="1" advAuto="0"/>
      <p:bldP spid="328" grpId="12" animBg="1" advAuto="0"/>
      <p:bldP spid="328" grpId="13" animBg="1" advAuto="0"/>
      <p:bldP spid="329" grpId="2" animBg="1" advAuto="0"/>
      <p:bldP spid="330" grpId="18" animBg="1" advAuto="0"/>
      <p:bldP spid="331" grpId="14" animBg="1" advAuto="0"/>
      <p:bldP spid="331" grpId="17" animBg="1" advAuto="0"/>
      <p:bldP spid="332" grpId="8" animBg="1" advAuto="0"/>
      <p:bldP spid="332" grpId="9"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D3161F-18FE-C84F-9F2E-DC2C4762F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717" y="162232"/>
            <a:ext cx="7020232" cy="9085006"/>
          </a:xfrm>
          <a:prstGeom prst="rect">
            <a:avLst/>
          </a:prstGeom>
        </p:spPr>
      </p:pic>
      <p:sp>
        <p:nvSpPr>
          <p:cNvPr id="6" name="TextBox 5">
            <a:extLst>
              <a:ext uri="{FF2B5EF4-FFF2-40B4-BE49-F238E27FC236}">
                <a16:creationId xmlns:a16="http://schemas.microsoft.com/office/drawing/2014/main" id="{E91A6BC7-5F18-1D49-ADF2-9EB0A7EA25C4}"/>
              </a:ext>
            </a:extLst>
          </p:cNvPr>
          <p:cNvSpPr txBox="1"/>
          <p:nvPr/>
        </p:nvSpPr>
        <p:spPr>
          <a:xfrm>
            <a:off x="8195550" y="792583"/>
            <a:ext cx="3463050"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tr-TR" dirty="0"/>
              <a:t>“</a:t>
            </a:r>
            <a:r>
              <a:rPr lang="tr-TR" dirty="0" err="1"/>
              <a:t>zaaddiertjes</a:t>
            </a:r>
            <a:r>
              <a:rPr lang="tr-TR" dirty="0"/>
              <a:t>” </a:t>
            </a:r>
            <a:r>
              <a:rPr lang="tr-TR" dirty="0" err="1"/>
              <a:t>or</a:t>
            </a:r>
            <a:r>
              <a:rPr lang="tr-TR" dirty="0"/>
              <a:t> “</a:t>
            </a:r>
            <a:r>
              <a:rPr lang="tr-TR" dirty="0" err="1"/>
              <a:t>living</a:t>
            </a:r>
            <a:r>
              <a:rPr lang="tr-TR" dirty="0"/>
              <a:t> </a:t>
            </a:r>
            <a:r>
              <a:rPr lang="tr-TR" dirty="0" err="1"/>
              <a:t>animalcules</a:t>
            </a:r>
            <a:r>
              <a:rPr lang="tr-TR" dirty="0"/>
              <a:t> in </a:t>
            </a:r>
            <a:r>
              <a:rPr lang="tr-TR" dirty="0" err="1"/>
              <a:t>human</a:t>
            </a:r>
            <a:r>
              <a:rPr lang="tr-TR" dirty="0"/>
              <a:t> semen ... </a:t>
            </a:r>
            <a:endParaRPr kumimoji="0" lang="tr-TR" sz="4000" b="0" i="0" u="none" strike="noStrike" cap="none" spc="0" normalizeH="0" baseline="0" dirty="0">
              <a:ln>
                <a:noFill/>
              </a:ln>
              <a:solidFill>
                <a:srgbClr val="858585"/>
              </a:solidFill>
              <a:effectLst/>
              <a:uFillTx/>
              <a:latin typeface="+mn-lt"/>
              <a:ea typeface="+mn-ea"/>
              <a:cs typeface="+mn-cs"/>
              <a:sym typeface="Marker Felt"/>
            </a:endParaRPr>
          </a:p>
        </p:txBody>
      </p:sp>
      <p:sp>
        <p:nvSpPr>
          <p:cNvPr id="7" name="TextBox 6">
            <a:extLst>
              <a:ext uri="{FF2B5EF4-FFF2-40B4-BE49-F238E27FC236}">
                <a16:creationId xmlns:a16="http://schemas.microsoft.com/office/drawing/2014/main" id="{800D9EE5-0B07-8B46-9672-B81B7D569E26}"/>
              </a:ext>
            </a:extLst>
          </p:cNvPr>
          <p:cNvSpPr txBox="1"/>
          <p:nvPr/>
        </p:nvSpPr>
        <p:spPr>
          <a:xfrm>
            <a:off x="7329949" y="3976203"/>
            <a:ext cx="5538595"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tr-TR" dirty="0"/>
              <a:t>in 1784, </a:t>
            </a:r>
            <a:r>
              <a:rPr lang="tr-TR" dirty="0" err="1"/>
              <a:t>the</a:t>
            </a:r>
            <a:r>
              <a:rPr lang="tr-TR" dirty="0"/>
              <a:t> </a:t>
            </a:r>
            <a:r>
              <a:rPr lang="tr-TR" dirty="0" err="1"/>
              <a:t>first</a:t>
            </a:r>
            <a:r>
              <a:rPr lang="tr-TR" dirty="0"/>
              <a:t> </a:t>
            </a:r>
            <a:r>
              <a:rPr lang="tr-TR" dirty="0" err="1"/>
              <a:t>artificial</a:t>
            </a:r>
            <a:r>
              <a:rPr lang="tr-TR" dirty="0"/>
              <a:t> </a:t>
            </a:r>
            <a:r>
              <a:rPr lang="tr-TR" dirty="0" err="1"/>
              <a:t>insemination</a:t>
            </a:r>
            <a:r>
              <a:rPr lang="tr-TR" dirty="0"/>
              <a:t> in a </a:t>
            </a:r>
            <a:r>
              <a:rPr lang="tr-TR" dirty="0" err="1"/>
              <a:t>dog</a:t>
            </a:r>
            <a:r>
              <a:rPr lang="tr-TR" dirty="0"/>
              <a:t>  </a:t>
            </a:r>
            <a:r>
              <a:rPr lang="tr-TR" b="1" dirty="0" err="1"/>
              <a:t>Lazzaro</a:t>
            </a:r>
            <a:r>
              <a:rPr lang="tr-TR" b="1" dirty="0"/>
              <a:t> </a:t>
            </a:r>
            <a:r>
              <a:rPr lang="tr-TR" b="1" dirty="0" err="1"/>
              <a:t>Spallanzani</a:t>
            </a:r>
            <a:r>
              <a:rPr lang="tr-TR" dirty="0"/>
              <a:t> </a:t>
            </a:r>
          </a:p>
          <a:p>
            <a:r>
              <a:rPr lang="tr-TR" dirty="0" err="1"/>
              <a:t>first</a:t>
            </a:r>
            <a:r>
              <a:rPr lang="tr-TR" dirty="0"/>
              <a:t> </a:t>
            </a:r>
            <a:r>
              <a:rPr lang="tr-TR" dirty="0" err="1"/>
              <a:t>to</a:t>
            </a:r>
            <a:r>
              <a:rPr lang="tr-TR" dirty="0"/>
              <a:t> </a:t>
            </a:r>
            <a:r>
              <a:rPr lang="tr-TR" dirty="0" err="1"/>
              <a:t>report</a:t>
            </a:r>
            <a:r>
              <a:rPr lang="tr-TR" dirty="0"/>
              <a:t> </a:t>
            </a:r>
            <a:r>
              <a:rPr lang="tr-TR" dirty="0" err="1"/>
              <a:t>the</a:t>
            </a:r>
            <a:r>
              <a:rPr lang="tr-TR" dirty="0"/>
              <a:t> </a:t>
            </a:r>
            <a:r>
              <a:rPr lang="tr-TR" dirty="0" err="1"/>
              <a:t>effects</a:t>
            </a:r>
            <a:r>
              <a:rPr lang="tr-TR" dirty="0"/>
              <a:t> of </a:t>
            </a:r>
            <a:r>
              <a:rPr lang="tr-TR" dirty="0" err="1"/>
              <a:t>cooling</a:t>
            </a:r>
            <a:r>
              <a:rPr lang="tr-TR" dirty="0"/>
              <a:t> on </a:t>
            </a:r>
            <a:r>
              <a:rPr lang="tr-TR" dirty="0" err="1"/>
              <a:t>human</a:t>
            </a:r>
            <a:r>
              <a:rPr lang="tr-TR" dirty="0"/>
              <a:t> sperm, </a:t>
            </a:r>
            <a:r>
              <a:rPr lang="tr-TR" dirty="0" err="1"/>
              <a:t>cooled</a:t>
            </a:r>
            <a:r>
              <a:rPr lang="tr-TR" dirty="0"/>
              <a:t> </a:t>
            </a:r>
            <a:r>
              <a:rPr lang="tr-TR" dirty="0" err="1"/>
              <a:t>by</a:t>
            </a:r>
            <a:r>
              <a:rPr lang="tr-TR" dirty="0"/>
              <a:t> </a:t>
            </a:r>
            <a:r>
              <a:rPr lang="tr-TR" dirty="0" err="1"/>
              <a:t>snow</a:t>
            </a:r>
            <a:r>
              <a:rPr lang="tr-TR" dirty="0"/>
              <a:t> </a:t>
            </a:r>
            <a:r>
              <a:rPr lang="tr-TR" dirty="0" err="1"/>
              <a:t>became</a:t>
            </a:r>
            <a:r>
              <a:rPr lang="tr-TR" dirty="0"/>
              <a:t> </a:t>
            </a:r>
            <a:r>
              <a:rPr lang="tr-TR" dirty="0" err="1"/>
              <a:t>motionless</a:t>
            </a:r>
            <a:r>
              <a:rPr lang="tr-TR" dirty="0"/>
              <a:t>.</a:t>
            </a:r>
          </a:p>
        </p:txBody>
      </p:sp>
    </p:spTree>
    <p:extLst>
      <p:ext uri="{BB962C8B-B14F-4D97-AF65-F5344CB8AC3E}">
        <p14:creationId xmlns:p14="http://schemas.microsoft.com/office/powerpoint/2010/main" val="403800638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Amaç?"/>
          <p:cNvSpPr txBox="1">
            <a:spLocks noGrp="1"/>
          </p:cNvSpPr>
          <p:nvPr>
            <p:ph type="title"/>
          </p:nvPr>
        </p:nvSpPr>
        <p:spPr>
          <a:xfrm>
            <a:off x="2845403" y="254000"/>
            <a:ext cx="4046142" cy="2438400"/>
          </a:xfrm>
          <a:prstGeom prst="rect">
            <a:avLst/>
          </a:prstGeom>
        </p:spPr>
        <p:txBody>
          <a:bodyPr/>
          <a:lstStyle/>
          <a:p>
            <a:r>
              <a:rPr lang="tr-TR" dirty="0" err="1"/>
              <a:t>Why</a:t>
            </a:r>
            <a:r>
              <a:rPr dirty="0"/>
              <a:t>?</a:t>
            </a:r>
          </a:p>
        </p:txBody>
      </p:sp>
      <p:sp>
        <p:nvSpPr>
          <p:cNvPr id="158" name="Süperiyor genetik hat,…"/>
          <p:cNvSpPr txBox="1">
            <a:spLocks noGrp="1"/>
          </p:cNvSpPr>
          <p:nvPr>
            <p:ph type="body" idx="1"/>
          </p:nvPr>
        </p:nvSpPr>
        <p:spPr>
          <a:xfrm>
            <a:off x="930207" y="2768600"/>
            <a:ext cx="10464801" cy="5715000"/>
          </a:xfrm>
          <a:prstGeom prst="rect">
            <a:avLst/>
          </a:prstGeom>
        </p:spPr>
        <p:txBody>
          <a:bodyPr>
            <a:normAutofit fontScale="92500" lnSpcReduction="10000"/>
          </a:bodyPr>
          <a:lstStyle/>
          <a:p>
            <a:pPr marL="609600" indent="-609600" defTabSz="560831">
              <a:spcBef>
                <a:spcPts val="4000"/>
              </a:spcBef>
              <a:buBlip>
                <a:blip r:embed="rId3"/>
              </a:buBlip>
              <a:defRPr sz="4416"/>
            </a:pPr>
            <a:r>
              <a:rPr lang="tr-TR" dirty="0" err="1"/>
              <a:t>Superior</a:t>
            </a:r>
            <a:r>
              <a:rPr lang="tr-TR" dirty="0"/>
              <a:t> </a:t>
            </a:r>
            <a:r>
              <a:rPr lang="tr-TR" dirty="0" err="1"/>
              <a:t>genetic</a:t>
            </a:r>
            <a:r>
              <a:rPr lang="tr-TR" dirty="0"/>
              <a:t> </a:t>
            </a:r>
            <a:r>
              <a:rPr lang="tr-TR" dirty="0" err="1"/>
              <a:t>material</a:t>
            </a:r>
            <a:r>
              <a:rPr dirty="0"/>
              <a:t>,</a:t>
            </a:r>
          </a:p>
          <a:p>
            <a:pPr marL="609600" indent="-609600" defTabSz="560831">
              <a:spcBef>
                <a:spcPts val="4000"/>
              </a:spcBef>
              <a:defRPr sz="4416"/>
            </a:pPr>
            <a:r>
              <a:rPr lang="tr-TR" sz="4416" dirty="0" err="1"/>
              <a:t>Prevents</a:t>
            </a:r>
            <a:r>
              <a:rPr lang="tr-TR" sz="4416" dirty="0"/>
              <a:t> </a:t>
            </a:r>
            <a:r>
              <a:rPr lang="tr-TR" sz="4416" dirty="0" err="1"/>
              <a:t>the</a:t>
            </a:r>
            <a:r>
              <a:rPr lang="tr-TR" sz="4416" dirty="0"/>
              <a:t> spread of </a:t>
            </a:r>
            <a:r>
              <a:rPr lang="tr-TR" sz="4416" dirty="0" err="1"/>
              <a:t>sexually</a:t>
            </a:r>
            <a:r>
              <a:rPr lang="tr-TR" sz="4416" dirty="0"/>
              <a:t> </a:t>
            </a:r>
            <a:r>
              <a:rPr lang="tr-TR" sz="4416" dirty="0" err="1"/>
              <a:t>transmitted</a:t>
            </a:r>
            <a:r>
              <a:rPr lang="tr-TR" sz="4416" dirty="0"/>
              <a:t> </a:t>
            </a:r>
            <a:r>
              <a:rPr lang="tr-TR" sz="4416" dirty="0" err="1"/>
              <a:t>diseases</a:t>
            </a:r>
            <a:r>
              <a:rPr lang="tr-TR" sz="4416" dirty="0"/>
              <a:t> </a:t>
            </a:r>
          </a:p>
          <a:p>
            <a:pPr marL="609600" indent="-609600" defTabSz="560831">
              <a:spcBef>
                <a:spcPts val="4000"/>
              </a:spcBef>
              <a:defRPr sz="4416"/>
            </a:pPr>
            <a:r>
              <a:rPr dirty="0"/>
              <a:t>Sperm Mobil</a:t>
            </a:r>
            <a:r>
              <a:rPr lang="tr-TR" dirty="0" err="1"/>
              <a:t>isation</a:t>
            </a:r>
            <a:r>
              <a:rPr dirty="0"/>
              <a:t>,</a:t>
            </a:r>
          </a:p>
          <a:p>
            <a:pPr marL="609600" indent="-609600" defTabSz="560831">
              <a:spcBef>
                <a:spcPts val="4000"/>
              </a:spcBef>
              <a:buBlip>
                <a:blip r:embed="rId3"/>
              </a:buBlip>
              <a:defRPr sz="4416"/>
            </a:pPr>
            <a:r>
              <a:rPr lang="tr-TR" dirty="0" err="1"/>
              <a:t>Increasing</a:t>
            </a:r>
            <a:r>
              <a:rPr lang="tr-TR" dirty="0"/>
              <a:t> </a:t>
            </a:r>
            <a:r>
              <a:rPr lang="tr-TR" dirty="0" err="1"/>
              <a:t>the</a:t>
            </a:r>
            <a:r>
              <a:rPr lang="tr-TR" dirty="0"/>
              <a:t> </a:t>
            </a:r>
            <a:r>
              <a:rPr lang="tr-TR" dirty="0" err="1"/>
              <a:t>Fertility</a:t>
            </a:r>
            <a:endParaRPr dirty="0"/>
          </a:p>
          <a:p>
            <a:pPr marL="609600" indent="-609600" defTabSz="560831">
              <a:spcBef>
                <a:spcPts val="4000"/>
              </a:spcBef>
              <a:buBlip>
                <a:blip r:embed="rId3"/>
              </a:buBlip>
              <a:defRPr sz="4416"/>
            </a:pPr>
            <a:r>
              <a:rPr lang="tr-TR" dirty="0" err="1"/>
              <a:t>Reducing</a:t>
            </a:r>
            <a:r>
              <a:rPr lang="tr-TR" dirty="0"/>
              <a:t> </a:t>
            </a:r>
            <a:r>
              <a:rPr lang="tr-TR" dirty="0" err="1"/>
              <a:t>the</a:t>
            </a:r>
            <a:r>
              <a:rPr lang="tr-TR" dirty="0"/>
              <a:t> </a:t>
            </a:r>
            <a:r>
              <a:rPr lang="tr-TR" dirty="0" err="1"/>
              <a:t>breeding</a:t>
            </a:r>
            <a:r>
              <a:rPr lang="tr-TR" dirty="0"/>
              <a:t> </a:t>
            </a:r>
            <a:r>
              <a:rPr lang="tr-TR" dirty="0" err="1"/>
              <a:t>costs</a:t>
            </a:r>
            <a:endParaRPr dirty="0"/>
          </a:p>
        </p:txBody>
      </p:sp>
      <p:pic>
        <p:nvPicPr>
          <p:cNvPr id="159" name="IMG_3543.jpg" descr="IMG_3543.jpg"/>
          <p:cNvPicPr>
            <a:picLocks noChangeAspect="1"/>
          </p:cNvPicPr>
          <p:nvPr/>
        </p:nvPicPr>
        <p:blipFill>
          <a:blip r:embed="rId4">
            <a:extLst/>
          </a:blip>
          <a:stretch>
            <a:fillRect/>
          </a:stretch>
        </p:blipFill>
        <p:spPr>
          <a:xfrm>
            <a:off x="8673713" y="332475"/>
            <a:ext cx="3420790" cy="228145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58">
                                            <p:bg/>
                                          </p:spTgt>
                                        </p:tgtEl>
                                        <p:attrNameLst>
                                          <p:attrName>style.visibility</p:attrName>
                                        </p:attrNameLst>
                                      </p:cBhvr>
                                      <p:to>
                                        <p:strVal val="visible"/>
                                      </p:to>
                                    </p:set>
                                  </p:childTnLst>
                                </p:cTn>
                              </p:par>
                              <p:par>
                                <p:cTn id="7" presetID="1" presetClass="entr" presetSubtype="0" fill="hold" grpId="1" nodeType="withEffect">
                                  <p:stCondLst>
                                    <p:cond delay="0"/>
                                  </p:stCondLst>
                                  <p:iterate type="lt">
                                    <p:tmAbs val="100"/>
                                  </p:iterate>
                                  <p:childTnLst>
                                    <p:set>
                                      <p:cBhvr>
                                        <p:cTn id="8" fill="hold"/>
                                        <p:tgtEl>
                                          <p:spTgt spid="1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type="lt">
                                    <p:tmAbs val="100"/>
                                  </p:iterate>
                                  <p:childTnLst>
                                    <p:set>
                                      <p:cBhvr>
                                        <p:cTn id="12" fill="hold"/>
                                        <p:tgtEl>
                                          <p:spTgt spid="1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type="lt">
                                    <p:tmAbs val="100"/>
                                  </p:iterate>
                                  <p:childTnLst>
                                    <p:set>
                                      <p:cBhvr>
                                        <p:cTn id="16" fill="hold"/>
                                        <p:tgtEl>
                                          <p:spTgt spid="158">
                                            <p:txEl>
                                              <p:pRg st="2" end="2"/>
                                            </p:txEl>
                                          </p:spTgt>
                                        </p:tgtEl>
                                        <p:attrNameLst>
                                          <p:attrName>style.visibility</p:attrName>
                                        </p:attrNameLst>
                                      </p:cBhvr>
                                      <p:to>
                                        <p:strVal val="visible"/>
                                      </p:to>
                                    </p:set>
                                  </p:childTnLst>
                                </p:cTn>
                              </p:par>
                            </p:childTnLst>
                          </p:cTn>
                        </p:par>
                        <p:par>
                          <p:cTn id="17" fill="hold">
                            <p:stCondLst>
                              <p:cond delay="1700"/>
                            </p:stCondLst>
                            <p:childTnLst>
                              <p:par>
                                <p:cTn id="18" presetID="1" presetClass="entr" presetSubtype="0" fill="hold" grpId="1" nodeType="afterEffect">
                                  <p:stCondLst>
                                    <p:cond delay="0"/>
                                  </p:stCondLst>
                                  <p:iterate type="lt">
                                    <p:tmAbs val="100"/>
                                  </p:iterate>
                                  <p:childTnLst>
                                    <p:set>
                                      <p:cBhvr>
                                        <p:cTn id="19" fill="hold"/>
                                        <p:tgtEl>
                                          <p:spTgt spid="158">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type="lt">
                                    <p:tmAbs val="100"/>
                                  </p:iterate>
                                  <p:childTnLst>
                                    <p:set>
                                      <p:cBhvr>
                                        <p:cTn id="23" fill="hold"/>
                                        <p:tgtEl>
                                          <p:spTgt spid="1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Avantajlar"/>
          <p:cNvSpPr>
            <a:spLocks noGrp="1"/>
          </p:cNvSpPr>
          <p:nvPr>
            <p:ph type="title"/>
          </p:nvPr>
        </p:nvSpPr>
        <p:spPr>
          <a:xfrm>
            <a:off x="742508" y="296667"/>
            <a:ext cx="5067608" cy="1136912"/>
          </a:xfrm>
          <a:prstGeom prst="rect">
            <a:avLst/>
          </a:prstGeom>
          <a:blipFill>
            <a:blip r:embed="rId2"/>
          </a:blipFill>
          <a:ln w="9525">
            <a:round/>
          </a:ln>
        </p:spPr>
        <p:txBody>
          <a:bodyPr/>
          <a:lstStyle>
            <a:lvl1pPr>
              <a:defRPr sz="3600">
                <a:solidFill>
                  <a:srgbClr val="FFFFFF"/>
                </a:solidFill>
              </a:defRPr>
            </a:lvl1pPr>
          </a:lstStyle>
          <a:p>
            <a:r>
              <a:rPr lang="tr-TR" dirty="0" err="1"/>
              <a:t>Potential</a:t>
            </a:r>
            <a:r>
              <a:rPr lang="tr-TR" dirty="0"/>
              <a:t> </a:t>
            </a:r>
            <a:r>
              <a:rPr lang="tr-TR" dirty="0" err="1"/>
              <a:t>Benefits</a:t>
            </a:r>
            <a:endParaRPr dirty="0"/>
          </a:p>
        </p:txBody>
      </p:sp>
      <p:sp>
        <p:nvSpPr>
          <p:cNvPr id="164" name="Stres, hastalık bulaşma riski ve seyahat masraflarını azaltır,…"/>
          <p:cNvSpPr>
            <a:spLocks noGrp="1"/>
          </p:cNvSpPr>
          <p:nvPr>
            <p:ph type="body" sz="half" idx="1"/>
          </p:nvPr>
        </p:nvSpPr>
        <p:spPr>
          <a:xfrm>
            <a:off x="256319" y="1582615"/>
            <a:ext cx="6337911" cy="8170985"/>
          </a:xfrm>
          <a:prstGeom prst="rect">
            <a:avLst/>
          </a:prstGeom>
          <a:blipFill>
            <a:blip r:embed="rId2"/>
          </a:blipFill>
          <a:ln w="9525">
            <a:round/>
          </a:ln>
        </p:spPr>
        <p:txBody>
          <a:bodyPr>
            <a:normAutofit fontScale="77500" lnSpcReduction="20000"/>
          </a:bodyPr>
          <a:lstStyle/>
          <a:p>
            <a:pPr marL="0" indent="0" algn="just" defTabSz="438150">
              <a:spcBef>
                <a:spcPts val="0"/>
              </a:spcBef>
              <a:buSzPct val="100000"/>
              <a:buNone/>
              <a:defRPr sz="2700">
                <a:solidFill>
                  <a:srgbClr val="FFFFFF"/>
                </a:solidFill>
              </a:defRPr>
            </a:pPr>
            <a:endParaRPr lang="tr-TR" dirty="0"/>
          </a:p>
          <a:p>
            <a:pPr marL="0" indent="0" algn="just" defTabSz="438150">
              <a:spcBef>
                <a:spcPts val="0"/>
              </a:spcBef>
              <a:buSzPct val="100000"/>
              <a:buNone/>
              <a:defRPr sz="2700">
                <a:solidFill>
                  <a:srgbClr val="FFFFFF"/>
                </a:solidFill>
              </a:defRPr>
            </a:pPr>
            <a:endParaRPr lang="tr-TR" dirty="0"/>
          </a:p>
          <a:p>
            <a:pPr marL="0" indent="0" algn="just" defTabSz="438150">
              <a:spcBef>
                <a:spcPts val="0"/>
              </a:spcBef>
              <a:buSzPct val="100000"/>
              <a:buNone/>
              <a:defRPr sz="2700">
                <a:solidFill>
                  <a:srgbClr val="FFFFFF"/>
                </a:solidFill>
              </a:defRPr>
            </a:pPr>
            <a:endParaRPr lang="tr-TR" dirty="0"/>
          </a:p>
          <a:p>
            <a:pPr marL="171450" indent="-171450" algn="just" defTabSz="438150">
              <a:spcBef>
                <a:spcPts val="0"/>
              </a:spcBef>
              <a:buSzPct val="100000"/>
              <a:buChar char="•"/>
              <a:defRPr sz="2700">
                <a:solidFill>
                  <a:srgbClr val="FFFFFF"/>
                </a:solidFill>
              </a:defRPr>
            </a:pPr>
            <a:r>
              <a:rPr lang="tr-TR" sz="3600" dirty="0" err="1"/>
              <a:t>Decrease</a:t>
            </a:r>
            <a:r>
              <a:rPr lang="tr-TR" sz="3600" dirty="0"/>
              <a:t> </a:t>
            </a:r>
            <a:r>
              <a:rPr lang="tr-TR" sz="3600" dirty="0" err="1"/>
              <a:t>stress</a:t>
            </a:r>
            <a:r>
              <a:rPr lang="tr-TR" sz="3600" dirty="0"/>
              <a:t>, </a:t>
            </a:r>
            <a:r>
              <a:rPr lang="tr-TR" sz="3600" dirty="0" err="1"/>
              <a:t>infectious</a:t>
            </a:r>
            <a:r>
              <a:rPr lang="tr-TR" sz="3600" dirty="0"/>
              <a:t> </a:t>
            </a:r>
            <a:r>
              <a:rPr lang="tr-TR" sz="3600" dirty="0" err="1"/>
              <a:t>deseases</a:t>
            </a:r>
            <a:r>
              <a:rPr lang="tr-TR" sz="3600" dirty="0"/>
              <a:t> </a:t>
            </a:r>
            <a:r>
              <a:rPr lang="tr-TR" sz="3600" dirty="0" err="1"/>
              <a:t>transmission</a:t>
            </a:r>
            <a:r>
              <a:rPr lang="tr-TR" sz="3600" dirty="0"/>
              <a:t>, </a:t>
            </a:r>
            <a:r>
              <a:rPr lang="tr-TR" sz="3600" dirty="0" err="1"/>
              <a:t>travel</a:t>
            </a:r>
            <a:r>
              <a:rPr lang="tr-TR" sz="3600" dirty="0"/>
              <a:t> </a:t>
            </a:r>
            <a:r>
              <a:rPr lang="tr-TR" sz="3600" dirty="0" err="1"/>
              <a:t>expenses</a:t>
            </a:r>
            <a:r>
              <a:rPr lang="tr-TR" sz="3600" dirty="0"/>
              <a:t>,</a:t>
            </a:r>
          </a:p>
          <a:p>
            <a:pPr marL="171450" indent="-171450" algn="just" defTabSz="438150">
              <a:spcBef>
                <a:spcPts val="0"/>
              </a:spcBef>
              <a:buSzPct val="100000"/>
              <a:buFontTx/>
              <a:buChar char="•"/>
              <a:defRPr sz="2700">
                <a:solidFill>
                  <a:srgbClr val="FFFFFF"/>
                </a:solidFill>
              </a:defRPr>
            </a:pPr>
            <a:r>
              <a:rPr lang="tr-TR" sz="3600" dirty="0" err="1"/>
              <a:t>Splitting</a:t>
            </a:r>
            <a:r>
              <a:rPr lang="tr-TR" sz="3600" dirty="0"/>
              <a:t> of an </a:t>
            </a:r>
            <a:r>
              <a:rPr lang="tr-TR" sz="3600" dirty="0" err="1"/>
              <a:t>ejaculate</a:t>
            </a:r>
            <a:r>
              <a:rPr lang="tr-TR" sz="3600" dirty="0"/>
              <a:t> </a:t>
            </a:r>
            <a:r>
              <a:rPr lang="tr-TR" sz="3600" dirty="0" err="1"/>
              <a:t>to</a:t>
            </a:r>
            <a:r>
              <a:rPr lang="tr-TR" sz="3600" dirty="0"/>
              <a:t> </a:t>
            </a:r>
            <a:r>
              <a:rPr lang="tr-TR" sz="3600" dirty="0" err="1"/>
              <a:t>bred</a:t>
            </a:r>
            <a:r>
              <a:rPr lang="tr-TR" sz="3600" dirty="0"/>
              <a:t> </a:t>
            </a:r>
            <a:r>
              <a:rPr lang="tr-TR" sz="3600" dirty="0" err="1"/>
              <a:t>more</a:t>
            </a:r>
            <a:r>
              <a:rPr lang="tr-TR" sz="3600" dirty="0"/>
              <a:t> </a:t>
            </a:r>
            <a:r>
              <a:rPr lang="tr-TR" sz="3600" dirty="0" err="1"/>
              <a:t>females</a:t>
            </a:r>
            <a:endParaRPr lang="tr-TR" sz="3600" dirty="0"/>
          </a:p>
          <a:p>
            <a:pPr marL="171450" indent="-171450" algn="just" defTabSz="438150">
              <a:spcBef>
                <a:spcPts val="0"/>
              </a:spcBef>
              <a:buSzPct val="100000"/>
              <a:buFontTx/>
              <a:buChar char="•"/>
              <a:defRPr sz="2700">
                <a:solidFill>
                  <a:srgbClr val="FFFFFF"/>
                </a:solidFill>
              </a:defRPr>
            </a:pPr>
            <a:r>
              <a:rPr lang="tr-TR" sz="3600" dirty="0" err="1"/>
              <a:t>Reduction</a:t>
            </a:r>
            <a:r>
              <a:rPr lang="tr-TR" sz="3600" dirty="0"/>
              <a:t> of </a:t>
            </a:r>
            <a:r>
              <a:rPr lang="tr-TR" sz="3600" dirty="0" err="1"/>
              <a:t>the</a:t>
            </a:r>
            <a:r>
              <a:rPr lang="tr-TR" sz="3600" dirty="0"/>
              <a:t> </a:t>
            </a:r>
            <a:r>
              <a:rPr lang="tr-TR" sz="3600" dirty="0" err="1"/>
              <a:t>costs</a:t>
            </a:r>
            <a:r>
              <a:rPr lang="tr-TR" sz="3600" dirty="0"/>
              <a:t> </a:t>
            </a:r>
            <a:r>
              <a:rPr lang="tr-TR" sz="3600" dirty="0" err="1"/>
              <a:t>with</a:t>
            </a:r>
            <a:r>
              <a:rPr lang="tr-TR" sz="3600" dirty="0"/>
              <a:t> </a:t>
            </a:r>
            <a:r>
              <a:rPr lang="tr-TR" sz="3600" dirty="0" err="1"/>
              <a:t>maintenance</a:t>
            </a:r>
            <a:r>
              <a:rPr lang="tr-TR" sz="3600" dirty="0"/>
              <a:t> of </a:t>
            </a:r>
            <a:r>
              <a:rPr lang="tr-TR" sz="3600" dirty="0" err="1"/>
              <a:t>stud</a:t>
            </a:r>
            <a:r>
              <a:rPr lang="tr-TR" sz="3600" dirty="0"/>
              <a:t> </a:t>
            </a:r>
            <a:r>
              <a:rPr lang="tr-TR" sz="3600" dirty="0" err="1"/>
              <a:t>dogs</a:t>
            </a:r>
            <a:r>
              <a:rPr lang="tr-TR" sz="3600" dirty="0"/>
              <a:t> in a </a:t>
            </a:r>
            <a:r>
              <a:rPr lang="tr-TR" sz="3600" dirty="0" err="1"/>
              <a:t>colony</a:t>
            </a:r>
            <a:r>
              <a:rPr lang="tr-TR" sz="3600" dirty="0"/>
              <a:t>,</a:t>
            </a:r>
          </a:p>
          <a:p>
            <a:pPr marL="171450" indent="-171450" algn="just" defTabSz="438150">
              <a:spcBef>
                <a:spcPts val="0"/>
              </a:spcBef>
              <a:buSzPct val="100000"/>
              <a:buFontTx/>
              <a:buChar char="•"/>
              <a:defRPr sz="2700">
                <a:solidFill>
                  <a:srgbClr val="FFFFFF"/>
                </a:solidFill>
              </a:defRPr>
            </a:pPr>
            <a:r>
              <a:rPr lang="tr-TR" sz="3600" dirty="0" err="1"/>
              <a:t>Worldwide</a:t>
            </a:r>
            <a:r>
              <a:rPr lang="tr-TR" sz="3600" dirty="0"/>
              <a:t> </a:t>
            </a:r>
            <a:r>
              <a:rPr lang="tr-TR" sz="3600" dirty="0" err="1"/>
              <a:t>availability</a:t>
            </a:r>
            <a:r>
              <a:rPr lang="tr-TR" sz="3600" dirty="0"/>
              <a:t> of </a:t>
            </a:r>
            <a:r>
              <a:rPr lang="tr-TR" sz="3600" dirty="0" err="1"/>
              <a:t>the</a:t>
            </a:r>
            <a:r>
              <a:rPr lang="tr-TR" sz="3600" dirty="0"/>
              <a:t> semen of a </a:t>
            </a:r>
            <a:r>
              <a:rPr lang="tr-TR" sz="3600" dirty="0" err="1"/>
              <a:t>given</a:t>
            </a:r>
            <a:r>
              <a:rPr lang="tr-TR" sz="3600" dirty="0"/>
              <a:t> </a:t>
            </a:r>
            <a:r>
              <a:rPr lang="tr-TR" sz="3600" dirty="0" err="1"/>
              <a:t>dog</a:t>
            </a:r>
            <a:r>
              <a:rPr lang="tr-TR" sz="3600" dirty="0"/>
              <a:t>,</a:t>
            </a:r>
          </a:p>
          <a:p>
            <a:pPr marL="171450" indent="-171450" algn="just" defTabSz="438150">
              <a:spcBef>
                <a:spcPts val="0"/>
              </a:spcBef>
              <a:buSzPct val="100000"/>
              <a:buFontTx/>
              <a:buChar char="•"/>
              <a:defRPr sz="2700">
                <a:solidFill>
                  <a:srgbClr val="FFFFFF"/>
                </a:solidFill>
              </a:defRPr>
            </a:pPr>
            <a:r>
              <a:rPr lang="tr-TR" sz="3600" dirty="0" err="1"/>
              <a:t>Allow</a:t>
            </a:r>
            <a:r>
              <a:rPr lang="tr-TR" sz="3600" dirty="0"/>
              <a:t> </a:t>
            </a:r>
            <a:r>
              <a:rPr lang="tr-TR" sz="3600" dirty="0" err="1"/>
              <a:t>early</a:t>
            </a:r>
            <a:r>
              <a:rPr lang="tr-TR" sz="3600" dirty="0"/>
              <a:t> </a:t>
            </a:r>
            <a:r>
              <a:rPr lang="tr-TR" sz="3600" dirty="0" err="1"/>
              <a:t>castration</a:t>
            </a:r>
            <a:r>
              <a:rPr lang="tr-TR" sz="3600" dirty="0"/>
              <a:t> of </a:t>
            </a:r>
            <a:r>
              <a:rPr lang="tr-TR" sz="3600" dirty="0" err="1"/>
              <a:t>working</a:t>
            </a:r>
            <a:r>
              <a:rPr lang="tr-TR" sz="3600" dirty="0"/>
              <a:t> </a:t>
            </a:r>
            <a:r>
              <a:rPr lang="tr-TR" sz="3600" dirty="0" err="1"/>
              <a:t>dogs</a:t>
            </a:r>
            <a:r>
              <a:rPr lang="tr-TR" sz="3600" dirty="0"/>
              <a:t> </a:t>
            </a:r>
            <a:r>
              <a:rPr lang="tr-TR" sz="3600" dirty="0" err="1"/>
              <a:t>while</a:t>
            </a:r>
            <a:r>
              <a:rPr lang="tr-TR" sz="3600" dirty="0"/>
              <a:t> </a:t>
            </a:r>
            <a:r>
              <a:rPr lang="tr-TR" sz="3600" dirty="0" err="1"/>
              <a:t>maintaining</a:t>
            </a:r>
            <a:r>
              <a:rPr lang="tr-TR" sz="3600" dirty="0"/>
              <a:t> </a:t>
            </a:r>
            <a:r>
              <a:rPr lang="tr-TR" sz="3600" dirty="0" err="1"/>
              <a:t>availability</a:t>
            </a:r>
            <a:r>
              <a:rPr lang="tr-TR" sz="3600" dirty="0"/>
              <a:t> of </a:t>
            </a:r>
            <a:r>
              <a:rPr lang="tr-TR" sz="3600" dirty="0" err="1"/>
              <a:t>their</a:t>
            </a:r>
            <a:r>
              <a:rPr lang="tr-TR" sz="3600" dirty="0"/>
              <a:t> </a:t>
            </a:r>
            <a:r>
              <a:rPr lang="tr-TR" sz="3600" dirty="0" err="1"/>
              <a:t>genes</a:t>
            </a:r>
            <a:r>
              <a:rPr lang="tr-TR" sz="3600" dirty="0"/>
              <a:t>,</a:t>
            </a:r>
          </a:p>
          <a:p>
            <a:pPr marL="171450" indent="-171450" algn="just" defTabSz="438150">
              <a:spcBef>
                <a:spcPts val="0"/>
              </a:spcBef>
              <a:buSzPct val="100000"/>
              <a:buFontTx/>
              <a:buChar char="•"/>
              <a:defRPr sz="2700">
                <a:solidFill>
                  <a:srgbClr val="FFFFFF"/>
                </a:solidFill>
              </a:defRPr>
            </a:pPr>
            <a:r>
              <a:rPr lang="tr-TR" sz="3600" dirty="0"/>
              <a:t>Evaluation of semen </a:t>
            </a:r>
            <a:r>
              <a:rPr lang="tr-TR" sz="3600" dirty="0" err="1"/>
              <a:t>quality</a:t>
            </a:r>
            <a:r>
              <a:rPr lang="tr-TR" sz="3600" dirty="0"/>
              <a:t> </a:t>
            </a:r>
            <a:r>
              <a:rPr lang="tr-TR" sz="3600" dirty="0" err="1"/>
              <a:t>prior</a:t>
            </a:r>
            <a:r>
              <a:rPr lang="tr-TR" sz="3600" dirty="0"/>
              <a:t> </a:t>
            </a:r>
            <a:r>
              <a:rPr lang="tr-TR" sz="3600" dirty="0" err="1"/>
              <a:t>to</a:t>
            </a:r>
            <a:r>
              <a:rPr lang="tr-TR" sz="3600" dirty="0"/>
              <a:t> AI,</a:t>
            </a:r>
          </a:p>
          <a:p>
            <a:pPr marL="171450" indent="-171450" algn="just" defTabSz="438150">
              <a:spcBef>
                <a:spcPts val="0"/>
              </a:spcBef>
              <a:buSzPct val="100000"/>
              <a:buFontTx/>
              <a:buChar char="•"/>
              <a:defRPr sz="2700">
                <a:solidFill>
                  <a:srgbClr val="FFFFFF"/>
                </a:solidFill>
              </a:defRPr>
            </a:pPr>
            <a:r>
              <a:rPr lang="tr-TR" sz="3600" dirty="0" err="1"/>
              <a:t>Early</a:t>
            </a:r>
            <a:r>
              <a:rPr lang="tr-TR" sz="3600" dirty="0"/>
              <a:t> </a:t>
            </a:r>
            <a:r>
              <a:rPr lang="tr-TR" sz="3600" dirty="0" err="1"/>
              <a:t>detection</a:t>
            </a:r>
            <a:r>
              <a:rPr lang="tr-TR" sz="3600" dirty="0"/>
              <a:t> of </a:t>
            </a:r>
            <a:r>
              <a:rPr lang="tr-TR" sz="3600" dirty="0" err="1"/>
              <a:t>male</a:t>
            </a:r>
            <a:r>
              <a:rPr lang="tr-TR" sz="3600" dirty="0"/>
              <a:t> </a:t>
            </a:r>
            <a:r>
              <a:rPr lang="tr-TR" sz="3600" dirty="0" err="1"/>
              <a:t>reproductive</a:t>
            </a:r>
            <a:r>
              <a:rPr lang="tr-TR" sz="3600" dirty="0"/>
              <a:t> </a:t>
            </a:r>
            <a:r>
              <a:rPr lang="tr-TR" sz="3600" dirty="0" err="1"/>
              <a:t>pathologies</a:t>
            </a:r>
            <a:r>
              <a:rPr lang="tr-TR" sz="3600" dirty="0"/>
              <a:t>,</a:t>
            </a:r>
          </a:p>
          <a:p>
            <a:pPr marL="171450" indent="-171450" algn="just" defTabSz="438150">
              <a:spcBef>
                <a:spcPts val="0"/>
              </a:spcBef>
              <a:buSzPct val="100000"/>
              <a:buFontTx/>
              <a:buChar char="•"/>
              <a:defRPr sz="2700">
                <a:solidFill>
                  <a:srgbClr val="FFFFFF"/>
                </a:solidFill>
              </a:defRPr>
            </a:pPr>
            <a:r>
              <a:rPr lang="tr-TR" sz="3600" dirty="0"/>
              <a:t>Semen </a:t>
            </a:r>
            <a:r>
              <a:rPr lang="tr-TR" sz="3600" dirty="0" err="1"/>
              <a:t>preservation</a:t>
            </a:r>
            <a:endParaRPr lang="tr-TR" sz="3600" dirty="0"/>
          </a:p>
          <a:p>
            <a:pPr marL="171450" indent="-171450" algn="just" defTabSz="438150">
              <a:spcBef>
                <a:spcPts val="0"/>
              </a:spcBef>
              <a:buSzPct val="100000"/>
              <a:buFontTx/>
              <a:buChar char="•"/>
              <a:defRPr sz="2700">
                <a:solidFill>
                  <a:srgbClr val="FFFFFF"/>
                </a:solidFill>
              </a:defRPr>
            </a:pPr>
            <a:r>
              <a:rPr lang="tr-TR" sz="3600" dirty="0" err="1"/>
              <a:t>Overcome</a:t>
            </a:r>
            <a:r>
              <a:rPr lang="tr-TR" sz="3600" dirty="0"/>
              <a:t> </a:t>
            </a:r>
            <a:r>
              <a:rPr lang="tr-TR" sz="3600" dirty="0" err="1"/>
              <a:t>problems</a:t>
            </a:r>
            <a:r>
              <a:rPr lang="tr-TR" sz="3600" dirty="0"/>
              <a:t> </a:t>
            </a:r>
            <a:r>
              <a:rPr lang="tr-TR" sz="3600" dirty="0" err="1"/>
              <a:t>associated</a:t>
            </a:r>
            <a:r>
              <a:rPr lang="tr-TR" sz="3600" dirty="0"/>
              <a:t> </a:t>
            </a:r>
            <a:r>
              <a:rPr lang="tr-TR" sz="3600" dirty="0" err="1"/>
              <a:t>with</a:t>
            </a:r>
            <a:r>
              <a:rPr lang="tr-TR" sz="3600" dirty="0"/>
              <a:t> </a:t>
            </a:r>
            <a:r>
              <a:rPr lang="tr-TR" sz="3600" dirty="0" err="1"/>
              <a:t>the</a:t>
            </a:r>
            <a:r>
              <a:rPr lang="tr-TR" sz="3600" dirty="0"/>
              <a:t> </a:t>
            </a:r>
            <a:r>
              <a:rPr lang="tr-TR" sz="3600" dirty="0" err="1"/>
              <a:t>refusal</a:t>
            </a:r>
            <a:r>
              <a:rPr lang="tr-TR" sz="3600" dirty="0"/>
              <a:t> </a:t>
            </a:r>
            <a:r>
              <a:rPr lang="tr-TR" sz="3600" dirty="0" err="1"/>
              <a:t>to</a:t>
            </a:r>
            <a:r>
              <a:rPr lang="tr-TR" sz="3600" dirty="0"/>
              <a:t> </a:t>
            </a:r>
            <a:r>
              <a:rPr lang="tr-TR" sz="3600" dirty="0" err="1"/>
              <a:t>breed</a:t>
            </a:r>
            <a:r>
              <a:rPr lang="tr-TR" sz="3600" dirty="0"/>
              <a:t> (</a:t>
            </a:r>
            <a:r>
              <a:rPr lang="tr-TR" sz="3600" dirty="0" err="1"/>
              <a:t>psychological</a:t>
            </a:r>
            <a:r>
              <a:rPr lang="tr-TR" sz="3600" dirty="0"/>
              <a:t> </a:t>
            </a:r>
            <a:r>
              <a:rPr lang="tr-TR" sz="3600" dirty="0" err="1"/>
              <a:t>or</a:t>
            </a:r>
            <a:r>
              <a:rPr lang="tr-TR" sz="3600" dirty="0"/>
              <a:t> </a:t>
            </a:r>
            <a:r>
              <a:rPr lang="tr-TR" sz="3600" dirty="0" err="1"/>
              <a:t>physical</a:t>
            </a:r>
            <a:r>
              <a:rPr lang="tr-TR" sz="3600" dirty="0"/>
              <a:t> </a:t>
            </a:r>
            <a:r>
              <a:rPr lang="tr-TR" sz="3600" dirty="0" err="1"/>
              <a:t>reasons</a:t>
            </a:r>
            <a:r>
              <a:rPr lang="tr-TR" sz="3600" dirty="0"/>
              <a:t>, </a:t>
            </a:r>
            <a:r>
              <a:rPr lang="tr-TR" sz="3600" dirty="0" err="1"/>
              <a:t>precocious</a:t>
            </a:r>
            <a:r>
              <a:rPr lang="tr-TR" sz="3600" dirty="0"/>
              <a:t> </a:t>
            </a:r>
            <a:r>
              <a:rPr lang="tr-TR" sz="3600" dirty="0" err="1"/>
              <a:t>ejaculation</a:t>
            </a:r>
            <a:r>
              <a:rPr lang="tr-TR" sz="3600" dirty="0"/>
              <a:t>), </a:t>
            </a:r>
            <a:r>
              <a:rPr lang="tr-TR" sz="3600" dirty="0" err="1"/>
              <a:t>inexperienced</a:t>
            </a:r>
            <a:r>
              <a:rPr lang="tr-TR" sz="3600" dirty="0"/>
              <a:t> </a:t>
            </a:r>
            <a:r>
              <a:rPr lang="tr-TR" sz="3600" dirty="0" err="1"/>
              <a:t>males</a:t>
            </a:r>
            <a:endParaRPr lang="tr-TR" sz="3600" dirty="0"/>
          </a:p>
          <a:p>
            <a:pPr marL="171450" indent="-171450" algn="just" defTabSz="438150">
              <a:spcBef>
                <a:spcPts val="0"/>
              </a:spcBef>
              <a:buSzPct val="100000"/>
              <a:buFontTx/>
              <a:buChar char="•"/>
              <a:defRPr sz="2700">
                <a:solidFill>
                  <a:srgbClr val="FFFFFF"/>
                </a:solidFill>
              </a:defRPr>
            </a:pPr>
            <a:r>
              <a:rPr lang="tr-TR" sz="3600" dirty="0"/>
              <a:t>May </a:t>
            </a:r>
            <a:r>
              <a:rPr lang="tr-TR" sz="3600" dirty="0" err="1"/>
              <a:t>overcome</a:t>
            </a:r>
            <a:r>
              <a:rPr lang="tr-TR" sz="3600" dirty="0"/>
              <a:t> </a:t>
            </a:r>
            <a:r>
              <a:rPr lang="tr-TR" sz="3600" dirty="0" err="1"/>
              <a:t>quarantine</a:t>
            </a:r>
            <a:r>
              <a:rPr lang="tr-TR" sz="3600" dirty="0"/>
              <a:t> </a:t>
            </a:r>
            <a:r>
              <a:rPr lang="tr-TR" sz="3600" dirty="0" err="1"/>
              <a:t>restrictions</a:t>
            </a:r>
            <a:endParaRPr lang="tr-TR" sz="3600" dirty="0"/>
          </a:p>
          <a:p>
            <a:pPr marL="171450" indent="-171450" algn="just" defTabSz="438150">
              <a:spcBef>
                <a:spcPts val="0"/>
              </a:spcBef>
              <a:buSzPct val="100000"/>
              <a:buChar char="•"/>
              <a:defRPr sz="2700">
                <a:solidFill>
                  <a:srgbClr val="FFFFFF"/>
                </a:solidFill>
              </a:defRPr>
            </a:pPr>
            <a:r>
              <a:rPr lang="tr-TR" sz="3600" dirty="0"/>
              <a:t>Semen </a:t>
            </a:r>
            <a:r>
              <a:rPr lang="tr-TR" sz="3600" dirty="0" err="1"/>
              <a:t>collection</a:t>
            </a:r>
            <a:r>
              <a:rPr lang="tr-TR" sz="3600" dirty="0"/>
              <a:t> </a:t>
            </a:r>
            <a:r>
              <a:rPr lang="tr-TR" sz="3600" dirty="0" err="1"/>
              <a:t>without</a:t>
            </a:r>
            <a:r>
              <a:rPr lang="tr-TR" sz="3600" dirty="0"/>
              <a:t> </a:t>
            </a:r>
            <a:r>
              <a:rPr lang="tr-TR" sz="3600" dirty="0" err="1"/>
              <a:t>interruption</a:t>
            </a:r>
            <a:r>
              <a:rPr lang="tr-TR" sz="3600" dirty="0"/>
              <a:t> of </a:t>
            </a:r>
            <a:r>
              <a:rPr lang="tr-TR" sz="3600" dirty="0" err="1"/>
              <a:t>the</a:t>
            </a:r>
            <a:endParaRPr lang="tr-TR" sz="3600" dirty="0"/>
          </a:p>
          <a:p>
            <a:pPr marL="0" indent="0" algn="just" defTabSz="438150">
              <a:spcBef>
                <a:spcPts val="0"/>
              </a:spcBef>
              <a:buSzPct val="100000"/>
              <a:buNone/>
              <a:defRPr sz="2700">
                <a:solidFill>
                  <a:srgbClr val="FFFFFF"/>
                </a:solidFill>
              </a:defRPr>
            </a:pPr>
            <a:r>
              <a:rPr lang="tr-TR" sz="3600" dirty="0" err="1"/>
              <a:t>male</a:t>
            </a:r>
            <a:r>
              <a:rPr lang="tr-TR" sz="3600" dirty="0"/>
              <a:t> </a:t>
            </a:r>
            <a:r>
              <a:rPr lang="tr-TR" sz="3600" dirty="0" err="1"/>
              <a:t>activity</a:t>
            </a:r>
            <a:r>
              <a:rPr lang="tr-TR" sz="3600" dirty="0"/>
              <a:t> (</a:t>
            </a:r>
            <a:r>
              <a:rPr lang="tr-TR" sz="3600" dirty="0" err="1"/>
              <a:t>show</a:t>
            </a:r>
            <a:r>
              <a:rPr lang="tr-TR" sz="3600" dirty="0"/>
              <a:t> </a:t>
            </a:r>
            <a:r>
              <a:rPr lang="tr-TR" sz="3600" dirty="0" err="1"/>
              <a:t>or</a:t>
            </a:r>
            <a:r>
              <a:rPr lang="tr-TR" sz="3600" dirty="0"/>
              <a:t> </a:t>
            </a:r>
            <a:r>
              <a:rPr lang="tr-TR" sz="3600" dirty="0" err="1"/>
              <a:t>training</a:t>
            </a:r>
            <a:r>
              <a:rPr lang="tr-TR" sz="3600" dirty="0"/>
              <a:t>),</a:t>
            </a:r>
          </a:p>
          <a:p>
            <a:pPr marL="0" indent="0" algn="just" defTabSz="438150">
              <a:spcBef>
                <a:spcPts val="0"/>
              </a:spcBef>
              <a:buSzPct val="100000"/>
              <a:buNone/>
              <a:defRPr sz="2700">
                <a:solidFill>
                  <a:srgbClr val="FFFFFF"/>
                </a:solidFill>
              </a:defRPr>
            </a:pPr>
            <a:endParaRPr lang="tr-TR" dirty="0"/>
          </a:p>
          <a:p>
            <a:pPr marL="0" indent="0" algn="just" defTabSz="438150">
              <a:spcBef>
                <a:spcPts val="0"/>
              </a:spcBef>
              <a:buSzPct val="100000"/>
              <a:buNone/>
              <a:defRPr sz="2700">
                <a:solidFill>
                  <a:srgbClr val="FFFFFF"/>
                </a:solidFill>
              </a:defRPr>
            </a:pPr>
            <a:endParaRPr lang="tr-TR" dirty="0"/>
          </a:p>
          <a:p>
            <a:pPr marL="0" indent="0" algn="just" defTabSz="438150">
              <a:spcBef>
                <a:spcPts val="0"/>
              </a:spcBef>
              <a:buSzPct val="100000"/>
              <a:buNone/>
              <a:defRPr sz="2700">
                <a:solidFill>
                  <a:srgbClr val="FFFFFF"/>
                </a:solidFill>
              </a:defRPr>
            </a:pPr>
            <a:endParaRPr lang="tr-TR" dirty="0"/>
          </a:p>
          <a:p>
            <a:pPr marL="0" indent="0" algn="just" defTabSz="438150">
              <a:spcBef>
                <a:spcPts val="0"/>
              </a:spcBef>
              <a:buSzPct val="100000"/>
              <a:buNone/>
              <a:defRPr sz="2700">
                <a:solidFill>
                  <a:srgbClr val="FFFFFF"/>
                </a:solidFill>
              </a:defRPr>
            </a:pPr>
            <a:endParaRPr lang="tr-TR" dirty="0"/>
          </a:p>
          <a:p>
            <a:pPr marL="0" indent="0" algn="just" defTabSz="438150">
              <a:spcBef>
                <a:spcPts val="0"/>
              </a:spcBef>
              <a:buSzPct val="100000"/>
              <a:buNone/>
              <a:defRPr sz="2700">
                <a:solidFill>
                  <a:srgbClr val="FFFFFF"/>
                </a:solidFill>
              </a:defRPr>
            </a:pPr>
            <a:endParaRPr lang="tr-TR" dirty="0"/>
          </a:p>
          <a:p>
            <a:pPr marL="171450" indent="-171450" algn="just" defTabSz="438150">
              <a:spcBef>
                <a:spcPts val="0"/>
              </a:spcBef>
              <a:buSzPct val="100000"/>
              <a:buChar char="•"/>
              <a:defRPr sz="2700">
                <a:solidFill>
                  <a:srgbClr val="FFFFFF"/>
                </a:solidFill>
              </a:defRPr>
            </a:pPr>
            <a:endParaRPr dirty="0"/>
          </a:p>
        </p:txBody>
      </p:sp>
      <p:sp>
        <p:nvSpPr>
          <p:cNvPr id="166" name="Dez-Avantajlar"/>
          <p:cNvSpPr/>
          <p:nvPr/>
        </p:nvSpPr>
        <p:spPr>
          <a:xfrm>
            <a:off x="7305452" y="277617"/>
            <a:ext cx="5067609" cy="1136913"/>
          </a:xfrm>
          <a:prstGeom prst="rect">
            <a:avLst/>
          </a:prstGeom>
          <a:blipFill rotWithShape="1">
            <a:blip r:embed="rId3"/>
            <a:srcRect/>
            <a:tile tx="0" ty="0" sx="100000" sy="100000" flip="none" algn="tl"/>
          </a:blip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rmAutofit/>
          </a:bodyPr>
          <a:lstStyle>
            <a:lvl1pPr>
              <a:defRPr sz="3600">
                <a:solidFill>
                  <a:srgbClr val="FFFFFF"/>
                </a:solidFill>
              </a:defRPr>
            </a:lvl1pPr>
          </a:lstStyle>
          <a:p>
            <a:r>
              <a:rPr lang="tr-TR" dirty="0" err="1"/>
              <a:t>Potential</a:t>
            </a:r>
            <a:r>
              <a:rPr lang="tr-TR" dirty="0"/>
              <a:t> </a:t>
            </a:r>
            <a:r>
              <a:rPr lang="tr-TR" dirty="0" err="1"/>
              <a:t>Weakness</a:t>
            </a:r>
            <a:endParaRPr dirty="0"/>
          </a:p>
        </p:txBody>
      </p:sp>
      <p:sp>
        <p:nvSpPr>
          <p:cNvPr id="168" name="Fiziksel ya da psikolojik stress,…"/>
          <p:cNvSpPr/>
          <p:nvPr/>
        </p:nvSpPr>
        <p:spPr>
          <a:xfrm>
            <a:off x="6950388" y="1878087"/>
            <a:ext cx="5777737" cy="7119898"/>
          </a:xfrm>
          <a:prstGeom prst="rect">
            <a:avLst/>
          </a:prstGeom>
          <a:blipFill>
            <a:blip r:embed="rId3"/>
          </a:blip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28600" indent="-228600">
              <a:buSzPct val="100000"/>
              <a:buChar char="•"/>
              <a:defRPr sz="3600">
                <a:solidFill>
                  <a:srgbClr val="FFFFFF"/>
                </a:solidFill>
              </a:defRPr>
            </a:pPr>
            <a:r>
              <a:rPr lang="tr-TR" sz="2800" dirty="0" err="1"/>
              <a:t>Induction</a:t>
            </a:r>
            <a:r>
              <a:rPr lang="tr-TR" sz="2800" dirty="0"/>
              <a:t> of </a:t>
            </a:r>
            <a:r>
              <a:rPr lang="tr-TR" sz="2800" dirty="0" err="1"/>
              <a:t>physical</a:t>
            </a:r>
            <a:r>
              <a:rPr lang="tr-TR" sz="2800" dirty="0"/>
              <a:t> </a:t>
            </a:r>
            <a:r>
              <a:rPr lang="tr-TR" sz="2800" dirty="0" err="1"/>
              <a:t>or</a:t>
            </a:r>
            <a:r>
              <a:rPr lang="tr-TR" sz="2800" dirty="0"/>
              <a:t> </a:t>
            </a:r>
            <a:r>
              <a:rPr lang="tr-TR" sz="2800" dirty="0" err="1"/>
              <a:t>psychological</a:t>
            </a:r>
            <a:r>
              <a:rPr lang="tr-TR" sz="2800" dirty="0"/>
              <a:t> </a:t>
            </a:r>
            <a:r>
              <a:rPr lang="tr-TR" sz="2800" dirty="0" err="1"/>
              <a:t>trauma</a:t>
            </a:r>
            <a:r>
              <a:rPr lang="tr-TR" sz="2800" dirty="0"/>
              <a:t> </a:t>
            </a:r>
            <a:r>
              <a:rPr lang="tr-TR" sz="2800" dirty="0" err="1"/>
              <a:t>during</a:t>
            </a:r>
            <a:r>
              <a:rPr lang="tr-TR" sz="2800" dirty="0"/>
              <a:t> </a:t>
            </a:r>
            <a:r>
              <a:rPr lang="tr-TR" sz="2800" dirty="0" err="1"/>
              <a:t>the</a:t>
            </a:r>
            <a:r>
              <a:rPr lang="tr-TR" sz="2800" dirty="0"/>
              <a:t> AI </a:t>
            </a:r>
            <a:r>
              <a:rPr lang="tr-TR" sz="2800" dirty="0" err="1"/>
              <a:t>process</a:t>
            </a:r>
            <a:endParaRPr lang="tr-TR" sz="2800" dirty="0"/>
          </a:p>
          <a:p>
            <a:pPr marL="228600" indent="-228600">
              <a:buSzPct val="100000"/>
              <a:buChar char="•"/>
              <a:defRPr sz="3600">
                <a:solidFill>
                  <a:srgbClr val="FFFFFF"/>
                </a:solidFill>
              </a:defRPr>
            </a:pPr>
            <a:r>
              <a:rPr lang="tr-TR" sz="2800" dirty="0"/>
              <a:t> Risk of </a:t>
            </a:r>
            <a:r>
              <a:rPr lang="tr-TR" sz="2800" dirty="0" err="1"/>
              <a:t>performing</a:t>
            </a:r>
            <a:r>
              <a:rPr lang="tr-TR" sz="2800" dirty="0"/>
              <a:t> AI </a:t>
            </a:r>
            <a:r>
              <a:rPr lang="tr-TR" sz="2800" dirty="0" err="1"/>
              <a:t>for</a:t>
            </a:r>
            <a:r>
              <a:rPr lang="tr-TR" sz="2800" dirty="0"/>
              <a:t> </a:t>
            </a:r>
            <a:r>
              <a:rPr lang="tr-TR" sz="2800" dirty="0" err="1"/>
              <a:t>inappropriate</a:t>
            </a:r>
            <a:r>
              <a:rPr lang="tr-TR" sz="2800" dirty="0"/>
              <a:t> </a:t>
            </a:r>
            <a:r>
              <a:rPr lang="tr-TR" sz="2800" dirty="0" err="1"/>
              <a:t>reasons</a:t>
            </a:r>
            <a:endParaRPr lang="tr-TR" sz="2800" dirty="0"/>
          </a:p>
          <a:p>
            <a:pPr marL="228600" indent="-228600">
              <a:buSzPct val="100000"/>
              <a:buChar char="•"/>
              <a:defRPr sz="3600">
                <a:solidFill>
                  <a:srgbClr val="FFFFFF"/>
                </a:solidFill>
              </a:defRPr>
            </a:pPr>
            <a:r>
              <a:rPr lang="tr-TR" sz="2800" dirty="0" err="1"/>
              <a:t>Failure</a:t>
            </a:r>
            <a:r>
              <a:rPr lang="tr-TR" sz="2800" dirty="0"/>
              <a:t> in </a:t>
            </a:r>
            <a:r>
              <a:rPr lang="tr-TR" sz="2800" dirty="0" err="1"/>
              <a:t>careful</a:t>
            </a:r>
            <a:r>
              <a:rPr lang="tr-TR" sz="2800" dirty="0"/>
              <a:t> </a:t>
            </a:r>
            <a:r>
              <a:rPr lang="tr-TR" sz="2800" dirty="0" err="1"/>
              <a:t>clinical</a:t>
            </a:r>
            <a:r>
              <a:rPr lang="tr-TR" sz="2800" dirty="0"/>
              <a:t> </a:t>
            </a:r>
            <a:r>
              <a:rPr lang="tr-TR" sz="2800" dirty="0" err="1"/>
              <a:t>examination</a:t>
            </a:r>
            <a:r>
              <a:rPr lang="tr-TR" sz="2800" dirty="0"/>
              <a:t> of </a:t>
            </a:r>
            <a:r>
              <a:rPr lang="tr-TR" sz="2800" dirty="0" err="1"/>
              <a:t>the</a:t>
            </a:r>
            <a:r>
              <a:rPr lang="tr-TR" sz="2800" dirty="0"/>
              <a:t> </a:t>
            </a:r>
            <a:r>
              <a:rPr lang="tr-TR" sz="2800" dirty="0" err="1"/>
              <a:t>breeding</a:t>
            </a:r>
            <a:r>
              <a:rPr lang="tr-TR" sz="2800" dirty="0"/>
              <a:t> </a:t>
            </a:r>
            <a:r>
              <a:rPr lang="tr-TR" sz="2800" dirty="0" err="1"/>
              <a:t>animals</a:t>
            </a:r>
            <a:endParaRPr lang="tr-TR" sz="2800" dirty="0"/>
          </a:p>
          <a:p>
            <a:pPr marL="228600" indent="-228600">
              <a:buSzPct val="100000"/>
              <a:buChar char="•"/>
              <a:defRPr sz="3600">
                <a:solidFill>
                  <a:srgbClr val="FFFFFF"/>
                </a:solidFill>
              </a:defRPr>
            </a:pPr>
            <a:r>
              <a:rPr lang="tr-TR" sz="2800" dirty="0" err="1"/>
              <a:t>Potential</a:t>
            </a:r>
            <a:r>
              <a:rPr lang="tr-TR" sz="2800" dirty="0"/>
              <a:t> risk </a:t>
            </a:r>
            <a:r>
              <a:rPr lang="tr-TR" sz="2800" dirty="0" err="1"/>
              <a:t>for</a:t>
            </a:r>
            <a:r>
              <a:rPr lang="tr-TR" sz="2800" dirty="0"/>
              <a:t> </a:t>
            </a:r>
            <a:r>
              <a:rPr lang="tr-TR" sz="2800" dirty="0" err="1"/>
              <a:t>maintaining</a:t>
            </a:r>
            <a:r>
              <a:rPr lang="tr-TR" sz="2800" dirty="0"/>
              <a:t> </a:t>
            </a:r>
            <a:r>
              <a:rPr lang="tr-TR" sz="2800" dirty="0" err="1"/>
              <a:t>some</a:t>
            </a:r>
            <a:r>
              <a:rPr lang="tr-TR" sz="2800" dirty="0"/>
              <a:t> </a:t>
            </a:r>
            <a:r>
              <a:rPr lang="tr-TR" sz="2800" dirty="0" err="1"/>
              <a:t>disorders</a:t>
            </a:r>
            <a:r>
              <a:rPr lang="tr-TR" sz="2800" dirty="0"/>
              <a:t> in a </a:t>
            </a:r>
            <a:r>
              <a:rPr lang="tr-TR" sz="2800" dirty="0" err="1"/>
              <a:t>particular</a:t>
            </a:r>
            <a:r>
              <a:rPr lang="tr-TR" sz="2800" dirty="0"/>
              <a:t> </a:t>
            </a:r>
            <a:r>
              <a:rPr lang="tr-TR" sz="2800" dirty="0" err="1"/>
              <a:t>genetic</a:t>
            </a:r>
            <a:r>
              <a:rPr lang="tr-TR" sz="2800" dirty="0"/>
              <a:t> </a:t>
            </a:r>
            <a:r>
              <a:rPr lang="tr-TR" sz="2800" dirty="0" err="1"/>
              <a:t>line</a:t>
            </a:r>
            <a:r>
              <a:rPr lang="tr-TR" sz="2800" dirty="0"/>
              <a:t> (</a:t>
            </a:r>
            <a:r>
              <a:rPr lang="tr-TR" sz="2800" dirty="0" err="1"/>
              <a:t>hip</a:t>
            </a:r>
            <a:r>
              <a:rPr lang="tr-TR" sz="2800" dirty="0"/>
              <a:t> </a:t>
            </a:r>
            <a:r>
              <a:rPr lang="tr-TR" sz="2800" dirty="0" err="1"/>
              <a:t>dysplasia</a:t>
            </a:r>
            <a:r>
              <a:rPr lang="tr-TR" sz="2800" dirty="0"/>
              <a:t> </a:t>
            </a:r>
            <a:r>
              <a:rPr lang="tr-TR" sz="2800" dirty="0" err="1"/>
              <a:t>or</a:t>
            </a:r>
            <a:r>
              <a:rPr lang="tr-TR" sz="2800" dirty="0"/>
              <a:t> </a:t>
            </a:r>
            <a:r>
              <a:rPr lang="tr-TR" sz="2800" dirty="0" err="1"/>
              <a:t>anatomical</a:t>
            </a:r>
            <a:r>
              <a:rPr lang="tr-TR" sz="2800" dirty="0"/>
              <a:t> </a:t>
            </a:r>
            <a:r>
              <a:rPr lang="tr-TR" sz="2800" dirty="0" err="1"/>
              <a:t>abnormality</a:t>
            </a:r>
            <a:r>
              <a:rPr lang="tr-TR" sz="2800" dirty="0"/>
              <a:t> of </a:t>
            </a:r>
            <a:r>
              <a:rPr lang="tr-TR" sz="2800" dirty="0" err="1"/>
              <a:t>the</a:t>
            </a:r>
            <a:r>
              <a:rPr lang="tr-TR" sz="2800" dirty="0"/>
              <a:t> </a:t>
            </a:r>
            <a:r>
              <a:rPr lang="tr-TR" sz="2800" dirty="0" err="1"/>
              <a:t>reproductive</a:t>
            </a:r>
            <a:r>
              <a:rPr lang="tr-TR" sz="2800" dirty="0"/>
              <a:t> </a:t>
            </a:r>
            <a:r>
              <a:rPr lang="tr-TR" sz="2800" dirty="0" err="1"/>
              <a:t>tract</a:t>
            </a:r>
            <a:r>
              <a:rPr lang="tr-TR" sz="2800" dirty="0"/>
              <a:t>)</a:t>
            </a:r>
          </a:p>
          <a:p>
            <a:pPr marL="228600" indent="-228600">
              <a:buSzPct val="100000"/>
              <a:buChar char="•"/>
              <a:defRPr sz="3600">
                <a:solidFill>
                  <a:srgbClr val="FFFFFF"/>
                </a:solidFill>
              </a:defRPr>
            </a:pPr>
            <a:r>
              <a:rPr lang="tr-TR" sz="2800" dirty="0" err="1"/>
              <a:t>Potential</a:t>
            </a:r>
            <a:r>
              <a:rPr lang="tr-TR" sz="2800" dirty="0"/>
              <a:t> risk </a:t>
            </a:r>
            <a:r>
              <a:rPr lang="tr-TR" sz="2800" dirty="0" err="1"/>
              <a:t>for</a:t>
            </a:r>
            <a:r>
              <a:rPr lang="tr-TR" sz="2800" dirty="0"/>
              <a:t> </a:t>
            </a:r>
            <a:r>
              <a:rPr lang="tr-TR" sz="2800" dirty="0" err="1"/>
              <a:t>introduction</a:t>
            </a:r>
            <a:r>
              <a:rPr lang="tr-TR" sz="2800" dirty="0"/>
              <a:t> of </a:t>
            </a:r>
            <a:r>
              <a:rPr lang="tr-TR" sz="2800" dirty="0" err="1"/>
              <a:t>inherited</a:t>
            </a:r>
            <a:r>
              <a:rPr lang="tr-TR" sz="2800" dirty="0"/>
              <a:t> </a:t>
            </a:r>
            <a:r>
              <a:rPr lang="tr-TR" sz="2800" dirty="0" err="1"/>
              <a:t>diseases</a:t>
            </a:r>
            <a:r>
              <a:rPr lang="tr-TR" sz="2800" dirty="0"/>
              <a:t> </a:t>
            </a:r>
            <a:r>
              <a:rPr lang="tr-TR" sz="2800" dirty="0" err="1"/>
              <a:t>or</a:t>
            </a:r>
            <a:r>
              <a:rPr lang="tr-TR" sz="2800" dirty="0"/>
              <a:t> </a:t>
            </a:r>
            <a:r>
              <a:rPr lang="tr-TR" sz="2800" dirty="0" err="1"/>
              <a:t>abnormalities</a:t>
            </a:r>
            <a:endParaRPr lang="tr-TR" sz="2800" dirty="0"/>
          </a:p>
          <a:p>
            <a:pPr marL="228600" indent="-228600">
              <a:buSzPct val="100000"/>
              <a:buChar char="•"/>
              <a:defRPr sz="3600">
                <a:solidFill>
                  <a:srgbClr val="FFFFFF"/>
                </a:solidFill>
              </a:defRPr>
            </a:pPr>
            <a:r>
              <a:rPr lang="tr-TR" sz="2800" dirty="0"/>
              <a:t> </a:t>
            </a:r>
            <a:r>
              <a:rPr lang="tr-TR" sz="2800" dirty="0" err="1"/>
              <a:t>Potential</a:t>
            </a:r>
            <a:r>
              <a:rPr lang="tr-TR" sz="2800" dirty="0"/>
              <a:t> </a:t>
            </a:r>
            <a:r>
              <a:rPr lang="tr-TR" sz="2800" dirty="0" err="1"/>
              <a:t>overuse</a:t>
            </a:r>
            <a:r>
              <a:rPr lang="tr-TR" sz="2800" dirty="0"/>
              <a:t> of a </a:t>
            </a:r>
            <a:r>
              <a:rPr lang="tr-TR" sz="2800" dirty="0" err="1"/>
              <a:t>given</a:t>
            </a:r>
            <a:r>
              <a:rPr lang="tr-TR" sz="2800" dirty="0"/>
              <a:t> </a:t>
            </a:r>
            <a:r>
              <a:rPr lang="tr-TR" sz="2800" dirty="0" err="1"/>
              <a:t>male</a:t>
            </a:r>
            <a:r>
              <a:rPr lang="tr-TR" sz="2800" dirty="0"/>
              <a:t> </a:t>
            </a:r>
            <a:r>
              <a:rPr lang="tr-TR" sz="2800" dirty="0" err="1"/>
              <a:t>within</a:t>
            </a:r>
            <a:r>
              <a:rPr lang="tr-TR" sz="2800" dirty="0"/>
              <a:t> a </a:t>
            </a:r>
            <a:r>
              <a:rPr lang="tr-TR" sz="2800" dirty="0" err="1"/>
              <a:t>programme</a:t>
            </a:r>
            <a:r>
              <a:rPr lang="tr-TR" sz="2800" dirty="0"/>
              <a:t> </a:t>
            </a:r>
            <a:r>
              <a:rPr lang="tr-TR" sz="2800" dirty="0" err="1"/>
              <a:t>or</a:t>
            </a:r>
            <a:r>
              <a:rPr lang="tr-TR" sz="2800" dirty="0"/>
              <a:t> </a:t>
            </a:r>
            <a:r>
              <a:rPr lang="tr-TR" sz="2800" dirty="0" err="1"/>
              <a:t>breed</a:t>
            </a:r>
            <a:endParaRPr lang="tr-TR" sz="2800" dirty="0"/>
          </a:p>
          <a:p>
            <a:pPr marL="228600" indent="-228600">
              <a:buSzPct val="100000"/>
              <a:buChar char="•"/>
              <a:defRPr sz="3600">
                <a:solidFill>
                  <a:srgbClr val="FFFFFF"/>
                </a:solidFill>
              </a:defRPr>
            </a:pPr>
            <a:r>
              <a:rPr lang="tr-TR" sz="2800" dirty="0"/>
              <a:t>May </a:t>
            </a:r>
            <a:r>
              <a:rPr lang="tr-TR" sz="2800" dirty="0" err="1"/>
              <a:t>allow</a:t>
            </a:r>
            <a:r>
              <a:rPr lang="tr-TR" sz="2800" dirty="0"/>
              <a:t> </a:t>
            </a:r>
            <a:r>
              <a:rPr lang="tr-TR" sz="2800" dirty="0" err="1"/>
              <a:t>confusion</a:t>
            </a:r>
            <a:r>
              <a:rPr lang="tr-TR" sz="2800" dirty="0"/>
              <a:t> of </a:t>
            </a:r>
            <a:r>
              <a:rPr lang="tr-TR" sz="2800" dirty="0" err="1"/>
              <a:t>parentage</a:t>
            </a:r>
            <a:endParaRPr lang="tr-TR" sz="2800" dirty="0"/>
          </a:p>
          <a:p>
            <a:pPr marL="228600" indent="-228600">
              <a:buSzPct val="100000"/>
              <a:buChar char="•"/>
              <a:defRPr sz="3600">
                <a:solidFill>
                  <a:srgbClr val="FFFFFF"/>
                </a:solidFill>
              </a:defRPr>
            </a:pPr>
            <a:endParaRPr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0" name="Table"/>
          <p:cNvGraphicFramePr/>
          <p:nvPr>
            <p:extLst>
              <p:ext uri="{D42A27DB-BD31-4B8C-83A1-F6EECF244321}">
                <p14:modId xmlns:p14="http://schemas.microsoft.com/office/powerpoint/2010/main" val="2008998410"/>
              </p:ext>
            </p:extLst>
          </p:nvPr>
        </p:nvGraphicFramePr>
        <p:xfrm>
          <a:off x="108736" y="1986740"/>
          <a:ext cx="12787328" cy="8432234"/>
        </p:xfrm>
        <a:graphic>
          <a:graphicData uri="http://schemas.openxmlformats.org/drawingml/2006/table">
            <a:tbl>
              <a:tblPr firstRow="1" firstCol="1">
                <a:tableStyleId>{2708684C-4D16-4618-839F-0558EEFCDFE6}</a:tableStyleId>
              </a:tblPr>
              <a:tblGrid>
                <a:gridCol w="3196832">
                  <a:extLst>
                    <a:ext uri="{9D8B030D-6E8A-4147-A177-3AD203B41FA5}">
                      <a16:colId xmlns:a16="http://schemas.microsoft.com/office/drawing/2014/main" val="20000"/>
                    </a:ext>
                  </a:extLst>
                </a:gridCol>
                <a:gridCol w="3196832">
                  <a:extLst>
                    <a:ext uri="{9D8B030D-6E8A-4147-A177-3AD203B41FA5}">
                      <a16:colId xmlns:a16="http://schemas.microsoft.com/office/drawing/2014/main" val="20001"/>
                    </a:ext>
                  </a:extLst>
                </a:gridCol>
                <a:gridCol w="3196832">
                  <a:extLst>
                    <a:ext uri="{9D8B030D-6E8A-4147-A177-3AD203B41FA5}">
                      <a16:colId xmlns:a16="http://schemas.microsoft.com/office/drawing/2014/main" val="20002"/>
                    </a:ext>
                  </a:extLst>
                </a:gridCol>
                <a:gridCol w="3196832">
                  <a:extLst>
                    <a:ext uri="{9D8B030D-6E8A-4147-A177-3AD203B41FA5}">
                      <a16:colId xmlns:a16="http://schemas.microsoft.com/office/drawing/2014/main" val="20003"/>
                    </a:ext>
                  </a:extLst>
                </a:gridCol>
              </a:tblGrid>
              <a:tr h="810311">
                <a:tc>
                  <a:txBody>
                    <a:bodyPr/>
                    <a:lstStyle/>
                    <a:p>
                      <a:pPr>
                        <a:defRPr>
                          <a:solidFill>
                            <a:srgbClr val="000000"/>
                          </a:solidFill>
                        </a:defRPr>
                      </a:pPr>
                      <a:r>
                        <a:rPr sz="3600" dirty="0">
                          <a:solidFill>
                            <a:srgbClr val="45A7DE"/>
                          </a:solidFill>
                        </a:rPr>
                        <a:t>Fa</a:t>
                      </a:r>
                      <a:r>
                        <a:rPr lang="tr-TR" sz="3600" dirty="0" err="1">
                          <a:solidFill>
                            <a:srgbClr val="45A7DE"/>
                          </a:solidFill>
                        </a:rPr>
                        <a:t>ctor</a:t>
                      </a:r>
                      <a:endParaRPr sz="3600" dirty="0">
                        <a:solidFill>
                          <a:srgbClr val="45A7DE"/>
                        </a:solidFill>
                      </a:endParaRPr>
                    </a:p>
                  </a:txBody>
                  <a:tcPr marL="50800" marR="50800" marT="50800" marB="50800" anchor="ctr" horzOverflow="overflow"/>
                </a:tc>
                <a:tc gridSpan="3">
                  <a:txBody>
                    <a:bodyPr/>
                    <a:lstStyle/>
                    <a:p>
                      <a:pPr>
                        <a:defRPr>
                          <a:solidFill>
                            <a:srgbClr val="000000"/>
                          </a:solidFill>
                        </a:defRPr>
                      </a:pPr>
                      <a:r>
                        <a:rPr lang="tr-TR" sz="3600" dirty="0" err="1">
                          <a:solidFill>
                            <a:srgbClr val="45A7DE"/>
                          </a:solidFill>
                        </a:rPr>
                        <a:t>Cause</a:t>
                      </a:r>
                      <a:endParaRPr sz="3600" dirty="0">
                        <a:solidFill>
                          <a:srgbClr val="45A7DE"/>
                        </a:solidFill>
                      </a:endParaRPr>
                    </a:p>
                  </a:txBody>
                  <a:tcPr marL="50800" marR="50800" marT="50800" marB="50800" anchor="ctr" horzOverflow="overflow"/>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868694">
                <a:tc rowSpan="3">
                  <a:txBody>
                    <a:bodyPr/>
                    <a:lstStyle/>
                    <a:p>
                      <a:pPr>
                        <a:defRPr>
                          <a:solidFill>
                            <a:srgbClr val="000000"/>
                          </a:solidFill>
                        </a:defRPr>
                      </a:pPr>
                      <a:r>
                        <a:rPr lang="tr-TR" sz="3600" dirty="0" err="1">
                          <a:solidFill>
                            <a:srgbClr val="45A7DE"/>
                          </a:solidFill>
                        </a:rPr>
                        <a:t>Female-dependent</a:t>
                      </a:r>
                      <a:endParaRPr sz="3600" dirty="0">
                        <a:solidFill>
                          <a:srgbClr val="45A7DE"/>
                        </a:solidFill>
                      </a:endParaRPr>
                    </a:p>
                  </a:txBody>
                  <a:tcPr marL="50800" marR="50800" marT="50800" marB="50800" anchor="ctr" horzOverflow="overflow"/>
                </a:tc>
                <a:tc gridSpan="3">
                  <a:txBody>
                    <a:bodyPr/>
                    <a:lstStyle/>
                    <a:p>
                      <a:pPr>
                        <a:defRPr>
                          <a:solidFill>
                            <a:srgbClr val="000000"/>
                          </a:solidFill>
                        </a:defRPr>
                      </a:pPr>
                      <a:r>
                        <a:rPr lang="tr-TR" sz="3200" dirty="0">
                          <a:solidFill>
                            <a:srgbClr val="858585"/>
                          </a:solidFill>
                        </a:rPr>
                        <a:t>Male </a:t>
                      </a:r>
                      <a:r>
                        <a:rPr lang="tr-TR" sz="3200" dirty="0" err="1">
                          <a:solidFill>
                            <a:srgbClr val="858585"/>
                          </a:solidFill>
                        </a:rPr>
                        <a:t>Rejection</a:t>
                      </a:r>
                      <a:endParaRPr sz="3200" dirty="0">
                        <a:solidFill>
                          <a:srgbClr val="858585"/>
                        </a:solidFill>
                      </a:endParaRPr>
                    </a:p>
                  </a:txBody>
                  <a:tcPr marL="50800" marR="50800" marT="50800" marB="50800" anchor="ctr" horzOverflow="overflow"/>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1"/>
                  </a:ext>
                </a:extLst>
              </a:tr>
              <a:tr h="736293">
                <a:tc vMerge="1">
                  <a:txBody>
                    <a:bodyPr/>
                    <a:lstStyle/>
                    <a:p>
                      <a:endParaRPr lang="tr-TR"/>
                    </a:p>
                  </a:txBody>
                  <a:tcPr/>
                </a:tc>
                <a:tc gridSpan="3">
                  <a:txBody>
                    <a:bodyPr/>
                    <a:lstStyle/>
                    <a:p>
                      <a:pPr>
                        <a:defRPr>
                          <a:solidFill>
                            <a:srgbClr val="000000"/>
                          </a:solidFill>
                        </a:defRPr>
                      </a:pPr>
                      <a:r>
                        <a:rPr sz="3200" dirty="0">
                          <a:solidFill>
                            <a:srgbClr val="858585"/>
                          </a:solidFill>
                        </a:rPr>
                        <a:t>Ag</a:t>
                      </a:r>
                      <a:r>
                        <a:rPr lang="tr-TR" sz="3200" dirty="0" err="1">
                          <a:solidFill>
                            <a:srgbClr val="858585"/>
                          </a:solidFill>
                        </a:rPr>
                        <a:t>gression</a:t>
                      </a:r>
                      <a:endParaRPr sz="3200" dirty="0">
                        <a:solidFill>
                          <a:srgbClr val="858585"/>
                        </a:solidFill>
                      </a:endParaRPr>
                    </a:p>
                  </a:txBody>
                  <a:tcPr marL="50800" marR="50800" marT="50800" marB="50800" anchor="ctr" horzOverflow="overflow"/>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2"/>
                  </a:ext>
                </a:extLst>
              </a:tr>
              <a:tr h="813044">
                <a:tc vMerge="1">
                  <a:txBody>
                    <a:bodyPr/>
                    <a:lstStyle/>
                    <a:p>
                      <a:endParaRPr lang="tr-TR"/>
                    </a:p>
                  </a:txBody>
                  <a:tcPr/>
                </a:tc>
                <a:tc gridSpan="3">
                  <a:txBody>
                    <a:bodyPr/>
                    <a:lstStyle/>
                    <a:p>
                      <a:pPr>
                        <a:defRPr>
                          <a:solidFill>
                            <a:srgbClr val="000000"/>
                          </a:solidFill>
                        </a:defRPr>
                      </a:pPr>
                      <a:r>
                        <a:rPr lang="tr-TR" sz="3200" dirty="0" err="1">
                          <a:solidFill>
                            <a:srgbClr val="858585"/>
                          </a:solidFill>
                        </a:rPr>
                        <a:t>Congenital</a:t>
                      </a:r>
                      <a:r>
                        <a:rPr lang="tr-TR" sz="3200" dirty="0">
                          <a:solidFill>
                            <a:srgbClr val="858585"/>
                          </a:solidFill>
                        </a:rPr>
                        <a:t> </a:t>
                      </a:r>
                      <a:r>
                        <a:rPr lang="tr-TR" sz="3200" dirty="0" err="1">
                          <a:solidFill>
                            <a:srgbClr val="858585"/>
                          </a:solidFill>
                        </a:rPr>
                        <a:t>Anomalies</a:t>
                      </a:r>
                      <a:r>
                        <a:rPr lang="tr-TR" sz="3200" dirty="0">
                          <a:solidFill>
                            <a:srgbClr val="858585"/>
                          </a:solidFill>
                        </a:rPr>
                        <a:t> (</a:t>
                      </a:r>
                      <a:r>
                        <a:rPr lang="tr-TR" sz="3200" dirty="0" err="1">
                          <a:solidFill>
                            <a:srgbClr val="858585"/>
                          </a:solidFill>
                        </a:rPr>
                        <a:t>Vaginal</a:t>
                      </a:r>
                      <a:r>
                        <a:rPr lang="tr-TR" sz="3200" dirty="0">
                          <a:solidFill>
                            <a:srgbClr val="858585"/>
                          </a:solidFill>
                        </a:rPr>
                        <a:t> </a:t>
                      </a:r>
                      <a:r>
                        <a:rPr lang="tr-TR" sz="3200" dirty="0" err="1">
                          <a:solidFill>
                            <a:srgbClr val="858585"/>
                          </a:solidFill>
                        </a:rPr>
                        <a:t>Septum</a:t>
                      </a:r>
                      <a:r>
                        <a:rPr lang="tr-TR" sz="3200" dirty="0">
                          <a:solidFill>
                            <a:srgbClr val="858585"/>
                          </a:solidFill>
                        </a:rPr>
                        <a:t>, </a:t>
                      </a:r>
                      <a:r>
                        <a:rPr lang="tr-TR" sz="3200" dirty="0" err="1">
                          <a:solidFill>
                            <a:srgbClr val="858585"/>
                          </a:solidFill>
                        </a:rPr>
                        <a:t>hymen</a:t>
                      </a:r>
                      <a:r>
                        <a:rPr lang="tr-TR" sz="3200" dirty="0">
                          <a:solidFill>
                            <a:srgbClr val="858585"/>
                          </a:solidFill>
                        </a:rPr>
                        <a:t>)</a:t>
                      </a:r>
                      <a:endParaRPr sz="3200" dirty="0">
                        <a:solidFill>
                          <a:srgbClr val="858585"/>
                        </a:solidFill>
                      </a:endParaRPr>
                    </a:p>
                  </a:txBody>
                  <a:tcPr marL="50800" marR="50800" marT="50800" marB="50800" anchor="ctr" horzOverflow="overflow"/>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3"/>
                  </a:ext>
                </a:extLst>
              </a:tr>
              <a:tr h="637741">
                <a:tc rowSpan="3">
                  <a:txBody>
                    <a:bodyPr/>
                    <a:lstStyle/>
                    <a:p>
                      <a:pPr>
                        <a:defRPr>
                          <a:solidFill>
                            <a:srgbClr val="000000"/>
                          </a:solidFill>
                        </a:defRPr>
                      </a:pPr>
                      <a:r>
                        <a:rPr lang="tr-TR" sz="3600" dirty="0">
                          <a:solidFill>
                            <a:srgbClr val="45A7DE"/>
                          </a:solidFill>
                        </a:rPr>
                        <a:t>Male-</a:t>
                      </a:r>
                      <a:r>
                        <a:rPr lang="tr-TR" sz="3600" dirty="0" err="1">
                          <a:solidFill>
                            <a:srgbClr val="45A7DE"/>
                          </a:solidFill>
                        </a:rPr>
                        <a:t>dependent</a:t>
                      </a:r>
                      <a:endParaRPr sz="3600" dirty="0">
                        <a:solidFill>
                          <a:srgbClr val="45A7DE"/>
                        </a:solidFill>
                      </a:endParaRPr>
                    </a:p>
                  </a:txBody>
                  <a:tcPr marL="50800" marR="50800" marT="50800" marB="50800" anchor="ctr" horzOverflow="overflow"/>
                </a:tc>
                <a:tc gridSpan="3">
                  <a:txBody>
                    <a:bodyPr/>
                    <a:lstStyle/>
                    <a:p>
                      <a:pPr>
                        <a:defRPr>
                          <a:solidFill>
                            <a:srgbClr val="000000"/>
                          </a:solidFill>
                        </a:defRPr>
                      </a:pPr>
                      <a:r>
                        <a:rPr lang="tr-TR" sz="3200" dirty="0" err="1">
                          <a:solidFill>
                            <a:srgbClr val="858585"/>
                          </a:solidFill>
                        </a:rPr>
                        <a:t>Reduced</a:t>
                      </a:r>
                      <a:r>
                        <a:rPr lang="tr-TR" sz="3200" dirty="0">
                          <a:solidFill>
                            <a:srgbClr val="858585"/>
                          </a:solidFill>
                        </a:rPr>
                        <a:t> Libido</a:t>
                      </a:r>
                      <a:endParaRPr sz="3200" dirty="0">
                        <a:solidFill>
                          <a:srgbClr val="858585"/>
                        </a:solidFill>
                      </a:endParaRPr>
                    </a:p>
                  </a:txBody>
                  <a:tcPr marL="50800" marR="50800" marT="50800" marB="50800" anchor="ctr" horzOverflow="overflow"/>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4"/>
                  </a:ext>
                </a:extLst>
              </a:tr>
              <a:tr h="734541">
                <a:tc vMerge="1">
                  <a:txBody>
                    <a:bodyPr/>
                    <a:lstStyle/>
                    <a:p>
                      <a:endParaRPr lang="tr-TR"/>
                    </a:p>
                  </a:txBody>
                  <a:tcPr/>
                </a:tc>
                <a:tc gridSpan="3">
                  <a:txBody>
                    <a:bodyPr/>
                    <a:lstStyle/>
                    <a:p>
                      <a:pPr>
                        <a:defRPr>
                          <a:solidFill>
                            <a:srgbClr val="000000"/>
                          </a:solidFill>
                        </a:defRPr>
                      </a:pPr>
                      <a:r>
                        <a:rPr lang="tr-TR" sz="3200" dirty="0" err="1">
                          <a:solidFill>
                            <a:srgbClr val="858585"/>
                          </a:solidFill>
                        </a:rPr>
                        <a:t>Pain</a:t>
                      </a:r>
                      <a:endParaRPr sz="3200" dirty="0">
                        <a:solidFill>
                          <a:srgbClr val="858585"/>
                        </a:solidFill>
                      </a:endParaRPr>
                    </a:p>
                  </a:txBody>
                  <a:tcPr marL="50800" marR="50800" marT="50800" marB="50800" anchor="ctr" horzOverflow="overflow"/>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5"/>
                  </a:ext>
                </a:extLst>
              </a:tr>
              <a:tr h="557564">
                <a:tc vMerge="1">
                  <a:txBody>
                    <a:bodyPr/>
                    <a:lstStyle/>
                    <a:p>
                      <a:endParaRPr lang="tr-TR"/>
                    </a:p>
                  </a:txBody>
                  <a:tcPr/>
                </a:tc>
                <a:tc gridSpan="3">
                  <a:txBody>
                    <a:bodyPr/>
                    <a:lstStyle/>
                    <a:p>
                      <a:pPr>
                        <a:defRPr>
                          <a:solidFill>
                            <a:srgbClr val="000000"/>
                          </a:solidFill>
                        </a:defRPr>
                      </a:pPr>
                      <a:r>
                        <a:rPr lang="tr-TR" sz="3200" dirty="0" err="1">
                          <a:solidFill>
                            <a:srgbClr val="858585"/>
                          </a:solidFill>
                        </a:rPr>
                        <a:t>Physical</a:t>
                      </a:r>
                      <a:r>
                        <a:rPr lang="tr-TR" sz="3200" dirty="0">
                          <a:solidFill>
                            <a:srgbClr val="858585"/>
                          </a:solidFill>
                        </a:rPr>
                        <a:t> </a:t>
                      </a:r>
                      <a:r>
                        <a:rPr lang="tr-TR" sz="3200" dirty="0" err="1">
                          <a:solidFill>
                            <a:srgbClr val="858585"/>
                          </a:solidFill>
                        </a:rPr>
                        <a:t>deficiency</a:t>
                      </a:r>
                      <a:r>
                        <a:rPr lang="tr-TR" sz="3200" dirty="0">
                          <a:solidFill>
                            <a:srgbClr val="858585"/>
                          </a:solidFill>
                        </a:rPr>
                        <a:t> (</a:t>
                      </a:r>
                      <a:r>
                        <a:rPr lang="tr-TR" sz="3200" dirty="0" err="1">
                          <a:solidFill>
                            <a:srgbClr val="858585"/>
                          </a:solidFill>
                        </a:rPr>
                        <a:t>mount</a:t>
                      </a:r>
                      <a:r>
                        <a:rPr lang="tr-TR" sz="3200" dirty="0">
                          <a:solidFill>
                            <a:srgbClr val="858585"/>
                          </a:solidFill>
                        </a:rPr>
                        <a:t>, </a:t>
                      </a:r>
                      <a:r>
                        <a:rPr lang="tr-TR" sz="3200" dirty="0" err="1">
                          <a:solidFill>
                            <a:srgbClr val="858585"/>
                          </a:solidFill>
                        </a:rPr>
                        <a:t>erection</a:t>
                      </a:r>
                      <a:r>
                        <a:rPr lang="tr-TR" sz="3200" dirty="0">
                          <a:solidFill>
                            <a:srgbClr val="858585"/>
                          </a:solidFill>
                        </a:rPr>
                        <a:t>, </a:t>
                      </a:r>
                      <a:r>
                        <a:rPr lang="tr-TR" sz="3200" dirty="0" err="1">
                          <a:solidFill>
                            <a:srgbClr val="858585"/>
                          </a:solidFill>
                        </a:rPr>
                        <a:t>muscle</a:t>
                      </a:r>
                      <a:r>
                        <a:rPr lang="tr-TR" sz="3200" dirty="0">
                          <a:solidFill>
                            <a:srgbClr val="858585"/>
                          </a:solidFill>
                        </a:rPr>
                        <a:t> </a:t>
                      </a:r>
                      <a:r>
                        <a:rPr lang="tr-TR" sz="3200" dirty="0" err="1">
                          <a:solidFill>
                            <a:srgbClr val="858585"/>
                          </a:solidFill>
                        </a:rPr>
                        <a:t>or</a:t>
                      </a:r>
                      <a:r>
                        <a:rPr lang="tr-TR" sz="3200" dirty="0">
                          <a:solidFill>
                            <a:srgbClr val="858585"/>
                          </a:solidFill>
                        </a:rPr>
                        <a:t> </a:t>
                      </a:r>
                      <a:r>
                        <a:rPr lang="tr-TR" sz="3200" dirty="0" err="1">
                          <a:solidFill>
                            <a:srgbClr val="858585"/>
                          </a:solidFill>
                        </a:rPr>
                        <a:t>congenital</a:t>
                      </a:r>
                      <a:r>
                        <a:rPr lang="tr-TR" sz="3200" dirty="0">
                          <a:solidFill>
                            <a:srgbClr val="858585"/>
                          </a:solidFill>
                        </a:rPr>
                        <a:t> </a:t>
                      </a:r>
                      <a:r>
                        <a:rPr lang="tr-TR" sz="3200" dirty="0" err="1">
                          <a:solidFill>
                            <a:srgbClr val="858585"/>
                          </a:solidFill>
                        </a:rPr>
                        <a:t>problems</a:t>
                      </a:r>
                      <a:endParaRPr sz="3200" dirty="0">
                        <a:solidFill>
                          <a:srgbClr val="858585"/>
                        </a:solidFill>
                      </a:endParaRPr>
                    </a:p>
                  </a:txBody>
                  <a:tcPr marL="50800" marR="50800" marT="50800" marB="50800" anchor="ctr" horzOverflow="overflow"/>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6"/>
                  </a:ext>
                </a:extLst>
              </a:tr>
              <a:tr h="1027889">
                <a:tc rowSpan="3">
                  <a:txBody>
                    <a:bodyPr/>
                    <a:lstStyle/>
                    <a:p>
                      <a:pPr>
                        <a:defRPr>
                          <a:solidFill>
                            <a:srgbClr val="000000"/>
                          </a:solidFill>
                        </a:defRPr>
                      </a:pPr>
                      <a:r>
                        <a:rPr lang="tr-TR" sz="3600" dirty="0" err="1">
                          <a:solidFill>
                            <a:srgbClr val="45A7DE"/>
                          </a:solidFill>
                        </a:rPr>
                        <a:t>Both</a:t>
                      </a:r>
                      <a:endParaRPr sz="3600" dirty="0">
                        <a:solidFill>
                          <a:srgbClr val="45A7DE"/>
                        </a:solidFill>
                      </a:endParaRPr>
                    </a:p>
                  </a:txBody>
                  <a:tcPr marL="50800" marR="50800" marT="50800" marB="50800" anchor="ctr" horzOverflow="overflow">
                    <a:lnB w="12700">
                      <a:miter lim="400000"/>
                    </a:lnB>
                  </a:tcPr>
                </a:tc>
                <a:tc gridSpan="3">
                  <a:txBody>
                    <a:bodyPr/>
                    <a:lstStyle/>
                    <a:p>
                      <a:pPr>
                        <a:defRPr>
                          <a:solidFill>
                            <a:srgbClr val="000000"/>
                          </a:solidFill>
                        </a:defRPr>
                      </a:pPr>
                      <a:r>
                        <a:rPr lang="tr-TR" sz="3200" dirty="0" err="1">
                          <a:solidFill>
                            <a:srgbClr val="858585"/>
                          </a:solidFill>
                        </a:rPr>
                        <a:t>Inexperience</a:t>
                      </a:r>
                      <a:endParaRPr sz="3200" dirty="0">
                        <a:solidFill>
                          <a:srgbClr val="858585"/>
                        </a:solidFill>
                      </a:endParaRPr>
                    </a:p>
                  </a:txBody>
                  <a:tcPr marL="50800" marR="50800" marT="50800" marB="50800" anchor="ctr" horzOverflow="overflow"/>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7"/>
                  </a:ext>
                </a:extLst>
              </a:tr>
              <a:tr h="649801">
                <a:tc vMerge="1">
                  <a:txBody>
                    <a:bodyPr/>
                    <a:lstStyle/>
                    <a:p>
                      <a:endParaRPr lang="tr-TR"/>
                    </a:p>
                  </a:txBody>
                  <a:tcPr/>
                </a:tc>
                <a:tc gridSpan="3">
                  <a:txBody>
                    <a:bodyPr/>
                    <a:lstStyle/>
                    <a:p>
                      <a:pPr>
                        <a:defRPr>
                          <a:solidFill>
                            <a:srgbClr val="000000"/>
                          </a:solidFill>
                        </a:defRPr>
                      </a:pPr>
                      <a:r>
                        <a:rPr lang="tr-TR" sz="3200" dirty="0">
                          <a:solidFill>
                            <a:srgbClr val="858585"/>
                          </a:solidFill>
                        </a:rPr>
                        <a:t>Male </a:t>
                      </a:r>
                      <a:r>
                        <a:rPr lang="tr-TR" sz="3200" dirty="0" err="1">
                          <a:solidFill>
                            <a:srgbClr val="858585"/>
                          </a:solidFill>
                        </a:rPr>
                        <a:t>tofemale</a:t>
                      </a:r>
                      <a:r>
                        <a:rPr lang="tr-TR" sz="3200" dirty="0">
                          <a:solidFill>
                            <a:srgbClr val="858585"/>
                          </a:solidFill>
                        </a:rPr>
                        <a:t> </a:t>
                      </a:r>
                      <a:r>
                        <a:rPr lang="tr-TR" sz="3200" dirty="0" err="1">
                          <a:solidFill>
                            <a:srgbClr val="858585"/>
                          </a:solidFill>
                        </a:rPr>
                        <a:t>disproportion</a:t>
                      </a:r>
                      <a:endParaRPr sz="3200" dirty="0">
                        <a:solidFill>
                          <a:srgbClr val="858585"/>
                        </a:solidFill>
                      </a:endParaRPr>
                    </a:p>
                  </a:txBody>
                  <a:tcPr marL="50800" marR="50800" marT="50800" marB="50800" anchor="ctr" horzOverflow="overflow"/>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8"/>
                  </a:ext>
                </a:extLst>
              </a:tr>
              <a:tr h="658377">
                <a:tc vMerge="1">
                  <a:txBody>
                    <a:bodyPr/>
                    <a:lstStyle/>
                    <a:p>
                      <a:endParaRPr lang="tr-TR"/>
                    </a:p>
                  </a:txBody>
                  <a:tcPr/>
                </a:tc>
                <a:tc gridSpan="3">
                  <a:txBody>
                    <a:bodyPr/>
                    <a:lstStyle/>
                    <a:p>
                      <a:pPr>
                        <a:defRPr>
                          <a:solidFill>
                            <a:srgbClr val="000000"/>
                          </a:solidFill>
                        </a:defRPr>
                      </a:pPr>
                      <a:r>
                        <a:rPr lang="tr-TR" sz="3200" dirty="0" err="1">
                          <a:solidFill>
                            <a:srgbClr val="858585"/>
                          </a:solidFill>
                        </a:rPr>
                        <a:t>Social</a:t>
                      </a:r>
                      <a:r>
                        <a:rPr lang="tr-TR" sz="3200" dirty="0">
                          <a:solidFill>
                            <a:srgbClr val="858585"/>
                          </a:solidFill>
                        </a:rPr>
                        <a:t> </a:t>
                      </a:r>
                      <a:r>
                        <a:rPr lang="tr-TR" sz="3200" dirty="0" err="1">
                          <a:solidFill>
                            <a:srgbClr val="858585"/>
                          </a:solidFill>
                        </a:rPr>
                        <a:t>and</a:t>
                      </a:r>
                      <a:r>
                        <a:rPr lang="tr-TR" sz="3200" dirty="0">
                          <a:solidFill>
                            <a:srgbClr val="858585"/>
                          </a:solidFill>
                        </a:rPr>
                        <a:t> </a:t>
                      </a:r>
                      <a:r>
                        <a:rPr lang="tr-TR" sz="3200" dirty="0" err="1">
                          <a:solidFill>
                            <a:srgbClr val="858585"/>
                          </a:solidFill>
                        </a:rPr>
                        <a:t>Behavioral</a:t>
                      </a:r>
                      <a:r>
                        <a:rPr lang="tr-TR" sz="3200" dirty="0">
                          <a:solidFill>
                            <a:srgbClr val="858585"/>
                          </a:solidFill>
                        </a:rPr>
                        <a:t> </a:t>
                      </a:r>
                      <a:r>
                        <a:rPr lang="tr-TR" sz="3200" dirty="0" err="1">
                          <a:solidFill>
                            <a:srgbClr val="858585"/>
                          </a:solidFill>
                        </a:rPr>
                        <a:t>problems</a:t>
                      </a:r>
                      <a:r>
                        <a:rPr lang="tr-TR" sz="3200" dirty="0">
                          <a:solidFill>
                            <a:srgbClr val="858585"/>
                          </a:solidFill>
                        </a:rPr>
                        <a:t> (Dominant </a:t>
                      </a:r>
                      <a:r>
                        <a:rPr lang="tr-TR" sz="3200" dirty="0" err="1">
                          <a:solidFill>
                            <a:srgbClr val="858585"/>
                          </a:solidFill>
                        </a:rPr>
                        <a:t>female</a:t>
                      </a:r>
                      <a:r>
                        <a:rPr lang="tr-TR" sz="3200" dirty="0">
                          <a:solidFill>
                            <a:srgbClr val="858585"/>
                          </a:solidFill>
                        </a:rPr>
                        <a:t> </a:t>
                      </a:r>
                      <a:r>
                        <a:rPr lang="tr-TR" sz="3200" dirty="0" err="1">
                          <a:solidFill>
                            <a:srgbClr val="858585"/>
                          </a:solidFill>
                        </a:rPr>
                        <a:t>or</a:t>
                      </a:r>
                      <a:r>
                        <a:rPr lang="tr-TR" sz="3200" dirty="0">
                          <a:solidFill>
                            <a:srgbClr val="858585"/>
                          </a:solidFill>
                        </a:rPr>
                        <a:t> </a:t>
                      </a:r>
                      <a:r>
                        <a:rPr lang="tr-TR" sz="3200" dirty="0" err="1">
                          <a:solidFill>
                            <a:srgbClr val="858585"/>
                          </a:solidFill>
                        </a:rPr>
                        <a:t>social</a:t>
                      </a:r>
                      <a:r>
                        <a:rPr lang="tr-TR" sz="3200" dirty="0">
                          <a:solidFill>
                            <a:srgbClr val="858585"/>
                          </a:solidFill>
                        </a:rPr>
                        <a:t> </a:t>
                      </a:r>
                      <a:r>
                        <a:rPr lang="tr-TR" sz="3200" dirty="0" err="1">
                          <a:solidFill>
                            <a:srgbClr val="858585"/>
                          </a:solidFill>
                        </a:rPr>
                        <a:t>hierarchy</a:t>
                      </a:r>
                      <a:r>
                        <a:rPr lang="tr-TR" sz="3200" dirty="0">
                          <a:solidFill>
                            <a:srgbClr val="858585"/>
                          </a:solidFill>
                        </a:rPr>
                        <a:t>)</a:t>
                      </a:r>
                      <a:endParaRPr sz="3200" dirty="0">
                        <a:solidFill>
                          <a:srgbClr val="858585"/>
                        </a:solidFill>
                      </a:endParaRPr>
                    </a:p>
                  </a:txBody>
                  <a:tcPr marL="50800" marR="50800" marT="50800" marB="50800" anchor="ctr" horzOverflow="overflow">
                    <a:lnB w="12700">
                      <a:miter lim="400000"/>
                    </a:lnB>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9"/>
                  </a:ext>
                </a:extLst>
              </a:tr>
            </a:tbl>
          </a:graphicData>
        </a:graphic>
      </p:graphicFrame>
      <p:sp>
        <p:nvSpPr>
          <p:cNvPr id="171" name="Hangi durumlarda endikedir?"/>
          <p:cNvSpPr txBox="1">
            <a:spLocks noGrp="1"/>
          </p:cNvSpPr>
          <p:nvPr>
            <p:ph type="title"/>
          </p:nvPr>
        </p:nvSpPr>
        <p:spPr>
          <a:xfrm>
            <a:off x="406158" y="-24013"/>
            <a:ext cx="12192484" cy="2438401"/>
          </a:xfrm>
          <a:prstGeom prst="rect">
            <a:avLst/>
          </a:prstGeom>
        </p:spPr>
        <p:txBody>
          <a:bodyPr/>
          <a:lstStyle/>
          <a:p>
            <a:r>
              <a:rPr lang="tr-TR" dirty="0" err="1"/>
              <a:t>Indications</a:t>
            </a:r>
            <a:r>
              <a:rPr dirty="0"/>
              <a: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261C-0813-EC44-A9F2-FF1416766813}"/>
              </a:ext>
            </a:extLst>
          </p:cNvPr>
          <p:cNvSpPr>
            <a:spLocks noGrp="1"/>
          </p:cNvSpPr>
          <p:nvPr>
            <p:ph type="title"/>
          </p:nvPr>
        </p:nvSpPr>
        <p:spPr/>
        <p:txBody>
          <a:bodyPr/>
          <a:lstStyle/>
          <a:p>
            <a:r>
              <a:rPr lang="tr-TR" dirty="0"/>
              <a:t>Canine </a:t>
            </a:r>
            <a:r>
              <a:rPr lang="tr-TR" dirty="0" err="1"/>
              <a:t>estrus</a:t>
            </a:r>
            <a:r>
              <a:rPr lang="tr-TR" dirty="0"/>
              <a:t> </a:t>
            </a:r>
            <a:r>
              <a:rPr lang="tr-TR" dirty="0" err="1"/>
              <a:t>cycle</a:t>
            </a:r>
            <a:endParaRPr lang="tr-TR" dirty="0"/>
          </a:p>
        </p:txBody>
      </p:sp>
      <p:sp>
        <p:nvSpPr>
          <p:cNvPr id="6" name="TextBox 5">
            <a:extLst>
              <a:ext uri="{FF2B5EF4-FFF2-40B4-BE49-F238E27FC236}">
                <a16:creationId xmlns:a16="http://schemas.microsoft.com/office/drawing/2014/main" id="{CB019D65-E421-584B-B609-2ADF4B77231B}"/>
              </a:ext>
            </a:extLst>
          </p:cNvPr>
          <p:cNvSpPr txBox="1"/>
          <p:nvPr/>
        </p:nvSpPr>
        <p:spPr>
          <a:xfrm>
            <a:off x="811740" y="2333326"/>
            <a:ext cx="261610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tr-TR" dirty="0"/>
              <a:t>Mono-</a:t>
            </a:r>
            <a:r>
              <a:rPr lang="tr-TR" dirty="0" err="1"/>
              <a:t>estrus</a:t>
            </a:r>
            <a:endParaRPr kumimoji="0" lang="tr-TR" sz="4000" b="0" i="0" u="none" strike="noStrike" cap="none" spc="0" normalizeH="0" baseline="0" dirty="0">
              <a:ln>
                <a:noFill/>
              </a:ln>
              <a:solidFill>
                <a:srgbClr val="858585"/>
              </a:solidFill>
              <a:effectLst/>
              <a:uFillTx/>
              <a:latin typeface="+mn-lt"/>
              <a:ea typeface="+mn-ea"/>
              <a:cs typeface="+mn-cs"/>
              <a:sym typeface="Marker Felt"/>
            </a:endParaRPr>
          </a:p>
        </p:txBody>
      </p:sp>
      <p:sp>
        <p:nvSpPr>
          <p:cNvPr id="7" name="TextBox 6">
            <a:extLst>
              <a:ext uri="{FF2B5EF4-FFF2-40B4-BE49-F238E27FC236}">
                <a16:creationId xmlns:a16="http://schemas.microsoft.com/office/drawing/2014/main" id="{04D4601B-9EE6-4941-84BE-6CC55E0605DE}"/>
              </a:ext>
            </a:extLst>
          </p:cNvPr>
          <p:cNvSpPr txBox="1"/>
          <p:nvPr/>
        </p:nvSpPr>
        <p:spPr>
          <a:xfrm>
            <a:off x="4761538" y="2333327"/>
            <a:ext cx="174086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tr-TR" dirty="0"/>
              <a:t>4 </a:t>
            </a:r>
            <a:r>
              <a:rPr lang="tr-TR" dirty="0" err="1"/>
              <a:t>stages</a:t>
            </a:r>
            <a:endParaRPr kumimoji="0" lang="tr-TR" sz="4000" b="0" i="0" u="none" strike="noStrike" cap="none" spc="0" normalizeH="0" baseline="0" dirty="0">
              <a:ln>
                <a:noFill/>
              </a:ln>
              <a:solidFill>
                <a:srgbClr val="858585"/>
              </a:solidFill>
              <a:effectLst/>
              <a:uFillTx/>
              <a:latin typeface="+mn-lt"/>
              <a:ea typeface="+mn-ea"/>
              <a:cs typeface="+mn-cs"/>
              <a:sym typeface="Marker Felt"/>
            </a:endParaRPr>
          </a:p>
        </p:txBody>
      </p:sp>
      <p:sp>
        <p:nvSpPr>
          <p:cNvPr id="8" name="TextBox 7">
            <a:extLst>
              <a:ext uri="{FF2B5EF4-FFF2-40B4-BE49-F238E27FC236}">
                <a16:creationId xmlns:a16="http://schemas.microsoft.com/office/drawing/2014/main" id="{997958E5-0929-3D4A-942D-8CC0C1ED8DD9}"/>
              </a:ext>
            </a:extLst>
          </p:cNvPr>
          <p:cNvSpPr txBox="1"/>
          <p:nvPr/>
        </p:nvSpPr>
        <p:spPr>
          <a:xfrm>
            <a:off x="811740" y="3515785"/>
            <a:ext cx="482022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tr-TR" dirty="0"/>
              <a:t>Pro-</a:t>
            </a:r>
            <a:r>
              <a:rPr lang="tr-TR" dirty="0" err="1"/>
              <a:t>estrus</a:t>
            </a:r>
            <a:r>
              <a:rPr lang="tr-TR" dirty="0"/>
              <a:t> 9 </a:t>
            </a:r>
            <a:r>
              <a:rPr lang="tr-TR" dirty="0" err="1"/>
              <a:t>day</a:t>
            </a:r>
            <a:r>
              <a:rPr lang="tr-TR" dirty="0"/>
              <a:t> (3-27)</a:t>
            </a:r>
            <a:endParaRPr kumimoji="0" lang="tr-TR" sz="4000" b="0" i="0" u="none" strike="noStrike" cap="none" spc="0" normalizeH="0" baseline="0" dirty="0">
              <a:ln>
                <a:noFill/>
              </a:ln>
              <a:solidFill>
                <a:srgbClr val="858585"/>
              </a:solidFill>
              <a:effectLst/>
              <a:uFillTx/>
              <a:latin typeface="+mn-lt"/>
              <a:ea typeface="+mn-ea"/>
              <a:cs typeface="+mn-cs"/>
              <a:sym typeface="Marker Felt"/>
            </a:endParaRPr>
          </a:p>
        </p:txBody>
      </p:sp>
      <p:sp>
        <p:nvSpPr>
          <p:cNvPr id="9" name="TextBox 8">
            <a:extLst>
              <a:ext uri="{FF2B5EF4-FFF2-40B4-BE49-F238E27FC236}">
                <a16:creationId xmlns:a16="http://schemas.microsoft.com/office/drawing/2014/main" id="{C92B487A-8568-1B47-A0CF-82D05B3D8C35}"/>
              </a:ext>
            </a:extLst>
          </p:cNvPr>
          <p:cNvSpPr txBox="1"/>
          <p:nvPr/>
        </p:nvSpPr>
        <p:spPr>
          <a:xfrm>
            <a:off x="798915" y="4627630"/>
            <a:ext cx="484587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tr-TR" dirty="0" err="1"/>
              <a:t>Estrus</a:t>
            </a:r>
            <a:r>
              <a:rPr lang="tr-TR" dirty="0"/>
              <a:t> 9 </a:t>
            </a:r>
            <a:r>
              <a:rPr lang="tr-TR" dirty="0" err="1"/>
              <a:t>day</a:t>
            </a:r>
            <a:r>
              <a:rPr lang="tr-TR" dirty="0"/>
              <a:t> (1-21 </a:t>
            </a:r>
            <a:r>
              <a:rPr lang="tr-TR" dirty="0" err="1"/>
              <a:t>day</a:t>
            </a:r>
            <a:r>
              <a:rPr lang="tr-TR" dirty="0"/>
              <a:t>)</a:t>
            </a:r>
            <a:endParaRPr kumimoji="0" lang="tr-TR" sz="4000" b="0" i="0" u="none" strike="noStrike" cap="none" spc="0" normalizeH="0" baseline="0" dirty="0">
              <a:ln>
                <a:noFill/>
              </a:ln>
              <a:solidFill>
                <a:srgbClr val="858585"/>
              </a:solidFill>
              <a:effectLst/>
              <a:uFillTx/>
              <a:latin typeface="+mn-lt"/>
              <a:ea typeface="+mn-ea"/>
              <a:cs typeface="+mn-cs"/>
              <a:sym typeface="Marker Felt"/>
            </a:endParaRPr>
          </a:p>
        </p:txBody>
      </p:sp>
      <p:sp>
        <p:nvSpPr>
          <p:cNvPr id="10" name="TextBox 9">
            <a:extLst>
              <a:ext uri="{FF2B5EF4-FFF2-40B4-BE49-F238E27FC236}">
                <a16:creationId xmlns:a16="http://schemas.microsoft.com/office/drawing/2014/main" id="{061E953D-C71C-1A43-8190-137BE84A35F3}"/>
              </a:ext>
            </a:extLst>
          </p:cNvPr>
          <p:cNvSpPr txBox="1"/>
          <p:nvPr/>
        </p:nvSpPr>
        <p:spPr>
          <a:xfrm>
            <a:off x="811740" y="5884143"/>
            <a:ext cx="411490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tr-TR" dirty="0"/>
              <a:t>Met-</a:t>
            </a:r>
            <a:r>
              <a:rPr lang="tr-TR" dirty="0" err="1"/>
              <a:t>estrus</a:t>
            </a:r>
            <a:r>
              <a:rPr lang="tr-TR" dirty="0"/>
              <a:t>/</a:t>
            </a:r>
            <a:r>
              <a:rPr lang="tr-TR" dirty="0" err="1"/>
              <a:t>Diestrus</a:t>
            </a:r>
            <a:endParaRPr kumimoji="0" lang="tr-TR" sz="4000" b="0" i="0" u="none" strike="noStrike" cap="none" spc="0" normalizeH="0" baseline="0" dirty="0">
              <a:ln>
                <a:noFill/>
              </a:ln>
              <a:solidFill>
                <a:srgbClr val="858585"/>
              </a:solidFill>
              <a:effectLst/>
              <a:uFillTx/>
              <a:latin typeface="+mn-lt"/>
              <a:ea typeface="+mn-ea"/>
              <a:cs typeface="+mn-cs"/>
              <a:sym typeface="Marker Felt"/>
            </a:endParaRPr>
          </a:p>
        </p:txBody>
      </p:sp>
      <p:sp>
        <p:nvSpPr>
          <p:cNvPr id="11" name="TextBox 10">
            <a:extLst>
              <a:ext uri="{FF2B5EF4-FFF2-40B4-BE49-F238E27FC236}">
                <a16:creationId xmlns:a16="http://schemas.microsoft.com/office/drawing/2014/main" id="{03ADE4FF-0BE8-EA4B-8397-37E577B21C6C}"/>
              </a:ext>
            </a:extLst>
          </p:cNvPr>
          <p:cNvSpPr txBox="1"/>
          <p:nvPr/>
        </p:nvSpPr>
        <p:spPr>
          <a:xfrm>
            <a:off x="924186" y="7140657"/>
            <a:ext cx="184345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tr-TR" dirty="0" err="1"/>
              <a:t>Anestrus</a:t>
            </a:r>
            <a:endParaRPr kumimoji="0" lang="tr-TR" sz="4000" b="0" i="0" u="none" strike="noStrike" cap="none" spc="0" normalizeH="0" baseline="0" dirty="0">
              <a:ln>
                <a:noFill/>
              </a:ln>
              <a:solidFill>
                <a:srgbClr val="858585"/>
              </a:solidFill>
              <a:effectLst/>
              <a:uFillTx/>
              <a:latin typeface="+mn-lt"/>
              <a:ea typeface="+mn-ea"/>
              <a:cs typeface="+mn-cs"/>
              <a:sym typeface="Marker Felt"/>
            </a:endParaRPr>
          </a:p>
        </p:txBody>
      </p:sp>
    </p:spTree>
    <p:extLst>
      <p:ext uri="{BB962C8B-B14F-4D97-AF65-F5344CB8AC3E}">
        <p14:creationId xmlns:p14="http://schemas.microsoft.com/office/powerpoint/2010/main" val="1218039708"/>
      </p:ext>
    </p:extLst>
  </p:cSld>
  <p:clrMapOvr>
    <a:masterClrMapping/>
  </p:clrMapOvr>
  <p:transition spd="med"/>
</p:sld>
</file>

<file path=ppt/theme/theme1.xml><?xml version="1.0" encoding="utf-8"?>
<a:theme xmlns:a="http://schemas.openxmlformats.org/drawingml/2006/main" name="GraphPaper">
  <a:themeElements>
    <a:clrScheme name="GraphPaper">
      <a:dk1>
        <a:srgbClr val="008585"/>
      </a:dk1>
      <a:lt1>
        <a:srgbClr val="858585"/>
      </a:lt1>
      <a:dk2>
        <a:srgbClr val="5A554C"/>
      </a:dk2>
      <a:lt2>
        <a:srgbClr val="D8D7D7"/>
      </a:lt2>
      <a:accent1>
        <a:srgbClr val="3E93D7"/>
      </a:accent1>
      <a:accent2>
        <a:srgbClr val="67AB3C"/>
      </a:accent2>
      <a:accent3>
        <a:srgbClr val="D5A530"/>
      </a:accent3>
      <a:accent4>
        <a:srgbClr val="E17B2E"/>
      </a:accent4>
      <a:accent5>
        <a:srgbClr val="CC487C"/>
      </a:accent5>
      <a:accent6>
        <a:srgbClr val="4D45AC"/>
      </a:accent6>
      <a:hlink>
        <a:srgbClr val="0000FF"/>
      </a:hlink>
      <a:folHlink>
        <a:srgbClr val="FF00FF"/>
      </a:folHlink>
    </a:clrScheme>
    <a:fontScheme name="GraphPaper">
      <a:majorFont>
        <a:latin typeface="Marker Felt"/>
        <a:ea typeface="Marker Felt"/>
        <a:cs typeface="Marker Felt"/>
      </a:majorFont>
      <a:minorFont>
        <a:latin typeface="Marker Felt"/>
        <a:ea typeface="Marker Felt"/>
        <a:cs typeface="Marker Felt"/>
      </a:minorFont>
    </a:fontScheme>
    <a:fmtScheme name="Graph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313507"/>
            <a:satOff val="34334"/>
            <a:lumOff val="-8266"/>
            <a:alpha val="62000"/>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5B1D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phPaper">
  <a:themeElements>
    <a:clrScheme name="GraphPaper">
      <a:dk1>
        <a:srgbClr val="000000"/>
      </a:dk1>
      <a:lt1>
        <a:srgbClr val="FFFFFF"/>
      </a:lt1>
      <a:dk2>
        <a:srgbClr val="5A554C"/>
      </a:dk2>
      <a:lt2>
        <a:srgbClr val="D8D7D7"/>
      </a:lt2>
      <a:accent1>
        <a:srgbClr val="3E93D7"/>
      </a:accent1>
      <a:accent2>
        <a:srgbClr val="67AB3C"/>
      </a:accent2>
      <a:accent3>
        <a:srgbClr val="D5A530"/>
      </a:accent3>
      <a:accent4>
        <a:srgbClr val="E17B2E"/>
      </a:accent4>
      <a:accent5>
        <a:srgbClr val="CC487C"/>
      </a:accent5>
      <a:accent6>
        <a:srgbClr val="4D45AC"/>
      </a:accent6>
      <a:hlink>
        <a:srgbClr val="0000FF"/>
      </a:hlink>
      <a:folHlink>
        <a:srgbClr val="FF00FF"/>
      </a:folHlink>
    </a:clrScheme>
    <a:fontScheme name="GraphPaper">
      <a:majorFont>
        <a:latin typeface="Marker Felt"/>
        <a:ea typeface="Marker Felt"/>
        <a:cs typeface="Marker Felt"/>
      </a:majorFont>
      <a:minorFont>
        <a:latin typeface="Marker Felt"/>
        <a:ea typeface="Marker Felt"/>
        <a:cs typeface="Marker Felt"/>
      </a:minorFont>
    </a:fontScheme>
    <a:fmtScheme name="Graph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313507"/>
            <a:satOff val="34334"/>
            <a:lumOff val="-8266"/>
            <a:alpha val="62000"/>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5B1D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58585"/>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2023</TotalTime>
  <Words>3821</Words>
  <Application>Microsoft Macintosh PowerPoint</Application>
  <PresentationFormat>Custom</PresentationFormat>
  <Paragraphs>438</Paragraphs>
  <Slides>45</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-webkit-standard</vt:lpstr>
      <vt:lpstr>Arial</vt:lpstr>
      <vt:lpstr>Chalkduster</vt:lpstr>
      <vt:lpstr>Futura</vt:lpstr>
      <vt:lpstr>Gill Sans</vt:lpstr>
      <vt:lpstr>Helvetica</vt:lpstr>
      <vt:lpstr>Helvetica Neue</vt:lpstr>
      <vt:lpstr>Marker Felt</vt:lpstr>
      <vt:lpstr>GraphPaper</vt:lpstr>
      <vt:lpstr>Artificial insemination in Dogs &amp; Cats</vt:lpstr>
      <vt:lpstr>Goals to achieve</vt:lpstr>
      <vt:lpstr>PowerPoint Presentation</vt:lpstr>
      <vt:lpstr>What Artificial insemination is ?</vt:lpstr>
      <vt:lpstr>PowerPoint Presentation</vt:lpstr>
      <vt:lpstr>Why?</vt:lpstr>
      <vt:lpstr>Potential Benefits</vt:lpstr>
      <vt:lpstr>Indications?</vt:lpstr>
      <vt:lpstr>Canine estrus cycle</vt:lpstr>
      <vt:lpstr>AI Stages</vt:lpstr>
      <vt:lpstr>Sperm Collection</vt:lpstr>
      <vt:lpstr>Semen Collection</vt:lpstr>
      <vt:lpstr>Fresh Sperm Features</vt:lpstr>
      <vt:lpstr>Sperm Examination</vt:lpstr>
      <vt:lpstr>Why semen Examination ?</vt:lpstr>
      <vt:lpstr>What Sperm Evaluation consist of ?</vt:lpstr>
      <vt:lpstr>The Success of AI?</vt:lpstr>
      <vt:lpstr>Timing</vt:lpstr>
      <vt:lpstr>Vaginal Cytology, PG4, Vaginal endoscopy, USG</vt:lpstr>
      <vt:lpstr>PowerPoint Presentation</vt:lpstr>
      <vt:lpstr>PowerPoint Presentation</vt:lpstr>
      <vt:lpstr>PowerPoint Presentation</vt:lpstr>
      <vt:lpstr>PowerPoint Presentation</vt:lpstr>
      <vt:lpstr>Timing of Insemination</vt:lpstr>
      <vt:lpstr>Sperm type and Life span</vt:lpstr>
      <vt:lpstr>Insemination Techniques</vt:lpstr>
      <vt:lpstr>PowerPoint Presentation</vt:lpstr>
      <vt:lpstr>PowerPoint Presentation</vt:lpstr>
      <vt:lpstr>Goals to achieve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Spermanın Prezervasyonu</vt:lpstr>
      <vt:lpstr>Sonuç ?</vt:lpstr>
      <vt:lpstr>PowerPoint Presentation</vt:lpstr>
      <vt:lpstr>PowerPoint Presentation</vt:lpstr>
      <vt:lpstr>Strateji?</vt:lpstr>
      <vt:lpstr>Spermanın Dondurulması ve Saklanması</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insemination in Dogs &amp; Cats</dc:title>
  <cp:lastModifiedBy>Microsoft</cp:lastModifiedBy>
  <cp:revision>38</cp:revision>
  <dcterms:modified xsi:type="dcterms:W3CDTF">2019-04-25T13:00:35Z</dcterms:modified>
</cp:coreProperties>
</file>