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19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19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19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19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19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19 Ara 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19 Ara 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19 Ara 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19 Ara 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19 Ara 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19 Ara 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10000" b="-10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19 Ara 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bi.nlm.nih.gov/pmc/articles/PMC715900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D894347-C9A9-4BFD-8A6D-05A2B0CDD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284ED281-4082-46F9-86EE-D78901367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531D9B7-48AB-4407-A9E8-13391FCB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5210629" y="4242714"/>
            <a:ext cx="7104297"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0F146BA0-2264-94E7-2CE5-7433E7094C1D}"/>
              </a:ext>
            </a:extLst>
          </p:cNvPr>
          <p:cNvSpPr>
            <a:spLocks noGrp="1"/>
          </p:cNvSpPr>
          <p:nvPr>
            <p:ph type="ctrTitle"/>
          </p:nvPr>
        </p:nvSpPr>
        <p:spPr>
          <a:xfrm>
            <a:off x="838200" y="937845"/>
            <a:ext cx="6696453" cy="3643679"/>
          </a:xfrm>
        </p:spPr>
        <p:txBody>
          <a:bodyPr anchor="b">
            <a:normAutofit/>
          </a:bodyPr>
          <a:lstStyle/>
          <a:p>
            <a:pPr algn="l"/>
            <a:r>
              <a:rPr lang="tr-TR" sz="5200" b="1">
                <a:ea typeface="Calibri Light"/>
                <a:cs typeface="Calibri Light"/>
              </a:rPr>
              <a:t>Erim Arı</a:t>
            </a:r>
            <a:endParaRPr lang="tr-TR" sz="5200" b="1"/>
          </a:p>
        </p:txBody>
      </p:sp>
      <p:sp>
        <p:nvSpPr>
          <p:cNvPr id="3" name="Alt Başlık 2">
            <a:extLst>
              <a:ext uri="{FF2B5EF4-FFF2-40B4-BE49-F238E27FC236}">
                <a16:creationId xmlns:a16="http://schemas.microsoft.com/office/drawing/2014/main" id="{3259A305-4FD8-A0DF-1AD0-3CED1592EF62}"/>
              </a:ext>
            </a:extLst>
          </p:cNvPr>
          <p:cNvSpPr>
            <a:spLocks noGrp="1"/>
          </p:cNvSpPr>
          <p:nvPr>
            <p:ph type="subTitle" idx="1"/>
          </p:nvPr>
        </p:nvSpPr>
        <p:spPr>
          <a:xfrm>
            <a:off x="6882064" y="5041616"/>
            <a:ext cx="4471736" cy="1246472"/>
          </a:xfrm>
        </p:spPr>
        <p:txBody>
          <a:bodyPr vert="horz" lIns="91440" tIns="45720" rIns="91440" bIns="45720" rtlCol="0" anchor="ctr">
            <a:normAutofit/>
          </a:bodyPr>
          <a:lstStyle/>
          <a:p>
            <a:pPr algn="r"/>
            <a:r>
              <a:rPr lang="tr-TR" sz="2000">
                <a:ea typeface="Calibri"/>
                <a:cs typeface="Calibri"/>
              </a:rPr>
              <a:t>19030050</a:t>
            </a:r>
          </a:p>
          <a:p>
            <a:pPr algn="r"/>
            <a:r>
              <a:rPr lang="tr-TR" sz="2000">
                <a:ea typeface="Calibri"/>
                <a:cs typeface="Calibri"/>
              </a:rPr>
              <a:t>ECZACILIK FAKÜLTESİ</a:t>
            </a:r>
          </a:p>
          <a:p>
            <a:pPr algn="r"/>
            <a:r>
              <a:rPr lang="tr-TR" sz="2000">
                <a:ea typeface="Calibri"/>
                <a:cs typeface="Calibri"/>
              </a:rPr>
              <a:t>5.SINIF</a:t>
            </a:r>
          </a:p>
          <a:p>
            <a:pPr algn="r"/>
            <a:endParaRPr lang="tr-TR" sz="2000"/>
          </a:p>
        </p:txBody>
      </p:sp>
    </p:spTree>
    <p:extLst>
      <p:ext uri="{BB962C8B-B14F-4D97-AF65-F5344CB8AC3E}">
        <p14:creationId xmlns:p14="http://schemas.microsoft.com/office/powerpoint/2010/main" val="192865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9F94B35-7B7A-C6A4-2E8C-50CB3D1594AF}"/>
              </a:ext>
            </a:extLst>
          </p:cNvPr>
          <p:cNvSpPr>
            <a:spLocks noGrp="1"/>
          </p:cNvSpPr>
          <p:nvPr>
            <p:ph idx="1"/>
          </p:nvPr>
        </p:nvSpPr>
        <p:spPr>
          <a:xfrm>
            <a:off x="804582" y="271414"/>
            <a:ext cx="4619621" cy="3843666"/>
          </a:xfrm>
        </p:spPr>
        <p:txBody>
          <a:bodyPr vert="horz" lIns="91440" tIns="45720" rIns="91440" bIns="45720" rtlCol="0" anchor="t">
            <a:noAutofit/>
          </a:bodyPr>
          <a:lstStyle/>
          <a:p>
            <a:r>
              <a:rPr lang="tr-TR" sz="1800" b="1">
                <a:latin typeface="Calibri"/>
                <a:ea typeface="Cambria"/>
                <a:cs typeface="Calibri"/>
              </a:rPr>
              <a:t>Bu öğretim yöntemleri ve bunlarla ilişkili değerlendirme görevleri, yetkinlik elde etmek amacıyla dört farklı öğrenme düzeyini özetleyen </a:t>
            </a:r>
            <a:r>
              <a:rPr lang="tr-TR" sz="1800" b="1" err="1">
                <a:latin typeface="Calibri"/>
                <a:ea typeface="Cambria"/>
                <a:cs typeface="Calibri"/>
              </a:rPr>
              <a:t>Miller'ın</a:t>
            </a:r>
            <a:r>
              <a:rPr lang="tr-TR" sz="1800" b="1">
                <a:latin typeface="Calibri"/>
                <a:ea typeface="Cambria"/>
                <a:cs typeface="Calibri"/>
              </a:rPr>
              <a:t> yeterlilik modeline kategorize edilebilir. Bununla birlikte, bu yöntemlerin sözde "başarısı", doğrulanmış bir araçla güvenilir bir şekilde ölçülmemiştir, bunun yerine her çalışmadaki öğrencilerin geri bildirimlerine ve görüşlerine bağlıdır.</a:t>
            </a:r>
            <a:endParaRPr lang="tr-TR" sz="1800" b="1">
              <a:latin typeface="Calibri"/>
              <a:ea typeface="Calibri" panose="020F0502020204030204"/>
              <a:cs typeface="Calibri"/>
            </a:endParaRPr>
          </a:p>
          <a:p>
            <a:r>
              <a:rPr lang="tr-TR" sz="1800" b="1" err="1">
                <a:latin typeface="Calibri"/>
                <a:ea typeface="Cambria"/>
                <a:cs typeface="Calibri"/>
              </a:rPr>
              <a:t>Miller'a</a:t>
            </a:r>
            <a:r>
              <a:rPr lang="tr-TR" sz="1800" b="1">
                <a:latin typeface="Calibri"/>
                <a:ea typeface="Cambria"/>
                <a:cs typeface="Calibri"/>
              </a:rPr>
              <a:t> göre, yetkinliğe ulaşmak için, öğrenci birkaç gelişim aşamasından geçer: önce "nasıl olduğunu </a:t>
            </a:r>
            <a:r>
              <a:rPr lang="tr-TR" sz="1800" b="1" err="1">
                <a:latin typeface="Calibri"/>
                <a:ea typeface="Cambria"/>
                <a:cs typeface="Calibri"/>
              </a:rPr>
              <a:t>bilir"e</a:t>
            </a:r>
            <a:r>
              <a:rPr lang="tr-TR" sz="1800" b="1">
                <a:latin typeface="Calibri"/>
                <a:ea typeface="Cambria"/>
                <a:cs typeface="Calibri"/>
              </a:rPr>
              <a:t> doğru bir ilerleme yoluyla "</a:t>
            </a:r>
            <a:r>
              <a:rPr lang="tr-TR" sz="1800" b="1" err="1">
                <a:latin typeface="Calibri"/>
                <a:ea typeface="Cambria"/>
                <a:cs typeface="Calibri"/>
              </a:rPr>
              <a:t>bilir"e</a:t>
            </a:r>
            <a:r>
              <a:rPr lang="tr-TR" sz="1800" b="1">
                <a:latin typeface="Calibri"/>
                <a:ea typeface="Cambria"/>
                <a:cs typeface="Calibri"/>
              </a:rPr>
              <a:t> dayanır, ardından nihai hedef "yapar" olan "nasıl olduğunu </a:t>
            </a:r>
            <a:r>
              <a:rPr lang="tr-TR" sz="1800" b="1" err="1">
                <a:latin typeface="Calibri"/>
                <a:ea typeface="Cambria"/>
                <a:cs typeface="Calibri"/>
              </a:rPr>
              <a:t>gösterir"e</a:t>
            </a:r>
            <a:r>
              <a:rPr lang="tr-TR" sz="1800" b="1">
                <a:latin typeface="Calibri"/>
                <a:ea typeface="Cambria"/>
                <a:cs typeface="Calibri"/>
              </a:rPr>
              <a:t> geçiş. Örneğin, yasal davaların bir etik öğretme yöntemi olarak analizi, </a:t>
            </a:r>
            <a:r>
              <a:rPr lang="tr-TR" sz="1800" b="1" err="1">
                <a:latin typeface="Calibri"/>
                <a:ea typeface="Cambria"/>
                <a:cs typeface="Calibri"/>
              </a:rPr>
              <a:t>Miller'ın</a:t>
            </a:r>
            <a:r>
              <a:rPr lang="tr-TR" sz="1800" b="1">
                <a:latin typeface="Calibri"/>
                <a:ea typeface="Cambria"/>
                <a:cs typeface="Calibri"/>
              </a:rPr>
              <a:t> piramidinin temel seviyesini "bilir" yaklaşımı olarak temsil eder, yani karar verme becerilerini uygulama fırsatı olmadan yasal çerçeveler hakkında bilgi sahibi </a:t>
            </a:r>
            <a:r>
              <a:rPr lang="tr-TR" sz="1800" b="1" dirty="0">
                <a:latin typeface="Calibri"/>
                <a:ea typeface="Cambria"/>
                <a:cs typeface="Calibri"/>
              </a:rPr>
              <a:t>olmak. Bilindiği</a:t>
            </a:r>
            <a:r>
              <a:rPr lang="tr-TR" sz="1800" b="1">
                <a:latin typeface="Calibri"/>
                <a:ea typeface="Cambria"/>
                <a:cs typeface="Calibri"/>
              </a:rPr>
              <a:t> gibi, tüm yasalar etik değildir ve bunun tersi de geçerlidir.</a:t>
            </a:r>
            <a:endParaRPr lang="tr-TR" sz="1800" b="1">
              <a:latin typeface="Calibri"/>
              <a:ea typeface="Calibri"/>
              <a:cs typeface="Calibri"/>
            </a:endParaRPr>
          </a:p>
          <a:p>
            <a:endParaRPr lang="tr-TR" sz="1800" b="1">
              <a:ea typeface="Calibri"/>
              <a:cs typeface="Calibri"/>
            </a:endParaRPr>
          </a:p>
        </p:txBody>
      </p:sp>
      <p:pic>
        <p:nvPicPr>
          <p:cNvPr id="7" name="Picture 4" descr="Sarı renkli arka plan üzerinde, çizilen ışınlar ve kablosuyla ampul">
            <a:extLst>
              <a:ext uri="{FF2B5EF4-FFF2-40B4-BE49-F238E27FC236}">
                <a16:creationId xmlns:a16="http://schemas.microsoft.com/office/drawing/2014/main" id="{74D4D910-AD7F-ECC8-B330-2C3949C8D65D}"/>
              </a:ext>
            </a:extLst>
          </p:cNvPr>
          <p:cNvPicPr>
            <a:picLocks noChangeAspect="1"/>
          </p:cNvPicPr>
          <p:nvPr/>
        </p:nvPicPr>
        <p:blipFill rotWithShape="1">
          <a:blip r:embed="rId2"/>
          <a:srcRect l="44417" r="2092"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4906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1A4315E-8F4A-B277-9310-62A8D19F190E}"/>
              </a:ext>
            </a:extLst>
          </p:cNvPr>
          <p:cNvSpPr>
            <a:spLocks noGrp="1"/>
          </p:cNvSpPr>
          <p:nvPr>
            <p:ph idx="1"/>
          </p:nvPr>
        </p:nvSpPr>
        <p:spPr>
          <a:xfrm>
            <a:off x="770964" y="361062"/>
            <a:ext cx="5325592" cy="6129666"/>
          </a:xfrm>
        </p:spPr>
        <p:txBody>
          <a:bodyPr vert="horz" lIns="91440" tIns="45720" rIns="91440" bIns="45720" rtlCol="0" anchor="t">
            <a:noAutofit/>
          </a:bodyPr>
          <a:lstStyle/>
          <a:p>
            <a:r>
              <a:rPr lang="tr-TR" sz="1800" b="1">
                <a:latin typeface="Calibri"/>
                <a:ea typeface="Cambria"/>
                <a:cs typeface="Calibri"/>
              </a:rPr>
              <a:t>Birleşik Krallık'ta, 2003 yılında Eczacılık Hukuku ve Etik Öğretiminin Sağlanmasının Geliştirilmesi (APPLET) başlıklı bir proje, Birleşik Krallık'taki tüm okullarda standartlaştırılmış eczacılık etiği müfredatı geliştirmek ve öğrencilerin modern uygulamada karşılaşılan etik karmaşıklıkları keşfetmelerine yardımcı olmak için eczacılık okullarındaki öğretmenleri desteklemek amacıyla başlatılmıştır. Program, Birleşik Krallık'taki eczacılık okullarındaki mevcut müfredatın bir analizini ve öğretmenler tarafından bir web sitesi aracılığıyla erişilebilen ortak kaynakların geliştirilmesini içeriyordu. Bu girişim iyi karşılandı ve Birleşik Krallık'ta eczacılık etiğinin öğretilmesi için yaklaşımı ve kaynakları başarılı bir şekilde birleştirmeye başladı. Bununla birlikte, üç yıl sonra bu proje için fon kaybı, APPLET projesi için belirgin bir ivme kaybına ve kuruma özgü müdahalelerin sonuçlarını bildiren bireysel araştırmacılar veya küçük grupların yanı sıra bu alandaki araştırma çıktılarında müteakip bir düşüşe işaret etti.</a:t>
            </a:r>
            <a:endParaRPr lang="tr-TR" sz="1800" b="1" u="sng" baseline="30000">
              <a:latin typeface="Calibri"/>
              <a:ea typeface="Cambria"/>
              <a:cs typeface="Calibri"/>
            </a:endParaRPr>
          </a:p>
        </p:txBody>
      </p:sp>
      <p:pic>
        <p:nvPicPr>
          <p:cNvPr id="5" name="Picture 4" descr="Asılanan piller ve tabletler">
            <a:extLst>
              <a:ext uri="{FF2B5EF4-FFF2-40B4-BE49-F238E27FC236}">
                <a16:creationId xmlns:a16="http://schemas.microsoft.com/office/drawing/2014/main" id="{3591B354-3C49-A79D-C960-722FD00B16C0}"/>
              </a:ext>
            </a:extLst>
          </p:cNvPr>
          <p:cNvPicPr>
            <a:picLocks noChangeAspect="1"/>
          </p:cNvPicPr>
          <p:nvPr/>
        </p:nvPicPr>
        <p:blipFill rotWithShape="1">
          <a:blip r:embed="rId2"/>
          <a:srcRect l="24830" r="17218"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96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Rafların göründüğü bulanık soyut halk kütüphanesi">
            <a:extLst>
              <a:ext uri="{FF2B5EF4-FFF2-40B4-BE49-F238E27FC236}">
                <a16:creationId xmlns:a16="http://schemas.microsoft.com/office/drawing/2014/main" id="{CDB5671D-D376-7A11-05A0-BC16134E25ED}"/>
              </a:ext>
            </a:extLst>
          </p:cNvPr>
          <p:cNvPicPr>
            <a:picLocks noChangeAspect="1"/>
          </p:cNvPicPr>
          <p:nvPr/>
        </p:nvPicPr>
        <p:blipFill rotWithShape="1">
          <a:blip r:embed="rId2"/>
          <a:srcRect l="12710" r="34635"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F69DF00-F52D-F3A4-A081-341C2D080380}"/>
              </a:ext>
            </a:extLst>
          </p:cNvPr>
          <p:cNvSpPr>
            <a:spLocks noGrp="1"/>
          </p:cNvSpPr>
          <p:nvPr>
            <p:ph idx="1"/>
          </p:nvPr>
        </p:nvSpPr>
        <p:spPr>
          <a:xfrm>
            <a:off x="5465377" y="154640"/>
            <a:ext cx="6670488" cy="6556085"/>
          </a:xfrm>
        </p:spPr>
        <p:txBody>
          <a:bodyPr vert="horz" lIns="91440" tIns="45720" rIns="91440" bIns="45720" rtlCol="0" anchor="ctr">
            <a:noAutofit/>
          </a:bodyPr>
          <a:lstStyle/>
          <a:p>
            <a:r>
              <a:rPr lang="tr-TR" sz="1600" b="1">
                <a:latin typeface="Calibri"/>
                <a:ea typeface="Cambria"/>
                <a:cs typeface="Calibri"/>
              </a:rPr>
              <a:t>Birleşik Krallık'taki APPLET projesinden farklı olarak, Amerika Birleşik Devletleri'nde etik eğitimi üzerine yapılan araştırmalar, bireysel araştırmacılar veya küçük gruplar tarafından bildirilen bireysel okullarda yürütülen müdahalelere dayanmaktadır. Bu tür çalışmalar inkar edilemez derecede değerli olsa da, öğrencilere eczacılıkta etik karar verme becerilerini öğretmek için altın standart konusunda hala net bir fikir birliği yoktur.</a:t>
            </a:r>
            <a:endParaRPr lang="tr-TR" sz="1600" b="1">
              <a:latin typeface="Calibri"/>
              <a:ea typeface="Calibri"/>
              <a:cs typeface="Calibri"/>
            </a:endParaRPr>
          </a:p>
          <a:p>
            <a:r>
              <a:rPr lang="tr-TR" sz="1600" b="1" dirty="0">
                <a:solidFill>
                  <a:srgbClr val="FF0000"/>
                </a:solidFill>
                <a:latin typeface="Calibri"/>
                <a:ea typeface="Cambria"/>
                <a:cs typeface="Calibri"/>
              </a:rPr>
              <a:t>Avustralya perspektifinden bakıldığında, eczacılık etiğinde öğretme ve öğrenme bağlamında müfredat oluşturma ile ilgili çok az literatür bulunmaktadır</a:t>
            </a:r>
            <a:r>
              <a:rPr lang="tr-TR" sz="1600" b="1">
                <a:latin typeface="Calibri"/>
                <a:ea typeface="Cambria"/>
                <a:cs typeface="Calibri"/>
              </a:rPr>
              <a:t>. Eczacıların uygulanmasında meslek etiği ile ilgili konular Avustralya uygulama ortamında incelenmiş olsa da, Avustralya'da veya yakın komşusu Yeni Zelanda'da bu alanlardaki öğretimi özel olarak araştıran çok az araştırma vardır veya hiç yoktur.</a:t>
            </a:r>
            <a:endParaRPr lang="tr-TR" sz="1600" b="1" u="sng" baseline="30000">
              <a:latin typeface="Cambria"/>
              <a:ea typeface="Cambria"/>
              <a:cs typeface="Calibri"/>
            </a:endParaRPr>
          </a:p>
          <a:p>
            <a:r>
              <a:rPr lang="tr-TR" sz="1600" b="1">
                <a:latin typeface="Calibri"/>
                <a:ea typeface="Cambria"/>
                <a:cs typeface="Calibri"/>
              </a:rPr>
              <a:t>Bu çalışma, bu boşluğu doldurmaya çalıştı ve gelecekteki çalışmalar için müfredat geliştirmeye yönelik bir temel oluşturmanın yolunu açtı. Eczacılık eğitiminde yer alan kilit paydaşların deneyimlerini ve bakış açılarını keşfetmek, Avustralya ve Yeni Zelanda'daki eczacılık programlarında etik öğretiminin mevcut durumu hakkında değerli bilgiler sağlayabilir. Hedeflerimize ulaşmak için, öğretilen materyali, materyalin teslim edildiği yöntemi veya modeli ve bu materyalin öğretiminde yer alan personelin uzmanlığını belirlemeye çalıştık.</a:t>
            </a:r>
            <a:endParaRPr lang="tr-TR" sz="1600" b="1">
              <a:latin typeface="Calibri"/>
              <a:ea typeface="Calibri"/>
              <a:cs typeface="Calibri"/>
            </a:endParaRPr>
          </a:p>
          <a:p>
            <a:r>
              <a:rPr lang="tr-TR" sz="1600" b="1" dirty="0">
                <a:solidFill>
                  <a:srgbClr val="FF0000"/>
                </a:solidFill>
                <a:latin typeface="Calibri"/>
                <a:ea typeface="Cambria"/>
                <a:cs typeface="Calibri"/>
              </a:rPr>
              <a:t>Bu makalenin amacı, Avustralya ve Yeni Zelanda'daki yükseköğretim kurumlarında eczacılıkta etik öğretimi için benimsenen eczacılık eğitim stratejilerini araştırmaktır</a:t>
            </a:r>
            <a:r>
              <a:rPr lang="tr-TR" sz="1600" b="1">
                <a:latin typeface="Calibri"/>
                <a:ea typeface="Cambria"/>
                <a:cs typeface="Calibri"/>
              </a:rPr>
              <a:t>. </a:t>
            </a:r>
            <a:r>
              <a:rPr lang="tr-TR" sz="1600" b="1" dirty="0">
                <a:solidFill>
                  <a:srgbClr val="FF0000"/>
                </a:solidFill>
                <a:latin typeface="Calibri"/>
                <a:ea typeface="Cambria"/>
                <a:cs typeface="Calibri"/>
              </a:rPr>
              <a:t>Bu çalışmanın amacı, eczacılık etiğinde standart bir dersin verilmesi için öğretim modellerini, mevcut kaynakları ve ihtiyaçları araştırmaktı.</a:t>
            </a:r>
            <a:endParaRPr lang="tr-TR" sz="1600" b="1">
              <a:solidFill>
                <a:srgbClr val="FF0000"/>
              </a:solidFill>
              <a:latin typeface="Calibri"/>
              <a:ea typeface="Calibri"/>
              <a:cs typeface="Calibri"/>
            </a:endParaRPr>
          </a:p>
          <a:p>
            <a:endParaRPr lang="tr-TR" sz="1000">
              <a:ea typeface="Calibri"/>
              <a:cs typeface="Calibri"/>
            </a:endParaRPr>
          </a:p>
        </p:txBody>
      </p:sp>
    </p:spTree>
    <p:extLst>
      <p:ext uri="{BB962C8B-B14F-4D97-AF65-F5344CB8AC3E}">
        <p14:creationId xmlns:p14="http://schemas.microsoft.com/office/powerpoint/2010/main" val="22793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371AB6A-DBF9-D995-CF6A-3548B471AE09}"/>
              </a:ext>
            </a:extLst>
          </p:cNvPr>
          <p:cNvSpPr>
            <a:spLocks noGrp="1"/>
          </p:cNvSpPr>
          <p:nvPr>
            <p:ph idx="1"/>
          </p:nvPr>
        </p:nvSpPr>
        <p:spPr>
          <a:xfrm>
            <a:off x="804582" y="260209"/>
            <a:ext cx="4619621" cy="3843666"/>
          </a:xfrm>
        </p:spPr>
        <p:txBody>
          <a:bodyPr vert="horz" lIns="91440" tIns="45720" rIns="91440" bIns="45720" rtlCol="0" anchor="t">
            <a:noAutofit/>
          </a:bodyPr>
          <a:lstStyle/>
          <a:p>
            <a:pPr marL="0" indent="0"/>
            <a:r>
              <a:rPr lang="tr-TR" sz="1800" b="1">
                <a:solidFill>
                  <a:srgbClr val="FF0000"/>
                </a:solidFill>
                <a:latin typeface="Calibri"/>
                <a:ea typeface="Cambria"/>
                <a:cs typeface="Calibri"/>
              </a:rPr>
              <a:t>YÖNTEMLER</a:t>
            </a:r>
            <a:endParaRPr lang="tr-TR" sz="1800" b="1">
              <a:solidFill>
                <a:srgbClr val="FF0000"/>
              </a:solidFill>
              <a:latin typeface="Calibri"/>
              <a:ea typeface="Calibri" panose="020F0502020204030204"/>
              <a:cs typeface="Calibri"/>
            </a:endParaRPr>
          </a:p>
          <a:p>
            <a:r>
              <a:rPr lang="tr-TR" sz="1800" b="1">
                <a:latin typeface="Calibri"/>
                <a:ea typeface="Cambria"/>
                <a:cs typeface="Calibri"/>
              </a:rPr>
              <a:t>Bu çalışma, özellikle bu çalışmanın amaçlarıyla ilgili sorularla yürütülen yarı yapılandırılmış görüşmelerin (SBE) kullanıldığı nitel bir çalışmaydı, titizlik, hesap verebilirlik ve yerleşik araştırma yöntemlerine bağlılığı sağlamak için Nitel araştırma öğesi aracı (COREQ-32) kullanıldı. Görüşmeler, mevcut literatüre, çalışmanın amaçlarına ve APC akreditasyon kriterlerine dayalı bir görüşme protokolü  kullanılarak gerçekleştirilmiştir. SGK yöntemi, görüşme için tanımlanmış bir çerçeve sağladığı için seçilmiştir. Sorular (istemlerle birlikte) açık uçluydu ve katılımcıların fikirlerini özgürce ifade etmelerine izin verildi. Tüm görüşmeler kimliksizleştirildi ve güvenli bir şekilde saklandı. Görüşmeler ses kaydı yapıldı (e-posta yoluyla yapılan görüşmeler hariç), kelimesi kelimesine yazıya döküldü ve nitel verilerin yönetimi için </a:t>
            </a:r>
            <a:r>
              <a:rPr lang="tr-TR" sz="1800" b="1" err="1">
                <a:latin typeface="Calibri"/>
                <a:ea typeface="Cambria"/>
                <a:cs typeface="Calibri"/>
              </a:rPr>
              <a:t>NVivo</a:t>
            </a:r>
            <a:r>
              <a:rPr lang="tr-TR" sz="1800" b="1">
                <a:latin typeface="Calibri"/>
                <a:ea typeface="Cambria"/>
                <a:cs typeface="Calibri"/>
              </a:rPr>
              <a:t>, Sürüm 11'e (QSR International, Melbourne, Avustralya) girildi.</a:t>
            </a:r>
            <a:endParaRPr lang="tr-TR" sz="1800" b="1" u="sng" baseline="30000">
              <a:latin typeface="Calibri"/>
              <a:ea typeface="Cambria"/>
              <a:cs typeface="Calibri"/>
            </a:endParaRPr>
          </a:p>
          <a:p>
            <a:endParaRPr lang="tr-TR" sz="1300">
              <a:ea typeface="Calibri"/>
              <a:cs typeface="Calibri"/>
            </a:endParaRPr>
          </a:p>
        </p:txBody>
      </p:sp>
      <p:pic>
        <p:nvPicPr>
          <p:cNvPr id="5" name="Picture 4" descr="Siyah arka plan üzerinde çok sayıda soru işareti">
            <a:extLst>
              <a:ext uri="{FF2B5EF4-FFF2-40B4-BE49-F238E27FC236}">
                <a16:creationId xmlns:a16="http://schemas.microsoft.com/office/drawing/2014/main" id="{C1AB12C5-E812-7201-9946-766B3B49CCB5}"/>
              </a:ext>
            </a:extLst>
          </p:cNvPr>
          <p:cNvPicPr>
            <a:picLocks noChangeAspect="1"/>
          </p:cNvPicPr>
          <p:nvPr/>
        </p:nvPicPr>
        <p:blipFill rotWithShape="1">
          <a:blip r:embed="rId2"/>
          <a:srcRect l="47056" r="7" b="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4427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Açılmamış hap paketlerinin yakından görünümü">
            <a:extLst>
              <a:ext uri="{FF2B5EF4-FFF2-40B4-BE49-F238E27FC236}">
                <a16:creationId xmlns:a16="http://schemas.microsoft.com/office/drawing/2014/main" id="{87F61E34-AD86-2D51-D30A-5D5CCEFFCB8D}"/>
              </a:ext>
            </a:extLst>
          </p:cNvPr>
          <p:cNvPicPr>
            <a:picLocks noChangeAspect="1"/>
          </p:cNvPicPr>
          <p:nvPr/>
        </p:nvPicPr>
        <p:blipFill rotWithShape="1">
          <a:blip r:embed="rId2"/>
          <a:srcRect l="20856" r="20677" b="-6"/>
          <a:stretch/>
        </p:blipFill>
        <p:spPr>
          <a:xfrm>
            <a:off x="20" y="10"/>
            <a:ext cx="6095980" cy="6857990"/>
          </a:xfrm>
          <a:prstGeom prst="rect">
            <a:avLst/>
          </a:prstGeom>
        </p:spPr>
      </p:pic>
      <p:grpSp>
        <p:nvGrpSpPr>
          <p:cNvPr id="7"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3D7CAA35-FD5E-30FF-F480-F084E505AC20}"/>
              </a:ext>
            </a:extLst>
          </p:cNvPr>
          <p:cNvSpPr>
            <a:spLocks noGrp="1"/>
          </p:cNvSpPr>
          <p:nvPr>
            <p:ph idx="1"/>
          </p:nvPr>
        </p:nvSpPr>
        <p:spPr>
          <a:xfrm>
            <a:off x="6398052" y="225062"/>
            <a:ext cx="5791706" cy="6630306"/>
          </a:xfrm>
        </p:spPr>
        <p:txBody>
          <a:bodyPr vert="horz" lIns="91440" tIns="45720" rIns="91440" bIns="45720" rtlCol="0" anchor="t">
            <a:noAutofit/>
          </a:bodyPr>
          <a:lstStyle/>
          <a:p>
            <a:r>
              <a:rPr lang="tr-TR" sz="1800" b="1">
                <a:latin typeface="Calibri"/>
                <a:ea typeface="Cambria"/>
                <a:cs typeface="Calibri"/>
              </a:rPr>
              <a:t>Avustralya ve Yeni Zelanda'da eczacılık programlarında etik öğretimi konusunda deneyim ve sorumluluk sahibi eğitimcileri belirledik ve onları çalışmaya katılmaya davet ettik. </a:t>
            </a:r>
            <a:r>
              <a:rPr lang="tr-TR" sz="1800" b="1" dirty="0">
                <a:solidFill>
                  <a:srgbClr val="FF0000"/>
                </a:solidFill>
                <a:latin typeface="Calibri"/>
                <a:ea typeface="Cambria"/>
                <a:cs typeface="Calibri"/>
              </a:rPr>
              <a:t>Bu çalışmanın yapıldığı sırada Avustralya'da eczacılık programları olan 17 kurum ve Yeni Zelanda'da iki kurum vardı</a:t>
            </a:r>
            <a:r>
              <a:rPr lang="tr-TR" sz="1800" b="1">
                <a:latin typeface="Calibri"/>
                <a:ea typeface="Cambria"/>
                <a:cs typeface="Calibri"/>
              </a:rPr>
              <a:t>. Görüşmeler, Temmuz ve Eylül 2018 arasında </a:t>
            </a:r>
            <a:r>
              <a:rPr lang="tr-TR" sz="1800" b="1" dirty="0">
                <a:solidFill>
                  <a:srgbClr val="FF0000"/>
                </a:solidFill>
                <a:latin typeface="Calibri"/>
                <a:ea typeface="Cambria"/>
                <a:cs typeface="Calibri"/>
              </a:rPr>
              <a:t>altı ila sekiz haftalık bir süre boyunca gerçekleştirildi</a:t>
            </a:r>
            <a:r>
              <a:rPr lang="tr-TR" sz="1800" b="1">
                <a:latin typeface="Calibri"/>
                <a:ea typeface="Cambria"/>
                <a:cs typeface="Calibri"/>
              </a:rPr>
              <a:t>. Görüşmeler şahsen, e-posta yazışmaları veya telefonla yapıldı. Görüşmeye başlamadan önce veya e-posta yoluyla yazılı olarak katılımcılardan onay alındı. Bu çalışma için onay, Sidney Üniversitesi İnsan Araştırmaları Etik Kurulu tarafından verilmiştir.</a:t>
            </a:r>
            <a:endParaRPr lang="tr-TR" sz="1800" b="1">
              <a:latin typeface="Calibri"/>
              <a:ea typeface="Calibri" panose="020F0502020204030204"/>
              <a:cs typeface="Calibri"/>
            </a:endParaRPr>
          </a:p>
          <a:p>
            <a:r>
              <a:rPr lang="tr-TR" sz="1800" b="1">
                <a:latin typeface="Calibri"/>
                <a:ea typeface="Cambria"/>
                <a:cs typeface="Calibri"/>
              </a:rPr>
              <a:t>Toplanan verilerden temalar ortaya çıktıkça ilk kodların yinelemeli olarak üretildiği tümevarımsal bir yaklaşımı içeren tematik bir analiz yöntemi kullanılmıştır. Transkriptler </a:t>
            </a:r>
            <a:r>
              <a:rPr lang="tr-TR" sz="1800" b="1" err="1">
                <a:latin typeface="Calibri"/>
                <a:ea typeface="Cambria"/>
                <a:cs typeface="Calibri"/>
              </a:rPr>
              <a:t>Srivastava</a:t>
            </a:r>
            <a:r>
              <a:rPr lang="tr-TR" sz="1800" b="1">
                <a:latin typeface="Calibri"/>
                <a:ea typeface="Cambria"/>
                <a:cs typeface="Calibri"/>
              </a:rPr>
              <a:t> &amp; </a:t>
            </a:r>
            <a:r>
              <a:rPr lang="tr-TR" sz="1800" b="1" err="1">
                <a:latin typeface="Calibri"/>
                <a:ea typeface="Cambria"/>
                <a:cs typeface="Calibri"/>
              </a:rPr>
              <a:t>Hopwood</a:t>
            </a:r>
            <a:r>
              <a:rPr lang="tr-TR" sz="1800" b="1">
                <a:latin typeface="Calibri"/>
                <a:ea typeface="Cambria"/>
                <a:cs typeface="Calibri"/>
              </a:rPr>
              <a:t> tematik analiz yöntemi kullanılarak analiz edildi ve </a:t>
            </a:r>
            <a:r>
              <a:rPr lang="tr-TR" sz="1800" b="1" err="1">
                <a:latin typeface="Calibri"/>
                <a:ea typeface="Cambria"/>
                <a:cs typeface="Calibri"/>
              </a:rPr>
              <a:t>NVivo'da</a:t>
            </a:r>
            <a:r>
              <a:rPr lang="tr-TR" sz="1800" b="1">
                <a:latin typeface="Calibri"/>
                <a:ea typeface="Cambria"/>
                <a:cs typeface="Calibri"/>
              </a:rPr>
              <a:t> kodlandı. </a:t>
            </a:r>
            <a:r>
              <a:rPr lang="tr-TR" sz="1800" b="1" dirty="0">
                <a:solidFill>
                  <a:srgbClr val="FF0000"/>
                </a:solidFill>
                <a:latin typeface="Calibri"/>
                <a:ea typeface="Cambria"/>
                <a:cs typeface="Calibri"/>
              </a:rPr>
              <a:t>Tümevarımsal analiz, tematik veya nitel içerik analizinin en saf şekli olarak kabul edilir</a:t>
            </a:r>
            <a:r>
              <a:rPr lang="tr-TR" sz="1800" b="1">
                <a:latin typeface="Calibri"/>
                <a:ea typeface="Cambria"/>
                <a:cs typeface="Calibri"/>
              </a:rPr>
              <a:t>. </a:t>
            </a:r>
          </a:p>
        </p:txBody>
      </p:sp>
    </p:spTree>
    <p:extLst>
      <p:ext uri="{BB962C8B-B14F-4D97-AF65-F5344CB8AC3E}">
        <p14:creationId xmlns:p14="http://schemas.microsoft.com/office/powerpoint/2010/main" val="28581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formans düşüşünü gösteren büyüteç">
            <a:extLst>
              <a:ext uri="{FF2B5EF4-FFF2-40B4-BE49-F238E27FC236}">
                <a16:creationId xmlns:a16="http://schemas.microsoft.com/office/drawing/2014/main" id="{40D0EACE-F107-5484-941E-373826B149E2}"/>
              </a:ext>
            </a:extLst>
          </p:cNvPr>
          <p:cNvPicPr>
            <a:picLocks noChangeAspect="1"/>
          </p:cNvPicPr>
          <p:nvPr/>
        </p:nvPicPr>
        <p:blipFill rotWithShape="1">
          <a:blip r:embed="rId2"/>
          <a:srcRect l="22247" r="18307"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01B4065A-FF8A-AFF7-0B7B-4E836B9E84D0}"/>
              </a:ext>
            </a:extLst>
          </p:cNvPr>
          <p:cNvSpPr>
            <a:spLocks noGrp="1"/>
          </p:cNvSpPr>
          <p:nvPr>
            <p:ph idx="1"/>
          </p:nvPr>
        </p:nvSpPr>
        <p:spPr>
          <a:xfrm>
            <a:off x="6121582" y="484326"/>
            <a:ext cx="6016627" cy="3843666"/>
          </a:xfrm>
        </p:spPr>
        <p:txBody>
          <a:bodyPr vert="horz" lIns="91440" tIns="45720" rIns="91440" bIns="45720" rtlCol="0" anchor="t">
            <a:noAutofit/>
          </a:bodyPr>
          <a:lstStyle/>
          <a:p>
            <a:pPr marL="285750" indent="-285750"/>
            <a:r>
              <a:rPr lang="tr-TR" sz="1800" b="1">
                <a:latin typeface="Calibri"/>
                <a:ea typeface="Cambria"/>
                <a:cs typeface="Cambria"/>
              </a:rPr>
              <a:t>Veri toplama ve analizinden önce temalar için belirlenmiş kategoriler dayatmak yerine, temaların verilerden ortaya çıkmasına izin vermek özellikle uygundur. Yinelemenin rolü, </a:t>
            </a:r>
            <a:r>
              <a:rPr lang="tr-TR" sz="1800" b="1" i="1">
                <a:latin typeface="Calibri"/>
                <a:ea typeface="Cambria"/>
                <a:cs typeface="Cambria"/>
              </a:rPr>
              <a:t>derin bir dönüşlü süreç</a:t>
            </a:r>
            <a:r>
              <a:rPr lang="tr-TR" sz="1800" b="1">
                <a:latin typeface="Calibri"/>
                <a:ea typeface="Cambria"/>
                <a:cs typeface="Cambria"/>
              </a:rPr>
              <a:t> olarak bilinen şeye uygundur ve verilerin derinliğini analiz etmek ve anlam yaratmak için hayati önem taşırken, aynı zamanda rafine odaklanmanın gerçekleşmesine izin verir. Bu durum, görüşme sürecinde tartışılan konu ve konulara uygun olarak temaların ortaya çıktığı bu çalışmada yapılanlar gibi SGK'lar için ideal bir analiz yöntemi haline getirmektedir.</a:t>
            </a:r>
            <a:endParaRPr lang="tr-TR" sz="1800">
              <a:latin typeface="Calibri"/>
              <a:ea typeface="Cambria"/>
              <a:cs typeface="Cambria"/>
            </a:endParaRPr>
          </a:p>
          <a:p>
            <a:r>
              <a:rPr lang="tr-TR" sz="1800" b="1">
                <a:latin typeface="Calibri"/>
                <a:ea typeface="Cambria"/>
                <a:cs typeface="Cambria"/>
              </a:rPr>
              <a:t>Transkriptlerin çoklu okumaları yoluyla verilere ilk aşina olmaktan birincil kodlayıcı sorumluydu. Bunu takiben, araştırma ekibinin diğer üyeleri bağımsız olarak transkriptlerin bir örneğini kodladı. Temalar ortaya çıkmaya başladığında, daha geniş araştırma ekibiyle istişare daha fazla iyileştirmeye izin verdi.</a:t>
            </a:r>
            <a:endParaRPr lang="tr-TR" sz="1800">
              <a:latin typeface="Calibri"/>
              <a:ea typeface="Calibri"/>
              <a:cs typeface="Calibri"/>
            </a:endParaRPr>
          </a:p>
          <a:p>
            <a:r>
              <a:rPr lang="tr-TR" sz="1800" b="1">
                <a:latin typeface="Calibri"/>
                <a:ea typeface="Cambria"/>
                <a:cs typeface="Cambria"/>
              </a:rPr>
              <a:t>Tanımlanmış bir çerçeve geliştirilene kadar kategoriler daha da rafine edildi. Yazılım daha sonra analize yardımcı olacak bir matris geliştirmek için kullanıldı. Verilerin analizi, hem ortak temaların hem de tutarsızlıkların tanımlanmasına ve araştırılmasına izin verdi. Araştırma ekibiyle daha fazla tartışıldıktan sonra nihai temalar üzerinde fikir birliğine varıldı.</a:t>
            </a:r>
            <a:endParaRPr lang="tr-TR" sz="1800" b="1">
              <a:latin typeface="Calibri"/>
              <a:ea typeface="Calibri"/>
              <a:cs typeface="Calibri"/>
            </a:endParaRPr>
          </a:p>
        </p:txBody>
      </p:sp>
    </p:spTree>
    <p:extLst>
      <p:ext uri="{BB962C8B-B14F-4D97-AF65-F5344CB8AC3E}">
        <p14:creationId xmlns:p14="http://schemas.microsoft.com/office/powerpoint/2010/main" val="258897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çerik Yer Tutucusu 9">
            <a:extLst>
              <a:ext uri="{FF2B5EF4-FFF2-40B4-BE49-F238E27FC236}">
                <a16:creationId xmlns:a16="http://schemas.microsoft.com/office/drawing/2014/main" id="{BF3D5499-76E2-B62B-74EC-9B8F0DC38BD0}"/>
              </a:ext>
            </a:extLst>
          </p:cNvPr>
          <p:cNvSpPr>
            <a:spLocks noGrp="1"/>
          </p:cNvSpPr>
          <p:nvPr>
            <p:ph idx="1"/>
          </p:nvPr>
        </p:nvSpPr>
        <p:spPr>
          <a:xfrm>
            <a:off x="-69477" y="2474"/>
            <a:ext cx="7320238" cy="3843666"/>
          </a:xfrm>
        </p:spPr>
        <p:txBody>
          <a:bodyPr vert="horz" lIns="91440" tIns="45720" rIns="91440" bIns="45720" rtlCol="0" anchor="t">
            <a:noAutofit/>
          </a:bodyPr>
          <a:lstStyle/>
          <a:p>
            <a:r>
              <a:rPr lang="tr-TR" sz="1800" b="1">
                <a:latin typeface="Calibri"/>
                <a:ea typeface="Cambria"/>
                <a:cs typeface="Cambria"/>
              </a:rPr>
              <a:t>Görüşmeler 17 eczane katılımcısı ile gerçekleştirilmiştir . Bir görüşme daha yapıldı; Ancak, katılımcı ağırlıklı olarak hukuka odaklandığı için içerik alakasız kabul edildi.</a:t>
            </a:r>
            <a:endParaRPr lang="tr-TR">
              <a:ea typeface="Calibri" panose="020F0502020204030204"/>
              <a:cs typeface="Calibri" panose="020F0502020204030204"/>
            </a:endParaRPr>
          </a:p>
          <a:p>
            <a:r>
              <a:rPr lang="tr-TR" sz="1800" b="1">
                <a:latin typeface="Calibri"/>
                <a:ea typeface="Cambria"/>
                <a:cs typeface="Calibri"/>
              </a:rPr>
              <a:t>Görüşme transkriptlerinin analizinden beş ana </a:t>
            </a:r>
            <a:r>
              <a:rPr lang="tr-TR" sz="1800" b="1" dirty="0">
                <a:latin typeface="Calibri"/>
                <a:ea typeface="Cambria"/>
                <a:cs typeface="Calibri"/>
              </a:rPr>
              <a:t>konu </a:t>
            </a:r>
            <a:r>
              <a:rPr lang="tr-TR" sz="1800" b="1">
                <a:latin typeface="Calibri"/>
                <a:ea typeface="Cambria"/>
                <a:cs typeface="Calibri"/>
              </a:rPr>
              <a:t>ortaya çıkmıştır: </a:t>
            </a:r>
            <a:r>
              <a:rPr lang="tr-TR" sz="1800" b="1" dirty="0">
                <a:solidFill>
                  <a:srgbClr val="FF0000"/>
                </a:solidFill>
                <a:latin typeface="Calibri"/>
                <a:ea typeface="Cambria"/>
                <a:cs typeface="Calibri"/>
              </a:rPr>
              <a:t>eczacılık etiği derslerinin iskelesi (yani, ders/müfredat yapısı tanımı), etik yeterliliğin değerlendirilmesi, eğitmenlerin uzmanlığı, kaynak eksikliği ve gelecek için öneriler</a:t>
            </a:r>
            <a:r>
              <a:rPr lang="tr-TR" sz="1800" b="1">
                <a:latin typeface="Calibri"/>
                <a:ea typeface="Cambria"/>
                <a:cs typeface="Calibri"/>
              </a:rPr>
              <a:t>.</a:t>
            </a:r>
          </a:p>
          <a:p>
            <a:r>
              <a:rPr lang="tr-TR" sz="1800" b="1" dirty="0">
                <a:solidFill>
                  <a:srgbClr val="FF0000"/>
                </a:solidFill>
                <a:latin typeface="Calibri"/>
                <a:ea typeface="Cambria"/>
                <a:cs typeface="Calibri"/>
              </a:rPr>
              <a:t>Eczacılık Etiği Derslerinin İskele Eksikliği</a:t>
            </a:r>
          </a:p>
          <a:p>
            <a:r>
              <a:rPr lang="tr-TR" sz="1800" b="1">
                <a:latin typeface="Calibri"/>
                <a:ea typeface="Cambria"/>
                <a:cs typeface="Calibri"/>
              </a:rPr>
              <a:t>Görüşmelerden ortaya çıkan ilk </a:t>
            </a:r>
            <a:r>
              <a:rPr lang="tr-TR" sz="1800" b="1" dirty="0">
                <a:latin typeface="Calibri"/>
                <a:ea typeface="Cambria"/>
                <a:cs typeface="Calibri"/>
              </a:rPr>
              <a:t>konu</a:t>
            </a:r>
            <a:r>
              <a:rPr lang="tr-TR" sz="1800" b="1">
                <a:latin typeface="Calibri"/>
                <a:ea typeface="Cambria"/>
                <a:cs typeface="Calibri"/>
              </a:rPr>
              <a:t>, eczacılık etiği </a:t>
            </a:r>
            <a:r>
              <a:rPr lang="tr-TR" sz="1800" b="1" dirty="0">
                <a:latin typeface="Calibri"/>
                <a:ea typeface="Cambria"/>
                <a:cs typeface="Calibri"/>
              </a:rPr>
              <a:t>katılımcıların</a:t>
            </a:r>
            <a:r>
              <a:rPr lang="tr-TR" sz="1800" b="1">
                <a:latin typeface="Calibri"/>
                <a:ea typeface="Cambria"/>
                <a:cs typeface="Calibri"/>
              </a:rPr>
              <a:t> çoğunluğu, eczacılık etik programlarının yapısı için pedagojik bir gerekçe tanımlamakta zorlandı. Bazıları, daha geniş bir bakış açısı sağlamadan programlarının içeriğiyle ilgili belirli ayrıntılara odaklandı, örneğin, kursun bir bütün olarak eczacılık müfredatına nasıl uyduğu. Derslerini tanımlarken, bazı katılımcılar etik ders yapılarının parçalanmış, kopuk ve farklılaşmamış olduğu ve çoğu zaman mesleğin yasalarının öğretimiyle karıştırıldığı gerçeğine istifa ettiler.</a:t>
            </a:r>
          </a:p>
          <a:p>
            <a:r>
              <a:rPr lang="tr-TR" sz="1800" b="1">
                <a:solidFill>
                  <a:srgbClr val="212121"/>
                </a:solidFill>
                <a:latin typeface="Calibri"/>
                <a:ea typeface="Cambria"/>
                <a:cs typeface="Calibri"/>
              </a:rPr>
              <a:t>Hiçbir katılımcı, kurumlarında tanımlanmış, bağımsız bir etik kursu aldığını bildirmedi. Tüm eğitimciler, okullarının müfredatının etik bileşeninin diğer daha geniş kapsamlı kurslara (genellikle hukuk dersi, ancak bazen klinik veya terapötik kurslar) küçük bir katkı olarak hizmet ettiğini doğruladı. Çoğu durumda, etik, öğrencilere sağlanan ders materyalleri şeklinde sonradan düşünülmüş veya en fazla kısa bir genel bakış olarak öğretilmiştir. Hatta bazı katılımcılar, etik konusunun sadece kendi okullarında ismen var olduğunu ve bu alanda öğrencilere çok az içerik sunulduğunu itiraf ettiler.</a:t>
            </a:r>
            <a:endParaRPr lang="tr-TR" sz="1800" b="1">
              <a:latin typeface="Calibri"/>
              <a:ea typeface="Cambria"/>
              <a:cs typeface="Calibri"/>
            </a:endParaRPr>
          </a:p>
          <a:p>
            <a:endParaRPr lang="tr-TR" sz="1800" b="1">
              <a:latin typeface="Cambria"/>
              <a:ea typeface="Cambria"/>
              <a:cs typeface="Calibri"/>
            </a:endParaRPr>
          </a:p>
          <a:p>
            <a:endParaRPr lang="tr-TR" sz="1800" b="1">
              <a:latin typeface="Calibri"/>
              <a:ea typeface="Cambria"/>
              <a:cs typeface="Calibri"/>
            </a:endParaRPr>
          </a:p>
          <a:p>
            <a:endParaRPr lang="tr-TR" sz="1800" b="1">
              <a:latin typeface="Calibri"/>
              <a:ea typeface="Cambria"/>
              <a:cs typeface="Calibri"/>
            </a:endParaRPr>
          </a:p>
        </p:txBody>
      </p:sp>
      <p:pic>
        <p:nvPicPr>
          <p:cNvPr id="12" name="Picture 11" descr="Açılmamış hap paketlerinin yakından görünümü">
            <a:extLst>
              <a:ext uri="{FF2B5EF4-FFF2-40B4-BE49-F238E27FC236}">
                <a16:creationId xmlns:a16="http://schemas.microsoft.com/office/drawing/2014/main" id="{FC4B6D8F-5ED7-B1F4-C3C5-D31122E8106D}"/>
              </a:ext>
            </a:extLst>
          </p:cNvPr>
          <p:cNvPicPr>
            <a:picLocks noChangeAspect="1"/>
          </p:cNvPicPr>
          <p:nvPr/>
        </p:nvPicPr>
        <p:blipFill rotWithShape="1">
          <a:blip r:embed="rId2"/>
          <a:srcRect l="21495" r="21316" b="-6"/>
          <a:stretch/>
        </p:blipFill>
        <p:spPr>
          <a:xfrm>
            <a:off x="68007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420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3D214919-7113-D7D4-AA30-A41307167976}"/>
              </a:ext>
            </a:extLst>
          </p:cNvPr>
          <p:cNvSpPr>
            <a:spLocks noGrp="1"/>
          </p:cNvSpPr>
          <p:nvPr>
            <p:ph idx="1"/>
          </p:nvPr>
        </p:nvSpPr>
        <p:spPr>
          <a:xfrm>
            <a:off x="44823" y="-3765"/>
            <a:ext cx="6438899" cy="6863324"/>
          </a:xfrm>
        </p:spPr>
        <p:txBody>
          <a:bodyPr vert="horz" lIns="91440" tIns="45720" rIns="91440" bIns="45720" rtlCol="0" anchor="t">
            <a:noAutofit/>
          </a:bodyPr>
          <a:lstStyle/>
          <a:p>
            <a:r>
              <a:rPr lang="tr-TR" sz="1800" b="1">
                <a:latin typeface="Cambria"/>
                <a:ea typeface="Cambria"/>
                <a:cs typeface="Cambria"/>
              </a:rPr>
              <a:t>Katılımcıların çoğu, APC standartları veya etik kurallar gibi herhangi bir kıyaslama veya akreditasyon standardına atıfta bulunmamıştır. Bunun yerine, etik içerik açısından geçici olarak çalışıyor gibiydiler. Örneğin, bir katılımcı, dersleri sırasında etik senaryoları doğaçlama yaparak, etik davranışı göstermek için sempati / empati değerlerini kullanarak etik içeriği nasıl öğrettiklerini açıkladı . Müfredat tasarımına yönelik gelenekçi bilim odaklı bir yaklaşımın bazı kalıntıları, etiğin (eczacılık uygulama disiplininin bir parçası olarak) kursun ilerleyen zamanlarına kadar tanıtılmadığı yaygın olarak bildirilmiştir. Bu programlarda, ortak, bilime dayalı bir ilk yıl, ikinci yılda eczacılık uygulamalarına derinlemesine odaklanmadan önce geldi.</a:t>
            </a:r>
          </a:p>
          <a:p>
            <a:r>
              <a:rPr lang="tr-TR" sz="1800" b="1">
                <a:latin typeface="Cambria"/>
                <a:ea typeface="Cambria"/>
                <a:cs typeface="Cambria"/>
              </a:rPr>
              <a:t>Bazı eğitimciler, </a:t>
            </a:r>
            <a:r>
              <a:rPr lang="tr-TR" sz="1800" b="1" err="1">
                <a:latin typeface="Cambria"/>
                <a:ea typeface="Cambria"/>
                <a:cs typeface="Cambria"/>
              </a:rPr>
              <a:t>APC'yi</a:t>
            </a:r>
            <a:r>
              <a:rPr lang="tr-TR" sz="1800" b="1">
                <a:latin typeface="Cambria"/>
                <a:ea typeface="Cambria"/>
                <a:cs typeface="Cambria"/>
              </a:rPr>
              <a:t> bu alandaki yön eksikliğinden ve etik için tanımlanmış bir dizi öğretim faaliyetinin ana hatlarını çizmemekten sorumlu tuttular. </a:t>
            </a:r>
            <a:r>
              <a:rPr lang="tr-TR" sz="1800" b="1" dirty="0">
                <a:solidFill>
                  <a:srgbClr val="FF0000"/>
                </a:solidFill>
                <a:latin typeface="Cambria"/>
                <a:ea typeface="Cambria"/>
                <a:cs typeface="Cambria"/>
              </a:rPr>
              <a:t>Müfredatın bilime dayalı yönleri (örneğin, farmakoloji) somut yönergelere sahipken, etik öğretimi tipik olarak eğitmenlerin anekdot deneyimlerine dayanıyordu ve net bir pedagojik iskele yoktu</a:t>
            </a:r>
            <a:r>
              <a:rPr lang="tr-TR" sz="1800" b="1">
                <a:latin typeface="Cambria"/>
                <a:ea typeface="Cambria"/>
                <a:cs typeface="Cambria"/>
              </a:rPr>
              <a:t>. </a:t>
            </a:r>
            <a:r>
              <a:rPr lang="tr-TR" sz="1800" b="1" dirty="0">
                <a:solidFill>
                  <a:srgbClr val="FF0000"/>
                </a:solidFill>
                <a:latin typeface="Cambria"/>
                <a:ea typeface="Cambria"/>
                <a:cs typeface="Cambria"/>
              </a:rPr>
              <a:t>Katılımcılar tarafından bildirildiği gibi, bu yön eksikliği, eğitimcileri eldeki kaynaklarla kendi etik dersi versiyonlarını oluşturmaya bıraktı</a:t>
            </a:r>
            <a:r>
              <a:rPr lang="tr-TR" sz="1800" b="1">
                <a:latin typeface="Cambria"/>
                <a:ea typeface="Cambria"/>
                <a:cs typeface="Cambria"/>
              </a:rPr>
              <a:t>.</a:t>
            </a:r>
          </a:p>
          <a:p>
            <a:endParaRPr lang="tr-TR" sz="1000">
              <a:latin typeface="Cambria"/>
              <a:ea typeface="Cambria"/>
            </a:endParaRPr>
          </a:p>
        </p:txBody>
      </p:sp>
      <p:pic>
        <p:nvPicPr>
          <p:cNvPr id="7" name="Picture 4" descr="Rafların göründüğü bulanık soyut halk kütüphanesi">
            <a:extLst>
              <a:ext uri="{FF2B5EF4-FFF2-40B4-BE49-F238E27FC236}">
                <a16:creationId xmlns:a16="http://schemas.microsoft.com/office/drawing/2014/main" id="{CF9AADAA-49CB-6601-307B-AF6F033B97D3}"/>
              </a:ext>
            </a:extLst>
          </p:cNvPr>
          <p:cNvPicPr>
            <a:picLocks noChangeAspect="1"/>
          </p:cNvPicPr>
          <p:nvPr/>
        </p:nvPicPr>
        <p:blipFill rotWithShape="1">
          <a:blip r:embed="rId2"/>
          <a:srcRect l="7208" r="29132" b="4"/>
          <a:stretch/>
        </p:blipFill>
        <p:spPr>
          <a:xfrm>
            <a:off x="6659521" y="10"/>
            <a:ext cx="5532479" cy="6857990"/>
          </a:xfrm>
          <a:prstGeom prst="rect">
            <a:avLst/>
          </a:prstGeom>
        </p:spPr>
      </p:pic>
    </p:spTree>
    <p:extLst>
      <p:ext uri="{BB962C8B-B14F-4D97-AF65-F5344CB8AC3E}">
        <p14:creationId xmlns:p14="http://schemas.microsoft.com/office/powerpoint/2010/main" val="190323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afların göründüğü bulanık soyut halk kütüphanesi">
            <a:extLst>
              <a:ext uri="{FF2B5EF4-FFF2-40B4-BE49-F238E27FC236}">
                <a16:creationId xmlns:a16="http://schemas.microsoft.com/office/drawing/2014/main" id="{AAD68850-082B-3ADD-0A7C-8C5E7F5EDE34}"/>
              </a:ext>
            </a:extLst>
          </p:cNvPr>
          <p:cNvPicPr>
            <a:picLocks noChangeAspect="1"/>
          </p:cNvPicPr>
          <p:nvPr/>
        </p:nvPicPr>
        <p:blipFill rotWithShape="1">
          <a:blip r:embed="rId2"/>
          <a:srcRect l="9407" r="31332" b="4"/>
          <a:stretch/>
        </p:blipFill>
        <p:spPr>
          <a:xfrm>
            <a:off x="7201203" y="10"/>
            <a:ext cx="4990795"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AA3E4BC-5C1F-3F88-99CA-B13B75E7D911}"/>
              </a:ext>
            </a:extLst>
          </p:cNvPr>
          <p:cNvSpPr>
            <a:spLocks noGrp="1"/>
          </p:cNvSpPr>
          <p:nvPr>
            <p:ph idx="1"/>
          </p:nvPr>
        </p:nvSpPr>
        <p:spPr>
          <a:xfrm>
            <a:off x="-246729" y="1706261"/>
            <a:ext cx="7451443" cy="2490923"/>
          </a:xfrm>
        </p:spPr>
        <p:txBody>
          <a:bodyPr vert="horz" lIns="91440" tIns="45720" rIns="91440" bIns="45720" rtlCol="0" anchor="ctr">
            <a:noAutofit/>
          </a:bodyPr>
          <a:lstStyle/>
          <a:p>
            <a:endParaRPr lang="tr-TR" sz="1800" b="1" dirty="0">
              <a:latin typeface="Cambria"/>
              <a:ea typeface="Cambria"/>
              <a:cs typeface="Calibri"/>
            </a:endParaRPr>
          </a:p>
          <a:p>
            <a:r>
              <a:rPr lang="tr-TR" sz="1800" b="1" dirty="0">
                <a:solidFill>
                  <a:srgbClr val="FF0000"/>
                </a:solidFill>
                <a:latin typeface="Calibri"/>
                <a:ea typeface="Cambria"/>
                <a:cs typeface="Calibri"/>
              </a:rPr>
              <a:t>Kullanılan öğretim yöntemlerinin ve içeriğinin, katılımcılar tarafından araştırmadan ziyade kişisel olarak işe yarayacağına inandıkları şeylere dayanarak kendi seçtikleri veya kararlaştırıldığı bildirildi</a:t>
            </a:r>
            <a:r>
              <a:rPr lang="tr-TR" sz="1800" b="1">
                <a:latin typeface="Calibri"/>
                <a:ea typeface="Cambria"/>
                <a:cs typeface="Calibri"/>
              </a:rPr>
              <a:t>. Kullanılan kaynak türlerini tanımlarken, katılımcılar materyalleri için kişisel gerekçelerini açıklamada kendilerini güvende hissettiler. Ancak diğerleri, kurs yapılarını oluşturmak için hangi kaynakları kullandıklarını açıkça belirtme konusunda daha az emin görünüyordu. </a:t>
            </a:r>
            <a:r>
              <a:rPr lang="tr-TR" sz="1800" b="1" dirty="0">
                <a:solidFill>
                  <a:srgbClr val="FF0000"/>
                </a:solidFill>
                <a:latin typeface="Calibri"/>
                <a:ea typeface="Cambria"/>
                <a:cs typeface="Calibri"/>
              </a:rPr>
              <a:t>Bir katılımcı  öğrencilerine etiğin genel ilkelerini açıklamak için bir papazı sınıfa davet etti</a:t>
            </a:r>
            <a:r>
              <a:rPr lang="tr-TR" sz="1800" b="1">
                <a:latin typeface="Calibri"/>
                <a:ea typeface="Cambria"/>
                <a:cs typeface="Calibri"/>
              </a:rPr>
              <a:t>.</a:t>
            </a:r>
            <a:endParaRPr lang="tr-TR" sz="1800" b="1">
              <a:latin typeface="Calibri"/>
              <a:ea typeface="Calibri"/>
              <a:cs typeface="Calibri"/>
            </a:endParaRPr>
          </a:p>
          <a:p>
            <a:r>
              <a:rPr lang="tr-TR" sz="1800" b="1" dirty="0">
                <a:ea typeface="+mn-lt"/>
                <a:cs typeface="+mn-lt"/>
              </a:rPr>
              <a:t>Birçok yükseköğretim kurumunda ortak bir konu, etik derslerin öğretilmesi için didaktik derslerin ve ardından ilgili eğitimlerin ve atölye çalışmalarının kullanılmasıydı. </a:t>
            </a:r>
            <a:r>
              <a:rPr lang="tr-TR" sz="1800" b="1" dirty="0">
                <a:solidFill>
                  <a:srgbClr val="FF0000"/>
                </a:solidFill>
                <a:ea typeface="+mn-lt"/>
                <a:cs typeface="+mn-lt"/>
              </a:rPr>
              <a:t>Birçoğu, ders-atölye kombinasyonunun, materyal sunma ve ardından öğrencileri etikle ilgili konuşmalara dahil etme konusunda etkili bir yaklaşım olduğunu düşünüyordu. Ancak hiçbir kurumun etik konusundaki eğitimlerini/atölyelerini nasıl uyguladıkları ve yürüttükleri konusunda standart bir yaklaşım yoktu, bu da üniversite programları arasında önemli farklılıklara neden oluyordu</a:t>
            </a:r>
            <a:r>
              <a:rPr lang="tr-TR" sz="1800" b="1" dirty="0">
                <a:ea typeface="+mn-lt"/>
                <a:cs typeface="+mn-lt"/>
              </a:rPr>
              <a:t>.</a:t>
            </a:r>
            <a:endParaRPr lang="tr-TR" sz="1800" b="1">
              <a:ea typeface="Calibri"/>
              <a:cs typeface="Calibri"/>
            </a:endParaRPr>
          </a:p>
        </p:txBody>
      </p:sp>
    </p:spTree>
    <p:extLst>
      <p:ext uri="{BB962C8B-B14F-4D97-AF65-F5344CB8AC3E}">
        <p14:creationId xmlns:p14="http://schemas.microsoft.com/office/powerpoint/2010/main" val="23724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yah bir telli birbirine bağlı çok renkli itme iğneleri">
            <a:extLst>
              <a:ext uri="{FF2B5EF4-FFF2-40B4-BE49-F238E27FC236}">
                <a16:creationId xmlns:a16="http://schemas.microsoft.com/office/drawing/2014/main" id="{6927CF93-6BE9-1A84-A52F-A44B6FEB0028}"/>
              </a:ext>
            </a:extLst>
          </p:cNvPr>
          <p:cNvPicPr>
            <a:picLocks noChangeAspect="1"/>
          </p:cNvPicPr>
          <p:nvPr/>
        </p:nvPicPr>
        <p:blipFill rotWithShape="1">
          <a:blip r:embed="rId2"/>
          <a:srcRect l="3504" r="46432" b="-3"/>
          <a:stretch/>
        </p:blipFill>
        <p:spPr>
          <a:xfrm>
            <a:off x="-504266" y="10"/>
            <a:ext cx="4714150"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5658469E-0380-AE88-4E76-B12C9097D3C3}"/>
              </a:ext>
            </a:extLst>
          </p:cNvPr>
          <p:cNvSpPr>
            <a:spLocks noGrp="1"/>
          </p:cNvSpPr>
          <p:nvPr>
            <p:ph idx="1"/>
          </p:nvPr>
        </p:nvSpPr>
        <p:spPr>
          <a:xfrm>
            <a:off x="4210087" y="-3766"/>
            <a:ext cx="7976911" cy="3277443"/>
          </a:xfrm>
        </p:spPr>
        <p:txBody>
          <a:bodyPr vert="horz" lIns="91440" tIns="45720" rIns="91440" bIns="45720" rtlCol="0" anchor="t">
            <a:noAutofit/>
          </a:bodyPr>
          <a:lstStyle/>
          <a:p>
            <a:r>
              <a:rPr lang="tr-TR" sz="1800" b="1" dirty="0">
                <a:solidFill>
                  <a:srgbClr val="FF0000"/>
                </a:solidFill>
                <a:latin typeface="Calibri"/>
                <a:ea typeface="Cambria"/>
                <a:cs typeface="Calibri"/>
              </a:rPr>
              <a:t>Etik Yeterliliğin Değerlendirilmesi</a:t>
            </a:r>
            <a:endParaRPr lang="tr-TR" sz="1800" b="1">
              <a:solidFill>
                <a:srgbClr val="FF0000"/>
              </a:solidFill>
              <a:latin typeface="Calibri"/>
              <a:ea typeface="Calibri" panose="020F0502020204030204"/>
              <a:cs typeface="Calibri"/>
            </a:endParaRPr>
          </a:p>
          <a:p>
            <a:pPr marL="0" indent="0">
              <a:buNone/>
            </a:pPr>
            <a:r>
              <a:rPr lang="tr-TR" sz="1800" b="1">
                <a:latin typeface="Calibri"/>
                <a:ea typeface="Cambria"/>
                <a:cs typeface="Calibri"/>
              </a:rPr>
              <a:t>Bu çalışmadan ortaya çıkan ikinci en uygun </a:t>
            </a:r>
            <a:r>
              <a:rPr lang="tr-TR" sz="1800" b="1" dirty="0">
                <a:latin typeface="Calibri"/>
                <a:ea typeface="Cambria"/>
                <a:cs typeface="Calibri"/>
              </a:rPr>
              <a:t>konu</a:t>
            </a:r>
            <a:r>
              <a:rPr lang="tr-TR" sz="1800" b="1">
                <a:latin typeface="Calibri"/>
                <a:ea typeface="Cambria"/>
                <a:cs typeface="Calibri"/>
              </a:rPr>
              <a:t>, etik yeterliliğin değerlendirilmesiydi. </a:t>
            </a:r>
            <a:r>
              <a:rPr lang="tr-TR" sz="1800" b="1" dirty="0">
                <a:solidFill>
                  <a:srgbClr val="FF0000"/>
                </a:solidFill>
                <a:latin typeface="Calibri"/>
                <a:ea typeface="Cambria"/>
                <a:cs typeface="Calibri"/>
              </a:rPr>
              <a:t>Birçok akademisyen, etik derslerinin uygulama bileşeninin değerlendirilmesinde kullanılan dereceli puanlama anahtarı türlerini tanımlayabilse de, önemli bir çoğunluk dereceli puanlama anahtarının arkasındaki mantığı açıklayamadı</a:t>
            </a:r>
            <a:r>
              <a:rPr lang="tr-TR" sz="1800" b="1">
                <a:latin typeface="Calibri"/>
                <a:ea typeface="Cambria"/>
                <a:cs typeface="Calibri"/>
              </a:rPr>
              <a:t>. Bazı katılımcılar, önceki bir koordinatör tarafından oluşturulan bir değerlendirme </a:t>
            </a:r>
            <a:r>
              <a:rPr lang="tr-TR" sz="1800" b="1" dirty="0">
                <a:latin typeface="Calibri"/>
                <a:ea typeface="Cambria"/>
                <a:cs typeface="Calibri"/>
              </a:rPr>
              <a:t>listesini </a:t>
            </a:r>
            <a:r>
              <a:rPr lang="tr-TR" sz="1800" b="1">
                <a:latin typeface="Calibri"/>
                <a:ea typeface="Cambria"/>
                <a:cs typeface="Calibri"/>
              </a:rPr>
              <a:t>kullandıklarını bildirirken, diğerleri yeni bir etik dersinde öğrenci performansını değerlendirmede kullanmak üzere kurum içinde yeni bir değerlendirme listesi oluşturduklarını bildirdi.</a:t>
            </a:r>
            <a:endParaRPr lang="tr-TR" sz="1800" b="1">
              <a:latin typeface="Calibri"/>
              <a:ea typeface="Calibri"/>
              <a:cs typeface="Calibri"/>
            </a:endParaRPr>
          </a:p>
          <a:p>
            <a:pPr marL="0" indent="0">
              <a:buNone/>
            </a:pPr>
            <a:r>
              <a:rPr lang="tr-TR" sz="1800" b="1" dirty="0">
                <a:solidFill>
                  <a:srgbClr val="FF0000"/>
                </a:solidFill>
                <a:latin typeface="Calibri"/>
                <a:ea typeface="Cambria"/>
                <a:cs typeface="Calibri"/>
              </a:rPr>
              <a:t>Değerlendirme türleri kurumlar arasında büyük farklılıklar göstermiştir</a:t>
            </a:r>
            <a:r>
              <a:rPr lang="tr-TR" sz="1800" b="1">
                <a:latin typeface="Calibri"/>
                <a:ea typeface="Cambria"/>
                <a:cs typeface="Calibri"/>
              </a:rPr>
              <a:t>. Birçoğu "yazılı yansımalar" kullanırken, diğerleri pratikte etik ikilemleri tanımlayan senaryolar hakkında kısa cevaplı sorular kullandı. Hemen hemen tüm katılımcılar, öğrencilerin temel ilke bilgilerini değerlendirmek için programlarının bir aşamasında çoktan seçmeli soruların kullanıldığını kabul etti. Bununla birlikte, birçok kişi bunun gerçek etik karar verme yetkinliğini değerlendirmenin etkisiz bir yolu olduğunu kabul etti. Birkaçı, </a:t>
            </a:r>
            <a:r>
              <a:rPr lang="tr-TR" sz="1800" b="1" err="1">
                <a:latin typeface="Calibri"/>
                <a:ea typeface="Cambria"/>
                <a:cs typeface="Calibri"/>
              </a:rPr>
              <a:t>Miller'ın</a:t>
            </a:r>
            <a:r>
              <a:rPr lang="tr-TR" sz="1800" b="1">
                <a:latin typeface="Calibri"/>
                <a:ea typeface="Cambria"/>
                <a:cs typeface="Calibri"/>
              </a:rPr>
              <a:t> piramidinin "nasıl olduğunu gösterir" seviyesine, simüle edilmiş hasta yaklaşımlarını öğretim etiğine dahil ederek ulaşmayı başardı.</a:t>
            </a:r>
            <a:endParaRPr lang="tr-TR" sz="1800" b="1" u="sng" baseline="30000">
              <a:latin typeface="Calibri"/>
              <a:ea typeface="Cambria"/>
              <a:cs typeface="Calibri"/>
            </a:endParaRPr>
          </a:p>
          <a:p>
            <a:pPr marL="0" indent="0">
              <a:buNone/>
            </a:pPr>
            <a:r>
              <a:rPr lang="tr-TR" sz="1800" b="1" dirty="0">
                <a:solidFill>
                  <a:srgbClr val="FF0000"/>
                </a:solidFill>
                <a:latin typeface="Calibri"/>
                <a:ea typeface="Cambria"/>
                <a:cs typeface="Calibri"/>
              </a:rPr>
              <a:t>Öğretim elemanları arasında etik konusunda uzmanlık eksikliği</a:t>
            </a:r>
            <a:endParaRPr lang="tr-TR" sz="1800" b="1">
              <a:solidFill>
                <a:srgbClr val="FF0000"/>
              </a:solidFill>
              <a:latin typeface="Calibri"/>
              <a:ea typeface="Calibri"/>
              <a:cs typeface="Calibri"/>
            </a:endParaRPr>
          </a:p>
          <a:p>
            <a:pPr marL="0" indent="0">
              <a:buNone/>
            </a:pPr>
            <a:r>
              <a:rPr lang="tr-TR" sz="1800" b="1">
                <a:latin typeface="Calibri"/>
                <a:ea typeface="Cambria"/>
                <a:cs typeface="Calibri"/>
              </a:rPr>
              <a:t>Bir sonraki </a:t>
            </a:r>
            <a:r>
              <a:rPr lang="tr-TR" sz="1800" b="1" dirty="0">
                <a:latin typeface="Calibri"/>
                <a:ea typeface="Cambria"/>
                <a:cs typeface="Calibri"/>
              </a:rPr>
              <a:t>konu</a:t>
            </a:r>
            <a:r>
              <a:rPr lang="tr-TR" sz="1800" b="1">
                <a:latin typeface="Calibri"/>
                <a:ea typeface="Cambria"/>
                <a:cs typeface="Calibri"/>
              </a:rPr>
              <a:t>, eğitmenlerin uzmanlığıydı. Katılımcıların çoğunluğu, kariyerlerinin herhangi bir aşamasında mesleki etik konusunda eğitim eksikliği olduğunu bildirmiştir. </a:t>
            </a:r>
            <a:r>
              <a:rPr lang="tr-TR" sz="1800" b="1" dirty="0">
                <a:solidFill>
                  <a:srgbClr val="FF0000"/>
                </a:solidFill>
                <a:latin typeface="Calibri"/>
                <a:ea typeface="Cambria"/>
                <a:cs typeface="Calibri"/>
              </a:rPr>
              <a:t>Kendi alanlarında yüksek eğitim almalarına rağmen, bu çalışmada görüşülen eğitimcilerin çoğunluğunun meslek etiği konusunda daha önce hiç eğitim almamış veya çok az eğitim almış durumdadır</a:t>
            </a:r>
            <a:r>
              <a:rPr lang="tr-TR" sz="1800" b="1">
                <a:latin typeface="Calibri"/>
                <a:ea typeface="Cambria"/>
                <a:cs typeface="Calibri"/>
              </a:rPr>
              <a:t>. Birçoğu bu alanda gelecekteki eğitim ve öğretim için bir istek bildirdi.</a:t>
            </a:r>
            <a:endParaRPr lang="tr-TR" sz="1800" b="1">
              <a:latin typeface="Calibri"/>
              <a:ea typeface="Calibri"/>
              <a:cs typeface="Calibri"/>
            </a:endParaRPr>
          </a:p>
          <a:p>
            <a:endParaRPr lang="tr-TR" sz="1800" b="1">
              <a:ea typeface="Calibri"/>
              <a:cs typeface="Calibri"/>
            </a:endParaRPr>
          </a:p>
        </p:txBody>
      </p:sp>
    </p:spTree>
    <p:extLst>
      <p:ext uri="{BB962C8B-B14F-4D97-AF65-F5344CB8AC3E}">
        <p14:creationId xmlns:p14="http://schemas.microsoft.com/office/powerpoint/2010/main" val="143954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2963517-E40B-C651-FECD-D9FF63C59988}"/>
              </a:ext>
            </a:extLst>
          </p:cNvPr>
          <p:cNvSpPr>
            <a:spLocks noGrp="1"/>
          </p:cNvSpPr>
          <p:nvPr>
            <p:ph type="title"/>
          </p:nvPr>
        </p:nvSpPr>
        <p:spPr>
          <a:xfrm>
            <a:off x="838201" y="365125"/>
            <a:ext cx="5251316" cy="1807305"/>
          </a:xfrm>
        </p:spPr>
        <p:txBody>
          <a:bodyPr>
            <a:normAutofit/>
          </a:bodyPr>
          <a:lstStyle/>
          <a:p>
            <a:r>
              <a:rPr lang="tr-TR" sz="3700" dirty="0">
                <a:solidFill>
                  <a:srgbClr val="FF0000"/>
                </a:solidFill>
                <a:latin typeface="Cambria"/>
                <a:ea typeface="Cambria"/>
              </a:rPr>
              <a:t>Avustralya ve Yeni Zelanda'da Eczacılık Etiği Eğitiminin Durumu</a:t>
            </a:r>
            <a:endParaRPr lang="tr-TR" sz="3700" dirty="0">
              <a:solidFill>
                <a:srgbClr val="000000"/>
              </a:solidFill>
              <a:ea typeface="Calibri Light"/>
              <a:cs typeface="Calibri Light"/>
            </a:endParaRPr>
          </a:p>
          <a:p>
            <a:endParaRPr lang="tr-TR" sz="3700" dirty="0">
              <a:ea typeface="Calibri Light"/>
              <a:cs typeface="Calibri Light"/>
            </a:endParaRPr>
          </a:p>
        </p:txBody>
      </p:sp>
      <p:sp>
        <p:nvSpPr>
          <p:cNvPr id="3" name="İçerik Yer Tutucusu 2">
            <a:extLst>
              <a:ext uri="{FF2B5EF4-FFF2-40B4-BE49-F238E27FC236}">
                <a16:creationId xmlns:a16="http://schemas.microsoft.com/office/drawing/2014/main" id="{F4D9E2BE-2E30-3D44-021C-8F5275844EA9}"/>
              </a:ext>
            </a:extLst>
          </p:cNvPr>
          <p:cNvSpPr>
            <a:spLocks noGrp="1"/>
          </p:cNvSpPr>
          <p:nvPr>
            <p:ph idx="1"/>
          </p:nvPr>
        </p:nvSpPr>
        <p:spPr>
          <a:xfrm>
            <a:off x="838200" y="2333297"/>
            <a:ext cx="4619621" cy="3843666"/>
          </a:xfrm>
        </p:spPr>
        <p:txBody>
          <a:bodyPr vert="horz" lIns="91440" tIns="45720" rIns="91440" bIns="45720" rtlCol="0" anchor="t">
            <a:noAutofit/>
          </a:bodyPr>
          <a:lstStyle/>
          <a:p>
            <a:pPr marL="228600" lvl="1"/>
            <a:r>
              <a:rPr lang="tr-TR" sz="1800" b="1">
                <a:solidFill>
                  <a:srgbClr val="FF0000"/>
                </a:solidFill>
                <a:latin typeface="Calibri Light"/>
                <a:ea typeface="Cambria"/>
                <a:cs typeface="Calibri Light"/>
              </a:rPr>
              <a:t>Amaç:</a:t>
            </a:r>
            <a:r>
              <a:rPr lang="tr-TR" sz="1800" b="1">
                <a:latin typeface="Calibri Light"/>
                <a:ea typeface="Cambria"/>
                <a:cs typeface="Calibri Light"/>
              </a:rPr>
              <a:t> Eczacılık etiğinde standart bir dersin öğretim modellerini, mevcut kaynakları ve sunumunu </a:t>
            </a:r>
            <a:r>
              <a:rPr lang="tr-TR" sz="1800" b="1" dirty="0">
                <a:latin typeface="Calibri Light"/>
                <a:ea typeface="Cambria"/>
                <a:cs typeface="Calibri Light"/>
              </a:rPr>
              <a:t>araştırmak</a:t>
            </a:r>
            <a:r>
              <a:rPr lang="tr-TR" sz="1800" b="1">
                <a:latin typeface="Calibri Light"/>
                <a:ea typeface="Cambria"/>
                <a:cs typeface="Calibri Light"/>
              </a:rPr>
              <a:t>.</a:t>
            </a:r>
            <a:endParaRPr lang="tr-TR" sz="1800" b="1">
              <a:latin typeface="Calibri Light"/>
              <a:ea typeface="Calibri" panose="020F0502020204030204"/>
              <a:cs typeface="Calibri Light"/>
            </a:endParaRPr>
          </a:p>
          <a:p>
            <a:r>
              <a:rPr lang="tr-TR" sz="1800" b="1" dirty="0">
                <a:solidFill>
                  <a:srgbClr val="FF0000"/>
                </a:solidFill>
                <a:latin typeface="Calibri Light"/>
                <a:ea typeface="Cambria"/>
                <a:cs typeface="Calibri Light"/>
              </a:rPr>
              <a:t>Yöntemler: </a:t>
            </a:r>
            <a:r>
              <a:rPr lang="tr-TR" sz="1800" b="1" dirty="0">
                <a:latin typeface="Calibri Light"/>
                <a:ea typeface="Cambria"/>
                <a:cs typeface="Calibri Light"/>
              </a:rPr>
              <a:t>Avustralya</a:t>
            </a:r>
            <a:r>
              <a:rPr lang="tr-TR" sz="1800" b="1">
                <a:latin typeface="Calibri Light"/>
                <a:ea typeface="Cambria"/>
                <a:cs typeface="Calibri Light"/>
              </a:rPr>
              <a:t> ve Yeni Zelanda'daki 19 kurumun her birinde eczacılık etiğini öğretmekten sorumlu eğitimciye bir e-posta daveti gönderildi. Altı ila sekiz haftalık bir süre boyunca, yarı yapılandırılmış görüşmeler şahsen, e-posta veya telefonla yapıldı ve mümkün olduğunda ses kaydı yapıldı, kelimesi kelimesine yazıya döküldü ve veri analiz yazılımına girildi. Tümevarımsal analiz yaklaşımı kullanılarak, görüşme sürecinde tartışılan konu ve konularla ilgili temalar belirlenmiştir.</a:t>
            </a:r>
            <a:endParaRPr lang="tr-TR" sz="1800" b="1">
              <a:latin typeface="Calibri Light"/>
              <a:ea typeface="Calibri" panose="020F0502020204030204"/>
              <a:cs typeface="Calibri Light"/>
            </a:endParaRPr>
          </a:p>
          <a:p>
            <a:endParaRPr lang="tr-TR" sz="1700">
              <a:ea typeface="Calibri"/>
              <a:cs typeface="Calibri"/>
            </a:endParaRPr>
          </a:p>
        </p:txBody>
      </p:sp>
      <p:pic>
        <p:nvPicPr>
          <p:cNvPr id="5" name="Picture 4" descr="Asılanan piller ve tabletler">
            <a:extLst>
              <a:ext uri="{FF2B5EF4-FFF2-40B4-BE49-F238E27FC236}">
                <a16:creationId xmlns:a16="http://schemas.microsoft.com/office/drawing/2014/main" id="{3633E024-E128-5C78-D06C-1EED41AF7609}"/>
              </a:ext>
            </a:extLst>
          </p:cNvPr>
          <p:cNvPicPr>
            <a:picLocks noChangeAspect="1"/>
          </p:cNvPicPr>
          <p:nvPr/>
        </p:nvPicPr>
        <p:blipFill rotWithShape="1">
          <a:blip r:embed="rId2"/>
          <a:srcRect l="24232" r="1773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6746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5DBD5FE-6AA4-7DD3-4D7F-FAB5900783C0}"/>
              </a:ext>
            </a:extLst>
          </p:cNvPr>
          <p:cNvSpPr>
            <a:spLocks noGrp="1"/>
          </p:cNvSpPr>
          <p:nvPr>
            <p:ph idx="1"/>
          </p:nvPr>
        </p:nvSpPr>
        <p:spPr>
          <a:xfrm>
            <a:off x="804582" y="585179"/>
            <a:ext cx="4619621" cy="3843666"/>
          </a:xfrm>
        </p:spPr>
        <p:txBody>
          <a:bodyPr vert="horz" lIns="91440" tIns="45720" rIns="91440" bIns="45720" rtlCol="0" anchor="t">
            <a:noAutofit/>
          </a:bodyPr>
          <a:lstStyle/>
          <a:p>
            <a:r>
              <a:rPr lang="tr-TR" sz="1800" b="1">
                <a:latin typeface="Calibri"/>
                <a:ea typeface="Cambria"/>
                <a:cs typeface="Cambria"/>
              </a:rPr>
              <a:t>Mesleki etik konusunda eğitim eksikliği, mesleğin Etik Kurallarının farklı biçimlerine genel bir yabancılıkla da ilişkiliydi. Sadece iki eğitimci Etik Kurallardaki ilkeleri refleks olarak </a:t>
            </a:r>
            <a:r>
              <a:rPr lang="tr-TR" sz="1800" b="1" dirty="0">
                <a:latin typeface="Calibri"/>
                <a:ea typeface="Cambria"/>
                <a:cs typeface="Cambria"/>
              </a:rPr>
              <a:t>tanıyabilecek donanımdaydı</a:t>
            </a:r>
            <a:r>
              <a:rPr lang="tr-TR" sz="1800" b="1">
                <a:latin typeface="Calibri"/>
                <a:ea typeface="Cambria"/>
                <a:cs typeface="Cambria"/>
              </a:rPr>
              <a:t>. Diğerleri ya kurallara hiç güvenmedi ya da daha genel bir tıp etiği perspektifine sahipti.</a:t>
            </a:r>
            <a:endParaRPr lang="tr-TR">
              <a:ea typeface="Calibri" panose="020F0502020204030204"/>
              <a:cs typeface="Calibri" panose="020F0502020204030204"/>
            </a:endParaRPr>
          </a:p>
          <a:p>
            <a:r>
              <a:rPr lang="tr-TR" sz="1800" b="1">
                <a:latin typeface="Calibri"/>
                <a:ea typeface="Cambria"/>
                <a:cs typeface="Cambria"/>
              </a:rPr>
              <a:t>Öğretim etiğine yönelik bu bireyselleştirilmiş yaklaşım temel olarak üç değişkene dayanıyordu:</a:t>
            </a:r>
            <a:r>
              <a:rPr lang="tr-TR" sz="1800" b="1" dirty="0">
                <a:solidFill>
                  <a:srgbClr val="000000"/>
                </a:solidFill>
                <a:latin typeface="Calibri"/>
                <a:ea typeface="Cambria"/>
                <a:cs typeface="Cambria"/>
              </a:rPr>
              <a:t> </a:t>
            </a:r>
            <a:r>
              <a:rPr lang="tr-TR" sz="1800" b="1" dirty="0">
                <a:solidFill>
                  <a:srgbClr val="FF0000"/>
                </a:solidFill>
              </a:rPr>
              <a:t>eğitimcinin kendisi, eğitimcinin bilgisi veya eksikliği ve eğitimcinin role atanma koşulları</a:t>
            </a:r>
            <a:r>
              <a:rPr lang="tr-TR" sz="1800" b="1">
                <a:latin typeface="Calibri"/>
                <a:ea typeface="Cambria"/>
                <a:cs typeface="Cambria"/>
              </a:rPr>
              <a:t>. Bazı genç, deneyimsiz eğitimciler genellikle etik alanında resmi niteliklere sahip olmadan veya önce eğitimi tamamlamaları gerekmeden kursa verildi. </a:t>
            </a:r>
            <a:r>
              <a:rPr lang="tr-TR" sz="1800" b="1" dirty="0">
                <a:solidFill>
                  <a:srgbClr val="000000"/>
                </a:solidFill>
                <a:latin typeface="Calibri"/>
                <a:ea typeface="Cambria"/>
                <a:cs typeface="Cambria"/>
              </a:rPr>
              <a:t>Bir örnekte, bir katılımcı, koordinatör olarak seçilmesinin temeli olarak odadaki en fazla etik bilgisine sahip olduğunu hatırladı</a:t>
            </a:r>
            <a:r>
              <a:rPr lang="tr-TR" sz="1800" b="1" dirty="0">
                <a:latin typeface="Calibri"/>
                <a:ea typeface="Cambria"/>
                <a:cs typeface="Cambria"/>
              </a:rPr>
              <a:t> </a:t>
            </a:r>
            <a:endParaRPr lang="tr-TR" sz="1800" b="1">
              <a:latin typeface="Cambria"/>
              <a:ea typeface="Cambria"/>
              <a:cs typeface="Calibri"/>
            </a:endParaRPr>
          </a:p>
        </p:txBody>
      </p:sp>
      <p:pic>
        <p:nvPicPr>
          <p:cNvPr id="7" name="Picture 4" descr="Sarı kağıt teknenin arkasından giden beyaz kağıt tekneler">
            <a:extLst>
              <a:ext uri="{FF2B5EF4-FFF2-40B4-BE49-F238E27FC236}">
                <a16:creationId xmlns:a16="http://schemas.microsoft.com/office/drawing/2014/main" id="{7EF82B76-9156-519C-4AC7-5AB50FD5753D}"/>
              </a:ext>
            </a:extLst>
          </p:cNvPr>
          <p:cNvPicPr>
            <a:picLocks noChangeAspect="1"/>
          </p:cNvPicPr>
          <p:nvPr/>
        </p:nvPicPr>
        <p:blipFill rotWithShape="1">
          <a:blip r:embed="rId2"/>
          <a:srcRect l="34870" r="7178"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7118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EF5747-AAD3-B552-7B2B-CAEFB3C240D7}"/>
              </a:ext>
            </a:extLst>
          </p:cNvPr>
          <p:cNvPicPr>
            <a:picLocks noChangeAspect="1"/>
          </p:cNvPicPr>
          <p:nvPr/>
        </p:nvPicPr>
        <p:blipFill rotWithShape="1">
          <a:blip r:embed="rId2"/>
          <a:srcRect l="28229" r="24738" b="625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F1268D90-89E1-2C29-4A4C-D5FEC5E7AECB}"/>
              </a:ext>
            </a:extLst>
          </p:cNvPr>
          <p:cNvSpPr>
            <a:spLocks noGrp="1"/>
          </p:cNvSpPr>
          <p:nvPr>
            <p:ph idx="1"/>
          </p:nvPr>
        </p:nvSpPr>
        <p:spPr>
          <a:xfrm>
            <a:off x="6737906" y="719650"/>
            <a:ext cx="4840010" cy="3843666"/>
          </a:xfrm>
        </p:spPr>
        <p:txBody>
          <a:bodyPr vert="horz" lIns="91440" tIns="45720" rIns="91440" bIns="45720" rtlCol="0" anchor="t">
            <a:noAutofit/>
          </a:bodyPr>
          <a:lstStyle/>
          <a:p>
            <a:pPr marL="457200" indent="-457200"/>
            <a:r>
              <a:rPr lang="tr-TR" sz="1800" b="1" dirty="0">
                <a:solidFill>
                  <a:srgbClr val="FF0000"/>
                </a:solidFill>
                <a:latin typeface="Calibri"/>
                <a:ea typeface="Cambria"/>
                <a:cs typeface="Calibri"/>
              </a:rPr>
              <a:t>Etik Öğretmek için Kaynak Eksikliği</a:t>
            </a:r>
            <a:endParaRPr lang="tr-TR" sz="1800" b="1">
              <a:solidFill>
                <a:srgbClr val="FF0000"/>
              </a:solidFill>
              <a:latin typeface="Calibri"/>
              <a:ea typeface="Calibri" panose="020F0502020204030204"/>
              <a:cs typeface="Calibri"/>
            </a:endParaRPr>
          </a:p>
          <a:p>
            <a:pPr marL="457200" indent="-457200"/>
            <a:r>
              <a:rPr lang="tr-TR" sz="1800" b="1">
                <a:solidFill>
                  <a:srgbClr val="FF0000"/>
                </a:solidFill>
                <a:latin typeface="Calibri"/>
                <a:ea typeface="Cambria"/>
                <a:cs typeface="Calibri"/>
              </a:rPr>
              <a:t>Katılan tüm eğitimciler arasındaki bir diğer ortak konu, eczacılıkta etik eğitimi için ayrılan kaynakların yetersizliğiydi</a:t>
            </a:r>
            <a:r>
              <a:rPr lang="tr-TR" sz="1800" b="1">
                <a:latin typeface="Calibri"/>
                <a:ea typeface="Cambria"/>
                <a:cs typeface="Calibri"/>
              </a:rPr>
              <a:t>. Akademisyenler, güvenecekleri çok az şeyin olduğu durumları tanımladılar ve birçoğu, kolayca erişilebilir ve uygulanabilir geçici bir kaynak oluşturmak için kendi aralarında bilgi paylaşmayı tercih etti.</a:t>
            </a:r>
            <a:endParaRPr lang="tr-TR" sz="1800" b="1">
              <a:latin typeface="Calibri"/>
              <a:ea typeface="Calibri"/>
              <a:cs typeface="Calibri"/>
            </a:endParaRPr>
          </a:p>
          <a:p>
            <a:pPr marL="457200" indent="-457200"/>
            <a:r>
              <a:rPr lang="tr-TR" sz="1800" b="1">
                <a:latin typeface="Calibri"/>
                <a:ea typeface="Cambria"/>
                <a:cs typeface="Calibri"/>
              </a:rPr>
              <a:t>Bu kaynak eksikliği göz önüne alındığında, eğitimcilerin çoğu, etik müfredatlarını oluştururken kullanmak üzere çeşitli dergi makaleleri, son haber makalelerinin kupürleri, denizaşırı yazarlar tarafından yazılmış hukuk ve etik ders kitapları, uluslararası vaka çalışmaları ve Etik Kurallarından oluşan bir önbellek derlemiştir. </a:t>
            </a:r>
            <a:r>
              <a:rPr lang="tr-TR" sz="1800" b="1" dirty="0">
                <a:solidFill>
                  <a:srgbClr val="FF0000"/>
                </a:solidFill>
                <a:latin typeface="Calibri"/>
                <a:ea typeface="Cambria"/>
                <a:cs typeface="Calibri"/>
              </a:rPr>
              <a:t>Birkaç katılımcı tarafından bahsedilen bir kaynak, </a:t>
            </a:r>
            <a:r>
              <a:rPr lang="tr-TR" sz="1800" b="1" i="1" dirty="0">
                <a:solidFill>
                  <a:srgbClr val="FF0000"/>
                </a:solidFill>
                <a:latin typeface="Calibri"/>
                <a:ea typeface="Cambria"/>
                <a:cs typeface="Calibri"/>
              </a:rPr>
              <a:t>Avustralya </a:t>
            </a:r>
            <a:r>
              <a:rPr lang="tr-TR" sz="1800" b="1" i="1" err="1">
                <a:solidFill>
                  <a:srgbClr val="FF0000"/>
                </a:solidFill>
                <a:latin typeface="Calibri"/>
                <a:ea typeface="Cambria"/>
                <a:cs typeface="Calibri"/>
              </a:rPr>
              <a:t>Eczacısı'nda</a:t>
            </a:r>
            <a:r>
              <a:rPr lang="tr-TR" sz="1800" b="1">
                <a:solidFill>
                  <a:srgbClr val="FF0000"/>
                </a:solidFill>
                <a:latin typeface="Calibri"/>
                <a:ea typeface="Cambria"/>
                <a:cs typeface="Calibri"/>
              </a:rPr>
              <a:t> konulara ve tartışmalara rehberlik etmek için kullandıkları "Etik İkilemler" başlıklı bir diziydi</a:t>
            </a:r>
            <a:r>
              <a:rPr lang="tr-TR" sz="1800" b="1">
                <a:latin typeface="Calibri"/>
                <a:ea typeface="Cambria"/>
                <a:cs typeface="Calibri"/>
              </a:rPr>
              <a:t>.</a:t>
            </a:r>
            <a:endParaRPr lang="tr-TR" sz="1800" b="1" u="sng" baseline="30000">
              <a:latin typeface="Cambria"/>
              <a:ea typeface="Cambria"/>
              <a:cs typeface="Calibri"/>
            </a:endParaRPr>
          </a:p>
        </p:txBody>
      </p:sp>
    </p:spTree>
    <p:extLst>
      <p:ext uri="{BB962C8B-B14F-4D97-AF65-F5344CB8AC3E}">
        <p14:creationId xmlns:p14="http://schemas.microsoft.com/office/powerpoint/2010/main" val="32459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1781FF8-44DC-2AC5-9791-17D93617DEF4}"/>
              </a:ext>
            </a:extLst>
          </p:cNvPr>
          <p:cNvSpPr>
            <a:spLocks noGrp="1"/>
          </p:cNvSpPr>
          <p:nvPr>
            <p:ph idx="1"/>
          </p:nvPr>
        </p:nvSpPr>
        <p:spPr>
          <a:xfrm>
            <a:off x="367553" y="798091"/>
            <a:ext cx="5493679" cy="5681430"/>
          </a:xfrm>
        </p:spPr>
        <p:txBody>
          <a:bodyPr vert="horz" lIns="91440" tIns="45720" rIns="91440" bIns="45720" rtlCol="0" anchor="t">
            <a:noAutofit/>
          </a:bodyPr>
          <a:lstStyle/>
          <a:p>
            <a:r>
              <a:rPr lang="tr-TR" sz="1800" b="1" dirty="0">
                <a:solidFill>
                  <a:srgbClr val="FF0000"/>
                </a:solidFill>
                <a:latin typeface="Calibri"/>
                <a:ea typeface="Cambria"/>
                <a:cs typeface="Cambria"/>
              </a:rPr>
              <a:t>Eczacılık Etiği Eğitiminin Geleceğine Yönelik Öneriler</a:t>
            </a:r>
          </a:p>
          <a:p>
            <a:r>
              <a:rPr lang="tr-TR" sz="1800" b="1">
                <a:latin typeface="Calibri"/>
                <a:ea typeface="Cambria"/>
                <a:cs typeface="Cambria"/>
              </a:rPr>
              <a:t>Son konu, katılımcıların gelecekte eczacılık etiğinin öğretilmesine ilişkin önerileriydi. Katılımcıların çoğu, geleceğe yönelik vizyonları sorulduğunda yanıtlarında açık ve doğrudandı. </a:t>
            </a:r>
            <a:r>
              <a:rPr lang="tr-TR" sz="1800" b="1" dirty="0">
                <a:solidFill>
                  <a:srgbClr val="FF0000"/>
                </a:solidFill>
                <a:latin typeface="Calibri"/>
                <a:ea typeface="Cambria"/>
                <a:cs typeface="Cambria"/>
              </a:rPr>
              <a:t>Genel fikir birliği, açıkça tanımlanmış yapı ve içerikle tasarlanmış bağımsız bir etik kursunun geliştirilmesini destekliyordu</a:t>
            </a:r>
            <a:r>
              <a:rPr lang="tr-TR" sz="1800" b="1">
                <a:latin typeface="Calibri"/>
                <a:ea typeface="Cambria"/>
                <a:cs typeface="Cambria"/>
              </a:rPr>
              <a:t>. Bazıları, etiğin diğer konularla ortak gruplandırılması üzerine derin düşüncelere daldı ve konuyu doğru bir şekilde öğretmek için etiğin bağımsız bir konu olarak görülmesi gerektiğini vurguladı.</a:t>
            </a:r>
            <a:r>
              <a:rPr lang="tr-TR" sz="1800" b="1">
                <a:solidFill>
                  <a:srgbClr val="000000"/>
                </a:solidFill>
                <a:latin typeface="Calibri"/>
                <a:ea typeface="Cambria"/>
                <a:cs typeface="Cambria"/>
              </a:rPr>
              <a:t> </a:t>
            </a:r>
            <a:r>
              <a:rPr lang="tr-TR" sz="1800" b="1">
                <a:solidFill>
                  <a:srgbClr val="212121"/>
                </a:solidFill>
                <a:latin typeface="Calibri"/>
                <a:ea typeface="Cambria"/>
                <a:cs typeface="Cambria"/>
              </a:rPr>
              <a:t>Dersi öğretmenin benzersiz bir yolu olarak, bazıları bir dizi sağlık disiplininin ayrı ayrı değil, birlikte etik hakkında bilgi edinebileceği meslekler arası bir eğitim planı fikrini önerdi. Bazıları, öğrencilerin başlangıçta diğer mesleklerle birlikte etik hakkında bilgi edinecekleri, daha sonra eczacılık sınıfında özel eğitim alacakları bir kursu savundu.</a:t>
            </a:r>
            <a:endParaRPr lang="tr-TR" sz="1800" b="1">
              <a:latin typeface="Calibri"/>
              <a:ea typeface="Calibri"/>
              <a:cs typeface="Calibri"/>
            </a:endParaRPr>
          </a:p>
        </p:txBody>
      </p:sp>
      <p:pic>
        <p:nvPicPr>
          <p:cNvPr id="5" name="Picture 4">
            <a:extLst>
              <a:ext uri="{FF2B5EF4-FFF2-40B4-BE49-F238E27FC236}">
                <a16:creationId xmlns:a16="http://schemas.microsoft.com/office/drawing/2014/main" id="{3E8BDFE7-167C-2186-C980-C069258DB7C4}"/>
              </a:ext>
            </a:extLst>
          </p:cNvPr>
          <p:cNvPicPr>
            <a:picLocks noChangeAspect="1"/>
          </p:cNvPicPr>
          <p:nvPr/>
        </p:nvPicPr>
        <p:blipFill rotWithShape="1">
          <a:blip r:embed="rId2"/>
          <a:srcRect l="17332" r="36818" b="625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746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F20072DB-8E73-4062-E8BE-221877D9B1CB}"/>
              </a:ext>
            </a:extLst>
          </p:cNvPr>
          <p:cNvSpPr>
            <a:spLocks noGrp="1"/>
          </p:cNvSpPr>
          <p:nvPr>
            <p:ph idx="1"/>
          </p:nvPr>
        </p:nvSpPr>
        <p:spPr>
          <a:xfrm>
            <a:off x="-100853" y="1116823"/>
            <a:ext cx="5744135" cy="3591207"/>
          </a:xfrm>
        </p:spPr>
        <p:txBody>
          <a:bodyPr vert="horz" lIns="91440" tIns="45720" rIns="91440" bIns="45720" rtlCol="0" anchor="t">
            <a:noAutofit/>
          </a:bodyPr>
          <a:lstStyle/>
          <a:p>
            <a:pPr marL="285750" indent="-285750"/>
            <a:r>
              <a:rPr lang="tr-TR" sz="1800" b="1" dirty="0">
                <a:solidFill>
                  <a:srgbClr val="FF0000"/>
                </a:solidFill>
                <a:latin typeface="Cambria"/>
                <a:ea typeface="Cambria"/>
                <a:cs typeface="Cambria"/>
              </a:rPr>
              <a:t>Tüm katılımcılar, resmi olarak tanınan, standartlaştırılmış kaynakların öğretim üyelerine sunulmasını şiddetle savundu</a:t>
            </a:r>
            <a:r>
              <a:rPr lang="tr-TR" sz="1800" b="1">
                <a:latin typeface="Cambria"/>
                <a:ea typeface="Cambria"/>
                <a:cs typeface="Cambria"/>
              </a:rPr>
              <a:t>. Birçoğu, gelecekteki eczacıların tek tip, standart bir kurs tarafından yönlendirildiğinde becerilerini daha da geliştirebilecekleri bir kurs oluşturmanın potansiyel faydasını gördü. Birçoğu, bu yöndeki bir adımın, yalnızca etik öğretmek amacıyla daha fazla kaynak yaratılması olasılığını açacağına inanıyordu.</a:t>
            </a:r>
            <a:endParaRPr lang="tr-TR">
              <a:ea typeface="Calibri" panose="020F0502020204030204"/>
              <a:cs typeface="Calibri" panose="020F0502020204030204"/>
            </a:endParaRPr>
          </a:p>
          <a:p>
            <a:pPr marL="285750" indent="-285750"/>
            <a:r>
              <a:rPr lang="tr-TR" sz="1800" b="1">
                <a:latin typeface="Cambria"/>
                <a:ea typeface="Cambria"/>
                <a:cs typeface="Cambria"/>
              </a:rPr>
              <a:t>Ek olarak, bu grup içinde ö</a:t>
            </a:r>
            <a:r>
              <a:rPr lang="tr-TR" sz="1800" b="1" dirty="0">
                <a:solidFill>
                  <a:srgbClr val="FF0000"/>
                </a:solidFill>
                <a:latin typeface="Cambria"/>
                <a:ea typeface="Cambria"/>
                <a:cs typeface="Cambria"/>
              </a:rPr>
              <a:t>nemli bir yerel kaynağa duyulan ihtiyaç da derindi. Teknolojik gelişmeler ışığında, katılımcıların çoğu, hem öğrenciler hem de öğretim üyeleri tarafından daha erişilebilir olacağına inandıkları bir e-kaynağı tercih etti</a:t>
            </a:r>
            <a:r>
              <a:rPr lang="tr-TR" sz="1800" b="1">
                <a:latin typeface="Cambria"/>
                <a:ea typeface="Cambria"/>
                <a:cs typeface="Cambria"/>
              </a:rPr>
              <a:t>. Bir e-kaynak, öğretim üyelerinin, standart bir kağıt tabanlı ders kitabının aksine, öğrencileri içerikle yeni ve yaratıcı bir şekilde başarılı bir şekilde meşgul edebilecek kursa çevrimiçi bir bileşen sunmalarına da olanak tanır.</a:t>
            </a:r>
            <a:endParaRPr lang="tr-TR" sz="1800" b="1">
              <a:ea typeface="Calibri"/>
              <a:cs typeface="Calibri"/>
            </a:endParaRPr>
          </a:p>
        </p:txBody>
      </p:sp>
      <p:pic>
        <p:nvPicPr>
          <p:cNvPr id="7" name="Picture 4" descr="Beyaz ampuller ve öne çıkan tek bir sarı ampul">
            <a:extLst>
              <a:ext uri="{FF2B5EF4-FFF2-40B4-BE49-F238E27FC236}">
                <a16:creationId xmlns:a16="http://schemas.microsoft.com/office/drawing/2014/main" id="{A8C1406F-2F1B-CACB-0D9B-361BE6DE1DD3}"/>
              </a:ext>
            </a:extLst>
          </p:cNvPr>
          <p:cNvPicPr>
            <a:picLocks noChangeAspect="1"/>
          </p:cNvPicPr>
          <p:nvPr/>
        </p:nvPicPr>
        <p:blipFill rotWithShape="1">
          <a:blip r:embed="rId2"/>
          <a:srcRect l="28170" r="8259" b="-3"/>
          <a:stretch/>
        </p:blipFill>
        <p:spPr>
          <a:xfrm>
            <a:off x="5650992" y="10"/>
            <a:ext cx="6541008" cy="6857990"/>
          </a:xfrm>
          <a:prstGeom prst="rect">
            <a:avLst/>
          </a:prstGeom>
        </p:spPr>
      </p:pic>
    </p:spTree>
    <p:extLst>
      <p:ext uri="{BB962C8B-B14F-4D97-AF65-F5344CB8AC3E}">
        <p14:creationId xmlns:p14="http://schemas.microsoft.com/office/powerpoint/2010/main" val="122647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0EF4269-BD7C-3F4C-9CC9-DBA6CF873C06}"/>
              </a:ext>
            </a:extLst>
          </p:cNvPr>
          <p:cNvSpPr>
            <a:spLocks noGrp="1"/>
          </p:cNvSpPr>
          <p:nvPr>
            <p:ph idx="1"/>
          </p:nvPr>
        </p:nvSpPr>
        <p:spPr>
          <a:xfrm>
            <a:off x="-2241" y="2474"/>
            <a:ext cx="7264208" cy="291402"/>
          </a:xfrm>
        </p:spPr>
        <p:txBody>
          <a:bodyPr vert="horz" lIns="91440" tIns="45720" rIns="91440" bIns="45720" rtlCol="0" anchor="t">
            <a:noAutofit/>
          </a:bodyPr>
          <a:lstStyle/>
          <a:p>
            <a:r>
              <a:rPr lang="tr-TR" sz="1800" b="1" dirty="0">
                <a:solidFill>
                  <a:srgbClr val="FF0000"/>
                </a:solidFill>
                <a:latin typeface="Calibri"/>
                <a:ea typeface="Cambria"/>
                <a:cs typeface="Cambria"/>
              </a:rPr>
              <a:t>TARTIŞMA</a:t>
            </a:r>
          </a:p>
          <a:p>
            <a:r>
              <a:rPr lang="tr-TR" sz="1800" b="1" dirty="0">
                <a:solidFill>
                  <a:srgbClr val="FF0000"/>
                </a:solidFill>
                <a:latin typeface="Calibri"/>
                <a:ea typeface="Cambria"/>
                <a:cs typeface="Cambria"/>
              </a:rPr>
              <a:t>Bu çalışma, Avustralya ve Yeni Zelanda'daki yükseköğretim kurumlarında eczacılık etiğinin öğretilmesinde pedagojik stratejileri araştıran ilk çalışmadır</a:t>
            </a:r>
            <a:r>
              <a:rPr lang="tr-TR" sz="1800" b="1">
                <a:latin typeface="Calibri"/>
                <a:ea typeface="Cambria"/>
                <a:cs typeface="Cambria"/>
              </a:rPr>
              <a:t>. Aynı zamanda, hasta merkezli bakıma artan odaklanma ışığında eczacılık etiği eğitimine daha fazla önem veriyor gibi görünen APC akreditasyon kriterlerinin revizyonu göz önüne alındığında zamanında yapılan bir çalışmadır. </a:t>
            </a:r>
            <a:r>
              <a:rPr lang="tr-TR" sz="1800" b="1" dirty="0">
                <a:solidFill>
                  <a:srgbClr val="FF0000"/>
                </a:solidFill>
                <a:latin typeface="Calibri"/>
                <a:ea typeface="Cambria"/>
                <a:cs typeface="Cambria"/>
              </a:rPr>
              <a:t>Mesleki çerçeveler eczacılarda etik yeterliliğin geliştirilmesine yönelik temel ihtiyacı belirtse de, çalışmamız Avustralya ve Yeni Zelanda'da parçalanmış ve kopuk bir eğitim pedagojik manzarasını ortaya koymuştur</a:t>
            </a:r>
            <a:r>
              <a:rPr lang="tr-TR" sz="1800" b="1">
                <a:latin typeface="Calibri"/>
                <a:ea typeface="Cambria"/>
                <a:cs typeface="Cambria"/>
              </a:rPr>
              <a:t>.</a:t>
            </a:r>
          </a:p>
          <a:p>
            <a:r>
              <a:rPr lang="tr-TR" sz="1800" b="1">
                <a:latin typeface="Calibri"/>
                <a:ea typeface="Cambria"/>
                <a:cs typeface="Cambria"/>
              </a:rPr>
              <a:t>Toplanan verilerden ortaya çıkan beş </a:t>
            </a:r>
            <a:r>
              <a:rPr lang="tr-TR" sz="1800" b="1" dirty="0">
                <a:latin typeface="Calibri"/>
                <a:ea typeface="Cambria"/>
                <a:cs typeface="Cambria"/>
              </a:rPr>
              <a:t>konu</a:t>
            </a:r>
            <a:r>
              <a:rPr lang="tr-TR" sz="1800" b="1">
                <a:latin typeface="Calibri"/>
                <a:ea typeface="Cambria"/>
                <a:cs typeface="Cambria"/>
              </a:rPr>
              <a:t>, eğitimcilerin içinde çalıştıkları mevcut ortam hakkında bize kritik bir fikir verdi. </a:t>
            </a:r>
            <a:r>
              <a:rPr lang="tr-TR" sz="1800" b="1" dirty="0">
                <a:solidFill>
                  <a:srgbClr val="FF0000"/>
                </a:solidFill>
                <a:latin typeface="Calibri"/>
                <a:ea typeface="Cambria"/>
                <a:cs typeface="Cambria"/>
              </a:rPr>
              <a:t>Spesifik olarak, bu çalışma, eğitimcilerin eczacılık etiğini öğretmede karşılaştıkları, pedagojiyi çok az destekleyen veya hiç desteklemeyen, kaynaklardan yoksun olan mücadeleyi ortaya koymuştur</a:t>
            </a:r>
            <a:r>
              <a:rPr lang="tr-TR" sz="1800" b="1">
                <a:latin typeface="Calibri"/>
                <a:ea typeface="Cambria"/>
                <a:cs typeface="Cambria"/>
              </a:rPr>
              <a:t>. Eczacılık etiği üzerine var olan metinlerin azlığı eğitimciler için zorlayıcı oldu, ancak gazete makaleleri gibi geçici kaynaklar bulma konusunda kendi taraflarında bir miktar yaratıcılığı teşvik etti. Etik konusundaki bu kaynak eksikliği, tıp etiği dergileri, ders kitapları, videolar, çevrimiçi kurslar vb. şeklinde çok sayıda kaynağın bulunduğu tıp gibi diğer sağlık meslekleriyle tezat oluşturmaktadır. </a:t>
            </a:r>
            <a:r>
              <a:rPr lang="tr-TR" sz="1800" b="1" dirty="0">
                <a:solidFill>
                  <a:srgbClr val="FF0000"/>
                </a:solidFill>
                <a:latin typeface="Calibri"/>
                <a:ea typeface="Cambria"/>
                <a:cs typeface="Cambria"/>
              </a:rPr>
              <a:t>Eczacılık, Avustralya ve Yeni Zelanda'da eczacılık etiği ve öğretimi ile ilgili çağdaş konuları ele almak için henüz standart bir kaynağa veya belirli bir dergiye sahip değildir</a:t>
            </a:r>
            <a:r>
              <a:rPr lang="tr-TR" sz="1800" b="1">
                <a:latin typeface="Calibri"/>
                <a:ea typeface="Cambria"/>
                <a:cs typeface="Cambria"/>
              </a:rPr>
              <a:t>. Eczacılık etiği eğitimcilerinin karşılaştığı bu zorluk, bir makale, ders kitabı havuzu ve/veya bir dergi oluşturularak ulusal düzeyde potansiyel olarak giderilebilir.</a:t>
            </a:r>
            <a:endParaRPr lang="tr-TR" sz="1800" b="1">
              <a:latin typeface="Calibri"/>
              <a:ea typeface="Calibri"/>
              <a:cs typeface="Calibri"/>
            </a:endParaRPr>
          </a:p>
        </p:txBody>
      </p:sp>
      <p:pic>
        <p:nvPicPr>
          <p:cNvPr id="5" name="Picture 4" descr="Açılmamış hap paketlerinin yakından görünümü">
            <a:extLst>
              <a:ext uri="{FF2B5EF4-FFF2-40B4-BE49-F238E27FC236}">
                <a16:creationId xmlns:a16="http://schemas.microsoft.com/office/drawing/2014/main" id="{EA8ED6BC-3B44-E276-8007-E2D82F831D87}"/>
              </a:ext>
            </a:extLst>
          </p:cNvPr>
          <p:cNvPicPr>
            <a:picLocks noChangeAspect="1"/>
          </p:cNvPicPr>
          <p:nvPr/>
        </p:nvPicPr>
        <p:blipFill rotWithShape="1">
          <a:blip r:embed="rId2"/>
          <a:srcRect l="21495" r="21316" b="-6"/>
          <a:stretch/>
        </p:blipFill>
        <p:spPr>
          <a:xfrm>
            <a:off x="7136891" y="10"/>
            <a:ext cx="505510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1304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28C4943-2194-92F8-1E5C-DDABC1062EEC}"/>
              </a:ext>
            </a:extLst>
          </p:cNvPr>
          <p:cNvSpPr>
            <a:spLocks noGrp="1"/>
          </p:cNvSpPr>
          <p:nvPr>
            <p:ph idx="1"/>
          </p:nvPr>
        </p:nvSpPr>
        <p:spPr>
          <a:xfrm>
            <a:off x="-2241" y="2473"/>
            <a:ext cx="8676149" cy="3843666"/>
          </a:xfrm>
        </p:spPr>
        <p:txBody>
          <a:bodyPr vert="horz" lIns="91440" tIns="45720" rIns="91440" bIns="45720" rtlCol="0" anchor="t">
            <a:noAutofit/>
          </a:bodyPr>
          <a:lstStyle/>
          <a:p>
            <a:r>
              <a:rPr lang="tr-TR" sz="1800" b="1">
                <a:latin typeface="Calibri"/>
                <a:ea typeface="Cambria"/>
                <a:cs typeface="Cambria"/>
              </a:rPr>
              <a:t>Eczacılık etiğine değinen literatürün çoğu, en üst düzey meslek kuruluşlarından gelen kodlar veya ifadeler veya dergilerde yer alan fikir yazıları olarak sunulmaktadır. </a:t>
            </a:r>
            <a:r>
              <a:rPr lang="tr-TR" sz="1800" b="1" dirty="0">
                <a:solidFill>
                  <a:srgbClr val="FF0000"/>
                </a:solidFill>
                <a:latin typeface="Calibri"/>
                <a:ea typeface="Cambria"/>
                <a:cs typeface="Cambria"/>
              </a:rPr>
              <a:t>Bu boşluğun nedeni, eczacılık etiğinin genellikle sağduyuya dayandığı ve bu nedenle öğretmek için resmi bir eğitim veya çalışma gerektirmediği yönündeki yaygın inanca dayanmaktadır</a:t>
            </a:r>
            <a:r>
              <a:rPr lang="tr-TR" sz="1800" b="1">
                <a:latin typeface="Calibri"/>
                <a:ea typeface="Cambria"/>
                <a:cs typeface="Cambria"/>
              </a:rPr>
              <a:t>. Bir katılımcı, öğretimlerini bu düşünceye dayandırdı ve etik öğretiminde bir yöntem olarak sempati / empati kullandı. Bu etkili bir yaklaşım olabilir; Bununla birlikte, yapılandırılmış etik karar vermede temel eğitimi kaçırabilir.</a:t>
            </a:r>
          </a:p>
          <a:p>
            <a:r>
              <a:rPr lang="tr-TR" sz="1800" b="1">
                <a:latin typeface="Calibri"/>
                <a:ea typeface="Cambria"/>
                <a:cs typeface="Cambria"/>
              </a:rPr>
              <a:t>Eğitimcilerin uzmanlığı bu çalışmada önemli bir endişe noktasıydı. </a:t>
            </a:r>
            <a:r>
              <a:rPr lang="tr-TR" sz="1800" b="1" dirty="0">
                <a:solidFill>
                  <a:srgbClr val="FF0000"/>
                </a:solidFill>
                <a:latin typeface="Calibri"/>
                <a:ea typeface="Cambria"/>
                <a:cs typeface="Cambria"/>
              </a:rPr>
              <a:t>Ankete katılanların çoğunun mesleki etik konusunda hiçbir eğitimi yoktu</a:t>
            </a:r>
            <a:r>
              <a:rPr lang="tr-TR" sz="1800" b="1">
                <a:latin typeface="Calibri"/>
                <a:ea typeface="Cambria"/>
                <a:cs typeface="Cambria"/>
              </a:rPr>
              <a:t>. Bu, eczacılıkta mesleki etik öğretimine yönelik standart bir yaklaşımın Avustralya'daki yeni nesil eczacıların eğitimi için faydalı olacağının bir nedenidir. Bu çalışmada görüşülen akademisyenler tarafından benimsenen yapılandırılmamış yaklaşımın, eczacılık müfredatının etik bileşeninin sunumunda ve içeriğinde kapsamlı bir değişkenlik yarattığı ve sayısız sorunu gündeme getirdiği görülmüştür. Katılımcıların uzmanlık eksikliği, öğretimin genellikle kendi kendini yönettiği ve herhangi bir öğretim protokolüne bağlı kalmaktan ziyade kişisel deneyime dayandığı anlamına geliyordu. Birleşik Krallık'ta APET, yalnızca bazı okulların mesleki etik konusunda uygun niteliklere sahip öğretim üyelerini istihdam ettiğini ve birçok kurumun dersin etik bileşenini öğretmek için yeni işe alınan öğretim üyelerini ertelemeyi tercih ettiğini bildirdi. Bu, geleneksel bilim odaklı derslerin öğretimiyle tam bir tezat oluşturuyor. Küresel olarak, bilimler gibi geleneksel ilkelere dayanan bir kurs, uygun niteliklere sahip eğitimcilerin öğretmesi beklenen açık standartlara sahiptir. Geleneksel bir kursun vasıfsız bir eğitimci tarafından veya öğretmenlerin kurslarını yapılandırırken izlemeleri gereken net bir yönergeler dizisi olmadan verilmesi olağanüstü olurdu. </a:t>
            </a:r>
            <a:r>
              <a:rPr lang="tr-TR" sz="1800" b="1" dirty="0">
                <a:solidFill>
                  <a:srgbClr val="FF0000"/>
                </a:solidFill>
                <a:latin typeface="Calibri"/>
                <a:ea typeface="Cambria"/>
                <a:cs typeface="Cambria"/>
              </a:rPr>
              <a:t>Çalışmamız, eczacılık etiği öğretiminin, ders yapısı veya öğrenme hedeflerinin net bir şekilde tanımlanmadığı bir bilgi bataklığı olarak var olduğu birçok örneği ortaya çıkardı</a:t>
            </a:r>
            <a:r>
              <a:rPr lang="tr-TR" sz="1800" b="1">
                <a:latin typeface="Calibri"/>
                <a:ea typeface="Cambria"/>
                <a:cs typeface="Cambria"/>
              </a:rPr>
              <a:t>.</a:t>
            </a:r>
            <a:endParaRPr lang="tr-TR" sz="1800" b="1">
              <a:latin typeface="Calibri"/>
              <a:ea typeface="Calibri"/>
              <a:cs typeface="Calibri"/>
            </a:endParaRPr>
          </a:p>
        </p:txBody>
      </p:sp>
      <p:pic>
        <p:nvPicPr>
          <p:cNvPr id="5" name="Picture 4" descr="Asılanan piller ve tabletler">
            <a:extLst>
              <a:ext uri="{FF2B5EF4-FFF2-40B4-BE49-F238E27FC236}">
                <a16:creationId xmlns:a16="http://schemas.microsoft.com/office/drawing/2014/main" id="{C7CB1FD2-8C16-6A70-0319-FE7A399AE443}"/>
              </a:ext>
            </a:extLst>
          </p:cNvPr>
          <p:cNvPicPr>
            <a:picLocks noChangeAspect="1"/>
          </p:cNvPicPr>
          <p:nvPr/>
        </p:nvPicPr>
        <p:blipFill rotWithShape="1">
          <a:blip r:embed="rId2"/>
          <a:srcRect l="23994" r="17968" b="-1"/>
          <a:stretch/>
        </p:blipFill>
        <p:spPr>
          <a:xfrm>
            <a:off x="8324714" y="10"/>
            <a:ext cx="567143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5201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ılanan piller ve tabletler">
            <a:extLst>
              <a:ext uri="{FF2B5EF4-FFF2-40B4-BE49-F238E27FC236}">
                <a16:creationId xmlns:a16="http://schemas.microsoft.com/office/drawing/2014/main" id="{D61F024F-F6FC-CA7B-FBC7-2170EBDCF23B}"/>
              </a:ext>
            </a:extLst>
          </p:cNvPr>
          <p:cNvPicPr>
            <a:picLocks noChangeAspect="1"/>
          </p:cNvPicPr>
          <p:nvPr/>
        </p:nvPicPr>
        <p:blipFill rotWithShape="1">
          <a:blip r:embed="rId2"/>
          <a:srcRect l="6024" r="-3" b="-3"/>
          <a:stretch/>
        </p:blipFill>
        <p:spPr>
          <a:xfrm>
            <a:off x="6085826" y="10"/>
            <a:ext cx="610617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455FAE6-036F-4C86-D4C2-9ED14B9FC0BD}"/>
              </a:ext>
            </a:extLst>
          </p:cNvPr>
          <p:cNvSpPr>
            <a:spLocks noGrp="1"/>
          </p:cNvSpPr>
          <p:nvPr>
            <p:ph idx="1"/>
          </p:nvPr>
        </p:nvSpPr>
        <p:spPr>
          <a:xfrm>
            <a:off x="53788" y="2524"/>
            <a:ext cx="5671160" cy="3978085"/>
          </a:xfrm>
        </p:spPr>
        <p:txBody>
          <a:bodyPr vert="horz" lIns="91440" tIns="45720" rIns="91440" bIns="45720" rtlCol="0" anchor="t">
            <a:noAutofit/>
          </a:bodyPr>
          <a:lstStyle/>
          <a:p>
            <a:r>
              <a:rPr lang="tr-TR" sz="1800" b="1" dirty="0">
                <a:solidFill>
                  <a:srgbClr val="FF0000"/>
                </a:solidFill>
                <a:latin typeface="Calibri"/>
                <a:ea typeface="Cambria"/>
                <a:cs typeface="Cambria"/>
              </a:rPr>
              <a:t>Öte yandan, katılımcıların öğrencileri okumaları için çok sayıda didaktik materyal vermek yerine etik hakkında anlamlı tartışmalara dahil etme tercihlerini ifade etmeleri, eğitimcilerin rollerini genişlettiklerini ve daha önce etik öğretiminde alınan geleneksel yaklaşımın ötesine geçtiklerini öne sürdü</a:t>
            </a:r>
            <a:r>
              <a:rPr lang="tr-TR" sz="1800" b="1">
                <a:solidFill>
                  <a:srgbClr val="212121"/>
                </a:solidFill>
                <a:latin typeface="Calibri"/>
                <a:ea typeface="Cambria"/>
                <a:cs typeface="Cambria"/>
              </a:rPr>
              <a:t>. Bu, öğrencileri tartışmaya veya tartışmaya dahil etmenin sorumlu diyaloğu ve haklı bir bakış açısının yansıtıcı bir şekilde ifade edilmesini teşvik ettiği düşünülen öğretim teknikleriyle ilgili çağdaş literatürde desteklenmektedir. Bununla birlikte, değerlendirme söz konusu olduğunda, yalnızca bir üniversite, etik yeterliliği "nasıl olduğunu gösterir" düzeyinde değerlendirmek için doğrulanmış veya iyi yapılandırılmış bir ölçütten bahsedebilir ve bu da gerçek etik yeterliliğin elde edilip edilmediği sorusunu gündeme getirir. Bu genellikle yalnızca gerçek hayattaki bir klinik ortamda veya simülasyonda elde edilir.</a:t>
            </a:r>
            <a:r>
              <a:rPr lang="tr-TR" sz="1800" b="1" dirty="0">
                <a:solidFill>
                  <a:srgbClr val="FF0000"/>
                </a:solidFill>
                <a:latin typeface="Calibri"/>
                <a:ea typeface="Cambria"/>
                <a:cs typeface="Cambria"/>
              </a:rPr>
              <a:t> Bir katılımcı, simülasyonun eczacılık fakültelerinde değerlendirme modeli olduğunu ve karar verme süreçlerine dayalı bir derecelendirme tablosu kullanıldığını bildirmiştir. Bu yöntemin gerçek hayattaki karşılaşmaları yansıttığı ve sağlam pedagojiye dayandığı ortaya çıktı; Bu nedenle, bu yöntemin eczacılık etiği konusunda tüm eğitimciler tarafından benimsenmesini öneriyoruz</a:t>
            </a:r>
            <a:r>
              <a:rPr lang="tr-TR" sz="1800" b="1">
                <a:solidFill>
                  <a:srgbClr val="212121"/>
                </a:solidFill>
                <a:latin typeface="Calibri"/>
                <a:ea typeface="Cambria"/>
                <a:cs typeface="Cambria"/>
              </a:rPr>
              <a:t>.</a:t>
            </a:r>
            <a:endParaRPr lang="tr-TR" sz="1800" b="1" u="sng" baseline="30000">
              <a:solidFill>
                <a:srgbClr val="376FAA"/>
              </a:solidFill>
              <a:latin typeface="Cambria"/>
              <a:ea typeface="Cambria"/>
              <a:cs typeface="Calibri"/>
            </a:endParaRPr>
          </a:p>
        </p:txBody>
      </p:sp>
    </p:spTree>
    <p:extLst>
      <p:ext uri="{BB962C8B-B14F-4D97-AF65-F5344CB8AC3E}">
        <p14:creationId xmlns:p14="http://schemas.microsoft.com/office/powerpoint/2010/main" val="12565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DB05BD9-375D-0C29-9217-4D734A9C9821}"/>
              </a:ext>
            </a:extLst>
          </p:cNvPr>
          <p:cNvSpPr>
            <a:spLocks noGrp="1"/>
          </p:cNvSpPr>
          <p:nvPr>
            <p:ph idx="1"/>
          </p:nvPr>
        </p:nvSpPr>
        <p:spPr>
          <a:xfrm>
            <a:off x="-87014" y="135417"/>
            <a:ext cx="7676071" cy="3447832"/>
          </a:xfrm>
        </p:spPr>
        <p:txBody>
          <a:bodyPr vert="horz" lIns="91440" tIns="45720" rIns="91440" bIns="45720" rtlCol="0" anchor="t">
            <a:noAutofit/>
          </a:bodyPr>
          <a:lstStyle/>
          <a:p>
            <a:r>
              <a:rPr lang="tr-TR" sz="1800" b="1">
                <a:latin typeface="Calibri"/>
                <a:ea typeface="Cambria"/>
                <a:cs typeface="Cambria"/>
              </a:rPr>
              <a:t>Eczacılık etiğini öğretmekle görevlendirilen tüm eğitimcileri hazırlamak için "</a:t>
            </a:r>
            <a:r>
              <a:rPr lang="tr-TR" sz="1800" b="1" dirty="0">
                <a:solidFill>
                  <a:srgbClr val="FF0000"/>
                </a:solidFill>
                <a:latin typeface="Calibri"/>
                <a:ea typeface="Cambria"/>
                <a:cs typeface="Cambria"/>
              </a:rPr>
              <a:t>eğiticinin eğitimi</a:t>
            </a:r>
            <a:r>
              <a:rPr lang="tr-TR" sz="1800" b="1">
                <a:latin typeface="Calibri"/>
                <a:ea typeface="Cambria"/>
                <a:cs typeface="Cambria"/>
              </a:rPr>
              <a:t>" yaklaşımını benimsemenin özellikle yararlı olacağına inanıyoruz. Eğitimcilerin eczacılık etiği konusunda bu tür standartlaştırılmış eğitimi, Avustralya ve Yeni Zelanda'daki eczacılık etiği öğretim üyelerinin karşılaştığı sorunlara çok ihtiyaç duyulan bir çözüm olabilir. </a:t>
            </a:r>
            <a:r>
              <a:rPr lang="tr-TR" sz="1800" b="1" dirty="0">
                <a:solidFill>
                  <a:srgbClr val="FF0000"/>
                </a:solidFill>
                <a:latin typeface="Calibri"/>
                <a:ea typeface="Cambria"/>
                <a:cs typeface="Cambria"/>
              </a:rPr>
              <a:t>Bu yaklaşım aynı zamanda Avustralya ve Yeni Zelanda'daki tüm eczacılık okullarında uygulanabilecek standart bir etik kursunun oluşturulmasını da kolaylaştırabilir</a:t>
            </a:r>
            <a:r>
              <a:rPr lang="tr-TR" sz="1800" b="1">
                <a:latin typeface="Calibri"/>
                <a:ea typeface="Cambria"/>
                <a:cs typeface="Cambria"/>
              </a:rPr>
              <a:t>. Böyle standartlaştırılmış bir kurs, eğitimcilerin birbirleriyle etkili bir şekilde iletişim kurmalarını, danışmalarını ve işbirliği yapmalarını sağlayacak tanımlanmış bir yapı içinde kaliteli etik öğretimi sağlayacaktır. </a:t>
            </a:r>
            <a:r>
              <a:rPr lang="tr-TR" sz="1800" b="1" dirty="0">
                <a:solidFill>
                  <a:srgbClr val="FF0000"/>
                </a:solidFill>
                <a:latin typeface="Calibri"/>
                <a:ea typeface="Cambria"/>
                <a:cs typeface="Cambria"/>
              </a:rPr>
              <a:t>"Eğiticinin eğitimi" yaklaşımı, diğer sağlık meslekleri de dahil olmak üzere birçok ortamda öğretim ve değerlendirme stratejilerini birleştirmek ve güçlendirmek için sağlam temellere dayanan bir yöntemdir ve eczacılık etiği öğretimini geliştirebilir</a:t>
            </a:r>
            <a:r>
              <a:rPr lang="tr-TR" sz="1800" b="1">
                <a:latin typeface="Calibri"/>
                <a:ea typeface="Cambria"/>
                <a:cs typeface="Cambria"/>
              </a:rPr>
              <a:t>.</a:t>
            </a:r>
          </a:p>
          <a:p>
            <a:r>
              <a:rPr lang="tr-TR" sz="1800" b="1">
                <a:latin typeface="Calibri"/>
                <a:ea typeface="Cambria"/>
                <a:cs typeface="Cambria"/>
              </a:rPr>
              <a:t>Bu çalışmaya atfedilebilecek birkaç güçlü yön vardı. Daha da önemlisi, iki ülkedeki </a:t>
            </a:r>
            <a:r>
              <a:rPr lang="tr-TR" sz="1800" b="1" dirty="0">
                <a:latin typeface="Calibri"/>
                <a:ea typeface="Cambria"/>
                <a:cs typeface="Cambria"/>
              </a:rPr>
              <a:t>19 </a:t>
            </a:r>
            <a:r>
              <a:rPr lang="tr-TR" sz="1800" b="1">
                <a:latin typeface="Calibri"/>
                <a:ea typeface="Cambria"/>
                <a:cs typeface="Cambria"/>
              </a:rPr>
              <a:t>eczacılık okulundan </a:t>
            </a:r>
            <a:r>
              <a:rPr lang="tr-TR" sz="1800" b="1" dirty="0">
                <a:latin typeface="Calibri"/>
                <a:ea typeface="Cambria"/>
                <a:cs typeface="Cambria"/>
              </a:rPr>
              <a:t>16'sının</a:t>
            </a:r>
            <a:r>
              <a:rPr lang="tr-TR" sz="1800" b="1">
                <a:latin typeface="Calibri"/>
                <a:ea typeface="Cambria"/>
                <a:cs typeface="Cambria"/>
              </a:rPr>
              <a:t> temsil edildiği katılımcıların çoğunluğunun bakış açılarını yakaladık; bu nedenle, bulgular Avustralya ve Yeni Zelanda'da makul ölçüde genelleştirilebilir. Ayrıca, tartışılan temalar ve konularda, yönetim kurulu genelinde çok az tutarsızlık olmakla birlikte, büyük bir fikir birliğine vardık. Ayrıca, COREQ-32 madde aracını kullanmak, bize araştırma ekibi, katılımcılarla ilişkiler hakkında fikir vererek ve sonuçları bu çalışmanın zemininde </a:t>
            </a:r>
            <a:r>
              <a:rPr lang="tr-TR" sz="1800" b="1" err="1">
                <a:latin typeface="Calibri"/>
                <a:ea typeface="Cambria"/>
                <a:cs typeface="Cambria"/>
              </a:rPr>
              <a:t>bağlamsallaştırarak</a:t>
            </a:r>
            <a:r>
              <a:rPr lang="tr-TR" sz="1800" b="1">
                <a:latin typeface="Calibri"/>
                <a:ea typeface="Cambria"/>
                <a:cs typeface="Cambria"/>
              </a:rPr>
              <a:t> bu çalışmanın titizliğine ve güvenilirliğine katkıda bulundu. Bu çalışmanın sınırlılıkları, bazı görüşmelerin e-posta yoluyla tamamlandığını ve bu nedenle yüz yüze görüşmenin kendiliğindenliğinin yanı sıra katılımcıyı yönlendirme ve daha derinlemesine sorgulama fırsatından yoksun olmasını içeriyordu.</a:t>
            </a:r>
            <a:endParaRPr lang="tr-TR" sz="1800" b="1">
              <a:latin typeface="Calibri"/>
              <a:ea typeface="Calibri"/>
              <a:cs typeface="Calibri"/>
            </a:endParaRPr>
          </a:p>
        </p:txBody>
      </p:sp>
      <p:pic>
        <p:nvPicPr>
          <p:cNvPr id="5" name="Picture 4" descr="Sarı renkli arka plan üzerinde, çizilen ışınlar ve kablosuyla ampul">
            <a:extLst>
              <a:ext uri="{FF2B5EF4-FFF2-40B4-BE49-F238E27FC236}">
                <a16:creationId xmlns:a16="http://schemas.microsoft.com/office/drawing/2014/main" id="{FF65C755-2690-E3E8-496D-2E04F7D429D7}"/>
              </a:ext>
            </a:extLst>
          </p:cNvPr>
          <p:cNvPicPr>
            <a:picLocks noChangeAspect="1"/>
          </p:cNvPicPr>
          <p:nvPr/>
        </p:nvPicPr>
        <p:blipFill rotWithShape="1">
          <a:blip r:embed="rId2"/>
          <a:srcRect l="49089" r="6764" b="3"/>
          <a:stretch/>
        </p:blipFill>
        <p:spPr>
          <a:xfrm>
            <a:off x="7931959"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22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B674C4-EC7D-A623-9111-BD73BFF920C6}"/>
              </a:ext>
            </a:extLst>
          </p:cNvPr>
          <p:cNvSpPr>
            <a:spLocks noGrp="1"/>
          </p:cNvSpPr>
          <p:nvPr>
            <p:ph idx="1"/>
          </p:nvPr>
        </p:nvSpPr>
        <p:spPr>
          <a:xfrm>
            <a:off x="215544" y="325917"/>
            <a:ext cx="5655147" cy="3447832"/>
          </a:xfrm>
        </p:spPr>
        <p:txBody>
          <a:bodyPr vert="horz" lIns="91440" tIns="45720" rIns="91440" bIns="45720" rtlCol="0" anchor="t">
            <a:noAutofit/>
          </a:bodyPr>
          <a:lstStyle/>
          <a:p>
            <a:pPr marL="0" indent="0"/>
            <a:r>
              <a:rPr lang="tr-TR" sz="1800" b="1">
                <a:latin typeface="Calibri"/>
                <a:ea typeface="Cambria"/>
                <a:cs typeface="Calibri"/>
              </a:rPr>
              <a:t>SON</a:t>
            </a:r>
            <a:endParaRPr lang="tr-TR" sz="1800" b="1">
              <a:latin typeface="Calibri"/>
              <a:ea typeface="Calibri" panose="020F0502020204030204"/>
              <a:cs typeface="Calibri"/>
            </a:endParaRPr>
          </a:p>
          <a:p>
            <a:r>
              <a:rPr lang="tr-TR" sz="1800" b="1" dirty="0">
                <a:solidFill>
                  <a:srgbClr val="FF0000"/>
                </a:solidFill>
                <a:latin typeface="Calibri"/>
                <a:ea typeface="Cambria"/>
                <a:cs typeface="Calibri"/>
              </a:rPr>
              <a:t>Geleneksel olarak bilime dayalı bir temele dayanmasına rağmen, eczacılık eğitimi (eczacılık etiği dahil), mesleğin odak noktası hasta merkezli bakıma kaydığı için son birkaç on yılda bir değişim halindedir</a:t>
            </a:r>
            <a:r>
              <a:rPr lang="tr-TR" sz="1800" b="1">
                <a:latin typeface="Calibri"/>
                <a:ea typeface="Cambria"/>
                <a:cs typeface="Calibri"/>
              </a:rPr>
              <a:t>. Bu çalışmanın bulguları, Avustralya ve Yeni Zelanda'da eczacılık etiği öğretiminin mevcut durumuyla ilgili statükonun iyileştirilmesi için birçok önerinin benimsenme potansiyeline işaret etmektedir. </a:t>
            </a:r>
            <a:r>
              <a:rPr lang="tr-TR" sz="1800" b="1" dirty="0">
                <a:solidFill>
                  <a:srgbClr val="FF0000"/>
                </a:solidFill>
                <a:latin typeface="Calibri"/>
                <a:ea typeface="Cambria"/>
                <a:cs typeface="Calibri"/>
              </a:rPr>
              <a:t>Eczacılık etiği konusunda öğrenci eğitimini iyileştirmeye yönelik bir yaklaşım, öğretim üyeleri için bir "eğiticinin eğitimi" programının geliştirilmesidir</a:t>
            </a:r>
            <a:r>
              <a:rPr lang="tr-TR" sz="1800" b="1">
                <a:latin typeface="Calibri"/>
                <a:ea typeface="Cambria"/>
                <a:cs typeface="Calibri"/>
              </a:rPr>
              <a:t>. Bu, bu alandaki akademisyenlerin mesleki gelişimini teşvik ederken bu alandaki uzmanlık eksikliğini gidermenin bir yoludur. Bununla birleştiğinde, çağdaş, bölgeye özgü malzemelerin geliştirilmesi olacaktır. Bu hedefe ulaşmanın bir başka yolu, kayıt kuruluşu APC tarafından etikle ilgili olarak giriş seviyesi eczacılar için eğitim gereksinimlerinin daha net bir şekilde ifade edilmesini içerir. Bu da, eczacılık müfredatında etik öğretiminin önemini vurgulayacak ve nihai hedef, bu konunun öğretimine daha fazla zaman ve kaynak tahsis edilmesini sağlayacaktır.</a:t>
            </a:r>
            <a:endParaRPr lang="tr-TR" sz="1800" b="1">
              <a:latin typeface="Calibri"/>
              <a:ea typeface="Calibri"/>
              <a:cs typeface="Calibri"/>
            </a:endParaRPr>
          </a:p>
          <a:p>
            <a:endParaRPr lang="tr-TR" sz="1800" b="1">
              <a:ea typeface="Calibri"/>
              <a:cs typeface="Calibri"/>
            </a:endParaRPr>
          </a:p>
        </p:txBody>
      </p:sp>
      <p:pic>
        <p:nvPicPr>
          <p:cNvPr id="5" name="Picture 4" descr="Açılmamış hap paketlerinin yakından görünümü">
            <a:extLst>
              <a:ext uri="{FF2B5EF4-FFF2-40B4-BE49-F238E27FC236}">
                <a16:creationId xmlns:a16="http://schemas.microsoft.com/office/drawing/2014/main" id="{25957347-65DE-CE79-2366-AD10FA49D395}"/>
              </a:ext>
            </a:extLst>
          </p:cNvPr>
          <p:cNvPicPr>
            <a:picLocks noChangeAspect="1"/>
          </p:cNvPicPr>
          <p:nvPr/>
        </p:nvPicPr>
        <p:blipFill rotWithShape="1">
          <a:blip r:embed="rId2"/>
          <a:srcRect l="20856" r="20677" b="-6"/>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21232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455295A9-9540-637D-84A5-524029BDD626}"/>
              </a:ext>
            </a:extLst>
          </p:cNvPr>
          <p:cNvSpPr>
            <a:spLocks noGrp="1"/>
          </p:cNvSpPr>
          <p:nvPr>
            <p:ph type="title"/>
          </p:nvPr>
        </p:nvSpPr>
        <p:spPr>
          <a:xfrm>
            <a:off x="838200" y="713312"/>
            <a:ext cx="4038600" cy="5431376"/>
          </a:xfrm>
        </p:spPr>
        <p:txBody>
          <a:bodyPr>
            <a:normAutofit/>
          </a:bodyPr>
          <a:lstStyle/>
          <a:p>
            <a:r>
              <a:rPr lang="tr-TR" b="1">
                <a:ea typeface="Calibri Light"/>
                <a:cs typeface="Calibri Light"/>
              </a:rPr>
              <a:t>KAYNAKÇA</a:t>
            </a:r>
            <a:endParaRPr lang="tr-TR" b="1"/>
          </a:p>
        </p:txBody>
      </p:sp>
      <p:sp>
        <p:nvSpPr>
          <p:cNvPr id="3" name="İçerik Yer Tutucusu 2">
            <a:extLst>
              <a:ext uri="{FF2B5EF4-FFF2-40B4-BE49-F238E27FC236}">
                <a16:creationId xmlns:a16="http://schemas.microsoft.com/office/drawing/2014/main" id="{30C30AAE-5568-BBB1-5111-793459BB33A4}"/>
              </a:ext>
            </a:extLst>
          </p:cNvPr>
          <p:cNvSpPr>
            <a:spLocks noGrp="1"/>
          </p:cNvSpPr>
          <p:nvPr>
            <p:ph idx="1"/>
          </p:nvPr>
        </p:nvSpPr>
        <p:spPr>
          <a:xfrm>
            <a:off x="6095999" y="713313"/>
            <a:ext cx="5257801" cy="5431376"/>
          </a:xfrm>
        </p:spPr>
        <p:txBody>
          <a:bodyPr vert="horz" lIns="91440" tIns="45720" rIns="91440" bIns="45720" rtlCol="0" anchor="ctr">
            <a:normAutofit/>
          </a:bodyPr>
          <a:lstStyle/>
          <a:p>
            <a:r>
              <a:rPr lang="tr-TR">
                <a:hlinkClick r:id="rId2"/>
              </a:rPr>
              <a:t>Avustralya ve Yeni Zelanda'da Eczacılık Etiği Eğitiminin Durumu - PMC (nih.gov)</a:t>
            </a:r>
            <a:endParaRPr lang="tr-TR" sz="2000"/>
          </a:p>
        </p:txBody>
      </p:sp>
    </p:spTree>
    <p:extLst>
      <p:ext uri="{BB962C8B-B14F-4D97-AF65-F5344CB8AC3E}">
        <p14:creationId xmlns:p14="http://schemas.microsoft.com/office/powerpoint/2010/main" val="59963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8CA665A-D642-BBE0-0954-BE90D530C7DC}"/>
              </a:ext>
            </a:extLst>
          </p:cNvPr>
          <p:cNvSpPr>
            <a:spLocks noGrp="1"/>
          </p:cNvSpPr>
          <p:nvPr>
            <p:ph idx="1"/>
          </p:nvPr>
        </p:nvSpPr>
        <p:spPr>
          <a:xfrm>
            <a:off x="804583" y="708445"/>
            <a:ext cx="4619621" cy="3843666"/>
          </a:xfrm>
        </p:spPr>
        <p:txBody>
          <a:bodyPr vert="horz" lIns="91440" tIns="45720" rIns="91440" bIns="45720" rtlCol="0" anchor="t">
            <a:noAutofit/>
          </a:bodyPr>
          <a:lstStyle/>
          <a:p>
            <a:pPr>
              <a:buFont typeface="Arial"/>
              <a:buChar char="•"/>
            </a:pPr>
            <a:r>
              <a:rPr lang="tr-TR" sz="1800" b="1">
                <a:solidFill>
                  <a:srgbClr val="FF0000"/>
                </a:solidFill>
                <a:latin typeface="Calibri Light"/>
                <a:ea typeface="Cambria"/>
                <a:cs typeface="Calibri Light"/>
              </a:rPr>
              <a:t>Sonuçları:</a:t>
            </a:r>
            <a:r>
              <a:rPr lang="tr-TR" sz="1800" b="1">
                <a:latin typeface="Calibri Light"/>
                <a:ea typeface="Cambria"/>
                <a:cs typeface="Calibri Light"/>
              </a:rPr>
              <a:t> Katılmaya davet edilen eğitimcilerden 17'si görüşmeyi tamamlayarak bu çalışmaya dahil edilmiştir. Katılımcılar, Avustralya ve Yeni Zelanda'daki okullarda eczacılık etiğini öğretmek için mevcut kaynakların yetersizliğini bildirdiler. Bu sorunu daha da karmaşık hale getiren, uzmanlık eksikliği ve eğitimcilerin kurslarını oluşturmak için kullandıkları geçici süreçti. Değerlendirme yöntemleri kurumlar arasında farklılık göstermektedir. Katılımcılar, okulların açık ve tanımlanmış yönergelerle daha standart bir </a:t>
            </a:r>
            <a:r>
              <a:rPr lang="tr-TR" sz="1800" b="1" dirty="0">
                <a:latin typeface="Calibri Light"/>
                <a:ea typeface="Cambria"/>
                <a:cs typeface="Calibri Light"/>
              </a:rPr>
              <a:t>eczacılık </a:t>
            </a:r>
            <a:r>
              <a:rPr lang="tr-TR" sz="1800" b="1">
                <a:latin typeface="Calibri Light"/>
                <a:ea typeface="Cambria"/>
                <a:cs typeface="Calibri Light"/>
              </a:rPr>
              <a:t>etiği kursuna doğru ilerlemeleri gerektiğini </a:t>
            </a:r>
            <a:r>
              <a:rPr lang="tr-TR" sz="1800" b="1" dirty="0">
                <a:latin typeface="Calibri Light"/>
                <a:ea typeface="Cambria"/>
                <a:cs typeface="Calibri Light"/>
              </a:rPr>
              <a:t>bildirdiler</a:t>
            </a:r>
            <a:r>
              <a:rPr lang="tr-TR" sz="1800" b="1">
                <a:latin typeface="Calibri Light"/>
                <a:ea typeface="Cambria"/>
                <a:cs typeface="Calibri Light"/>
              </a:rPr>
              <a:t>.</a:t>
            </a:r>
            <a:endParaRPr lang="tr-TR" sz="1800" b="1">
              <a:latin typeface="Calibri Light"/>
              <a:ea typeface="Calibri" panose="020F0502020204030204"/>
              <a:cs typeface="Calibri Light"/>
            </a:endParaRPr>
          </a:p>
          <a:p>
            <a:pPr>
              <a:buFont typeface="Arial"/>
              <a:buChar char="•"/>
            </a:pPr>
            <a:r>
              <a:rPr lang="tr-TR" sz="1800" b="1">
                <a:solidFill>
                  <a:srgbClr val="FF0000"/>
                </a:solidFill>
                <a:latin typeface="Calibri Light"/>
                <a:ea typeface="Cambria"/>
                <a:cs typeface="Calibri Light"/>
              </a:rPr>
              <a:t>Son: </a:t>
            </a:r>
            <a:r>
              <a:rPr lang="tr-TR" sz="1800" b="1">
                <a:latin typeface="Calibri Light"/>
                <a:ea typeface="Cambria"/>
                <a:cs typeface="Calibri Light"/>
              </a:rPr>
              <a:t>Bu çalışma, eczacılık etiğinde iyileştirilmesi gereken birçok alanı belirlemiş ve etik yeterliliği değerlendirmek için bilinen çerçeveleri kullanırken, Miller piramidinin en üst seviyesine bağlı kaynaklar ve ders yapısı geliştirme ihtiyacını ortaya koymuştur.</a:t>
            </a:r>
            <a:endParaRPr lang="tr-TR" sz="1800" b="1">
              <a:latin typeface="Calibri Light"/>
              <a:ea typeface="Calibri Light"/>
              <a:cs typeface="Calibri Light"/>
            </a:endParaRPr>
          </a:p>
          <a:p>
            <a:endParaRPr lang="tr-TR" sz="1800">
              <a:ea typeface="Calibri"/>
              <a:cs typeface="Calibri"/>
            </a:endParaRPr>
          </a:p>
        </p:txBody>
      </p:sp>
      <p:pic>
        <p:nvPicPr>
          <p:cNvPr id="5" name="Picture 4" descr="Sarı-turuncu ve beyaz Kapsüller">
            <a:extLst>
              <a:ext uri="{FF2B5EF4-FFF2-40B4-BE49-F238E27FC236}">
                <a16:creationId xmlns:a16="http://schemas.microsoft.com/office/drawing/2014/main" id="{0E708F15-3362-49C0-07F4-3367756F1A8A}"/>
              </a:ext>
            </a:extLst>
          </p:cNvPr>
          <p:cNvPicPr>
            <a:picLocks noChangeAspect="1"/>
          </p:cNvPicPr>
          <p:nvPr/>
        </p:nvPicPr>
        <p:blipFill rotWithShape="1">
          <a:blip r:embed="rId2"/>
          <a:srcRect r="42048"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899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B66F83-8BD5-E9A3-0219-4BCE778CFA2B}"/>
              </a:ext>
            </a:extLst>
          </p:cNvPr>
          <p:cNvSpPr>
            <a:spLocks noGrp="1"/>
          </p:cNvSpPr>
          <p:nvPr>
            <p:ph type="title"/>
          </p:nvPr>
        </p:nvSpPr>
        <p:spPr/>
        <p:txBody>
          <a:bodyPr/>
          <a:lstStyle/>
          <a:p>
            <a:pPr marL="571500" indent="-571500">
              <a:buFont typeface="Arial"/>
              <a:buChar char="•"/>
            </a:pPr>
            <a:r>
              <a:rPr lang="tr-TR" b="1" dirty="0">
                <a:cs typeface="Calibri Light"/>
              </a:rPr>
              <a:t>sorular</a:t>
            </a:r>
          </a:p>
        </p:txBody>
      </p:sp>
      <p:sp>
        <p:nvSpPr>
          <p:cNvPr id="3" name="İçerik Yer Tutucusu 2">
            <a:extLst>
              <a:ext uri="{FF2B5EF4-FFF2-40B4-BE49-F238E27FC236}">
                <a16:creationId xmlns:a16="http://schemas.microsoft.com/office/drawing/2014/main" id="{BCFB8E06-F3F1-84C9-528E-3FD9DDD513B0}"/>
              </a:ext>
            </a:extLst>
          </p:cNvPr>
          <p:cNvSpPr>
            <a:spLocks noGrp="1"/>
          </p:cNvSpPr>
          <p:nvPr>
            <p:ph idx="1"/>
          </p:nvPr>
        </p:nvSpPr>
        <p:spPr/>
        <p:txBody>
          <a:bodyPr vert="horz" lIns="91440" tIns="45720" rIns="91440" bIns="45720" rtlCol="0" anchor="t">
            <a:normAutofit/>
          </a:bodyPr>
          <a:lstStyle/>
          <a:p>
            <a:r>
              <a:rPr lang="tr-TR" dirty="0">
                <a:cs typeface="Calibri"/>
              </a:rPr>
              <a:t>1)</a:t>
            </a:r>
            <a:r>
              <a:rPr lang="tr-TR" b="1" dirty="0">
                <a:cs typeface="Calibri"/>
              </a:rPr>
              <a:t>Aşağıdakilerden hangisi eczacılık etiğinde karşılaşılan sorunlardan birisi değildir?</a:t>
            </a:r>
          </a:p>
          <a:p>
            <a:r>
              <a:rPr lang="tr-TR" b="1" dirty="0">
                <a:cs typeface="Calibri"/>
              </a:rPr>
              <a:t>a)</a:t>
            </a:r>
            <a:r>
              <a:rPr lang="tr-TR" sz="1800" b="1" dirty="0">
                <a:cs typeface="Calibri"/>
              </a:rPr>
              <a:t>eczacılık etiği derslerinin iskelesinin net şekilde çizilmemesi</a:t>
            </a:r>
          </a:p>
          <a:p>
            <a:r>
              <a:rPr lang="tr-TR" b="1" dirty="0">
                <a:cs typeface="Calibri"/>
              </a:rPr>
              <a:t>b)</a:t>
            </a:r>
            <a:r>
              <a:rPr lang="tr-TR" sz="1800" b="1" dirty="0">
                <a:cs typeface="Calibri"/>
              </a:rPr>
              <a:t>etik yeterliliğin değerlendirilmesi</a:t>
            </a:r>
          </a:p>
          <a:p>
            <a:r>
              <a:rPr lang="tr-TR" b="1" dirty="0">
                <a:cs typeface="Calibri"/>
              </a:rPr>
              <a:t>c)</a:t>
            </a:r>
            <a:r>
              <a:rPr lang="tr-TR" sz="1800" b="1" dirty="0">
                <a:cs typeface="Calibri"/>
              </a:rPr>
              <a:t>eğitmenlerin uzmanlığının yeterlilik ölçüsü</a:t>
            </a:r>
          </a:p>
          <a:p>
            <a:r>
              <a:rPr lang="tr-TR" b="1" dirty="0">
                <a:cs typeface="Calibri"/>
              </a:rPr>
              <a:t>d)</a:t>
            </a:r>
            <a:r>
              <a:rPr lang="tr-TR" sz="1800" b="1" dirty="0">
                <a:solidFill>
                  <a:srgbClr val="FF0000"/>
                </a:solidFill>
                <a:cs typeface="Calibri"/>
              </a:rPr>
              <a:t>etik kaynakların birbiri ile çelişmesi</a:t>
            </a:r>
          </a:p>
          <a:p>
            <a:r>
              <a:rPr lang="tr-TR" b="1" dirty="0">
                <a:cs typeface="Calibri"/>
              </a:rPr>
              <a:t>e)</a:t>
            </a:r>
            <a:r>
              <a:rPr lang="tr-TR" sz="1800" b="1" dirty="0">
                <a:cs typeface="Calibri"/>
              </a:rPr>
              <a:t>etik kayakların yetersizliği</a:t>
            </a:r>
            <a:endParaRPr lang="tr-TR" b="1" dirty="0">
              <a:solidFill>
                <a:srgbClr val="FF0000"/>
              </a:solidFill>
              <a:cs typeface="Calibri"/>
            </a:endParaRPr>
          </a:p>
        </p:txBody>
      </p:sp>
    </p:spTree>
    <p:extLst>
      <p:ext uri="{BB962C8B-B14F-4D97-AF65-F5344CB8AC3E}">
        <p14:creationId xmlns:p14="http://schemas.microsoft.com/office/powerpoint/2010/main" val="214515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54C8A0-FC4C-D060-B580-022387B60B9B}"/>
              </a:ext>
            </a:extLst>
          </p:cNvPr>
          <p:cNvSpPr>
            <a:spLocks noGrp="1"/>
          </p:cNvSpPr>
          <p:nvPr>
            <p:ph idx="1"/>
          </p:nvPr>
        </p:nvSpPr>
        <p:spPr>
          <a:xfrm>
            <a:off x="838200" y="655795"/>
            <a:ext cx="10515600" cy="5521168"/>
          </a:xfrm>
        </p:spPr>
        <p:txBody>
          <a:bodyPr vert="horz" lIns="91440" tIns="45720" rIns="91440" bIns="45720" rtlCol="0" anchor="t">
            <a:normAutofit/>
          </a:bodyPr>
          <a:lstStyle/>
          <a:p>
            <a:r>
              <a:rPr lang="tr-TR" b="1" dirty="0">
                <a:cs typeface="Calibri"/>
              </a:rPr>
              <a:t>2)</a:t>
            </a:r>
            <a:r>
              <a:rPr lang="tr-TR" sz="1800" b="1" dirty="0">
                <a:cs typeface="Calibri"/>
              </a:rPr>
              <a:t>"Eğiticinin eğitimi" ile ulaşılmak istenen hedef aşağıdakilerden hangisidir?</a:t>
            </a:r>
          </a:p>
          <a:p>
            <a:r>
              <a:rPr lang="tr-TR" b="1" dirty="0">
                <a:cs typeface="Calibri"/>
              </a:rPr>
              <a:t>a)</a:t>
            </a:r>
            <a:r>
              <a:rPr lang="tr-TR" sz="1800" b="1" dirty="0">
                <a:cs typeface="Calibri"/>
              </a:rPr>
              <a:t>Etik kaynakların ulaşılabilirliğini artırmak</a:t>
            </a:r>
          </a:p>
          <a:p>
            <a:r>
              <a:rPr lang="tr-TR" b="1" dirty="0">
                <a:cs typeface="Calibri"/>
              </a:rPr>
              <a:t>b)</a:t>
            </a:r>
            <a:r>
              <a:rPr lang="tr-TR" sz="1800" b="1" dirty="0">
                <a:solidFill>
                  <a:srgbClr val="FF0000"/>
                </a:solidFill>
                <a:cs typeface="Calibri"/>
              </a:rPr>
              <a:t>Eğitimcilerin yeterli donanıma sahip olması</a:t>
            </a:r>
          </a:p>
          <a:p>
            <a:r>
              <a:rPr lang="tr-TR" b="1" dirty="0">
                <a:cs typeface="Calibri"/>
              </a:rPr>
              <a:t>c)</a:t>
            </a:r>
            <a:r>
              <a:rPr lang="tr-TR" sz="1800" b="1" dirty="0">
                <a:cs typeface="Calibri"/>
              </a:rPr>
              <a:t>Etik eğitiminin ahlaki boyutunun da kavranmasının sağlanması</a:t>
            </a:r>
          </a:p>
          <a:p>
            <a:r>
              <a:rPr lang="tr-TR" b="1" dirty="0">
                <a:cs typeface="Calibri"/>
              </a:rPr>
              <a:t>d)</a:t>
            </a:r>
            <a:r>
              <a:rPr lang="tr-TR" sz="1800" b="1" dirty="0">
                <a:cs typeface="Calibri"/>
              </a:rPr>
              <a:t>Etik eğitimine katılımın artırılması</a:t>
            </a:r>
          </a:p>
          <a:p>
            <a:r>
              <a:rPr lang="tr-TR" b="1" dirty="0">
                <a:cs typeface="Calibri"/>
              </a:rPr>
              <a:t>e)</a:t>
            </a:r>
            <a:r>
              <a:rPr lang="tr-TR" sz="1800" b="1" dirty="0">
                <a:cs typeface="Calibri"/>
              </a:rPr>
              <a:t>Eğitmenlerin etik konusunda akademik çalışmalara katılması</a:t>
            </a:r>
          </a:p>
        </p:txBody>
      </p:sp>
    </p:spTree>
    <p:extLst>
      <p:ext uri="{BB962C8B-B14F-4D97-AF65-F5344CB8AC3E}">
        <p14:creationId xmlns:p14="http://schemas.microsoft.com/office/powerpoint/2010/main" val="239146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1475E0-765A-06AB-8FA1-D83EA37AD716}"/>
              </a:ext>
            </a:extLst>
          </p:cNvPr>
          <p:cNvSpPr>
            <a:spLocks noGrp="1"/>
          </p:cNvSpPr>
          <p:nvPr>
            <p:ph idx="1"/>
          </p:nvPr>
        </p:nvSpPr>
        <p:spPr>
          <a:xfrm>
            <a:off x="838200" y="269428"/>
            <a:ext cx="10515600" cy="5907535"/>
          </a:xfrm>
        </p:spPr>
        <p:txBody>
          <a:bodyPr vert="horz" lIns="91440" tIns="45720" rIns="91440" bIns="45720" rtlCol="0" anchor="t">
            <a:normAutofit/>
          </a:bodyPr>
          <a:lstStyle/>
          <a:p>
            <a:r>
              <a:rPr lang="tr-TR" b="1" dirty="0">
                <a:cs typeface="Calibri" panose="020F0502020204030204"/>
              </a:rPr>
              <a:t>3)Aşağıdakilerden hangisi eczacılık etiğini müfredata entegre etmek için kullanılan yöntemlerden değildir?</a:t>
            </a:r>
          </a:p>
          <a:p>
            <a:r>
              <a:rPr lang="tr-TR" b="1" dirty="0">
                <a:cs typeface="Calibri" panose="020F0502020204030204"/>
              </a:rPr>
              <a:t>a)</a:t>
            </a:r>
            <a:r>
              <a:rPr lang="tr-TR" sz="1800" b="1" dirty="0">
                <a:cs typeface="Calibri" panose="020F0502020204030204"/>
              </a:rPr>
              <a:t>Tartışma</a:t>
            </a:r>
          </a:p>
          <a:p>
            <a:r>
              <a:rPr lang="tr-TR" b="1" dirty="0">
                <a:cs typeface="Calibri" panose="020F0502020204030204"/>
              </a:rPr>
              <a:t>b)</a:t>
            </a:r>
            <a:r>
              <a:rPr lang="tr-TR" sz="1800" b="1" dirty="0">
                <a:cs typeface="Calibri" panose="020F0502020204030204"/>
              </a:rPr>
              <a:t>Ekip tabanlı yaklaşımlar</a:t>
            </a:r>
          </a:p>
          <a:p>
            <a:r>
              <a:rPr lang="tr-TR" b="1" dirty="0">
                <a:cs typeface="Calibri" panose="020F0502020204030204"/>
              </a:rPr>
              <a:t>c)</a:t>
            </a:r>
            <a:r>
              <a:rPr lang="tr-TR" sz="1800" b="1" dirty="0">
                <a:solidFill>
                  <a:srgbClr val="FF0000"/>
                </a:solidFill>
                <a:cs typeface="Calibri" panose="020F0502020204030204"/>
              </a:rPr>
              <a:t>Yasal olmayan örnek vakaların kullanımı</a:t>
            </a:r>
          </a:p>
          <a:p>
            <a:r>
              <a:rPr lang="tr-TR" b="1" dirty="0">
                <a:cs typeface="Calibri" panose="020F0502020204030204"/>
              </a:rPr>
              <a:t>d)</a:t>
            </a:r>
            <a:r>
              <a:rPr lang="tr-TR" sz="1800" b="1" dirty="0">
                <a:cs typeface="Calibri" panose="020F0502020204030204"/>
              </a:rPr>
              <a:t>İkilem tartışmaları</a:t>
            </a:r>
          </a:p>
          <a:p>
            <a:r>
              <a:rPr lang="tr-TR" b="1" dirty="0">
                <a:cs typeface="Calibri" panose="020F0502020204030204"/>
              </a:rPr>
              <a:t>e)</a:t>
            </a:r>
            <a:r>
              <a:rPr lang="tr-TR" sz="1800" b="1" dirty="0">
                <a:cs typeface="Calibri" panose="020F0502020204030204"/>
              </a:rPr>
              <a:t>Yasal vakaların kullanımı</a:t>
            </a:r>
          </a:p>
        </p:txBody>
      </p:sp>
    </p:spTree>
    <p:extLst>
      <p:ext uri="{BB962C8B-B14F-4D97-AF65-F5344CB8AC3E}">
        <p14:creationId xmlns:p14="http://schemas.microsoft.com/office/powerpoint/2010/main" val="298051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6F31020-97F7-4136-FF2B-D66DC86333E7}"/>
              </a:ext>
            </a:extLst>
          </p:cNvPr>
          <p:cNvSpPr>
            <a:spLocks noGrp="1"/>
          </p:cNvSpPr>
          <p:nvPr>
            <p:ph idx="1"/>
          </p:nvPr>
        </p:nvSpPr>
        <p:spPr>
          <a:xfrm>
            <a:off x="728184" y="1835524"/>
            <a:ext cx="4646905" cy="3613149"/>
          </a:xfrm>
        </p:spPr>
        <p:txBody>
          <a:bodyPr vert="horz" lIns="91440" tIns="45720" rIns="91440" bIns="45720" rtlCol="0" anchor="ctr">
            <a:noAutofit/>
          </a:bodyPr>
          <a:lstStyle/>
          <a:p>
            <a:pPr marL="0" indent="0"/>
            <a:r>
              <a:rPr lang="tr-TR" sz="1800" b="1">
                <a:latin typeface="Calibri"/>
                <a:ea typeface="Cambria"/>
                <a:cs typeface="Calibri"/>
              </a:rPr>
              <a:t>GİRİŞ</a:t>
            </a:r>
            <a:endParaRPr lang="tr-TR" sz="1800" b="1">
              <a:latin typeface="Calibri"/>
              <a:ea typeface="Calibri" panose="020F0502020204030204"/>
              <a:cs typeface="Calibri"/>
            </a:endParaRPr>
          </a:p>
          <a:p>
            <a:r>
              <a:rPr lang="tr-TR" sz="1800" b="1" dirty="0">
                <a:solidFill>
                  <a:srgbClr val="FF0000"/>
                </a:solidFill>
                <a:latin typeface="Calibri"/>
                <a:ea typeface="Cambria"/>
                <a:cs typeface="Calibri"/>
              </a:rPr>
              <a:t>Eczacılık uygulamalarında etik karar verme, eczacıların uygun, hasta merkezli bakım sağlamak için sahip olmaları gereken temel bir beceridir</a:t>
            </a:r>
            <a:r>
              <a:rPr lang="tr-TR" sz="1800" b="1">
                <a:latin typeface="Calibri"/>
                <a:ea typeface="Cambria"/>
                <a:cs typeface="Calibri"/>
              </a:rPr>
              <a:t>. Bu konunun önemine rağmen, öğrencinin konuyla ilgilendiği eğitim çerçevesi, dünya çapında farklı müfredatlara göre değişir. Geleneksel olarak, eczacılık kursları neredeyse tamamen bilim </a:t>
            </a:r>
            <a:r>
              <a:rPr lang="tr-TR" sz="1800" b="1" dirty="0">
                <a:latin typeface="Calibri"/>
                <a:ea typeface="Cambria"/>
                <a:cs typeface="Calibri"/>
              </a:rPr>
              <a:t>odaklıdır</a:t>
            </a:r>
            <a:r>
              <a:rPr lang="tr-TR" sz="1800" b="1">
                <a:latin typeface="Calibri"/>
                <a:ea typeface="Cambria"/>
                <a:cs typeface="Calibri"/>
              </a:rPr>
              <a:t>. Bununla birlikte, son yıllarda, dengeli bir eğitim almak için klinik beceriler (örneğin, terapötikler, patoloji yorumlama) ve hasta merkezli bakım becerileri (örneğin, iletişim, empati) geliştiren öğrencilere daha fazla odaklanılmıştır. Bu nedenle, eczacıların günlük uygulamalarının temel bir dayanağı olduğu göz önüne alındığında, lisans eğitiminde etik karar vermeye daha fazla dikkat edilmesi gerektiği sonucuna varılmaktadır. </a:t>
            </a:r>
            <a:r>
              <a:rPr lang="tr-TR" sz="1800" b="1" dirty="0">
                <a:solidFill>
                  <a:srgbClr val="FF0000"/>
                </a:solidFill>
                <a:latin typeface="Calibri"/>
                <a:ea typeface="Cambria"/>
                <a:cs typeface="Calibri"/>
              </a:rPr>
              <a:t>Ancak, bu konuyla ilgili literatürün yetersizliği bunu desteklememektedir</a:t>
            </a:r>
            <a:r>
              <a:rPr lang="tr-TR" sz="1800" b="1">
                <a:latin typeface="Calibri"/>
                <a:ea typeface="Cambria"/>
                <a:cs typeface="Calibri"/>
              </a:rPr>
              <a:t>. Bazı akademisyenler, hasta merkezli bakımın odak noktası haline gelmesiyle eczacılıkta öğretim etiği modelleri hakkında rapor vermişlerdir, ancak analiz ve değerlendirme </a:t>
            </a:r>
            <a:r>
              <a:rPr lang="tr-TR" sz="1800" b="1" dirty="0">
                <a:latin typeface="Calibri"/>
                <a:ea typeface="Cambria"/>
                <a:cs typeface="Calibri"/>
              </a:rPr>
              <a:t>kısıtlıdır</a:t>
            </a:r>
            <a:r>
              <a:rPr lang="tr-TR" sz="1800" b="1">
                <a:latin typeface="Calibri"/>
                <a:ea typeface="Cambria"/>
                <a:cs typeface="Calibri"/>
              </a:rPr>
              <a:t>.</a:t>
            </a:r>
            <a:endParaRPr lang="tr-TR" sz="1800" b="1" u="sng" baseline="30000">
              <a:latin typeface="Calibri"/>
              <a:ea typeface="Cambria"/>
              <a:cs typeface="Calibri"/>
            </a:endParaRPr>
          </a:p>
          <a:p>
            <a:endParaRPr lang="tr-TR" sz="1300">
              <a:ea typeface="Calibri"/>
              <a:cs typeface="Calibri"/>
            </a:endParaRPr>
          </a:p>
        </p:txBody>
      </p:sp>
      <p:pic>
        <p:nvPicPr>
          <p:cNvPr id="6" name="Picture 4">
            <a:extLst>
              <a:ext uri="{FF2B5EF4-FFF2-40B4-BE49-F238E27FC236}">
                <a16:creationId xmlns:a16="http://schemas.microsoft.com/office/drawing/2014/main" id="{50409721-224B-103B-27AF-BE723EB29475}"/>
              </a:ext>
            </a:extLst>
          </p:cNvPr>
          <p:cNvPicPr>
            <a:picLocks noChangeAspect="1"/>
          </p:cNvPicPr>
          <p:nvPr/>
        </p:nvPicPr>
        <p:blipFill rotWithShape="1">
          <a:blip r:embed="rId2"/>
          <a:srcRect l="16483" r="33461"/>
          <a:stretch/>
        </p:blipFill>
        <p:spPr>
          <a:xfrm>
            <a:off x="6096000" y="1"/>
            <a:ext cx="6102825" cy="6858000"/>
          </a:xfrm>
          <a:prstGeom prst="rect">
            <a:avLst/>
          </a:prstGeom>
        </p:spPr>
      </p:pic>
    </p:spTree>
    <p:extLst>
      <p:ext uri="{BB962C8B-B14F-4D97-AF65-F5344CB8AC3E}">
        <p14:creationId xmlns:p14="http://schemas.microsoft.com/office/powerpoint/2010/main" val="163481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428C9A7-0992-5D78-8048-5B6A6216F8A4}"/>
              </a:ext>
            </a:extLst>
          </p:cNvPr>
          <p:cNvSpPr>
            <a:spLocks noGrp="1"/>
          </p:cNvSpPr>
          <p:nvPr>
            <p:ph idx="1"/>
          </p:nvPr>
        </p:nvSpPr>
        <p:spPr>
          <a:xfrm>
            <a:off x="804583" y="316239"/>
            <a:ext cx="4619621" cy="3843666"/>
          </a:xfrm>
        </p:spPr>
        <p:txBody>
          <a:bodyPr vert="horz" lIns="91440" tIns="45720" rIns="91440" bIns="45720" rtlCol="0" anchor="t">
            <a:noAutofit/>
          </a:bodyPr>
          <a:lstStyle/>
          <a:p>
            <a:r>
              <a:rPr lang="tr-TR" sz="1800" b="1">
                <a:latin typeface="Cambria"/>
                <a:ea typeface="Cambria"/>
              </a:rPr>
              <a:t>Uluslararası Eczacılık Federasyonu (FIP), 2006 yılında etik ve profesyonel uygulamanın eczacı yetkinliğinin temel taşı olduğunu belirten küresel bir çerçeve yayınlamıştır. FIP, eczacılara daha geniş halkla etkileşimlerinde rehberlik etmek için özerkliğe saygı, yararlılık, zarar vermeme ve adalet gibi temel biyoetik ilkelere odaklanan eczacılardan beklenen mesleki yükümlülükleri ana hatlarıyla belirtir. Buna ek olarak ve bu çerçeve kullanıma sunulmadan önce, diğer ülkeler kendi yeterlilik çerçevelerini sağlamışlardı. </a:t>
            </a:r>
            <a:r>
              <a:rPr lang="tr-TR" sz="1800" b="1" dirty="0">
                <a:solidFill>
                  <a:srgbClr val="FF0000"/>
                </a:solidFill>
                <a:latin typeface="Cambria"/>
                <a:ea typeface="Cambria"/>
              </a:rPr>
              <a:t>Örneğin, Avustralya'daki Eczacılar için Ulusal Yeterlilik Standartları Çerçevesi, son üç yinelemesinde (2012, 2015 ve 2016), öğrencileri didaktik bir öğrenme ortamının ötesinde hayata hazırlayarak mezun adaylarına "profesyonel ve etik uygulama" aşılamak için bir standart belirler</a:t>
            </a:r>
            <a:r>
              <a:rPr lang="tr-TR" sz="1800" b="1">
                <a:latin typeface="Cambria"/>
                <a:ea typeface="Cambria"/>
              </a:rPr>
              <a:t>.</a:t>
            </a:r>
            <a:endParaRPr lang="tr-TR" sz="1800" b="1" u="sng" baseline="30000">
              <a:latin typeface="Cambria"/>
              <a:ea typeface="Cambria"/>
            </a:endParaRPr>
          </a:p>
        </p:txBody>
      </p:sp>
      <p:pic>
        <p:nvPicPr>
          <p:cNvPr id="5" name="Picture 4" descr="Asılanan piller ve tabletler">
            <a:extLst>
              <a:ext uri="{FF2B5EF4-FFF2-40B4-BE49-F238E27FC236}">
                <a16:creationId xmlns:a16="http://schemas.microsoft.com/office/drawing/2014/main" id="{ECA5C900-2E7E-26C5-B9F8-448E1E64B7F9}"/>
              </a:ext>
            </a:extLst>
          </p:cNvPr>
          <p:cNvPicPr>
            <a:picLocks noChangeAspect="1"/>
          </p:cNvPicPr>
          <p:nvPr/>
        </p:nvPicPr>
        <p:blipFill rotWithShape="1">
          <a:blip r:embed="rId2"/>
          <a:srcRect l="24830" r="17218"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3745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929A50-05C4-18F9-93B0-D87C2DD55E47}"/>
              </a:ext>
            </a:extLst>
          </p:cNvPr>
          <p:cNvPicPr>
            <a:picLocks noChangeAspect="1"/>
          </p:cNvPicPr>
          <p:nvPr/>
        </p:nvPicPr>
        <p:blipFill rotWithShape="1">
          <a:blip r:embed="rId2"/>
          <a:srcRect l="16820" r="36306" b="6250"/>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BA820EB9-DF2D-5E3B-B235-472E8E8456C5}"/>
              </a:ext>
            </a:extLst>
          </p:cNvPr>
          <p:cNvSpPr>
            <a:spLocks noGrp="1"/>
          </p:cNvSpPr>
          <p:nvPr>
            <p:ph idx="1"/>
          </p:nvPr>
        </p:nvSpPr>
        <p:spPr>
          <a:xfrm>
            <a:off x="6308408" y="79387"/>
            <a:ext cx="5343468" cy="2316040"/>
          </a:xfrm>
        </p:spPr>
        <p:txBody>
          <a:bodyPr vert="horz" lIns="91440" tIns="45720" rIns="91440" bIns="45720" rtlCol="0" anchor="t">
            <a:noAutofit/>
          </a:bodyPr>
          <a:lstStyle/>
          <a:p>
            <a:r>
              <a:rPr lang="tr-TR" sz="1800" b="1">
                <a:latin typeface="Calibri"/>
                <a:ea typeface="Cambria"/>
                <a:cs typeface="Calibri"/>
              </a:rPr>
              <a:t>Avustralya'daki akreditasyon kuruluşu olan Avustralya Eczacılık Konseyi (APC), yukarıda belirtilen </a:t>
            </a:r>
            <a:r>
              <a:rPr lang="tr-TR" sz="1800" b="1" dirty="0">
                <a:solidFill>
                  <a:srgbClr val="FF0000"/>
                </a:solidFill>
                <a:latin typeface="Calibri"/>
                <a:ea typeface="Cambria"/>
                <a:cs typeface="Calibri"/>
              </a:rPr>
              <a:t>yeterlilik standartları üzerine inşa edilen eczane akreditasyonu için karşılanması gereken bir kriter olarak öğretim kurumlarının</a:t>
            </a:r>
            <a:r>
              <a:rPr lang="tr-TR" sz="1800" b="1">
                <a:latin typeface="Calibri"/>
                <a:ea typeface="Cambria"/>
                <a:cs typeface="Calibri"/>
              </a:rPr>
              <a:t> </a:t>
            </a:r>
            <a:r>
              <a:rPr lang="tr-TR" sz="1800" b="1" dirty="0">
                <a:solidFill>
                  <a:srgbClr val="FF0000"/>
                </a:solidFill>
                <a:latin typeface="Calibri"/>
                <a:ea typeface="Cambria"/>
                <a:cs typeface="Calibri"/>
              </a:rPr>
              <a:t>eczacılık etiği öğretimini müfredata entegre etmelerini zorunlu kılmaktadır</a:t>
            </a:r>
            <a:r>
              <a:rPr lang="tr-TR" sz="1800" b="1">
                <a:latin typeface="Calibri"/>
                <a:ea typeface="Cambria"/>
                <a:cs typeface="Calibri"/>
              </a:rPr>
              <a:t>. Mevcut sürüm, "Öğrenme Alanı 5: Sağlık sistemleri ve profesyonellerin </a:t>
            </a:r>
            <a:r>
              <a:rPr lang="tr-TR" sz="1800" b="1" err="1">
                <a:latin typeface="Calibri"/>
                <a:ea typeface="Cambria"/>
                <a:cs typeface="Calibri"/>
              </a:rPr>
              <a:t>rolleri"nde</a:t>
            </a:r>
            <a:r>
              <a:rPr lang="tr-TR" sz="1800" b="1">
                <a:latin typeface="Calibri"/>
                <a:ea typeface="Cambria"/>
                <a:cs typeface="Calibri"/>
              </a:rPr>
              <a:t> etik öğretimi için gereksinimleri içermektedir.</a:t>
            </a:r>
            <a:endParaRPr lang="tr-TR" sz="1800" b="1" u="sng" baseline="30000">
              <a:latin typeface="Calibri"/>
              <a:ea typeface="Cambria"/>
              <a:cs typeface="Calibri"/>
            </a:endParaRPr>
          </a:p>
          <a:p>
            <a:r>
              <a:rPr lang="tr-TR" sz="1800" b="1">
                <a:latin typeface="Calibri"/>
                <a:ea typeface="Cambria"/>
                <a:cs typeface="Calibri"/>
              </a:rPr>
              <a:t>Alan 5, "eczacılık mezunlarının etkili, verimli ve kendinden emin bir şekilde çalışabilmeleri için, diğer sağlık profesyonelleri ve diğer bilim insanlarıyla birlikte sağlık sistemleri içinde faaliyet gösterme becerilerini bilmeleri, anlamaları ve bazı becerilere sahip olmaları gerektiğini belirtmektedir. Paylaşma ve başkalarının bilgisine katkıda bulunma sorumluluklarını takdir etmeleri gerekir." Bu alandaki gösterge unsurları, eczacının sağlık sistemindeki rolüne odaklanmaktadır. Öğrencilerin, mesleki etiğin, mesleki uygulama için belirli standartların ve kılavuzların uygulanması yoluyla hastaya karşı bakım görevlerini yerine getirmelerine nasıl izin verdiğine dair bir anlayışa sahip olduklarını belirtirler.</a:t>
            </a:r>
            <a:endParaRPr lang="tr-TR" sz="1800" b="1" u="sng" baseline="30000">
              <a:latin typeface="Calibri"/>
              <a:ea typeface="Cambria"/>
              <a:cs typeface="Calibri"/>
            </a:endParaRPr>
          </a:p>
          <a:p>
            <a:endParaRPr lang="tr-TR" sz="1100">
              <a:ea typeface="Calibri"/>
              <a:cs typeface="Calibri"/>
            </a:endParaRPr>
          </a:p>
        </p:txBody>
      </p:sp>
    </p:spTree>
    <p:extLst>
      <p:ext uri="{BB962C8B-B14F-4D97-AF65-F5344CB8AC3E}">
        <p14:creationId xmlns:p14="http://schemas.microsoft.com/office/powerpoint/2010/main" val="257240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84E94D7-213C-C5E7-3982-C9537DB75DC8}"/>
              </a:ext>
            </a:extLst>
          </p:cNvPr>
          <p:cNvSpPr>
            <a:spLocks noGrp="1"/>
          </p:cNvSpPr>
          <p:nvPr>
            <p:ph idx="1"/>
          </p:nvPr>
        </p:nvSpPr>
        <p:spPr>
          <a:xfrm>
            <a:off x="277905" y="517941"/>
            <a:ext cx="6031561" cy="6118462"/>
          </a:xfrm>
        </p:spPr>
        <p:txBody>
          <a:bodyPr vert="horz" lIns="91440" tIns="45720" rIns="91440" bIns="45720" rtlCol="0" anchor="t">
            <a:noAutofit/>
          </a:bodyPr>
          <a:lstStyle/>
          <a:p>
            <a:r>
              <a:rPr lang="tr-TR" sz="1800" b="1">
                <a:latin typeface="Calibri"/>
                <a:ea typeface="Cambria"/>
                <a:cs typeface="Calibri"/>
              </a:rPr>
              <a:t>Yukarıdaki çerçeveler ve kuruluşlar, eczacıların etkili bir şekilde uygulamak için bu temel beceriye ihtiyaç duyduklarını belirtse de, bunun nasıl başarılacağı açık değildi. </a:t>
            </a:r>
            <a:r>
              <a:rPr lang="tr-TR" sz="1800" b="1" dirty="0">
                <a:solidFill>
                  <a:srgbClr val="FF0000"/>
                </a:solidFill>
                <a:latin typeface="Calibri"/>
                <a:ea typeface="Cambria"/>
                <a:cs typeface="Calibri"/>
              </a:rPr>
              <a:t>Birleşik Krallık'ta yapılan bir araştırma, eczacılık etiğinin kapsamı ile ilgili literatürü değerlendirmiş ve etik yeterliliği sağlamak için bu kavramların en iyi nasıl uygulanacağı konusunda öğretim organları arasında bir uyum eksikliği tespit etmiştir.</a:t>
            </a:r>
            <a:r>
              <a:rPr lang="tr-TR" sz="1800" b="1">
                <a:latin typeface="Calibri"/>
                <a:ea typeface="Cambria"/>
                <a:cs typeface="Calibri"/>
              </a:rPr>
              <a:t> Kurumlar tarafından kullanılan çeşitli öğretim modellerinin etkileri, </a:t>
            </a:r>
            <a:r>
              <a:rPr lang="tr-TR" sz="1800" b="1" err="1">
                <a:solidFill>
                  <a:srgbClr val="FF0000"/>
                </a:solidFill>
                <a:latin typeface="Calibri"/>
                <a:ea typeface="Cambria"/>
                <a:cs typeface="Calibri"/>
              </a:rPr>
              <a:t>Myers</a:t>
            </a:r>
            <a:r>
              <a:rPr lang="tr-TR" sz="1800" b="1" dirty="0">
                <a:solidFill>
                  <a:srgbClr val="FF0000"/>
                </a:solidFill>
                <a:latin typeface="Calibri"/>
                <a:ea typeface="Cambria"/>
                <a:cs typeface="Calibri"/>
              </a:rPr>
              <a:t> tarafından yakın zamanda yapılan bir çalışmada da özetlenmiştir, burada etik senaryolara verilen çeşitli öğrenci tepkileri, öğretilen ile öğrenilen arasında bir uçurum olduğunu göstermiştir.</a:t>
            </a:r>
            <a:endParaRPr lang="tr-TR" sz="1800" b="1" u="sng" baseline="30000">
              <a:solidFill>
                <a:srgbClr val="FF0000"/>
              </a:solidFill>
              <a:latin typeface="Cambria"/>
              <a:ea typeface="Cambria"/>
              <a:cs typeface="Calibri"/>
            </a:endParaRPr>
          </a:p>
          <a:p>
            <a:r>
              <a:rPr lang="tr-TR" sz="1800" b="1">
                <a:latin typeface="Calibri"/>
                <a:ea typeface="Cambria"/>
                <a:cs typeface="Calibri"/>
              </a:rPr>
              <a:t>Amerika Birleşik Devletleri'ndeki tıp etiği eğitimini analiz eden 2005 tarihli kapsamlı bir inceleme, kullanılması </a:t>
            </a:r>
            <a:r>
              <a:rPr lang="tr-TR" sz="1800" b="1" i="1">
                <a:latin typeface="Calibri"/>
                <a:ea typeface="Cambria"/>
                <a:cs typeface="Calibri"/>
              </a:rPr>
              <a:t>gereken</a:t>
            </a:r>
            <a:r>
              <a:rPr lang="tr-TR" sz="1800" b="1">
                <a:latin typeface="Calibri"/>
                <a:ea typeface="Cambria"/>
                <a:cs typeface="Calibri"/>
              </a:rPr>
              <a:t> öğretim yöntemleri türleri ile bazı ampirik çalışmalarda açıklanan mevcut öğretim biçimleri arasındaki kopukluğu uzlaştırmaya çalıştı. </a:t>
            </a:r>
            <a:r>
              <a:rPr lang="tr-TR" sz="1800" b="1" dirty="0">
                <a:solidFill>
                  <a:srgbClr val="FF0000"/>
                </a:solidFill>
                <a:latin typeface="Calibri"/>
                <a:ea typeface="Cambria"/>
                <a:cs typeface="Calibri"/>
              </a:rPr>
              <a:t>Yazarlar, etik karar vermeyi öğretmenin, özellikle seçmeli bir ders olarak uygulandığında, grup tartışmalarına vurgu yaparak "bir süreç olarak görülmesi" gerektiği sonucuna varmışlardır, çünkü bu ders yapılarının bir öğrencinin ahlaki akıl yürütme becerilerinde en büyük artışı ortaya çıkardığı kanıtlanmıştır.</a:t>
            </a:r>
            <a:endParaRPr lang="tr-TR" sz="1800" b="1" dirty="0">
              <a:solidFill>
                <a:srgbClr val="FF0000"/>
              </a:solidFill>
              <a:ea typeface="Cambria"/>
              <a:cs typeface="Calibri"/>
            </a:endParaRPr>
          </a:p>
        </p:txBody>
      </p:sp>
      <p:pic>
        <p:nvPicPr>
          <p:cNvPr id="5" name="Picture 4">
            <a:extLst>
              <a:ext uri="{FF2B5EF4-FFF2-40B4-BE49-F238E27FC236}">
                <a16:creationId xmlns:a16="http://schemas.microsoft.com/office/drawing/2014/main" id="{39E371AF-97F0-5E80-8B5A-9D83B3C6F0B4}"/>
              </a:ext>
            </a:extLst>
          </p:cNvPr>
          <p:cNvPicPr>
            <a:picLocks noChangeAspect="1"/>
          </p:cNvPicPr>
          <p:nvPr/>
        </p:nvPicPr>
        <p:blipFill rotWithShape="1">
          <a:blip r:embed="rId2"/>
          <a:srcRect l="17332" r="36818" b="625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5607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39A98E-35EC-EAA8-6F68-E88F42C4A964}"/>
              </a:ext>
            </a:extLst>
          </p:cNvPr>
          <p:cNvPicPr>
            <a:picLocks noChangeAspect="1"/>
          </p:cNvPicPr>
          <p:nvPr/>
        </p:nvPicPr>
        <p:blipFill rotWithShape="1">
          <a:blip r:embed="rId2"/>
          <a:srcRect l="16847" r="36333" b="6250"/>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B704F2F-4DD0-1B81-AFA8-1D60E8001D46}"/>
              </a:ext>
            </a:extLst>
          </p:cNvPr>
          <p:cNvSpPr>
            <a:spLocks noGrp="1"/>
          </p:cNvSpPr>
          <p:nvPr>
            <p:ph idx="1"/>
          </p:nvPr>
        </p:nvSpPr>
        <p:spPr>
          <a:xfrm>
            <a:off x="425624" y="2291017"/>
            <a:ext cx="5253667" cy="3374137"/>
          </a:xfrm>
        </p:spPr>
        <p:txBody>
          <a:bodyPr vert="horz" lIns="91440" tIns="45720" rIns="91440" bIns="45720" rtlCol="0" anchor="ctr">
            <a:noAutofit/>
          </a:bodyPr>
          <a:lstStyle/>
          <a:p>
            <a:pPr marL="457200" indent="-457200"/>
            <a:r>
              <a:rPr lang="tr-TR" sz="1800" b="1">
                <a:ea typeface="Calibri"/>
                <a:cs typeface="Calibri"/>
              </a:rPr>
              <a:t>Bu, eczacılık literatüründe, eczacılık etiğini müfredata entegre etmek için bildirilen bazı yöntemlerle desteklenmektedir: </a:t>
            </a:r>
            <a:r>
              <a:rPr lang="tr-TR" sz="1800" b="1" dirty="0">
                <a:solidFill>
                  <a:srgbClr val="FF0000"/>
                </a:solidFill>
                <a:ea typeface="Calibri"/>
                <a:cs typeface="Calibri"/>
              </a:rPr>
              <a:t>tartışma, ekip tabanlı yaklaşımlar, yasal vakaların kullanımı ve ikilem tartışmaları</a:t>
            </a:r>
            <a:r>
              <a:rPr lang="tr-TR" sz="1800" b="1">
                <a:ea typeface="Calibri"/>
                <a:cs typeface="Calibri"/>
              </a:rPr>
              <a:t>. Bu öğretim yöntemleri ve bunlarla ilişkili değerlendirme görevleri, yetkinlik elde etmek amacıyla dört farklı öğrenme düzeyini özetleyen </a:t>
            </a:r>
            <a:r>
              <a:rPr lang="tr-TR" sz="1800" b="1" err="1">
                <a:ea typeface="Calibri"/>
                <a:cs typeface="Calibri"/>
              </a:rPr>
              <a:t>Miller'ın</a:t>
            </a:r>
            <a:r>
              <a:rPr lang="tr-TR" sz="1800" b="1">
                <a:ea typeface="Calibri"/>
                <a:cs typeface="Calibri"/>
              </a:rPr>
              <a:t> yeterlilik modeline kategorize </a:t>
            </a:r>
            <a:r>
              <a:rPr lang="tr-TR" sz="1800" b="1" dirty="0">
                <a:ea typeface="Calibri"/>
                <a:cs typeface="Calibri"/>
              </a:rPr>
              <a:t>edilebilir. Bununla</a:t>
            </a:r>
            <a:r>
              <a:rPr lang="tr-TR" sz="1800" b="1">
                <a:ea typeface="Calibri"/>
                <a:cs typeface="Calibri"/>
              </a:rPr>
              <a:t> birlikte, bu yöntemlerin sözde "başarısı", doğrulanmış bir araçla güvenilir bir şekilde ölçülmemiştir, bunun yerine her çalışmadaki öğrencilerin geri bildirimlerine ve görüşlerine </a:t>
            </a:r>
            <a:r>
              <a:rPr lang="tr-TR" sz="1800" b="1" dirty="0">
                <a:ea typeface="Calibri"/>
                <a:cs typeface="Calibri"/>
              </a:rPr>
              <a:t>bağlıdır. Bu</a:t>
            </a:r>
            <a:r>
              <a:rPr lang="tr-TR" sz="1800" b="1">
                <a:ea typeface="Calibri"/>
                <a:cs typeface="Calibri"/>
              </a:rPr>
              <a:t>, eczacılık literatüründe, eczacılık etiğini müfredata entegre etmek için bildirilen bazı yöntemlerle desteklenmektedir: </a:t>
            </a:r>
            <a:r>
              <a:rPr lang="tr-TR" sz="1800" b="1" dirty="0">
                <a:solidFill>
                  <a:srgbClr val="FF0000"/>
                </a:solidFill>
                <a:ea typeface="Calibri"/>
                <a:cs typeface="Calibri"/>
              </a:rPr>
              <a:t>tartışma, ekip tabanlı yaklaşımlar, yasal vakaların kullanımı ve ikilem tartışmaları.</a:t>
            </a:r>
            <a:endParaRPr lang="tr-TR" sz="1800" b="1" u="sng" baseline="30000">
              <a:solidFill>
                <a:srgbClr val="FF0000"/>
              </a:solidFill>
              <a:ea typeface="Calibri"/>
              <a:cs typeface="Calibri"/>
            </a:endParaRPr>
          </a:p>
          <a:p>
            <a:pPr marL="457200" indent="-457200"/>
            <a:endParaRPr lang="tr-TR" sz="1800" b="1">
              <a:ea typeface="Calibri"/>
              <a:cs typeface="Calibri"/>
            </a:endParaRPr>
          </a:p>
          <a:p>
            <a:endParaRPr lang="tr-TR" sz="1700">
              <a:ea typeface="Calibri"/>
              <a:cs typeface="Calibri"/>
            </a:endParaRPr>
          </a:p>
        </p:txBody>
      </p:sp>
    </p:spTree>
    <p:extLst>
      <p:ext uri="{BB962C8B-B14F-4D97-AF65-F5344CB8AC3E}">
        <p14:creationId xmlns:p14="http://schemas.microsoft.com/office/powerpoint/2010/main" val="368855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1FC25B1-D4CB-C5F3-A128-4E4568ABA958}"/>
              </a:ext>
            </a:extLst>
          </p:cNvPr>
          <p:cNvSpPr>
            <a:spLocks noGrp="1"/>
          </p:cNvSpPr>
          <p:nvPr>
            <p:ph idx="1"/>
          </p:nvPr>
        </p:nvSpPr>
        <p:spPr>
          <a:xfrm>
            <a:off x="716978" y="1443317"/>
            <a:ext cx="4646905" cy="3613149"/>
          </a:xfrm>
        </p:spPr>
        <p:txBody>
          <a:bodyPr vert="horz" lIns="91440" tIns="45720" rIns="91440" bIns="45720" rtlCol="0" anchor="ctr">
            <a:noAutofit/>
          </a:bodyPr>
          <a:lstStyle/>
          <a:p>
            <a:r>
              <a:rPr lang="tr-TR" sz="1800" b="1">
                <a:latin typeface="Cambria"/>
                <a:ea typeface="Cambria"/>
              </a:rPr>
              <a:t>Tartışma ve takım tabanlı öğrenme, görüş ve bakış açılarını paylaşarak öğrenciyi materyalle aktif olarak meşgul etmeyi amaçlar, böylece </a:t>
            </a:r>
            <a:r>
              <a:rPr lang="tr-TR" sz="1800" b="1" err="1">
                <a:latin typeface="Cambria"/>
                <a:ea typeface="Cambria"/>
              </a:rPr>
              <a:t>Miller'ın</a:t>
            </a:r>
            <a:r>
              <a:rPr lang="tr-TR" sz="1800" b="1">
                <a:latin typeface="Cambria"/>
                <a:ea typeface="Cambria"/>
              </a:rPr>
              <a:t> piramidinde teorik "bilginin uygulamasını" tanımlayan "nasıl olduğunu bilir" bayrağı altına girer. Bu tür öğrenme, vaka temelli veya probleme dayalı öğrenme, tartışma ve simülasyonlar gibi diğer yaklaşımlarla artırılabilir, böylece tartışmalarda öğrenilen becerilerin gösterilmesi yoluyla öğrenciyi "nasıl olduğunu gösterir" seviyesine yükseltir. </a:t>
            </a:r>
            <a:r>
              <a:rPr lang="tr-TR" sz="1800" b="1" err="1">
                <a:latin typeface="Cambria"/>
                <a:ea typeface="Cambria"/>
              </a:rPr>
              <a:t>Miller'ın</a:t>
            </a:r>
            <a:r>
              <a:rPr lang="tr-TR" sz="1800" b="1">
                <a:latin typeface="Cambria"/>
                <a:ea typeface="Cambria"/>
              </a:rPr>
              <a:t> piramidinin altın standardı, gerçek veya pratik bir klinik ortamda bilgi ve becerileri ayırt etmek için bireyin performansının pratikte davranışı doğrudan gözlemleyerek değerlendirildiği "yapar" düzeyinde yer alır. </a:t>
            </a:r>
            <a:r>
              <a:rPr lang="tr-TR" sz="1800" b="1" err="1">
                <a:latin typeface="Cambria"/>
                <a:ea typeface="Cambria"/>
              </a:rPr>
              <a:t>Miller'ın</a:t>
            </a:r>
            <a:r>
              <a:rPr lang="tr-TR" sz="1800" b="1">
                <a:latin typeface="Cambria"/>
                <a:ea typeface="Cambria"/>
              </a:rPr>
              <a:t> modeli, bu seviyedeki yetkinliği performanstan ayırır.</a:t>
            </a:r>
            <a:endParaRPr lang="tr-TR" sz="1800" b="1" u="sng" baseline="30000">
              <a:latin typeface="Cambria"/>
              <a:ea typeface="Cambria"/>
            </a:endParaRPr>
          </a:p>
        </p:txBody>
      </p:sp>
      <p:pic>
        <p:nvPicPr>
          <p:cNvPr id="7" name="Picture 4" descr="Rafların göründüğü bulanık soyut halk kütüphanesi">
            <a:extLst>
              <a:ext uri="{FF2B5EF4-FFF2-40B4-BE49-F238E27FC236}">
                <a16:creationId xmlns:a16="http://schemas.microsoft.com/office/drawing/2014/main" id="{7E998CEE-6140-9607-42FC-19095B0328DA}"/>
              </a:ext>
            </a:extLst>
          </p:cNvPr>
          <p:cNvPicPr>
            <a:picLocks noChangeAspect="1"/>
          </p:cNvPicPr>
          <p:nvPr/>
        </p:nvPicPr>
        <p:blipFill rotWithShape="1">
          <a:blip r:embed="rId2"/>
          <a:srcRect l="9340" r="31264" b="3"/>
          <a:stretch/>
        </p:blipFill>
        <p:spPr>
          <a:xfrm>
            <a:off x="6096000" y="1"/>
            <a:ext cx="6102825" cy="6858000"/>
          </a:xfrm>
          <a:prstGeom prst="rect">
            <a:avLst/>
          </a:prstGeom>
        </p:spPr>
      </p:pic>
    </p:spTree>
    <p:extLst>
      <p:ext uri="{BB962C8B-B14F-4D97-AF65-F5344CB8AC3E}">
        <p14:creationId xmlns:p14="http://schemas.microsoft.com/office/powerpoint/2010/main" val="313073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4455</Words>
  <Application>Microsoft Office PowerPoint</Application>
  <PresentationFormat>Geniş ekran</PresentationFormat>
  <Paragraphs>88</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Calibri Light</vt:lpstr>
      <vt:lpstr>Cambria</vt:lpstr>
      <vt:lpstr>Ofis Teması</vt:lpstr>
      <vt:lpstr>Erim Arı</vt:lpstr>
      <vt:lpstr>Avustralya ve Yeni Zelanda'da Eczacılık Etiği Eğitiminin Durumu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lpstr>sorular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exper</dc:creator>
  <cp:lastModifiedBy>gülbin özçelikay</cp:lastModifiedBy>
  <cp:revision>2</cp:revision>
  <dcterms:created xsi:type="dcterms:W3CDTF">2023-10-29T16:56:05Z</dcterms:created>
  <dcterms:modified xsi:type="dcterms:W3CDTF">2023-12-19T07:28:28Z</dcterms:modified>
</cp:coreProperties>
</file>