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358" r:id="rId2"/>
    <p:sldId id="359" r:id="rId3"/>
    <p:sldId id="360" r:id="rId4"/>
    <p:sldId id="361" r:id="rId5"/>
    <p:sldId id="362" r:id="rId6"/>
    <p:sldId id="363" r:id="rId7"/>
    <p:sldId id="364" r:id="rId8"/>
    <p:sldId id="365" r:id="rId9"/>
    <p:sldId id="366" r:id="rId10"/>
    <p:sldId id="367" r:id="rId11"/>
    <p:sldId id="368" r:id="rId12"/>
    <p:sldId id="369" r:id="rId13"/>
    <p:sldId id="370" r:id="rId14"/>
    <p:sldId id="371" r:id="rId15"/>
    <p:sldId id="278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6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52B62-4E0F-41AF-8A8D-487BA74E0C45}" type="datetimeFigureOut">
              <a:rPr lang="tr-TR" smtClean="0"/>
              <a:t>17.04.2019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5A24F92-C1C4-453B-A861-FCDC16234F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1728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52B62-4E0F-41AF-8A8D-487BA74E0C45}" type="datetimeFigureOut">
              <a:rPr lang="tr-TR" smtClean="0"/>
              <a:t>17.04.2019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5A24F92-C1C4-453B-A861-FCDC16234F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0572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52B62-4E0F-41AF-8A8D-487BA74E0C45}" type="datetimeFigureOut">
              <a:rPr lang="tr-TR" smtClean="0"/>
              <a:t>17.04.2019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5A24F92-C1C4-453B-A861-FCDC16234F5F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5727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52B62-4E0F-41AF-8A8D-487BA74E0C45}" type="datetimeFigureOut">
              <a:rPr lang="tr-TR" smtClean="0"/>
              <a:t>17.04.2019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A24F92-C1C4-453B-A861-FCDC16234F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7441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52B62-4E0F-41AF-8A8D-487BA74E0C45}" type="datetimeFigureOut">
              <a:rPr lang="tr-TR" smtClean="0"/>
              <a:t>17.04.2019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A24F92-C1C4-453B-A861-FCDC16234F5F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6482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52B62-4E0F-41AF-8A8D-487BA74E0C45}" type="datetimeFigureOut">
              <a:rPr lang="tr-TR" smtClean="0"/>
              <a:t>17.04.2019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A24F92-C1C4-453B-A861-FCDC16234F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3573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52B62-4E0F-41AF-8A8D-487BA74E0C45}" type="datetimeFigureOut">
              <a:rPr lang="tr-TR" smtClean="0"/>
              <a:t>17.04.2019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4F92-C1C4-453B-A861-FCDC16234F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7880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52B62-4E0F-41AF-8A8D-487BA74E0C45}" type="datetimeFigureOut">
              <a:rPr lang="tr-TR" smtClean="0"/>
              <a:t>17.04.2019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4F92-C1C4-453B-A861-FCDC16234F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5888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52B62-4E0F-41AF-8A8D-487BA74E0C45}" type="datetimeFigureOut">
              <a:rPr lang="tr-TR" smtClean="0"/>
              <a:t>17.04.2019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4F92-C1C4-453B-A861-FCDC16234F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8914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52B62-4E0F-41AF-8A8D-487BA74E0C45}" type="datetimeFigureOut">
              <a:rPr lang="tr-TR" smtClean="0"/>
              <a:t>17.04.2019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5A24F92-C1C4-453B-A861-FCDC16234F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4340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52B62-4E0F-41AF-8A8D-487BA74E0C45}" type="datetimeFigureOut">
              <a:rPr lang="tr-TR" smtClean="0"/>
              <a:t>17.04.2019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5A24F92-C1C4-453B-A861-FCDC16234F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8241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52B62-4E0F-41AF-8A8D-487BA74E0C45}" type="datetimeFigureOut">
              <a:rPr lang="tr-TR" smtClean="0"/>
              <a:t>17.04.2019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5A24F92-C1C4-453B-A861-FCDC16234F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8070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52B62-4E0F-41AF-8A8D-487BA74E0C45}" type="datetimeFigureOut">
              <a:rPr lang="tr-TR" smtClean="0"/>
              <a:t>17.04.2019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4F92-C1C4-453B-A861-FCDC16234F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230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52B62-4E0F-41AF-8A8D-487BA74E0C45}" type="datetimeFigureOut">
              <a:rPr lang="tr-TR" smtClean="0"/>
              <a:t>17.04.2019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4F92-C1C4-453B-A861-FCDC16234F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664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52B62-4E0F-41AF-8A8D-487BA74E0C45}" type="datetimeFigureOut">
              <a:rPr lang="tr-TR" smtClean="0"/>
              <a:t>17.04.2019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4F92-C1C4-453B-A861-FCDC16234F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9210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52B62-4E0F-41AF-8A8D-487BA74E0C45}" type="datetimeFigureOut">
              <a:rPr lang="tr-TR" smtClean="0"/>
              <a:t>17.04.2019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A24F92-C1C4-453B-A861-FCDC16234F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1369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52B62-4E0F-41AF-8A8D-487BA74E0C45}" type="datetimeFigureOut">
              <a:rPr lang="tr-TR" smtClean="0"/>
              <a:t>17.04.2019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5A24F92-C1C4-453B-A861-FCDC16234F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707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40674" y="498764"/>
            <a:ext cx="88471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HASTA/YARALININ VE OLAY YERİNİN DEĞERLENDİRİLMESİ </a:t>
            </a:r>
          </a:p>
        </p:txBody>
      </p:sp>
      <p:sp>
        <p:nvSpPr>
          <p:cNvPr id="5" name="Rectangle 4"/>
          <p:cNvSpPr/>
          <p:nvPr/>
        </p:nvSpPr>
        <p:spPr>
          <a:xfrm>
            <a:off x="997527" y="1270660"/>
            <a:ext cx="814647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İlkyardımcının bilmesi gereken ve vücudu oluşturan sistemler nelerdir?  İlkyardımcının insan vücudu, yapısı ve işleyişi konusunda bazı temel kavramları bilmesi, ilkyardımcı olarak yapacağı müdahalelerde bilinçli olmasını kolaylaştırır. Hareket sistemi: Vücudun hareket etmesini, desteklenmesini sağlar ve koruyucu görev yapar. Hareket sistemi şu yapılardan oluşur: </a:t>
            </a:r>
            <a:endParaRPr lang="tr-TR" sz="2800" dirty="0" smtClean="0"/>
          </a:p>
          <a:p>
            <a:r>
              <a:rPr lang="tr-TR" sz="2800" dirty="0" smtClean="0"/>
              <a:t>Ø </a:t>
            </a:r>
            <a:r>
              <a:rPr lang="tr-TR" sz="2800" dirty="0"/>
              <a:t>Kemikler </a:t>
            </a:r>
            <a:endParaRPr lang="tr-TR" sz="2800" dirty="0" smtClean="0"/>
          </a:p>
          <a:p>
            <a:r>
              <a:rPr lang="tr-TR" sz="2800" dirty="0" smtClean="0"/>
              <a:t>Ø </a:t>
            </a:r>
            <a:r>
              <a:rPr lang="tr-TR" sz="2800" dirty="0"/>
              <a:t>Eklemler </a:t>
            </a:r>
            <a:endParaRPr lang="tr-TR" sz="2800" dirty="0" smtClean="0"/>
          </a:p>
          <a:p>
            <a:r>
              <a:rPr lang="tr-TR" sz="2800" dirty="0" smtClean="0"/>
              <a:t>Ø </a:t>
            </a:r>
            <a:r>
              <a:rPr lang="tr-TR" sz="2800" dirty="0"/>
              <a:t>Kaslar </a:t>
            </a:r>
          </a:p>
        </p:txBody>
      </p:sp>
    </p:spTree>
    <p:extLst>
      <p:ext uri="{BB962C8B-B14F-4D97-AF65-F5344CB8AC3E}">
        <p14:creationId xmlns:p14="http://schemas.microsoft.com/office/powerpoint/2010/main" val="51529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9912" y="922713"/>
            <a:ext cx="9973887" cy="5254250"/>
          </a:xfrm>
        </p:spPr>
        <p:txBody>
          <a:bodyPr>
            <a:noAutofit/>
          </a:bodyPr>
          <a:lstStyle/>
          <a:p>
            <a:r>
              <a:rPr lang="tr-TR" dirty="0"/>
              <a:t>Vücut Isısının Değerlendirilmesi: İlkyardımda vücut ısısı koltuk altından ölçülmelidir.  Normal vücut ısısı 36,5 C’dir. </a:t>
            </a:r>
            <a:endParaRPr lang="tr-TR" dirty="0" smtClean="0"/>
          </a:p>
          <a:p>
            <a:r>
              <a:rPr lang="tr-TR" dirty="0" smtClean="0"/>
              <a:t>Normal </a:t>
            </a:r>
            <a:r>
              <a:rPr lang="tr-TR" dirty="0"/>
              <a:t>değerin üstünde olması yüksek ateş, altında olması düşük ateş olarak belirtilir. 41–42 C üstü ve 34,5 C tehlike olduğunu ifade eder. 31.0 C ve altı ölümcüldür. 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Hasta/yaralının değerlendirilmesinin amacı nedir? </a:t>
            </a:r>
            <a:endParaRPr lang="tr-TR" dirty="0" smtClean="0"/>
          </a:p>
          <a:p>
            <a:r>
              <a:rPr lang="tr-TR" dirty="0" smtClean="0"/>
              <a:t>Ø </a:t>
            </a:r>
            <a:r>
              <a:rPr lang="tr-TR" dirty="0"/>
              <a:t>Hastalık ya da yaralanmanın ciddiyetinin değerlendirmesi</a:t>
            </a:r>
            <a:r>
              <a:rPr lang="tr-TR" dirty="0" smtClean="0"/>
              <a:t>,</a:t>
            </a:r>
          </a:p>
          <a:p>
            <a:r>
              <a:rPr lang="tr-TR" dirty="0" smtClean="0"/>
              <a:t> </a:t>
            </a:r>
            <a:r>
              <a:rPr lang="tr-TR" dirty="0"/>
              <a:t>Ø İlkyardım önceliklerinin belirlenmesi</a:t>
            </a:r>
            <a:r>
              <a:rPr lang="tr-TR" dirty="0" smtClean="0"/>
              <a:t>,</a:t>
            </a:r>
          </a:p>
          <a:p>
            <a:r>
              <a:rPr lang="tr-TR" dirty="0" smtClean="0"/>
              <a:t> </a:t>
            </a:r>
            <a:r>
              <a:rPr lang="tr-TR" dirty="0"/>
              <a:t>Ø Yapılacak ilkyardım yönteminin belirlenmesi, </a:t>
            </a:r>
            <a:endParaRPr lang="tr-TR" dirty="0" smtClean="0"/>
          </a:p>
          <a:p>
            <a:r>
              <a:rPr lang="tr-TR" dirty="0" smtClean="0"/>
              <a:t>Ø </a:t>
            </a:r>
            <a:r>
              <a:rPr lang="tr-TR" dirty="0"/>
              <a:t>Güvenli bir müdahale sağlanması. </a:t>
            </a:r>
          </a:p>
          <a:p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465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3631" y="1160585"/>
            <a:ext cx="854612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Hasta/yaralının ilk değerlendirilme aşamaları nelerdir? Hasta/yaralıya sözlü uyaranla ya da hafifçe omzuna dokunarak “iyi misiniz?” diye sorularak bilinç durumu değerlendirmesi yapılır. Bilinç durumunun değerlendirilmesi daha sonraki aşamalar için önemlidir. Buna göre hasta/yaralının ilk değerlendirilme aşamaları şunlardır: </a:t>
            </a:r>
          </a:p>
        </p:txBody>
      </p:sp>
    </p:spTree>
    <p:extLst>
      <p:ext uri="{BB962C8B-B14F-4D97-AF65-F5344CB8AC3E}">
        <p14:creationId xmlns:p14="http://schemas.microsoft.com/office/powerpoint/2010/main" val="364088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69631"/>
            <a:ext cx="112776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UcPeriod"/>
            </a:pPr>
            <a:r>
              <a:rPr lang="tr-TR" sz="2800" dirty="0" smtClean="0"/>
              <a:t>Havayolu </a:t>
            </a:r>
            <a:r>
              <a:rPr lang="tr-TR" sz="2800" dirty="0"/>
              <a:t>açıklığının değerlendirilmesi</a:t>
            </a:r>
            <a:r>
              <a:rPr lang="tr-TR" sz="2800" dirty="0" smtClean="0"/>
              <a:t>:</a:t>
            </a:r>
          </a:p>
          <a:p>
            <a:pPr marL="342900" indent="-342900">
              <a:buAutoNum type="alphaUcPeriod"/>
            </a:pPr>
            <a:r>
              <a:rPr lang="tr-TR" sz="2800" dirty="0" smtClean="0"/>
              <a:t> </a:t>
            </a:r>
            <a:r>
              <a:rPr lang="tr-TR" sz="2800" dirty="0"/>
              <a:t>Ø Özellikle bilinç kaybı olanlarda dil geri kaçarak solunum yolunu tıkayabilir ya da kusmuk, yabancı cisimlerle solunum yolu tıkanabilir. Havanın akciğerlere ulaşabilmesi için hava yolunun açık olması gerekir. </a:t>
            </a:r>
            <a:endParaRPr lang="tr-TR" sz="2800" dirty="0" smtClean="0"/>
          </a:p>
          <a:p>
            <a:pPr marL="342900" indent="-342900">
              <a:buAutoNum type="alphaUcPeriod"/>
            </a:pPr>
            <a:r>
              <a:rPr lang="tr-TR" sz="2800" dirty="0" smtClean="0"/>
              <a:t>Ø </a:t>
            </a:r>
            <a:r>
              <a:rPr lang="tr-TR" sz="2800" dirty="0"/>
              <a:t>Hava yolu açıklığı sağlanırken hasta/yaralı baş, boyun, gövde ekseni düz olacak şekilde yatırılmalıdır</a:t>
            </a:r>
            <a:r>
              <a:rPr lang="tr-TR" sz="2800" dirty="0" smtClean="0"/>
              <a:t>.</a:t>
            </a:r>
          </a:p>
          <a:p>
            <a:pPr marL="342900" indent="-342900">
              <a:buAutoNum type="alphaUcPeriod"/>
            </a:pPr>
            <a:r>
              <a:rPr lang="tr-TR" sz="2800" dirty="0" smtClean="0"/>
              <a:t> </a:t>
            </a:r>
            <a:r>
              <a:rPr lang="tr-TR" sz="2800" dirty="0"/>
              <a:t>Ø Bilinç kaybı belirlenmiş kişide; ağız içine önce göz ile bakılmalı, eğer yabancı cisim var ise işaret parmağı yandan ağız içine sokularak cisim çıkartılmalıdır</a:t>
            </a:r>
            <a:r>
              <a:rPr lang="tr-TR" sz="2800" dirty="0" smtClean="0"/>
              <a:t>.</a:t>
            </a:r>
          </a:p>
          <a:p>
            <a:pPr marL="342900" indent="-342900">
              <a:buAutoNum type="alphaUcPeriod"/>
            </a:pPr>
            <a:r>
              <a:rPr lang="tr-TR" sz="2800" dirty="0" smtClean="0"/>
              <a:t> </a:t>
            </a:r>
            <a:r>
              <a:rPr lang="tr-TR" sz="2800" dirty="0"/>
              <a:t>Ø Daha sonra bir el hasta/yaralının alnına, diğer elin 2 parmağı çene kemiğinin üzerine koyulur, alından bastırılıp çeneden kaldırılarak baş geriye doğru itilip Baş geri -Çene yukarı pozisyonu verilir. Bu işlemler sırasında sert hareketlerden kaçınılmalıdır. </a:t>
            </a:r>
          </a:p>
        </p:txBody>
      </p:sp>
    </p:spTree>
    <p:extLst>
      <p:ext uri="{BB962C8B-B14F-4D97-AF65-F5344CB8AC3E}">
        <p14:creationId xmlns:p14="http://schemas.microsoft.com/office/powerpoint/2010/main" val="201294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8461" y="844062"/>
            <a:ext cx="99177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B. Solunumun değerlendirilmesi: İlkyardımcı, başını hasta/yaralının göğsüne bakacak şekilde yan çevirerek yüzünü hasta/yaralının ağzına yaklaştırır, Bak-Dinle-Hisset yöntemi ile solunum yapıp yapmadığını 10 saniye süre ile değerlendirir.  </a:t>
            </a:r>
            <a:endParaRPr lang="tr-TR" sz="2800" dirty="0" smtClean="0"/>
          </a:p>
          <a:p>
            <a:r>
              <a:rPr lang="tr-TR" sz="2800" dirty="0" smtClean="0"/>
              <a:t> </a:t>
            </a:r>
            <a:r>
              <a:rPr lang="tr-TR" sz="2800" dirty="0"/>
              <a:t>Ø Göğüs kafesinin solunum hareketine bakılır, </a:t>
            </a:r>
            <a:endParaRPr lang="tr-TR" sz="2800" dirty="0" smtClean="0"/>
          </a:p>
          <a:p>
            <a:r>
              <a:rPr lang="tr-TR" sz="2800" dirty="0" smtClean="0"/>
              <a:t>Ø </a:t>
            </a:r>
            <a:r>
              <a:rPr lang="tr-TR" sz="2800" dirty="0"/>
              <a:t>Eğilip kulağını hastanın ağzına yaklaştırarak solunum dinlenir ve hastanın soluğunu yanağında hissetmeye çalışılır, Solunum yoksa derhal yapay solunuma başlanır. </a:t>
            </a:r>
          </a:p>
        </p:txBody>
      </p:sp>
    </p:spTree>
    <p:extLst>
      <p:ext uri="{BB962C8B-B14F-4D97-AF65-F5344CB8AC3E}">
        <p14:creationId xmlns:p14="http://schemas.microsoft.com/office/powerpoint/2010/main" val="156223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30215" y="820615"/>
            <a:ext cx="778412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C. Dolaşımın değerlendirilmesi: </a:t>
            </a:r>
            <a:endParaRPr lang="tr-TR" sz="2800" dirty="0" smtClean="0"/>
          </a:p>
          <a:p>
            <a:r>
              <a:rPr lang="tr-TR" sz="2800" dirty="0" smtClean="0"/>
              <a:t>Dolaşımın </a:t>
            </a:r>
            <a:r>
              <a:rPr lang="tr-TR" sz="2800" dirty="0"/>
              <a:t>değerlendirilmesi için ilkyardımcı; çocuk ve yetişkinlerde şah damarından, bebeklerde kol atardamarından 3 parmakla 5 saniye süre ile nabız almaya çalışılır.    İlk değerlendirme sonucu hasta/yaralının bilinci kapalı fakat solunum ve nabzı varsa derhal koma pozisyonuna getirerek diğer yaralılar değerlendirilir. </a:t>
            </a:r>
          </a:p>
        </p:txBody>
      </p:sp>
    </p:spTree>
    <p:extLst>
      <p:ext uri="{BB962C8B-B14F-4D97-AF65-F5344CB8AC3E}">
        <p14:creationId xmlns:p14="http://schemas.microsoft.com/office/powerpoint/2010/main" val="1287795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28080" y="2133600"/>
            <a:ext cx="5037666" cy="377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403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1283" y="961901"/>
            <a:ext cx="9547761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Dolaşım sistemi: Vücut dokularının oksijen, besin, hormon, bağışıklık elemanı ve benzeri elemanları taşır ve yeniden geriye toplar. Dolaşım sistemi şu yapılardan oluşur: Ø Kalp </a:t>
            </a:r>
            <a:endParaRPr lang="tr-TR" sz="2800" dirty="0" smtClean="0"/>
          </a:p>
          <a:p>
            <a:r>
              <a:rPr lang="tr-TR" sz="2800" dirty="0" smtClean="0"/>
              <a:t>Ø </a:t>
            </a:r>
            <a:r>
              <a:rPr lang="tr-TR" sz="2800" dirty="0"/>
              <a:t>Kan </a:t>
            </a:r>
            <a:r>
              <a:rPr lang="tr-TR" sz="2800" dirty="0" smtClean="0"/>
              <a:t>damarları</a:t>
            </a:r>
          </a:p>
          <a:p>
            <a:r>
              <a:rPr lang="tr-TR" sz="2800" dirty="0" smtClean="0"/>
              <a:t> </a:t>
            </a:r>
            <a:r>
              <a:rPr lang="tr-TR" sz="2800" dirty="0"/>
              <a:t>Ø </a:t>
            </a:r>
            <a:r>
              <a:rPr lang="tr-TR" sz="2800" dirty="0" smtClean="0"/>
              <a:t>Kan</a:t>
            </a:r>
          </a:p>
          <a:p>
            <a:r>
              <a:rPr lang="tr-TR" sz="2800" dirty="0" smtClean="0"/>
              <a:t> </a:t>
            </a:r>
            <a:r>
              <a:rPr lang="tr-TR" sz="2800" dirty="0"/>
              <a:t>Sinir sistemi: Bilinç, anlama, düşünme, algılama, hareketlerinin uyumu, dengesi ve solunum ile dolaşımı sağlar. Sinir sistemi şu yapılardan oluşur</a:t>
            </a:r>
            <a:r>
              <a:rPr lang="tr-TR" sz="2800" dirty="0" smtClean="0"/>
              <a:t>:</a:t>
            </a:r>
          </a:p>
          <a:p>
            <a:r>
              <a:rPr lang="tr-TR" sz="2800" dirty="0" smtClean="0"/>
              <a:t> </a:t>
            </a:r>
            <a:r>
              <a:rPr lang="tr-TR" sz="2800" dirty="0"/>
              <a:t>Ø Beyin </a:t>
            </a:r>
            <a:endParaRPr lang="tr-TR" sz="2800" dirty="0" smtClean="0"/>
          </a:p>
          <a:p>
            <a:r>
              <a:rPr lang="tr-TR" sz="2800" dirty="0" smtClean="0"/>
              <a:t>Ø </a:t>
            </a:r>
            <a:r>
              <a:rPr lang="tr-TR" sz="2800" dirty="0"/>
              <a:t>Beyincik </a:t>
            </a:r>
            <a:endParaRPr lang="tr-TR" sz="2800" dirty="0" smtClean="0"/>
          </a:p>
          <a:p>
            <a:r>
              <a:rPr lang="tr-TR" sz="2800" dirty="0" smtClean="0"/>
              <a:t>Ø </a:t>
            </a:r>
            <a:r>
              <a:rPr lang="tr-TR" sz="2800" dirty="0"/>
              <a:t>Omurilik </a:t>
            </a:r>
            <a:endParaRPr lang="tr-TR" sz="2800" dirty="0" smtClean="0"/>
          </a:p>
          <a:p>
            <a:r>
              <a:rPr lang="tr-TR" sz="2800" dirty="0" smtClean="0"/>
              <a:t>Ø </a:t>
            </a:r>
            <a:r>
              <a:rPr lang="tr-TR" sz="2800" dirty="0"/>
              <a:t>Omurilik soğanı </a:t>
            </a:r>
          </a:p>
          <a:p>
            <a:r>
              <a:rPr lang="tr-TR" sz="2800" dirty="0"/>
              <a:t> </a:t>
            </a:r>
          </a:p>
          <a:p>
            <a:r>
              <a:rPr lang="tr-TR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527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91294" y="1496292"/>
            <a:ext cx="89302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Solunum sistemi: Vücuda gerekli olan gaz alışverişi görevini yaparak hücre ve dokuların oksijenlenmesini sağlar. Solunum sistemi şu organlardan oluşur: </a:t>
            </a:r>
            <a:endParaRPr lang="tr-TR" sz="2800" dirty="0" smtClean="0"/>
          </a:p>
          <a:p>
            <a:r>
              <a:rPr lang="tr-TR" sz="2800" dirty="0" smtClean="0"/>
              <a:t>Ø </a:t>
            </a:r>
            <a:r>
              <a:rPr lang="tr-TR" sz="2800" dirty="0"/>
              <a:t>Solunum </a:t>
            </a:r>
            <a:r>
              <a:rPr lang="tr-TR" sz="2800" dirty="0" smtClean="0"/>
              <a:t>yolları</a:t>
            </a:r>
          </a:p>
          <a:p>
            <a:r>
              <a:rPr lang="tr-TR" sz="2800" dirty="0" smtClean="0"/>
              <a:t> </a:t>
            </a:r>
            <a:r>
              <a:rPr lang="tr-TR" sz="2800" dirty="0"/>
              <a:t>Ø Akciğerler </a:t>
            </a:r>
            <a:endParaRPr lang="tr-TR" sz="2800" dirty="0" smtClean="0"/>
          </a:p>
          <a:p>
            <a:r>
              <a:rPr lang="tr-TR" sz="2800" dirty="0" smtClean="0"/>
              <a:t>Boşaltım </a:t>
            </a:r>
            <a:r>
              <a:rPr lang="tr-TR" sz="2800" dirty="0"/>
              <a:t>sistemi: Kanı süzerek gerekli maddelerin vücutta tutulması, zararlı olanların atılması görevlerini yaparak vücutta iç dengeyi korur. Boşaltım sistemi şu organlardan oluşur: Ø İdrar borusu Ø İdrar kesesi Ø İdrar kanalları Ø Böbrekler </a:t>
            </a:r>
          </a:p>
        </p:txBody>
      </p:sp>
    </p:spTree>
    <p:extLst>
      <p:ext uri="{BB962C8B-B14F-4D97-AF65-F5344CB8AC3E}">
        <p14:creationId xmlns:p14="http://schemas.microsoft.com/office/powerpoint/2010/main" val="128288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00150" y="871538"/>
            <a:ext cx="794385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Sindirim sistemi: Ağızdan alınan besinlerin öğütülerek sindirilmesi ve kan dolaşımı vasıtasıyla vücuda dağıtılmasını sağlar. Sindirim sistemi şu organlardan oluşur</a:t>
            </a:r>
            <a:r>
              <a:rPr lang="tr-TR" sz="2800" dirty="0" smtClean="0"/>
              <a:t>:</a:t>
            </a:r>
          </a:p>
          <a:p>
            <a:r>
              <a:rPr lang="tr-TR" sz="2800" dirty="0" smtClean="0"/>
              <a:t> </a:t>
            </a:r>
            <a:r>
              <a:rPr lang="tr-TR" sz="2800" dirty="0"/>
              <a:t>Ø Dil ve dişler </a:t>
            </a:r>
            <a:endParaRPr lang="tr-TR" sz="2800" dirty="0" smtClean="0"/>
          </a:p>
          <a:p>
            <a:r>
              <a:rPr lang="tr-TR" sz="2800" dirty="0" smtClean="0"/>
              <a:t>Ø </a:t>
            </a:r>
            <a:r>
              <a:rPr lang="tr-TR" sz="2800" dirty="0"/>
              <a:t>Yemek borusu </a:t>
            </a:r>
            <a:endParaRPr lang="tr-TR" sz="2800" dirty="0" smtClean="0"/>
          </a:p>
          <a:p>
            <a:r>
              <a:rPr lang="tr-TR" sz="2800" dirty="0" smtClean="0"/>
              <a:t>Ø </a:t>
            </a:r>
            <a:r>
              <a:rPr lang="tr-TR" sz="2800" dirty="0"/>
              <a:t>Mide </a:t>
            </a:r>
            <a:endParaRPr lang="tr-TR" sz="2800" dirty="0" smtClean="0"/>
          </a:p>
          <a:p>
            <a:r>
              <a:rPr lang="tr-TR" sz="2800" dirty="0" smtClean="0"/>
              <a:t>Ø </a:t>
            </a:r>
            <a:r>
              <a:rPr lang="tr-TR" sz="2800" dirty="0"/>
              <a:t>Safra kesesi </a:t>
            </a:r>
            <a:endParaRPr lang="tr-TR" sz="2800" dirty="0" smtClean="0"/>
          </a:p>
          <a:p>
            <a:r>
              <a:rPr lang="tr-TR" sz="2800" dirty="0" smtClean="0"/>
              <a:t>Ø Pankreas</a:t>
            </a:r>
          </a:p>
          <a:p>
            <a:r>
              <a:rPr lang="tr-TR" sz="2800" dirty="0" smtClean="0"/>
              <a:t> </a:t>
            </a:r>
            <a:r>
              <a:rPr lang="tr-TR" sz="2800" dirty="0"/>
              <a:t>Ø Bağırsaklar </a:t>
            </a:r>
          </a:p>
        </p:txBody>
      </p:sp>
    </p:spTree>
    <p:extLst>
      <p:ext uri="{BB962C8B-B14F-4D97-AF65-F5344CB8AC3E}">
        <p14:creationId xmlns:p14="http://schemas.microsoft.com/office/powerpoint/2010/main" val="413710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6742" y="656706"/>
            <a:ext cx="715725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Yaşam Bulguları İle İlgili Önemli Göstergeler Nelerdir?  Hasta/yaralıyı değerlendirmeden önce yaşam bulgularının anlamlarının bilinmesi gerekmektedir. Çünkü; bu bulguların var veya yok olması yapılacak müdahaleler için önem taşımaktadır</a:t>
            </a:r>
            <a:r>
              <a:rPr lang="tr-TR" sz="2800" dirty="0" smtClean="0"/>
              <a:t>.</a:t>
            </a:r>
          </a:p>
          <a:p>
            <a:r>
              <a:rPr lang="tr-TR" sz="2800" dirty="0" smtClean="0"/>
              <a:t>Yaşam </a:t>
            </a:r>
            <a:r>
              <a:rPr lang="tr-TR" sz="2800" dirty="0"/>
              <a:t>bulguları dediğimizde, hasta/yaralının; </a:t>
            </a:r>
            <a:endParaRPr lang="tr-TR" sz="2800" dirty="0" smtClean="0"/>
          </a:p>
          <a:p>
            <a:r>
              <a:rPr lang="tr-TR" sz="2800" dirty="0" smtClean="0"/>
              <a:t>—</a:t>
            </a:r>
            <a:r>
              <a:rPr lang="tr-TR" sz="2800" dirty="0"/>
              <a:t>Bilinci, </a:t>
            </a:r>
            <a:endParaRPr lang="tr-TR" sz="2800" dirty="0" smtClean="0"/>
          </a:p>
          <a:p>
            <a:r>
              <a:rPr lang="tr-TR" sz="2800" dirty="0" smtClean="0"/>
              <a:t>—</a:t>
            </a:r>
            <a:r>
              <a:rPr lang="tr-TR" sz="2800" dirty="0"/>
              <a:t>Solunumu</a:t>
            </a:r>
            <a:r>
              <a:rPr lang="tr-TR" sz="2800" dirty="0" smtClean="0"/>
              <a:t>,</a:t>
            </a:r>
          </a:p>
          <a:p>
            <a:r>
              <a:rPr lang="tr-TR" sz="2800" dirty="0" smtClean="0"/>
              <a:t> </a:t>
            </a:r>
            <a:r>
              <a:rPr lang="tr-TR" sz="2800" dirty="0"/>
              <a:t>—Dolaşımı</a:t>
            </a:r>
            <a:r>
              <a:rPr lang="tr-TR" sz="2800" dirty="0" smtClean="0"/>
              <a:t>,</a:t>
            </a:r>
          </a:p>
          <a:p>
            <a:r>
              <a:rPr lang="tr-TR" sz="2800" dirty="0" smtClean="0"/>
              <a:t> </a:t>
            </a:r>
            <a:r>
              <a:rPr lang="tr-TR" sz="2800" dirty="0"/>
              <a:t>—Vücut Isısı, </a:t>
            </a:r>
            <a:endParaRPr lang="tr-TR" sz="2800" dirty="0" smtClean="0"/>
          </a:p>
          <a:p>
            <a:r>
              <a:rPr lang="tr-TR" sz="2800" dirty="0" smtClean="0"/>
              <a:t>—</a:t>
            </a:r>
            <a:r>
              <a:rPr lang="tr-TR" sz="2800" dirty="0"/>
              <a:t>Kan Basıncından söz edilmektedir. </a:t>
            </a:r>
          </a:p>
        </p:txBody>
      </p:sp>
    </p:spTree>
    <p:extLst>
      <p:ext uri="{BB962C8B-B14F-4D97-AF65-F5344CB8AC3E}">
        <p14:creationId xmlns:p14="http://schemas.microsoft.com/office/powerpoint/2010/main" val="145270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8831" y="539262"/>
            <a:ext cx="961292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Bilinç Durumunun Değerlendirilmesi:  Öncelikle, hasta/yaralının bilinç durumu değerlendirilir. Normal bir kişi kendine yöneltilen tüm uyarılara cevap verir. Bilinç düzeyi yaralanmanın ağırlığını gösterir</a:t>
            </a:r>
            <a:r>
              <a:rPr lang="tr-TR" sz="2800" dirty="0" smtClean="0"/>
              <a:t>.</a:t>
            </a:r>
          </a:p>
          <a:p>
            <a:r>
              <a:rPr lang="tr-TR" sz="2800" dirty="0" smtClean="0"/>
              <a:t>  </a:t>
            </a:r>
            <a:r>
              <a:rPr lang="tr-TR" sz="2800" dirty="0"/>
              <a:t>Bilinç düzeyleri; </a:t>
            </a:r>
            <a:endParaRPr lang="tr-TR" sz="2800" dirty="0" smtClean="0"/>
          </a:p>
          <a:p>
            <a:r>
              <a:rPr lang="tr-TR" sz="2800" dirty="0" smtClean="0"/>
              <a:t>Kişinin </a:t>
            </a:r>
            <a:r>
              <a:rPr lang="tr-TR" sz="2800" dirty="0"/>
              <a:t>bilinci yerinde ise= Tüm uyarılara cevap verir. </a:t>
            </a:r>
            <a:endParaRPr lang="tr-TR" sz="2800" dirty="0" smtClean="0"/>
          </a:p>
          <a:p>
            <a:r>
              <a:rPr lang="tr-TR" sz="2800" dirty="0" smtClean="0"/>
              <a:t>1 </a:t>
            </a:r>
            <a:r>
              <a:rPr lang="tr-TR" sz="2800" dirty="0"/>
              <a:t>Derece Bilinç Kaybı = Sözlü ve gürültülü uyaranlara cevap verir</a:t>
            </a:r>
            <a:r>
              <a:rPr lang="tr-TR" sz="2800" dirty="0" smtClean="0"/>
              <a:t>.</a:t>
            </a:r>
          </a:p>
          <a:p>
            <a:r>
              <a:rPr lang="tr-TR" sz="2800" dirty="0" smtClean="0"/>
              <a:t> </a:t>
            </a:r>
            <a:r>
              <a:rPr lang="tr-TR" sz="2800" dirty="0"/>
              <a:t>2 Derece Bilinç Kaybı = Ağrılı uyaranlara cevap verir. </a:t>
            </a:r>
            <a:endParaRPr lang="tr-TR" sz="2800" dirty="0" smtClean="0"/>
          </a:p>
          <a:p>
            <a:r>
              <a:rPr lang="tr-TR" sz="2800" dirty="0" smtClean="0"/>
              <a:t>3 </a:t>
            </a:r>
            <a:r>
              <a:rPr lang="tr-TR" sz="2800" dirty="0"/>
              <a:t>Derece Bilinç Kaybı = Tüm uyaranlara karşı tepkisizdir, cevap vermez, </a:t>
            </a:r>
          </a:p>
        </p:txBody>
      </p:sp>
    </p:spTree>
    <p:extLst>
      <p:ext uri="{BB962C8B-B14F-4D97-AF65-F5344CB8AC3E}">
        <p14:creationId xmlns:p14="http://schemas.microsoft.com/office/powerpoint/2010/main" val="170073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83323" y="562709"/>
            <a:ext cx="776067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Solunum Değerlendirilmesi: Hasta/yaralının solunumu değerlendirilirken; —solunum sıklığına, </a:t>
            </a:r>
            <a:endParaRPr lang="tr-TR" sz="2800" dirty="0" smtClean="0"/>
          </a:p>
          <a:p>
            <a:r>
              <a:rPr lang="tr-TR" sz="2800" dirty="0" smtClean="0"/>
              <a:t>—</a:t>
            </a:r>
            <a:r>
              <a:rPr lang="tr-TR" sz="2800" dirty="0"/>
              <a:t>Solunum aralıklarının eşitliğine, </a:t>
            </a:r>
            <a:endParaRPr lang="tr-TR" sz="2800" dirty="0" smtClean="0"/>
          </a:p>
          <a:p>
            <a:r>
              <a:rPr lang="tr-TR" sz="2800" dirty="0" smtClean="0"/>
              <a:t>—</a:t>
            </a:r>
            <a:r>
              <a:rPr lang="tr-TR" sz="2800" dirty="0"/>
              <a:t>Solunum derinliği’ne bakılır. </a:t>
            </a:r>
          </a:p>
        </p:txBody>
      </p:sp>
      <p:sp>
        <p:nvSpPr>
          <p:cNvPr id="5" name="Rectangle 4"/>
          <p:cNvSpPr/>
          <p:nvPr/>
        </p:nvSpPr>
        <p:spPr>
          <a:xfrm>
            <a:off x="1383323" y="2627366"/>
            <a:ext cx="64476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Kişinin 1 dakika içinde nefes alma ve verme sayısı solunum sıklığıdır.  </a:t>
            </a:r>
            <a:endParaRPr lang="tr-TR" sz="2800" dirty="0" smtClean="0"/>
          </a:p>
          <a:p>
            <a:r>
              <a:rPr lang="tr-TR" sz="2800" dirty="0" smtClean="0"/>
              <a:t>—</a:t>
            </a:r>
            <a:r>
              <a:rPr lang="tr-TR" sz="2800" dirty="0"/>
              <a:t>Sağlıklı yetişkin bir kişide dakikada solunum sayısı 12–20</a:t>
            </a:r>
            <a:r>
              <a:rPr lang="tr-TR" sz="2800" dirty="0" smtClean="0"/>
              <a:t>,</a:t>
            </a:r>
          </a:p>
          <a:p>
            <a:r>
              <a:rPr lang="tr-TR" sz="2800" dirty="0" smtClean="0"/>
              <a:t>  </a:t>
            </a:r>
            <a:r>
              <a:rPr lang="tr-TR" sz="2800" dirty="0"/>
              <a:t>—Çocuklarda 16–22, </a:t>
            </a:r>
            <a:endParaRPr lang="tr-TR" sz="2800" dirty="0" smtClean="0"/>
          </a:p>
          <a:p>
            <a:r>
              <a:rPr lang="tr-TR" sz="2800" dirty="0" smtClean="0"/>
              <a:t>—</a:t>
            </a:r>
            <a:r>
              <a:rPr lang="tr-TR" sz="2800" dirty="0"/>
              <a:t>Bebeklerde 18-24’dür. </a:t>
            </a:r>
          </a:p>
        </p:txBody>
      </p:sp>
    </p:spTree>
    <p:extLst>
      <p:ext uri="{BB962C8B-B14F-4D97-AF65-F5344CB8AC3E}">
        <p14:creationId xmlns:p14="http://schemas.microsoft.com/office/powerpoint/2010/main" val="383867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17785" y="890954"/>
            <a:ext cx="9906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Kan Basıncının Değerlendirilmesi: Hasta/yaralı değerlendirilirken kan basıncı kontrol edilmez. Ancak, kan basıncının anlamının bilinmesi önemlidir. Kalbin kasılma ve gevşeme anında damar duvarına yaptığı basınçtır. Kalbin kanı pompalama gücünü gösterir. Normal değeri 100/50- 140/100 mm Hg’dir. </a:t>
            </a:r>
            <a:endParaRPr lang="tr-TR" sz="2800" dirty="0" smtClean="0"/>
          </a:p>
          <a:p>
            <a:r>
              <a:rPr lang="tr-TR" sz="2800" dirty="0" smtClean="0"/>
              <a:t>Nabız </a:t>
            </a:r>
            <a:r>
              <a:rPr lang="tr-TR" sz="2800" dirty="0"/>
              <a:t>Değerlendirilmesi: Kalp atımlarının atardamar duvarına yaptığı basıncın damar duvarında parmak uçlarıyla hissedilmesine nabız denmektedir.  </a:t>
            </a:r>
            <a:endParaRPr lang="tr-TR" sz="2800" dirty="0" smtClean="0"/>
          </a:p>
          <a:p>
            <a:r>
              <a:rPr lang="tr-TR" sz="2800" dirty="0" smtClean="0"/>
              <a:t> </a:t>
            </a:r>
            <a:r>
              <a:rPr lang="tr-TR" sz="2800" dirty="0"/>
              <a:t>—Yetişkin bir kişide normal nabız sayısı dakikada 60–100</a:t>
            </a:r>
            <a:r>
              <a:rPr lang="tr-TR" sz="2800" dirty="0" smtClean="0"/>
              <a:t>,</a:t>
            </a:r>
          </a:p>
          <a:p>
            <a:r>
              <a:rPr lang="tr-TR" sz="2800" dirty="0" smtClean="0"/>
              <a:t> </a:t>
            </a:r>
            <a:r>
              <a:rPr lang="tr-TR" sz="2800" dirty="0"/>
              <a:t>—Çocuklarda 100–120, </a:t>
            </a:r>
            <a:endParaRPr lang="tr-TR" sz="2800" dirty="0" smtClean="0"/>
          </a:p>
          <a:p>
            <a:r>
              <a:rPr lang="tr-TR" sz="2800" dirty="0" smtClean="0"/>
              <a:t>—</a:t>
            </a:r>
            <a:r>
              <a:rPr lang="tr-TR" sz="2800" dirty="0"/>
              <a:t>Bebeklerde 100-140’dır. </a:t>
            </a:r>
          </a:p>
        </p:txBody>
      </p:sp>
    </p:spTree>
    <p:extLst>
      <p:ext uri="{BB962C8B-B14F-4D97-AF65-F5344CB8AC3E}">
        <p14:creationId xmlns:p14="http://schemas.microsoft.com/office/powerpoint/2010/main" val="103229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83323" y="644769"/>
            <a:ext cx="951913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Vücutta nabız alınabilen bölgeler nelerdir</a:t>
            </a:r>
            <a:r>
              <a:rPr lang="tr-TR" sz="2800" dirty="0" smtClean="0"/>
              <a:t>?</a:t>
            </a:r>
          </a:p>
          <a:p>
            <a:r>
              <a:rPr lang="tr-TR" sz="2800" dirty="0" smtClean="0"/>
              <a:t> </a:t>
            </a:r>
            <a:r>
              <a:rPr lang="tr-TR" sz="2800" dirty="0"/>
              <a:t>Ø Şah damarı (adem elmasının her iki yanında</a:t>
            </a:r>
            <a:r>
              <a:rPr lang="tr-TR" sz="2800" dirty="0" smtClean="0"/>
              <a:t>)</a:t>
            </a:r>
          </a:p>
          <a:p>
            <a:r>
              <a:rPr lang="tr-TR" sz="2800" dirty="0" smtClean="0"/>
              <a:t> </a:t>
            </a:r>
            <a:r>
              <a:rPr lang="tr-TR" sz="2800" dirty="0"/>
              <a:t>Ø Ön-kol damarı (Bileğin iç yüzü, başparmağın üst hizası) </a:t>
            </a:r>
            <a:endParaRPr lang="tr-TR" sz="2800" dirty="0" smtClean="0"/>
          </a:p>
          <a:p>
            <a:r>
              <a:rPr lang="tr-TR" sz="2800" dirty="0" smtClean="0"/>
              <a:t>Ø </a:t>
            </a:r>
            <a:r>
              <a:rPr lang="tr-TR" sz="2800" dirty="0"/>
              <a:t>Bacak damarı (Ayak sırtının merkezinde</a:t>
            </a:r>
            <a:r>
              <a:rPr lang="tr-TR" sz="2800" dirty="0" smtClean="0"/>
              <a:t>)</a:t>
            </a:r>
          </a:p>
          <a:p>
            <a:r>
              <a:rPr lang="tr-TR" sz="2800" dirty="0" smtClean="0"/>
              <a:t> </a:t>
            </a:r>
            <a:r>
              <a:rPr lang="tr-TR" sz="2800" dirty="0"/>
              <a:t>Ø Kol damarı (Kolun iç yüzü, dirseğin üstü) Hasta/yaralıların dolaşımını değerlendirirken, çocuk ve yetişkinlerde şah damarından, bebeklerde kol atardamarından nabız alınır. </a:t>
            </a:r>
          </a:p>
          <a:p>
            <a:r>
              <a:rPr lang="tr-TR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257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610</TotalTime>
  <Words>929</Words>
  <Application>Microsoft Office PowerPoint</Application>
  <PresentationFormat>Geniş ekran</PresentationFormat>
  <Paragraphs>77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Duman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İlk yardım hakkında genel bilgiler, İlk yardımın temel uygulamaları, Hayat kurtarma zinciri</dc:title>
  <dc:creator>user5</dc:creator>
  <cp:lastModifiedBy>user5</cp:lastModifiedBy>
  <cp:revision>81</cp:revision>
  <dcterms:created xsi:type="dcterms:W3CDTF">2018-07-03T09:48:35Z</dcterms:created>
  <dcterms:modified xsi:type="dcterms:W3CDTF">2019-04-17T09:48:03Z</dcterms:modified>
</cp:coreProperties>
</file>