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358" r:id="rId2"/>
    <p:sldId id="359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278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6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72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57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727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441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6482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573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788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88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34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24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07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30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6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21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36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52B62-4E0F-41AF-8A8D-487BA74E0C45}" type="datetimeFigureOut">
              <a:rPr lang="tr-TR" smtClean="0"/>
              <a:t>17.04.2019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5A24F92-C1C4-453B-A861-FCDC16234F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0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40674" y="498764"/>
            <a:ext cx="8847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HASTA/YARALININ VE OLAY YERİNİN DEĞERLENDİRİLMESİ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7527" y="1270660"/>
            <a:ext cx="814647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İlkyardımcının bilmesi gereken ve vücudu oluşturan sistemler nelerdir?  İlkyardımcının insan vücudu, yapısı ve işleyişi konusunda bazı temel kavramları bilmesi, ilkyardımcı olarak yapacağı müdahalelerde bilinçli olmasını kolaylaştırır. Hareket sistemi: Vücudun hareket etmesini, desteklenmesini sağlar ve koruyucu görev yapar. Hareket sistemi şu yapılardan oluşur: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Kemikler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Eklemler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Kaslar </a:t>
            </a:r>
          </a:p>
        </p:txBody>
      </p:sp>
    </p:spTree>
    <p:extLst>
      <p:ext uri="{BB962C8B-B14F-4D97-AF65-F5344CB8AC3E}">
        <p14:creationId xmlns:p14="http://schemas.microsoft.com/office/powerpoint/2010/main" val="5152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912" y="922713"/>
            <a:ext cx="9973887" cy="5254250"/>
          </a:xfrm>
        </p:spPr>
        <p:txBody>
          <a:bodyPr>
            <a:noAutofit/>
          </a:bodyPr>
          <a:lstStyle/>
          <a:p>
            <a:r>
              <a:rPr lang="tr-TR" dirty="0"/>
              <a:t>Vücut Isısının Değerlendirilmesi: İlkyardımda vücut ısısı koltuk altından ölçülmelidir.  Normal vücut ısısı 36,5 C’dir. </a:t>
            </a:r>
            <a:endParaRPr lang="tr-TR" dirty="0" smtClean="0"/>
          </a:p>
          <a:p>
            <a:r>
              <a:rPr lang="tr-TR" dirty="0" smtClean="0"/>
              <a:t>Normal </a:t>
            </a:r>
            <a:r>
              <a:rPr lang="tr-TR" dirty="0"/>
              <a:t>değerin üstünde olması yüksek ateş, altında olması düşük ateş olarak belirtilir. 41–42 C üstü ve 34,5 C tehlike olduğunu ifade eder. 31.0 C ve altı ölümcüldür.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Hasta/yaralının değerlendirilmesinin amacı nedir? </a:t>
            </a:r>
            <a:endParaRPr lang="tr-TR" dirty="0" smtClean="0"/>
          </a:p>
          <a:p>
            <a:r>
              <a:rPr lang="tr-TR" dirty="0" smtClean="0"/>
              <a:t>Ø </a:t>
            </a:r>
            <a:r>
              <a:rPr lang="tr-TR" dirty="0"/>
              <a:t>Hastalık ya da yaralanmanın ciddiyetinin değerlendirmesi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Ø İlkyardım önceliklerinin belirlenmesi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Ø Yapılacak ilkyardım yönteminin belirlenmesi, </a:t>
            </a:r>
            <a:endParaRPr lang="tr-TR" dirty="0" smtClean="0"/>
          </a:p>
          <a:p>
            <a:r>
              <a:rPr lang="tr-TR" dirty="0" smtClean="0"/>
              <a:t>Ø </a:t>
            </a:r>
            <a:r>
              <a:rPr lang="tr-TR" dirty="0"/>
              <a:t>Güvenli bir müdahale sağlanması. 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6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3631" y="1160585"/>
            <a:ext cx="854612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Hasta/yaralının ilk değerlendirilme aşamaları nelerdir? Hasta/yaralıya sözlü uyaranla ya da hafifçe omzuna dokunarak “iyi misiniz?” diye sorularak bilinç durumu değerlendirmesi yapılır. Bilinç durumunun değerlendirilmesi daha sonraki aşamalar için önemlidir. Buna göre hasta/yaralının ilk değerlendirilme aşamaları şunlardır: </a:t>
            </a:r>
          </a:p>
        </p:txBody>
      </p:sp>
    </p:spTree>
    <p:extLst>
      <p:ext uri="{BB962C8B-B14F-4D97-AF65-F5344CB8AC3E}">
        <p14:creationId xmlns:p14="http://schemas.microsoft.com/office/powerpoint/2010/main" val="364088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69631"/>
            <a:ext cx="11277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tr-TR" sz="2800" dirty="0" smtClean="0"/>
              <a:t>Havayolu </a:t>
            </a:r>
            <a:r>
              <a:rPr lang="tr-TR" sz="2800" dirty="0"/>
              <a:t>açıklığının değerlendirilmesi</a:t>
            </a:r>
            <a:r>
              <a:rPr lang="tr-TR" sz="2800" dirty="0" smtClean="0"/>
              <a:t>: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Özellikle bilinç kaybı olanlarda dil geri kaçarak solunum yolunu tıkayabilir ya da kusmuk, yabancı cisimlerle solunum yolu tıkanabilir. Havanın akciğerlere ulaşabilmesi için hava yolunun açık olması gerekir. </a:t>
            </a:r>
            <a:endParaRPr lang="tr-TR" sz="2800" dirty="0" smtClean="0"/>
          </a:p>
          <a:p>
            <a:pPr marL="342900" indent="-342900">
              <a:buAutoNum type="alphaUcPeriod"/>
            </a:pPr>
            <a:r>
              <a:rPr lang="tr-TR" sz="2800" dirty="0" smtClean="0"/>
              <a:t>Ø </a:t>
            </a:r>
            <a:r>
              <a:rPr lang="tr-TR" sz="2800" dirty="0"/>
              <a:t>Hava yolu açıklığı sağlanırken hasta/yaralı baş, boyun, gövde ekseni düz olacak şekilde yatırılmalıdır</a:t>
            </a:r>
            <a:r>
              <a:rPr lang="tr-TR" sz="2800" dirty="0" smtClean="0"/>
              <a:t>.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Bilinç kaybı belirlenmiş kişide; ağız içine önce göz ile bakılmalı, eğer yabancı cisim var ise işaret parmağı yandan ağız içine sokularak cisim çıkartılmalıdır</a:t>
            </a:r>
            <a:r>
              <a:rPr lang="tr-TR" sz="2800" dirty="0" smtClean="0"/>
              <a:t>.</a:t>
            </a:r>
          </a:p>
          <a:p>
            <a:pPr marL="342900" indent="-342900">
              <a:buAutoNum type="alphaUcPeriod"/>
            </a:pPr>
            <a:r>
              <a:rPr lang="tr-TR" sz="2800" dirty="0" smtClean="0"/>
              <a:t> </a:t>
            </a:r>
            <a:r>
              <a:rPr lang="tr-TR" sz="2800" dirty="0"/>
              <a:t>Ø Daha sonra bir el hasta/yaralının alnına, diğer elin 2 parmağı çene kemiğinin üzerine koyulur, alından bastırılıp çeneden kaldırılarak baş geriye doğru itilip Baş geri -Çene yukarı pozisyonu verilir. Bu işlemler sırasında sert hareketlerden kaçınılmalıdır. </a:t>
            </a:r>
          </a:p>
        </p:txBody>
      </p:sp>
    </p:spTree>
    <p:extLst>
      <p:ext uri="{BB962C8B-B14F-4D97-AF65-F5344CB8AC3E}">
        <p14:creationId xmlns:p14="http://schemas.microsoft.com/office/powerpoint/2010/main" val="201294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8461" y="844062"/>
            <a:ext cx="99177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B. Solunumun değerlendirilmesi: İlkyardımcı, başını hasta/yaralının göğsüne bakacak şekilde yan çevirerek yüzünü hasta/yaralının ağzına yaklaştırır, Bak-Dinle-Hisset yöntemi ile solunum yapıp yapmadığını 10 saniye süre ile değerlendirir.  </a:t>
            </a:r>
            <a:endParaRPr lang="tr-TR" sz="2800" dirty="0" smtClean="0"/>
          </a:p>
          <a:p>
            <a:r>
              <a:rPr lang="tr-TR" sz="2800" dirty="0" smtClean="0"/>
              <a:t> </a:t>
            </a:r>
            <a:r>
              <a:rPr lang="tr-TR" sz="2800" dirty="0"/>
              <a:t>Ø Göğüs kafesinin solunum hareketine bakılır,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Eğilip kulağını hastanın ağzına yaklaştırarak solunum dinlenir ve hastanın soluğunu yanağında hissetmeye çalışılır, Solunum yoksa derhal yapay solunuma başlanır. </a:t>
            </a:r>
          </a:p>
        </p:txBody>
      </p:sp>
    </p:spTree>
    <p:extLst>
      <p:ext uri="{BB962C8B-B14F-4D97-AF65-F5344CB8AC3E}">
        <p14:creationId xmlns:p14="http://schemas.microsoft.com/office/powerpoint/2010/main" val="156223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0215" y="820615"/>
            <a:ext cx="778412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C. Dolaşımın değerlendirilmesi: </a:t>
            </a:r>
            <a:endParaRPr lang="tr-TR" sz="2800" dirty="0" smtClean="0"/>
          </a:p>
          <a:p>
            <a:r>
              <a:rPr lang="tr-TR" sz="2800" dirty="0" smtClean="0"/>
              <a:t>Dolaşımın </a:t>
            </a:r>
            <a:r>
              <a:rPr lang="tr-TR" sz="2800" dirty="0"/>
              <a:t>değerlendirilmesi için ilkyardımcı; çocuk ve yetişkinlerde şah damarından, bebeklerde kol atardamarından 3 parmakla 5 saniye süre ile nabız almaya çalışılır.    İlk değerlendirme sonucu hasta/yaralının bilinci kapalı fakat solunum ve nabzı varsa derhal koma pozisyonuna getirerek diğer yaralılar değerlendirilir. </a:t>
            </a:r>
          </a:p>
        </p:txBody>
      </p:sp>
    </p:spTree>
    <p:extLst>
      <p:ext uri="{BB962C8B-B14F-4D97-AF65-F5344CB8AC3E}">
        <p14:creationId xmlns:p14="http://schemas.microsoft.com/office/powerpoint/2010/main" val="1287795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8080" y="2133600"/>
            <a:ext cx="5037666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0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1283" y="961901"/>
            <a:ext cx="954776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Dolaşım sistemi: Vücut dokularının oksijen, besin, hormon, bağışıklık elemanı ve benzeri elemanları taşır ve yeniden geriye toplar. Dolaşım sistemi şu yapılardan oluşur: Ø Kalp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Kan </a:t>
            </a:r>
            <a:r>
              <a:rPr lang="tr-TR" sz="2800" dirty="0" smtClean="0"/>
              <a:t>damarları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</a:t>
            </a:r>
            <a:r>
              <a:rPr lang="tr-TR" sz="2800" dirty="0" smtClean="0"/>
              <a:t>Kan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Sinir sistemi: Bilinç, anlama, düşünme, algılama, hareketlerinin uyumu, dengesi ve solunum ile dolaşımı sağlar. Sinir sistemi şu yapılardan oluşur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Beyin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Beyincik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Omurilik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Omurilik soğanı </a:t>
            </a:r>
          </a:p>
          <a:p>
            <a:r>
              <a:rPr lang="tr-TR" sz="2800" dirty="0"/>
              <a:t> </a:t>
            </a:r>
          </a:p>
          <a:p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52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1294" y="1496292"/>
            <a:ext cx="89302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Solunum sistemi: Vücuda gerekli olan gaz alışverişi görevini yaparak hücre ve dokuların oksijenlenmesini sağlar. Solunum sistemi şu organlardan oluşur: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Solunum </a:t>
            </a:r>
            <a:r>
              <a:rPr lang="tr-TR" sz="2800" dirty="0" smtClean="0"/>
              <a:t>yolları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Akciğerler </a:t>
            </a:r>
            <a:endParaRPr lang="tr-TR" sz="2800" dirty="0" smtClean="0"/>
          </a:p>
          <a:p>
            <a:r>
              <a:rPr lang="tr-TR" sz="2800" dirty="0" smtClean="0"/>
              <a:t>Boşaltım </a:t>
            </a:r>
            <a:r>
              <a:rPr lang="tr-TR" sz="2800" dirty="0"/>
              <a:t>sistemi: Kanı süzerek gerekli maddelerin vücutta tutulması, zararlı olanların atılması görevlerini yaparak vücutta iç dengeyi korur. Boşaltım sistemi şu organlardan oluşur: Ø İdrar borusu Ø İdrar kesesi Ø İdrar kanalları Ø Böbrekler </a:t>
            </a:r>
          </a:p>
        </p:txBody>
      </p:sp>
    </p:spTree>
    <p:extLst>
      <p:ext uri="{BB962C8B-B14F-4D97-AF65-F5344CB8AC3E}">
        <p14:creationId xmlns:p14="http://schemas.microsoft.com/office/powerpoint/2010/main" val="128288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150" y="871538"/>
            <a:ext cx="79438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Sindirim sistemi: Ağızdan alınan besinlerin öğütülerek sindirilmesi ve kan dolaşımı vasıtasıyla vücuda dağıtılmasını sağlar. Sindirim sistemi şu organlardan oluşur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Dil ve dişler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Yemek borusu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Mide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Safra kesesi </a:t>
            </a:r>
            <a:endParaRPr lang="tr-TR" sz="2800" dirty="0" smtClean="0"/>
          </a:p>
          <a:p>
            <a:r>
              <a:rPr lang="tr-TR" sz="2800" dirty="0" smtClean="0"/>
              <a:t>Ø Pankreas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Bağırsaklar </a:t>
            </a:r>
          </a:p>
        </p:txBody>
      </p:sp>
    </p:spTree>
    <p:extLst>
      <p:ext uri="{BB962C8B-B14F-4D97-AF65-F5344CB8AC3E}">
        <p14:creationId xmlns:p14="http://schemas.microsoft.com/office/powerpoint/2010/main" val="41371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6742" y="656706"/>
            <a:ext cx="715725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Yaşam Bulguları İle İlgili Önemli Göstergeler Nelerdir?  Hasta/yaralıyı değerlendirmeden önce yaşam bulgularının anlamlarının bilinmesi gerekmektedir. Çünkü; bu bulguların var veya yok olması yapılacak müdahaleler için önem taşımaktadır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Yaşam </a:t>
            </a:r>
            <a:r>
              <a:rPr lang="tr-TR" sz="2800" dirty="0"/>
              <a:t>bulguları dediğimizde, hasta/yaralının;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Bilinci,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Solunumu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—Dolaşımı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—Vücut Isısı,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Kan Basıncından söz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145270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8831" y="539262"/>
            <a:ext cx="961292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Bilinç Durumunun Değerlendirilmesi:  Öncelikle, hasta/yaralının bilinç durumu değerlendirilir. Normal bir kişi kendine yöneltilen tüm uyarılara cevap verir. Bilinç düzeyi yaralanmanın ağırlığını gösterir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 </a:t>
            </a:r>
            <a:r>
              <a:rPr lang="tr-TR" sz="2800" dirty="0"/>
              <a:t>Bilinç düzeyleri; </a:t>
            </a:r>
            <a:endParaRPr lang="tr-TR" sz="2800" dirty="0" smtClean="0"/>
          </a:p>
          <a:p>
            <a:r>
              <a:rPr lang="tr-TR" sz="2800" dirty="0" smtClean="0"/>
              <a:t>Kişinin </a:t>
            </a:r>
            <a:r>
              <a:rPr lang="tr-TR" sz="2800" dirty="0"/>
              <a:t>bilinci yerinde ise= Tüm uyarılara cevap verir. </a:t>
            </a:r>
            <a:endParaRPr lang="tr-TR" sz="2800" dirty="0" smtClean="0"/>
          </a:p>
          <a:p>
            <a:r>
              <a:rPr lang="tr-TR" sz="2800" dirty="0" smtClean="0"/>
              <a:t>1 </a:t>
            </a:r>
            <a:r>
              <a:rPr lang="tr-TR" sz="2800" dirty="0"/>
              <a:t>Derece Bilinç Kaybı = Sözlü ve gürültülü uyaranlara cevap verir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2 Derece Bilinç Kaybı = Ağrılı uyaranlara cevap verir. </a:t>
            </a:r>
            <a:endParaRPr lang="tr-TR" sz="2800" dirty="0" smtClean="0"/>
          </a:p>
          <a:p>
            <a:r>
              <a:rPr lang="tr-TR" sz="2800" dirty="0" smtClean="0"/>
              <a:t>3 </a:t>
            </a:r>
            <a:r>
              <a:rPr lang="tr-TR" sz="2800" dirty="0"/>
              <a:t>Derece Bilinç Kaybı = Tüm uyaranlara karşı tepkisizdir, cevap vermez, </a:t>
            </a:r>
          </a:p>
        </p:txBody>
      </p:sp>
    </p:spTree>
    <p:extLst>
      <p:ext uri="{BB962C8B-B14F-4D97-AF65-F5344CB8AC3E}">
        <p14:creationId xmlns:p14="http://schemas.microsoft.com/office/powerpoint/2010/main" val="17007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3323" y="562709"/>
            <a:ext cx="776067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Solunum Değerlendirilmesi: Hasta/yaralının solunumu değerlendirilirken; —solunum sıklığına,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 aralıklarının eşitliğine,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Solunum derinliği’ne bakılır.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3323" y="2627366"/>
            <a:ext cx="64476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Kişinin 1 dakika içinde nefes alma ve verme sayısı solunum sıklığıdır. 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Sağlıklı yetişkin bir kişide dakikada solunum sayısı 12–20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 </a:t>
            </a:r>
            <a:r>
              <a:rPr lang="tr-TR" sz="2800" dirty="0"/>
              <a:t>—Çocuklarda 16–22,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Bebeklerde 18-24’dür. </a:t>
            </a:r>
          </a:p>
        </p:txBody>
      </p:sp>
    </p:spTree>
    <p:extLst>
      <p:ext uri="{BB962C8B-B14F-4D97-AF65-F5344CB8AC3E}">
        <p14:creationId xmlns:p14="http://schemas.microsoft.com/office/powerpoint/2010/main" val="38386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7785" y="890954"/>
            <a:ext cx="9906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Kan Basıncının Değerlendirilmesi: Hasta/yaralı değerlendirilirken kan basıncı kontrol edilmez. Ancak, kan basıncının anlamının bilinmesi önemlidir. Kalbin kasılma ve gevşeme anında damar duvarına yaptığı basınçtır. Kalbin kanı pompalama gücünü gösterir. Normal değeri 100/50- 140/100 mm Hg’dir. </a:t>
            </a:r>
            <a:endParaRPr lang="tr-TR" sz="2800" dirty="0" smtClean="0"/>
          </a:p>
          <a:p>
            <a:r>
              <a:rPr lang="tr-TR" sz="2800" dirty="0" smtClean="0"/>
              <a:t>Nabız </a:t>
            </a:r>
            <a:r>
              <a:rPr lang="tr-TR" sz="2800" dirty="0"/>
              <a:t>Değerlendirilmesi: Kalp atımlarının atardamar duvarına yaptığı basıncın damar duvarında parmak uçlarıyla hissedilmesine nabız denmektedir.  </a:t>
            </a:r>
            <a:endParaRPr lang="tr-TR" sz="2800" dirty="0" smtClean="0"/>
          </a:p>
          <a:p>
            <a:r>
              <a:rPr lang="tr-TR" sz="2800" dirty="0" smtClean="0"/>
              <a:t> </a:t>
            </a:r>
            <a:r>
              <a:rPr lang="tr-TR" sz="2800" dirty="0"/>
              <a:t>—Yetişkin bir kişide normal nabız sayısı dakikada 60–100</a:t>
            </a:r>
            <a:r>
              <a:rPr lang="tr-TR" sz="2800" dirty="0" smtClean="0"/>
              <a:t>,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—Çocuklarda 100–120, </a:t>
            </a:r>
            <a:endParaRPr lang="tr-TR" sz="2800" dirty="0" smtClean="0"/>
          </a:p>
          <a:p>
            <a:r>
              <a:rPr lang="tr-TR" sz="2800" dirty="0" smtClean="0"/>
              <a:t>—</a:t>
            </a:r>
            <a:r>
              <a:rPr lang="tr-TR" sz="2800" dirty="0"/>
              <a:t>Bebeklerde 100-140’dır. </a:t>
            </a:r>
          </a:p>
        </p:txBody>
      </p:sp>
    </p:spTree>
    <p:extLst>
      <p:ext uri="{BB962C8B-B14F-4D97-AF65-F5344CB8AC3E}">
        <p14:creationId xmlns:p14="http://schemas.microsoft.com/office/powerpoint/2010/main" val="103229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3323" y="644769"/>
            <a:ext cx="95191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Vücutta nabız alınabilen bölgeler nelerdir</a:t>
            </a:r>
            <a:r>
              <a:rPr lang="tr-TR" sz="2800" dirty="0" smtClean="0"/>
              <a:t>?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Şah damarı (adem elmasının her iki yanında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Ön-kol damarı (Bileğin iç yüzü, başparmağın üst hizası) </a:t>
            </a:r>
            <a:endParaRPr lang="tr-TR" sz="2800" dirty="0" smtClean="0"/>
          </a:p>
          <a:p>
            <a:r>
              <a:rPr lang="tr-TR" sz="2800" dirty="0" smtClean="0"/>
              <a:t>Ø </a:t>
            </a:r>
            <a:r>
              <a:rPr lang="tr-TR" sz="2800" dirty="0"/>
              <a:t>Bacak damarı (Ayak sırtının merkezinde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Ø Kol damarı (Kolun iç yüzü, dirseğin üstü) Hasta/yaralıların dolaşımını değerlendirirken, çocuk ve yetişkinlerde şah damarından, bebeklerde kol atardamarından nabız alınır. </a:t>
            </a:r>
          </a:p>
          <a:p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25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610</TotalTime>
  <Words>929</Words>
  <Application>Microsoft Office PowerPoint</Application>
  <PresentationFormat>Geniş ekran</PresentationFormat>
  <Paragraphs>77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yardım hakkında genel bilgiler, İlk yardımın temel uygulamaları, Hayat kurtarma zinciri</dc:title>
  <dc:creator>user5</dc:creator>
  <cp:lastModifiedBy>user5</cp:lastModifiedBy>
  <cp:revision>81</cp:revision>
  <dcterms:created xsi:type="dcterms:W3CDTF">2018-07-03T09:48:35Z</dcterms:created>
  <dcterms:modified xsi:type="dcterms:W3CDTF">2019-04-17T09:48:03Z</dcterms:modified>
</cp:coreProperties>
</file>