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5"/>
  </p:normalViewPr>
  <p:slideViewPr>
    <p:cSldViewPr snapToGrid="0" snapToObjects="1">
      <p:cViewPr varScale="1">
        <p:scale>
          <a:sx n="55" d="100"/>
          <a:sy n="55" d="100"/>
        </p:scale>
        <p:origin x="20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0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61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2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72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8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9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33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3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8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6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70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77D6-65A5-6B4F-B455-02B148AA925E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AB30-CD35-6A4A-8026-2C516F4E1A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hyperlink" Target="http://www.kidport.com/reflib/science/animals/Rodents.htm" TargetMode="External"/><Relationship Id="rId6" Type="http://schemas.openxmlformats.org/officeDocument/2006/relationships/hyperlink" Target="http://www.intechopen.com/books/probiotic-in-animals/the-use-of-probiotic-strains-as-silage-inocula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hyperlink" Target="http://www.kreis-paderborn.de/kreis_paderborn/aemter/39/tierseuchenbekaempfung/bvd/index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kvetmanual.com/mvm/multimedia/v4739245.html?Ref=t&amp;ItemId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b="1" dirty="0" err="1" smtClean="0"/>
              <a:t>Brusellozis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>
                <a:solidFill>
                  <a:srgbClr val="FF0000"/>
                </a:solidFill>
              </a:rPr>
              <a:t>Etken: </a:t>
            </a:r>
            <a:r>
              <a:rPr lang="tr-TR" b="1" dirty="0" err="1" smtClean="0">
                <a:solidFill>
                  <a:srgbClr val="FF0000"/>
                </a:solidFill>
              </a:rPr>
              <a:t>B.abortus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5992"/>
          </a:xfrm>
          <a:noFill/>
        </p:spPr>
        <p:txBody>
          <a:bodyPr>
            <a:normAutofit/>
          </a:bodyPr>
          <a:lstStyle/>
          <a:p>
            <a:r>
              <a:rPr lang="tr-TR" sz="3600" dirty="0" smtClean="0"/>
              <a:t>Etken hücre içi patojendir.</a:t>
            </a:r>
          </a:p>
          <a:p>
            <a:r>
              <a:rPr lang="tr-TR" sz="3600" dirty="0" smtClean="0"/>
              <a:t>Vücuda genelde oral yolla giriş yapar. </a:t>
            </a:r>
          </a:p>
          <a:p>
            <a:r>
              <a:rPr lang="tr-TR" sz="3600" dirty="0" smtClean="0"/>
              <a:t>Ev sinekleri (</a:t>
            </a:r>
            <a:r>
              <a:rPr lang="tr-TR" sz="3600" dirty="0" err="1" smtClean="0"/>
              <a:t>Musca</a:t>
            </a:r>
            <a:r>
              <a:rPr lang="tr-TR" sz="3600" dirty="0" smtClean="0"/>
              <a:t> domestica) enfeksiyon yayılımında etkilidir.</a:t>
            </a:r>
          </a:p>
          <a:p>
            <a:r>
              <a:rPr lang="tr-TR" sz="3600" dirty="0" smtClean="0"/>
              <a:t>Enfeksiyon alımından 2 hafta- 5 ay içerisinde </a:t>
            </a:r>
            <a:r>
              <a:rPr lang="tr-TR" sz="3600" dirty="0" err="1" smtClean="0"/>
              <a:t>abortuslar</a:t>
            </a:r>
            <a:r>
              <a:rPr lang="tr-TR" sz="3600" dirty="0" smtClean="0"/>
              <a:t> görülebilir</a:t>
            </a:r>
            <a:r>
              <a:rPr lang="tr-TR" sz="3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> Kaynak:</a:t>
            </a:r>
          </a:p>
          <a:p>
            <a:pPr lvl="1"/>
            <a:r>
              <a:rPr lang="tr-TR" sz="3200" dirty="0"/>
              <a:t>Atık </a:t>
            </a:r>
            <a:r>
              <a:rPr lang="tr-TR" sz="3200" dirty="0" smtClean="0"/>
              <a:t>fetüsler-plasentalar </a:t>
            </a:r>
            <a:endParaRPr lang="tr-TR" sz="3200" dirty="0"/>
          </a:p>
          <a:p>
            <a:pPr lvl="1"/>
            <a:r>
              <a:rPr lang="tr-TR" sz="3200" dirty="0" err="1"/>
              <a:t>Uterus</a:t>
            </a:r>
            <a:r>
              <a:rPr lang="tr-TR" sz="3200" dirty="0"/>
              <a:t> </a:t>
            </a:r>
            <a:r>
              <a:rPr lang="tr-TR" sz="3200" dirty="0" smtClean="0"/>
              <a:t>akıntıları</a:t>
            </a:r>
          </a:p>
          <a:p>
            <a:pPr lvl="1"/>
            <a:r>
              <a:rPr lang="tr-TR" sz="3200" dirty="0" smtClean="0"/>
              <a:t>Süt- </a:t>
            </a:r>
            <a:r>
              <a:rPr lang="tr-TR" sz="3200" dirty="0"/>
              <a:t>idrar- semen- </a:t>
            </a:r>
            <a:r>
              <a:rPr lang="tr-TR" sz="3200" dirty="0" err="1" smtClean="0"/>
              <a:t>dışkı’dır</a:t>
            </a:r>
            <a:r>
              <a:rPr lang="tr-TR" sz="3200" dirty="0" smtClean="0"/>
              <a:t>.</a:t>
            </a:r>
          </a:p>
          <a:p>
            <a:endParaRPr lang="tr-TR" sz="3600" dirty="0" smtClean="0"/>
          </a:p>
          <a:p>
            <a:r>
              <a:rPr lang="tr-TR" sz="3600" dirty="0" smtClean="0"/>
              <a:t>Etken yüksek nem ve düşük çevre sıcaklıklarında varlığını sürdürebilir.</a:t>
            </a:r>
            <a:endParaRPr lang="tr-TR" sz="36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4880" y="529249"/>
            <a:ext cx="10515600" cy="689952"/>
          </a:xfrm>
          <a:noFill/>
        </p:spPr>
        <p:txBody>
          <a:bodyPr>
            <a:normAutofit fontScale="90000"/>
          </a:bodyPr>
          <a:lstStyle/>
          <a:p>
            <a:r>
              <a:rPr lang="tr-TR" dirty="0" err="1" smtClean="0"/>
              <a:t>Brusellozis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2" y="1982383"/>
            <a:ext cx="3296250" cy="22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4637"/>
          </a:xfrm>
          <a:noFill/>
        </p:spPr>
        <p:txBody>
          <a:bodyPr/>
          <a:lstStyle/>
          <a:p>
            <a:r>
              <a:rPr lang="tr-TR" dirty="0" err="1" smtClean="0"/>
              <a:t>Serolojik</a:t>
            </a:r>
            <a:r>
              <a:rPr lang="tr-TR" dirty="0" smtClean="0"/>
              <a:t> test amaçlı kan serumu ve süt örnekleri alınabilir.</a:t>
            </a:r>
          </a:p>
          <a:p>
            <a:r>
              <a:rPr lang="tr-TR" dirty="0" smtClean="0"/>
              <a:t>Her meme lobundan süt örneği alınmalıdır.</a:t>
            </a:r>
          </a:p>
          <a:p>
            <a:r>
              <a:rPr lang="tr-TR" dirty="0" err="1" smtClean="0"/>
              <a:t>Abort</a:t>
            </a:r>
            <a:r>
              <a:rPr lang="tr-TR" dirty="0" smtClean="0"/>
              <a:t> materyali soğuk zincirde </a:t>
            </a:r>
            <a:r>
              <a:rPr lang="tr-TR" dirty="0" err="1" smtClean="0"/>
              <a:t>lab</a:t>
            </a:r>
            <a:r>
              <a:rPr lang="tr-TR" dirty="0" smtClean="0"/>
              <a:t>.’a gönderilmelidir.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3454400"/>
            <a:ext cx="3810000" cy="2857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39" y="3502762"/>
            <a:ext cx="4381497" cy="28575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670275" y="6122342"/>
            <a:ext cx="1609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http://</a:t>
            </a:r>
            <a:r>
              <a:rPr lang="tr-TR" sz="1400" dirty="0" smtClean="0"/>
              <a:t>www.fao.org</a:t>
            </a:r>
            <a:endParaRPr lang="tr-TR" sz="1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44880" y="6083263"/>
            <a:ext cx="287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audreysadventuresinindia.blogspot.com.tr/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749260" y="5792831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SÜT HALKA TESTİ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19780" y="6007432"/>
            <a:ext cx="17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Rose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Bengal</a:t>
            </a:r>
            <a:r>
              <a:rPr lang="tr-TR" dirty="0" smtClean="0">
                <a:solidFill>
                  <a:srgbClr val="FF0000"/>
                </a:solidFill>
              </a:rPr>
              <a:t> Testi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94880" y="529249"/>
            <a:ext cx="10515600" cy="689952"/>
          </a:xfrm>
          <a:noFill/>
        </p:spPr>
        <p:txBody>
          <a:bodyPr>
            <a:normAutofit fontScale="90000"/>
          </a:bodyPr>
          <a:lstStyle/>
          <a:p>
            <a:r>
              <a:rPr lang="tr-TR" dirty="0" err="1" smtClean="0"/>
              <a:t>Brusellozis</a:t>
            </a:r>
            <a:r>
              <a:rPr lang="tr-TR" dirty="0" smtClean="0"/>
              <a:t>         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                       </a:t>
            </a:r>
            <a:r>
              <a:rPr lang="tr-TR" dirty="0" smtClean="0">
                <a:solidFill>
                  <a:srgbClr val="FF0000"/>
                </a:solidFill>
              </a:rPr>
              <a:t>Tanı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569" y="1895963"/>
            <a:ext cx="8118231" cy="4351338"/>
          </a:xfrm>
          <a:noFill/>
        </p:spPr>
        <p:txBody>
          <a:bodyPr>
            <a:normAutofit/>
          </a:bodyPr>
          <a:lstStyle/>
          <a:p>
            <a:r>
              <a:rPr lang="tr-TR" sz="3200" dirty="0" smtClean="0"/>
              <a:t>Buzağı ve gebe düveler aşılanmalıdır.</a:t>
            </a:r>
          </a:p>
          <a:p>
            <a:r>
              <a:rPr lang="tr-TR" sz="3200" dirty="0" err="1" smtClean="0"/>
              <a:t>Enfekte</a:t>
            </a:r>
            <a:r>
              <a:rPr lang="tr-TR" sz="3200" dirty="0" smtClean="0"/>
              <a:t> semen kullanımından kaçınılmalıdır.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Gebelerde canlı aşı kullanılmamalıdır.</a:t>
            </a:r>
          </a:p>
          <a:p>
            <a:pPr lvl="1"/>
            <a:r>
              <a:rPr lang="tr-TR" sz="2800" dirty="0" smtClean="0"/>
              <a:t>S19</a:t>
            </a:r>
          </a:p>
          <a:p>
            <a:pPr lvl="1"/>
            <a:r>
              <a:rPr lang="tr-TR" sz="2800" dirty="0" smtClean="0"/>
              <a:t>45/20</a:t>
            </a:r>
          </a:p>
          <a:p>
            <a:pPr lvl="1"/>
            <a:r>
              <a:rPr lang="tr-TR" sz="2800" dirty="0" smtClean="0"/>
              <a:t>RB51</a:t>
            </a:r>
          </a:p>
          <a:p>
            <a:r>
              <a:rPr lang="tr-TR" sz="3200" dirty="0" smtClean="0"/>
              <a:t>Dezenfeksiyona dikkat edilmelidir.</a:t>
            </a:r>
          </a:p>
          <a:p>
            <a:r>
              <a:rPr lang="tr-TR" sz="3200" dirty="0" err="1" smtClean="0"/>
              <a:t>Biyogüvenlik</a:t>
            </a:r>
            <a:r>
              <a:rPr lang="tr-TR" sz="3200" dirty="0" smtClean="0"/>
              <a:t> önem taşır.</a:t>
            </a:r>
            <a:endParaRPr lang="tr-TR" sz="32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b="1" dirty="0" err="1" smtClean="0"/>
              <a:t>Brusellozis</a:t>
            </a:r>
            <a:r>
              <a:rPr lang="tr-TR" b="1" dirty="0" smtClean="0"/>
              <a:t> 		</a:t>
            </a:r>
            <a:r>
              <a:rPr lang="tr-TR" b="1" dirty="0" smtClean="0">
                <a:solidFill>
                  <a:srgbClr val="FF0000"/>
                </a:solidFill>
              </a:rPr>
              <a:t>Korunma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b="1" dirty="0" err="1" smtClean="0"/>
              <a:t>Leptospirozis</a:t>
            </a:r>
            <a:r>
              <a:rPr lang="tr-TR" b="1" dirty="0" smtClean="0"/>
              <a:t>                               Klinik Formları</a:t>
            </a:r>
            <a:br>
              <a:rPr lang="tr-TR" b="1" dirty="0" smtClean="0"/>
            </a:br>
            <a:r>
              <a:rPr lang="tr-TR" b="1" dirty="0" err="1" smtClean="0"/>
              <a:t>Hardjobovis-Hardjoprajitro</a:t>
            </a:r>
            <a:endParaRPr lang="tr-TR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Meme Formu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Süt veriminde ani düşüş.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Gevşek meme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Kolostrum benzeri salgı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Bazen kanlı süt</a:t>
            </a:r>
          </a:p>
          <a:p>
            <a:pPr lvl="1"/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Abortus</a:t>
            </a:r>
            <a:r>
              <a:rPr lang="tr-TR" sz="3600" dirty="0" smtClean="0">
                <a:solidFill>
                  <a:schemeClr val="bg1"/>
                </a:solidFill>
              </a:rPr>
              <a:t> Formu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Gebeliğin 2. yarısında olur.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Meme formu ile beraber seyredebilir.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Normal görünümlü fetüs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56" y="4348712"/>
            <a:ext cx="3122418" cy="25092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7" y="4760976"/>
            <a:ext cx="3099817" cy="1978152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882128" y="6437376"/>
            <a:ext cx="1710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www.vetsonline.com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486091" y="6464306"/>
            <a:ext cx="3106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/>
              <a:t>http://www.nadis.org.uk/bulletins/leptospirosis-in-cattle.aspx</a:t>
            </a:r>
          </a:p>
        </p:txBody>
      </p:sp>
    </p:spTree>
    <p:extLst>
      <p:ext uri="{BB962C8B-B14F-4D97-AF65-F5344CB8AC3E}">
        <p14:creationId xmlns:p14="http://schemas.microsoft.com/office/powerpoint/2010/main" val="20218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27184" y="436192"/>
            <a:ext cx="10515600" cy="1243632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err="1" smtClean="0"/>
              <a:t>Leptospirozis</a:t>
            </a:r>
            <a:r>
              <a:rPr lang="tr-TR" b="1" dirty="0" smtClean="0"/>
              <a:t> </a:t>
            </a:r>
            <a:r>
              <a:rPr lang="tr-TR" b="1" dirty="0" err="1" smtClean="0"/>
              <a:t>Abortusları</a:t>
            </a:r>
            <a:r>
              <a:rPr lang="tr-TR" b="1" dirty="0" smtClean="0"/>
              <a:t>          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Enfeksiyon yayılımı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1168"/>
          </a:xfrm>
          <a:solidFill>
            <a:srgbClr val="0070C0"/>
          </a:solidFill>
        </p:spPr>
        <p:txBody>
          <a:bodyPr/>
          <a:lstStyle/>
          <a:p>
            <a:r>
              <a:rPr lang="tr-TR" sz="3600" dirty="0" err="1" smtClean="0">
                <a:solidFill>
                  <a:srgbClr val="FFC000"/>
                </a:solidFill>
              </a:rPr>
              <a:t>Kontaminasyon</a:t>
            </a:r>
            <a:r>
              <a:rPr lang="tr-TR" sz="3200" dirty="0">
                <a:solidFill>
                  <a:srgbClr val="FFC000"/>
                </a:solidFill>
              </a:rPr>
              <a:t> </a:t>
            </a:r>
            <a:r>
              <a:rPr lang="tr-TR" sz="3200" dirty="0" smtClean="0">
                <a:solidFill>
                  <a:srgbClr val="FFC000"/>
                </a:solidFill>
              </a:rPr>
              <a:t>(inek kaynaklı)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İdrar 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Abort</a:t>
            </a:r>
            <a:r>
              <a:rPr lang="tr-TR" sz="3200" dirty="0" smtClean="0">
                <a:solidFill>
                  <a:schemeClr val="bg1"/>
                </a:solidFill>
              </a:rPr>
              <a:t> Fetüs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Uterus</a:t>
            </a:r>
            <a:r>
              <a:rPr lang="tr-TR" sz="3200" dirty="0" smtClean="0">
                <a:solidFill>
                  <a:schemeClr val="bg1"/>
                </a:solidFill>
              </a:rPr>
              <a:t> akıntısı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Boğadan sperma ile geçiş</a:t>
            </a:r>
          </a:p>
          <a:p>
            <a:r>
              <a:rPr lang="tr-TR" sz="3600" dirty="0" smtClean="0">
                <a:solidFill>
                  <a:srgbClr val="FFC000"/>
                </a:solidFill>
              </a:rPr>
              <a:t>Koyun kaynaklı </a:t>
            </a:r>
            <a:r>
              <a:rPr lang="tr-TR" sz="3600" dirty="0" err="1" smtClean="0">
                <a:solidFill>
                  <a:srgbClr val="FFC000"/>
                </a:solidFill>
              </a:rPr>
              <a:t>kontaminasyon</a:t>
            </a:r>
            <a:endParaRPr lang="tr-TR" sz="3600" dirty="0" smtClean="0">
              <a:solidFill>
                <a:srgbClr val="FFC000"/>
              </a:solidFill>
            </a:endParaRP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Mera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İçme suları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63" y="1825625"/>
            <a:ext cx="3220637" cy="22251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63" y="4050792"/>
            <a:ext cx="3218906" cy="243180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503345" y="3857359"/>
            <a:ext cx="3106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/>
              <a:t>http://www.nadis.org.uk/bulletins/leptospirosis-in-cattle.aspx</a:t>
            </a:r>
          </a:p>
        </p:txBody>
      </p:sp>
    </p:spTree>
    <p:extLst>
      <p:ext uri="{BB962C8B-B14F-4D97-AF65-F5344CB8AC3E}">
        <p14:creationId xmlns:p14="http://schemas.microsoft.com/office/powerpoint/2010/main" val="14204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tr-TR" dirty="0" err="1" smtClean="0"/>
              <a:t>Leptospirozis</a:t>
            </a:r>
            <a:r>
              <a:rPr lang="tr-TR" dirty="0" smtClean="0"/>
              <a:t> </a:t>
            </a:r>
            <a:r>
              <a:rPr lang="tr-TR" dirty="0" err="1" smtClean="0"/>
              <a:t>Abortusları</a:t>
            </a:r>
            <a:r>
              <a:rPr lang="tr-TR" dirty="0" smtClean="0"/>
              <a:t>            Tedavi-Korunma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Antibiyotik tedavisi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Dihidrostreptomisin</a:t>
            </a:r>
            <a:r>
              <a:rPr lang="tr-TR" sz="3200" dirty="0" smtClean="0">
                <a:solidFill>
                  <a:schemeClr val="bg1"/>
                </a:solidFill>
              </a:rPr>
              <a:t> (25mg/kg)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Amoksisilin</a:t>
            </a:r>
            <a:r>
              <a:rPr lang="tr-TR" sz="3200" dirty="0" smtClean="0">
                <a:solidFill>
                  <a:schemeClr val="bg1"/>
                </a:solidFill>
              </a:rPr>
              <a:t> (15mg/kg)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Aşılama programları</a:t>
            </a:r>
          </a:p>
          <a:p>
            <a:pPr lvl="1"/>
            <a:r>
              <a:rPr lang="tr-TR" sz="3200" dirty="0" smtClean="0">
                <a:solidFill>
                  <a:srgbClr val="FFC000"/>
                </a:solidFill>
              </a:rPr>
              <a:t>Tipe özgü aşılar mevcut</a:t>
            </a:r>
          </a:p>
          <a:p>
            <a:pPr lvl="1"/>
            <a:r>
              <a:rPr lang="tr-TR" sz="3200" dirty="0" smtClean="0">
                <a:solidFill>
                  <a:srgbClr val="FFC000"/>
                </a:solidFill>
              </a:rPr>
              <a:t>5 aylık yaştan itibaren aşılama</a:t>
            </a:r>
          </a:p>
          <a:p>
            <a:pPr lvl="1"/>
            <a:r>
              <a:rPr lang="tr-TR" sz="3200" dirty="0" smtClean="0">
                <a:solidFill>
                  <a:srgbClr val="FFC000"/>
                </a:solidFill>
              </a:rPr>
              <a:t>En az 4 hafta arayla 2 doz aşı uygulaması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Aşılar </a:t>
            </a:r>
            <a:r>
              <a:rPr lang="tr-TR" sz="3600" dirty="0" err="1" smtClean="0">
                <a:solidFill>
                  <a:schemeClr val="bg1"/>
                </a:solidFill>
              </a:rPr>
              <a:t>abortusu</a:t>
            </a:r>
            <a:r>
              <a:rPr lang="tr-TR" sz="3600" dirty="0" smtClean="0">
                <a:solidFill>
                  <a:schemeClr val="bg1"/>
                </a:solidFill>
              </a:rPr>
              <a:t> engeller ancak </a:t>
            </a:r>
            <a:r>
              <a:rPr lang="tr-TR" sz="3600" dirty="0" smtClean="0">
                <a:solidFill>
                  <a:srgbClr val="C00000"/>
                </a:solidFill>
              </a:rPr>
              <a:t>bakteri </a:t>
            </a:r>
            <a:r>
              <a:rPr lang="tr-TR" sz="3600" dirty="0" err="1" smtClean="0">
                <a:solidFill>
                  <a:srgbClr val="C00000"/>
                </a:solidFill>
              </a:rPr>
              <a:t>saçılımı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  <a:r>
              <a:rPr lang="tr-TR" sz="3600" dirty="0" smtClean="0">
                <a:solidFill>
                  <a:schemeClr val="bg1"/>
                </a:solidFill>
              </a:rPr>
              <a:t>devam eder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Etken;</a:t>
            </a:r>
          </a:p>
          <a:p>
            <a:pPr lvl="1"/>
            <a:r>
              <a:rPr lang="tr-TR" sz="3200" dirty="0" smtClean="0">
                <a:solidFill>
                  <a:srgbClr val="FFFF00"/>
                </a:solidFill>
              </a:rPr>
              <a:t>3- 45°C </a:t>
            </a:r>
          </a:p>
          <a:p>
            <a:pPr lvl="1"/>
            <a:r>
              <a:rPr lang="tr-TR" sz="3200" dirty="0" err="1" smtClean="0">
                <a:solidFill>
                  <a:srgbClr val="FFFF00"/>
                </a:solidFill>
              </a:rPr>
              <a:t>pH</a:t>
            </a:r>
            <a:r>
              <a:rPr lang="tr-TR" sz="3200" dirty="0" smtClean="0">
                <a:solidFill>
                  <a:srgbClr val="FFFF00"/>
                </a:solidFill>
              </a:rPr>
              <a:t> 5.6- 9.6 </a:t>
            </a:r>
            <a:r>
              <a:rPr lang="tr-TR" sz="3200" dirty="0" smtClean="0">
                <a:solidFill>
                  <a:schemeClr val="bg1"/>
                </a:solidFill>
              </a:rPr>
              <a:t>arasında üreyebilir.</a:t>
            </a:r>
          </a:p>
          <a:p>
            <a:endParaRPr lang="tr-TR" sz="3600" dirty="0" smtClean="0"/>
          </a:p>
          <a:p>
            <a:r>
              <a:rPr lang="tr-TR" dirty="0" smtClean="0">
                <a:solidFill>
                  <a:schemeClr val="bg1"/>
                </a:solidFill>
              </a:rPr>
              <a:t>Toprak ve sindirim sistemi kaynaklıdır.</a:t>
            </a:r>
            <a:endParaRPr lang="tr-TR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tr-TR" sz="3200" dirty="0" smtClean="0"/>
              <a:t>                       </a:t>
            </a:r>
            <a:endParaRPr lang="tr-TR" sz="3600" dirty="0"/>
          </a:p>
          <a:p>
            <a:r>
              <a:rPr lang="tr-TR" sz="3600" dirty="0" smtClean="0">
                <a:solidFill>
                  <a:schemeClr val="bg1"/>
                </a:solidFill>
              </a:rPr>
              <a:t>Genelde </a:t>
            </a:r>
            <a:r>
              <a:rPr lang="tr-TR" sz="3600" dirty="0" err="1" smtClean="0">
                <a:solidFill>
                  <a:schemeClr val="bg1"/>
                </a:solidFill>
              </a:rPr>
              <a:t>sporadik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abortuslara</a:t>
            </a:r>
            <a:r>
              <a:rPr lang="tr-TR" sz="3600" dirty="0" smtClean="0">
                <a:solidFill>
                  <a:schemeClr val="bg1"/>
                </a:solidFill>
              </a:rPr>
              <a:t> neden olur.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Listeriyozis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3600" dirty="0" err="1" smtClean="0">
                <a:solidFill>
                  <a:schemeClr val="bg1"/>
                </a:solidFill>
              </a:rPr>
              <a:t>Listeria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25" y="2404426"/>
            <a:ext cx="4077231" cy="239013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053756" y="4594505"/>
            <a:ext cx="40543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http://www.intechopen.com/books/probiotic-in-animals/the-use-of-probiotic-strains-as-silage-inoculants</a:t>
            </a:r>
          </a:p>
        </p:txBody>
      </p:sp>
    </p:spTree>
    <p:extLst>
      <p:ext uri="{BB962C8B-B14F-4D97-AF65-F5344CB8AC3E}">
        <p14:creationId xmlns:p14="http://schemas.microsoft.com/office/powerpoint/2010/main" val="59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Listeriyozis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>            Bulaşma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3600" dirty="0" err="1" smtClean="0">
                <a:solidFill>
                  <a:schemeClr val="bg1"/>
                </a:solidFill>
              </a:rPr>
              <a:t>Listeria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37" y="3146819"/>
            <a:ext cx="3627124" cy="2040256"/>
          </a:xfrm>
        </p:spPr>
      </p:pic>
      <p:sp>
        <p:nvSpPr>
          <p:cNvPr id="12" name="Metin kutusu 11"/>
          <p:cNvSpPr txBox="1"/>
          <p:nvPr/>
        </p:nvSpPr>
        <p:spPr>
          <a:xfrm>
            <a:off x="4957957" y="1846817"/>
            <a:ext cx="2093202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İNHALASYON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299448" y="3905337"/>
            <a:ext cx="2822376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SİNDİRİM SİSTEMİ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53448" y="3905337"/>
            <a:ext cx="2339102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DİREKT TEMAS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559360" y="6046798"/>
            <a:ext cx="307327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VENERAL BULAŞMA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6" name="Aşağı Ok 15"/>
          <p:cNvSpPr/>
          <p:nvPr/>
        </p:nvSpPr>
        <p:spPr>
          <a:xfrm>
            <a:off x="5638799" y="5270449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 rot="5400000">
            <a:off x="3294887" y="3856051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rot="16200000">
            <a:off x="7982711" y="3856051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 rot="10800000">
            <a:off x="5547358" y="2451688"/>
            <a:ext cx="914400" cy="621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Listeriyozis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>            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3600" dirty="0" err="1" smtClean="0">
                <a:solidFill>
                  <a:schemeClr val="bg1"/>
                </a:solidFill>
              </a:rPr>
              <a:t>Listeria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9" y="4122705"/>
            <a:ext cx="3176178" cy="23980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92" y="1765889"/>
            <a:ext cx="4066692" cy="3053000"/>
          </a:xfrm>
          <a:prstGeom prst="rect">
            <a:avLst/>
          </a:prstGeom>
        </p:spPr>
      </p:pic>
      <p:sp>
        <p:nvSpPr>
          <p:cNvPr id="11" name="Yukarı Bükülü Ok 10"/>
          <p:cNvSpPr/>
          <p:nvPr/>
        </p:nvSpPr>
        <p:spPr>
          <a:xfrm rot="16200000" flipV="1">
            <a:off x="1928039" y="2574110"/>
            <a:ext cx="1385061" cy="1600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Sağ Ok 11"/>
          <p:cNvSpPr/>
          <p:nvPr/>
        </p:nvSpPr>
        <p:spPr>
          <a:xfrm>
            <a:off x="4468774" y="5114420"/>
            <a:ext cx="2745842" cy="14752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7" y="4191699"/>
            <a:ext cx="3197353" cy="2398015"/>
          </a:xfrm>
          <a:prstGeom prst="rect">
            <a:avLst/>
          </a:prstGeom>
        </p:spPr>
      </p:pic>
      <p:sp>
        <p:nvSpPr>
          <p:cNvPr id="14" name="Yukarı Bükülü Ok 13"/>
          <p:cNvSpPr/>
          <p:nvPr/>
        </p:nvSpPr>
        <p:spPr>
          <a:xfrm flipV="1">
            <a:off x="8156447" y="2778537"/>
            <a:ext cx="1691640" cy="13441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8741664" y="6382220"/>
            <a:ext cx="175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http://www.afbini.gov.uk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46539" y="6299685"/>
            <a:ext cx="13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hlinkClick r:id="rId5"/>
              </a:rPr>
              <a:t>www.kidport.com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005086" y="4586313"/>
            <a:ext cx="17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hlinkClick r:id="rId6"/>
              </a:rPr>
              <a:t>www.intechopen.com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484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272197" y="2803161"/>
            <a:ext cx="3347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/>
              <a:t>ABORTUSLAR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147084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Listeriyozis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>                 Tanı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3600" dirty="0" err="1" smtClean="0">
                <a:solidFill>
                  <a:schemeClr val="bg1"/>
                </a:solidFill>
              </a:rPr>
              <a:t>Listeria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monocytogenes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Fetüsta</a:t>
            </a:r>
            <a:r>
              <a:rPr lang="tr-TR" sz="3600" dirty="0" smtClean="0">
                <a:solidFill>
                  <a:schemeClr val="bg1"/>
                </a:solidFill>
              </a:rPr>
              <a:t>;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Otolitik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Non</a:t>
            </a:r>
            <a:r>
              <a:rPr lang="tr-TR" sz="3200" dirty="0" smtClean="0">
                <a:solidFill>
                  <a:schemeClr val="bg1"/>
                </a:solidFill>
              </a:rPr>
              <a:t> spesifik bozukluklar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Fötal</a:t>
            </a:r>
            <a:r>
              <a:rPr lang="tr-TR" sz="3200" dirty="0" smtClean="0">
                <a:solidFill>
                  <a:schemeClr val="bg1"/>
                </a:solidFill>
              </a:rPr>
              <a:t> septisemi görülür.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1776276"/>
            <a:ext cx="4672584" cy="4435570"/>
          </a:xfrm>
        </p:spPr>
      </p:pic>
      <p:sp>
        <p:nvSpPr>
          <p:cNvPr id="9" name="Metin kutusu 8"/>
          <p:cNvSpPr txBox="1"/>
          <p:nvPr/>
        </p:nvSpPr>
        <p:spPr>
          <a:xfrm>
            <a:off x="7760107" y="5904069"/>
            <a:ext cx="199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http://www.nadis.org.uk</a:t>
            </a:r>
          </a:p>
        </p:txBody>
      </p:sp>
    </p:spTree>
    <p:extLst>
      <p:ext uri="{BB962C8B-B14F-4D97-AF65-F5344CB8AC3E}">
        <p14:creationId xmlns:p14="http://schemas.microsoft.com/office/powerpoint/2010/main" val="3096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BVD-MD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Diyare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Etken: </a:t>
            </a:r>
            <a:r>
              <a:rPr lang="tr-TR" dirty="0" err="1" smtClean="0">
                <a:solidFill>
                  <a:schemeClr val="bg1"/>
                </a:solidFill>
              </a:rPr>
              <a:t>Pestivirus</a:t>
            </a:r>
            <a:r>
              <a:rPr lang="tr-TR" dirty="0" smtClean="0">
                <a:solidFill>
                  <a:schemeClr val="bg1"/>
                </a:solidFill>
              </a:rPr>
              <a:t> ailesi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Tip: </a:t>
            </a:r>
          </a:p>
          <a:p>
            <a:pPr lvl="1"/>
            <a:r>
              <a:rPr lang="tr-TR" sz="2800" dirty="0" smtClean="0">
                <a:solidFill>
                  <a:schemeClr val="bg1"/>
                </a:solidFill>
              </a:rPr>
              <a:t>Tip 1: </a:t>
            </a:r>
            <a:r>
              <a:rPr lang="tr-TR" sz="2800" dirty="0" err="1" smtClean="0">
                <a:solidFill>
                  <a:schemeClr val="bg1"/>
                </a:solidFill>
              </a:rPr>
              <a:t>Non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Sitopatik</a:t>
            </a:r>
            <a:r>
              <a:rPr lang="tr-TR" sz="2800" dirty="0" smtClean="0">
                <a:solidFill>
                  <a:schemeClr val="bg1"/>
                </a:solidFill>
              </a:rPr>
              <a:t>        Yaygın hastalık etkeni</a:t>
            </a:r>
          </a:p>
          <a:p>
            <a:pPr lvl="1"/>
            <a:r>
              <a:rPr lang="tr-TR" sz="2800" dirty="0" smtClean="0">
                <a:solidFill>
                  <a:schemeClr val="bg1"/>
                </a:solidFill>
              </a:rPr>
              <a:t>Tip 2: </a:t>
            </a:r>
            <a:r>
              <a:rPr lang="tr-TR" sz="2800" dirty="0" err="1" smtClean="0">
                <a:solidFill>
                  <a:schemeClr val="bg1"/>
                </a:solidFill>
              </a:rPr>
              <a:t>Sitopatik</a:t>
            </a:r>
            <a:r>
              <a:rPr lang="tr-TR" sz="2800" dirty="0" smtClean="0">
                <a:solidFill>
                  <a:schemeClr val="bg1"/>
                </a:solidFill>
              </a:rPr>
              <a:t>         </a:t>
            </a:r>
            <a:r>
              <a:rPr lang="tr-TR" sz="2800" dirty="0" err="1" smtClean="0">
                <a:solidFill>
                  <a:schemeClr val="bg1"/>
                </a:solidFill>
              </a:rPr>
              <a:t>Virulansı</a:t>
            </a:r>
            <a:r>
              <a:rPr lang="tr-TR" sz="2800" dirty="0" smtClean="0">
                <a:solidFill>
                  <a:schemeClr val="bg1"/>
                </a:solidFill>
              </a:rPr>
              <a:t> yüksek- </a:t>
            </a:r>
            <a:r>
              <a:rPr lang="tr-TR" sz="2800" dirty="0" err="1" smtClean="0">
                <a:solidFill>
                  <a:schemeClr val="bg1"/>
                </a:solidFill>
              </a:rPr>
              <a:t>Süperenfeksiyon</a:t>
            </a:r>
            <a:endParaRPr lang="tr-TR" sz="2800" dirty="0" smtClean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Rezervuar: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Geyik gibi yabani hayvanlar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Persiste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enfekte</a:t>
            </a:r>
            <a:r>
              <a:rPr lang="tr-TR" dirty="0" smtClean="0">
                <a:solidFill>
                  <a:schemeClr val="bg1"/>
                </a:solidFill>
              </a:rPr>
              <a:t> hayvanlar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IBR-</a:t>
            </a:r>
            <a:r>
              <a:rPr lang="tr-TR" dirty="0" err="1" smtClean="0">
                <a:solidFill>
                  <a:schemeClr val="bg1"/>
                </a:solidFill>
              </a:rPr>
              <a:t>Parainfluenza</a:t>
            </a:r>
            <a:r>
              <a:rPr lang="tr-TR" dirty="0" smtClean="0">
                <a:solidFill>
                  <a:schemeClr val="bg1"/>
                </a:solidFill>
              </a:rPr>
              <a:t>-RSV ile beraber seyredebilir.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4553712" y="2871216"/>
            <a:ext cx="402336" cy="3108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965448" y="3307080"/>
            <a:ext cx="402336" cy="3108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sz="4800" dirty="0" smtClean="0">
                <a:solidFill>
                  <a:schemeClr val="bg1"/>
                </a:solidFill>
              </a:rPr>
              <a:t>BVD-MD </a:t>
            </a:r>
            <a:r>
              <a:rPr lang="tr-TR" sz="4800" dirty="0" err="1" smtClean="0">
                <a:solidFill>
                  <a:schemeClr val="bg1"/>
                </a:solidFill>
              </a:rPr>
              <a:t>Abortusları</a:t>
            </a:r>
            <a:r>
              <a:rPr lang="tr-TR" sz="4800" dirty="0" smtClean="0">
                <a:solidFill>
                  <a:schemeClr val="bg1"/>
                </a:solidFill>
              </a:rPr>
              <a:t>     </a:t>
            </a:r>
            <a:r>
              <a:rPr lang="tr-TR" b="1" dirty="0" smtClean="0">
                <a:solidFill>
                  <a:schemeClr val="bg1"/>
                </a:solidFill>
              </a:rPr>
              <a:t>Klinik Formlar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Diyare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  <a:solidFill>
            <a:srgbClr val="0070C0"/>
          </a:solidFill>
        </p:spPr>
        <p:txBody>
          <a:bodyPr>
            <a:noAutofit/>
          </a:bodyPr>
          <a:lstStyle/>
          <a:p>
            <a:pPr lvl="1"/>
            <a:r>
              <a:rPr lang="tr-TR" sz="3600" dirty="0" smtClean="0">
                <a:solidFill>
                  <a:schemeClr val="bg1"/>
                </a:solidFill>
              </a:rPr>
              <a:t>Sindirim sistemi formu</a:t>
            </a:r>
          </a:p>
          <a:p>
            <a:pPr lvl="2"/>
            <a:r>
              <a:rPr lang="tr-TR" sz="3200" dirty="0" err="1" smtClean="0">
                <a:solidFill>
                  <a:schemeClr val="bg1"/>
                </a:solidFill>
              </a:rPr>
              <a:t>Diyare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2"/>
            <a:r>
              <a:rPr lang="tr-TR" sz="3200" dirty="0" err="1">
                <a:solidFill>
                  <a:schemeClr val="bg1"/>
                </a:solidFill>
              </a:rPr>
              <a:t>Gastrointestinal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ülserasyon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2"/>
            <a:r>
              <a:rPr lang="tr-TR" sz="3200" dirty="0" smtClean="0">
                <a:solidFill>
                  <a:schemeClr val="bg1"/>
                </a:solidFill>
              </a:rPr>
              <a:t>Solunum yolu enfeksiyonu</a:t>
            </a:r>
          </a:p>
          <a:p>
            <a:pPr lvl="2"/>
            <a:r>
              <a:rPr lang="tr-TR" sz="3200" dirty="0" err="1">
                <a:solidFill>
                  <a:schemeClr val="bg1"/>
                </a:solidFill>
              </a:rPr>
              <a:t>Trombositopeni</a:t>
            </a:r>
            <a:endParaRPr lang="tr-TR" sz="3200" dirty="0">
              <a:solidFill>
                <a:schemeClr val="bg1"/>
              </a:solidFill>
            </a:endParaRPr>
          </a:p>
          <a:p>
            <a:pPr lvl="2"/>
            <a:endParaRPr lang="tr-TR" sz="3200" dirty="0" smtClean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/>
          <a:lstStyle/>
          <a:p>
            <a:pPr lvl="1"/>
            <a:r>
              <a:rPr lang="tr-TR" sz="3600" dirty="0" err="1">
                <a:solidFill>
                  <a:schemeClr val="bg1"/>
                </a:solidFill>
              </a:rPr>
              <a:t>Reprodüktif</a:t>
            </a:r>
            <a:r>
              <a:rPr lang="tr-TR" sz="3600" dirty="0">
                <a:solidFill>
                  <a:schemeClr val="bg1"/>
                </a:solidFill>
              </a:rPr>
              <a:t> sistem formu</a:t>
            </a:r>
          </a:p>
          <a:p>
            <a:pPr lvl="2"/>
            <a:r>
              <a:rPr lang="tr-TR" sz="3200" dirty="0" smtClean="0">
                <a:solidFill>
                  <a:schemeClr val="bg1"/>
                </a:solidFill>
              </a:rPr>
              <a:t>Erken </a:t>
            </a:r>
            <a:r>
              <a:rPr lang="tr-TR" sz="3200" dirty="0" err="1">
                <a:solidFill>
                  <a:schemeClr val="bg1"/>
                </a:solidFill>
              </a:rPr>
              <a:t>embriyonik</a:t>
            </a:r>
            <a:r>
              <a:rPr lang="tr-TR" sz="3200" dirty="0">
                <a:solidFill>
                  <a:schemeClr val="bg1"/>
                </a:solidFill>
              </a:rPr>
              <a:t> ölüm</a:t>
            </a:r>
          </a:p>
          <a:p>
            <a:pPr lvl="2"/>
            <a:r>
              <a:rPr lang="tr-TR" sz="3200" dirty="0" err="1" smtClean="0">
                <a:solidFill>
                  <a:schemeClr val="bg1"/>
                </a:solidFill>
              </a:rPr>
              <a:t>Mumifikasyon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2"/>
            <a:r>
              <a:rPr lang="tr-TR" sz="3200" dirty="0" err="1" smtClean="0">
                <a:solidFill>
                  <a:schemeClr val="bg1"/>
                </a:solidFill>
              </a:rPr>
              <a:t>Abortus</a:t>
            </a:r>
            <a:endParaRPr lang="tr-TR" sz="3200" dirty="0" smtClean="0">
              <a:solidFill>
                <a:schemeClr val="bg1"/>
              </a:solidFill>
            </a:endParaRPr>
          </a:p>
          <a:p>
            <a:pPr lvl="2"/>
            <a:r>
              <a:rPr lang="tr-TR" sz="4000" dirty="0" smtClean="0">
                <a:solidFill>
                  <a:schemeClr val="bg1"/>
                </a:solidFill>
              </a:rPr>
              <a:t>İNFERTİLİTE</a:t>
            </a:r>
          </a:p>
          <a:p>
            <a:pPr lvl="2"/>
            <a:endParaRPr lang="tr-TR" sz="3200" dirty="0">
              <a:solidFill>
                <a:schemeClr val="bg1"/>
              </a:solidFill>
            </a:endParaRPr>
          </a:p>
          <a:p>
            <a:pPr lvl="2"/>
            <a:endParaRPr lang="tr-TR" sz="3200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80" y="6291888"/>
            <a:ext cx="1581520" cy="5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</a:t>
            </a:r>
            <a:r>
              <a:rPr lang="tr-TR" sz="3200" dirty="0" smtClean="0"/>
              <a:t>nfeksiyon Kaynağı:</a:t>
            </a:r>
          </a:p>
          <a:p>
            <a:pPr lvl="1"/>
            <a:r>
              <a:rPr lang="tr-TR" sz="3600" dirty="0" err="1" smtClean="0"/>
              <a:t>Persiste</a:t>
            </a:r>
            <a:r>
              <a:rPr lang="tr-TR" sz="3600" dirty="0" smtClean="0"/>
              <a:t> </a:t>
            </a:r>
            <a:r>
              <a:rPr lang="tr-TR" sz="3600" dirty="0" err="1"/>
              <a:t>enfekte</a:t>
            </a:r>
            <a:r>
              <a:rPr lang="tr-TR" sz="3600" dirty="0"/>
              <a:t> </a:t>
            </a:r>
            <a:r>
              <a:rPr lang="tr-TR" sz="3600" dirty="0" smtClean="0"/>
              <a:t>hayvanlar</a:t>
            </a:r>
          </a:p>
          <a:p>
            <a:pPr lvl="1"/>
            <a:r>
              <a:rPr lang="tr-TR" sz="3600" dirty="0" smtClean="0"/>
              <a:t>Doğa</a:t>
            </a:r>
            <a:endParaRPr lang="tr-TR" sz="3600" dirty="0"/>
          </a:p>
          <a:p>
            <a:endParaRPr lang="tr-TR" dirty="0" smtClean="0"/>
          </a:p>
        </p:txBody>
      </p:sp>
      <p:sp>
        <p:nvSpPr>
          <p:cNvPr id="7" name="Sağ Ok 6"/>
          <p:cNvSpPr/>
          <p:nvPr/>
        </p:nvSpPr>
        <p:spPr>
          <a:xfrm>
            <a:off x="2319292" y="3355592"/>
            <a:ext cx="4008120" cy="285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Horizontal</a:t>
            </a:r>
            <a:r>
              <a:rPr lang="tr-TR" sz="3200" dirty="0" smtClean="0"/>
              <a:t> bulaşma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96" y="1690688"/>
            <a:ext cx="3703556" cy="516731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6488668"/>
            <a:ext cx="25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3"/>
              </a:rPr>
              <a:t>www.kreis-paderborn.de</a:t>
            </a:r>
            <a:endParaRPr lang="tr-TR" dirty="0"/>
          </a:p>
        </p:txBody>
      </p:sp>
      <p:sp>
        <p:nvSpPr>
          <p:cNvPr id="4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BVD-MD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>        </a:t>
            </a:r>
            <a:r>
              <a:rPr lang="tr-TR" dirty="0" err="1" smtClean="0">
                <a:solidFill>
                  <a:schemeClr val="bg1"/>
                </a:solidFill>
              </a:rPr>
              <a:t>Patogenezis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Diyare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endParaRPr lang="tr-T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IBR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Herpes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r>
              <a:rPr lang="tr-TR" sz="2400" dirty="0" smtClean="0">
                <a:solidFill>
                  <a:schemeClr val="bg1"/>
                </a:solidFill>
              </a:rPr>
              <a:t> 1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Etken: </a:t>
            </a:r>
            <a:r>
              <a:rPr lang="tr-TR" sz="3600" dirty="0" err="1" smtClean="0">
                <a:solidFill>
                  <a:schemeClr val="bg1"/>
                </a:solidFill>
              </a:rPr>
              <a:t>Herpesvirus</a:t>
            </a:r>
            <a:r>
              <a:rPr lang="tr-TR" sz="3600" dirty="0" smtClean="0">
                <a:solidFill>
                  <a:schemeClr val="bg1"/>
                </a:solidFill>
              </a:rPr>
              <a:t> ailesi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BHV 1’in iki alt tipi vardır.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IBR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IPV’ye</a:t>
            </a:r>
            <a:r>
              <a:rPr lang="tr-TR" sz="3200" dirty="0" smtClean="0">
                <a:solidFill>
                  <a:schemeClr val="bg1"/>
                </a:solidFill>
              </a:rPr>
              <a:t> neden olurlar.</a:t>
            </a:r>
          </a:p>
          <a:p>
            <a:r>
              <a:rPr lang="tr-TR" sz="3600" dirty="0" err="1" smtClean="0">
                <a:solidFill>
                  <a:schemeClr val="bg1"/>
                </a:solidFill>
              </a:rPr>
              <a:t>İnkubasyon</a:t>
            </a:r>
            <a:r>
              <a:rPr lang="tr-TR" sz="3600" dirty="0" smtClean="0">
                <a:solidFill>
                  <a:schemeClr val="bg1"/>
                </a:solidFill>
              </a:rPr>
              <a:t> süresi 10-20 gün arasında değişir.</a:t>
            </a:r>
          </a:p>
          <a:p>
            <a:r>
              <a:rPr lang="tr-TR" sz="3600" dirty="0" err="1" smtClean="0">
                <a:solidFill>
                  <a:schemeClr val="bg1"/>
                </a:solidFill>
              </a:rPr>
              <a:t>Herpesvirüsler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latent</a:t>
            </a:r>
            <a:r>
              <a:rPr lang="tr-TR" sz="3600" dirty="0" smtClean="0">
                <a:solidFill>
                  <a:schemeClr val="bg1"/>
                </a:solidFill>
              </a:rPr>
              <a:t> formda bulunurlar ve </a:t>
            </a:r>
            <a:r>
              <a:rPr lang="tr-TR" sz="3600" dirty="0" err="1" smtClean="0">
                <a:solidFill>
                  <a:schemeClr val="bg1"/>
                </a:solidFill>
              </a:rPr>
              <a:t>immunsupresyon</a:t>
            </a:r>
            <a:r>
              <a:rPr lang="tr-TR" sz="3600" dirty="0" smtClean="0">
                <a:solidFill>
                  <a:schemeClr val="bg1"/>
                </a:solidFill>
              </a:rPr>
              <a:t> sonucunda </a:t>
            </a:r>
            <a:r>
              <a:rPr lang="tr-TR" sz="3600" dirty="0" err="1" smtClean="0">
                <a:solidFill>
                  <a:schemeClr val="bg1"/>
                </a:solidFill>
              </a:rPr>
              <a:t>reaktive</a:t>
            </a:r>
            <a:r>
              <a:rPr lang="tr-TR" sz="3600" dirty="0" smtClean="0">
                <a:solidFill>
                  <a:schemeClr val="bg1"/>
                </a:solidFill>
              </a:rPr>
              <a:t> olurlar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Tanı Yöntemleri 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Fötal</a:t>
            </a:r>
            <a:r>
              <a:rPr lang="tr-TR" sz="3200" dirty="0" smtClean="0">
                <a:solidFill>
                  <a:schemeClr val="bg1"/>
                </a:solidFill>
              </a:rPr>
              <a:t> sıvılarda virüs tespiti                   PCR (DNA izolasyonu)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EDTA’lı</a:t>
            </a:r>
            <a:r>
              <a:rPr lang="tr-TR" sz="3200" dirty="0" smtClean="0">
                <a:solidFill>
                  <a:schemeClr val="bg1"/>
                </a:solidFill>
              </a:rPr>
              <a:t> tüplere kan örneği </a:t>
            </a:r>
          </a:p>
          <a:p>
            <a:pPr lvl="1"/>
            <a:r>
              <a:rPr lang="tr-TR" sz="3200" dirty="0" err="1" smtClean="0">
                <a:solidFill>
                  <a:schemeClr val="bg1"/>
                </a:solidFill>
              </a:rPr>
              <a:t>Nazofarengeal</a:t>
            </a:r>
            <a:r>
              <a:rPr lang="tr-TR" sz="3200" dirty="0" smtClean="0">
                <a:solidFill>
                  <a:schemeClr val="bg1"/>
                </a:solidFill>
              </a:rPr>
              <a:t> swap                                   ELİSA (Antikor)</a:t>
            </a:r>
          </a:p>
          <a:p>
            <a:pPr lvl="1"/>
            <a:r>
              <a:rPr lang="tr-TR" sz="3200" dirty="0" smtClean="0">
                <a:solidFill>
                  <a:schemeClr val="bg1"/>
                </a:solidFill>
              </a:rPr>
              <a:t>Tank sütünde antikor seviyesi</a:t>
            </a:r>
          </a:p>
          <a:p>
            <a:pPr lvl="1"/>
            <a:endParaRPr lang="tr-TR" sz="3200" dirty="0">
              <a:solidFill>
                <a:schemeClr val="bg1"/>
              </a:solidFill>
            </a:endParaRPr>
          </a:p>
          <a:p>
            <a:r>
              <a:rPr lang="tr-TR" sz="3600" dirty="0" smtClean="0">
                <a:solidFill>
                  <a:schemeClr val="bg1"/>
                </a:solidFill>
              </a:rPr>
              <a:t>Sürüde </a:t>
            </a:r>
            <a:r>
              <a:rPr lang="tr-TR" sz="3600" dirty="0" err="1" smtClean="0">
                <a:solidFill>
                  <a:schemeClr val="bg1"/>
                </a:solidFill>
              </a:rPr>
              <a:t>enfekte</a:t>
            </a:r>
            <a:r>
              <a:rPr lang="tr-TR" sz="3600" dirty="0" smtClean="0">
                <a:solidFill>
                  <a:schemeClr val="bg1"/>
                </a:solidFill>
              </a:rPr>
              <a:t> hayvan bulunursa tüm sürüden 6 hafta ara ile 2 kez kan örneği alınıp </a:t>
            </a:r>
            <a:r>
              <a:rPr lang="tr-TR" sz="3600" dirty="0" err="1" smtClean="0">
                <a:solidFill>
                  <a:schemeClr val="bg1"/>
                </a:solidFill>
              </a:rPr>
              <a:t>lab</a:t>
            </a:r>
            <a:r>
              <a:rPr lang="tr-TR" sz="3600" dirty="0" smtClean="0">
                <a:solidFill>
                  <a:schemeClr val="bg1"/>
                </a:solidFill>
              </a:rPr>
              <a:t>.’a gönderilmelidir.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Unvan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BVD-MD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Diyare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6510528" y="2953512"/>
            <a:ext cx="1399032" cy="13624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9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Kortikosteroid</a:t>
            </a:r>
            <a:r>
              <a:rPr lang="tr-TR" dirty="0" smtClean="0">
                <a:solidFill>
                  <a:schemeClr val="bg1"/>
                </a:solidFill>
              </a:rPr>
              <a:t> enjeksiyonları virüs </a:t>
            </a:r>
            <a:r>
              <a:rPr lang="tr-TR" dirty="0" err="1" smtClean="0">
                <a:solidFill>
                  <a:schemeClr val="bg1"/>
                </a:solidFill>
              </a:rPr>
              <a:t>saçılımını</a:t>
            </a:r>
            <a:r>
              <a:rPr lang="tr-TR" dirty="0" smtClean="0">
                <a:solidFill>
                  <a:schemeClr val="bg1"/>
                </a:solidFill>
              </a:rPr>
              <a:t> uyarır.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Klinik olarak normal olan hayvanların %10’unda </a:t>
            </a:r>
            <a:r>
              <a:rPr lang="tr-TR" dirty="0" err="1" smtClean="0">
                <a:solidFill>
                  <a:schemeClr val="bg1"/>
                </a:solidFill>
              </a:rPr>
              <a:t>latent</a:t>
            </a:r>
            <a:r>
              <a:rPr lang="tr-TR" dirty="0" smtClean="0">
                <a:solidFill>
                  <a:schemeClr val="bg1"/>
                </a:solidFill>
              </a:rPr>
              <a:t> enfeksiyon bulunabilir.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IBR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Herpes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r>
              <a:rPr lang="tr-TR" sz="2400" dirty="0" smtClean="0">
                <a:solidFill>
                  <a:schemeClr val="bg1"/>
                </a:solidFill>
              </a:rPr>
              <a:t> 1</a:t>
            </a:r>
            <a:endParaRPr lang="tr-TR" sz="40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1825625"/>
            <a:ext cx="3020288" cy="233166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54585" y="3981234"/>
            <a:ext cx="1624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hlinkClick r:id="rId3"/>
              </a:rPr>
              <a:t>http://</a:t>
            </a:r>
            <a:r>
              <a:rPr lang="tr-TR" sz="800" dirty="0" smtClean="0">
                <a:hlinkClick r:id="rId3"/>
              </a:rPr>
              <a:t>www.merckvetmanual.com</a:t>
            </a:r>
            <a:endParaRPr lang="tr-TR" sz="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21" y="1825625"/>
            <a:ext cx="3498695" cy="229130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96" y="1805047"/>
            <a:ext cx="3471112" cy="231187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320618" y="3928823"/>
            <a:ext cx="3068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https://thevaliens.files.wordpress.com/2012/10/cow-giving-birth.jpg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986222" y="3939739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http://gatewayvet.ca/gvs-health-la-preg-bull.html</a:t>
            </a:r>
          </a:p>
          <a:p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26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</a:rPr>
              <a:t>Hastalık 5 formda oluşabilir.</a:t>
            </a:r>
          </a:p>
          <a:p>
            <a:pPr lvl="1"/>
            <a:r>
              <a:rPr lang="tr-TR" sz="3600" dirty="0" smtClean="0">
                <a:solidFill>
                  <a:schemeClr val="bg1"/>
                </a:solidFill>
              </a:rPr>
              <a:t>Solunum Sistemi Formu</a:t>
            </a:r>
          </a:p>
          <a:p>
            <a:pPr lvl="1"/>
            <a:r>
              <a:rPr lang="tr-TR" sz="3600" dirty="0" err="1" smtClean="0">
                <a:solidFill>
                  <a:schemeClr val="bg1"/>
                </a:solidFill>
              </a:rPr>
              <a:t>Reprodüktif</a:t>
            </a:r>
            <a:r>
              <a:rPr lang="tr-TR" sz="3600" dirty="0" smtClean="0">
                <a:solidFill>
                  <a:schemeClr val="bg1"/>
                </a:solidFill>
              </a:rPr>
              <a:t> Sistem Formu</a:t>
            </a:r>
          </a:p>
          <a:p>
            <a:pPr lvl="1"/>
            <a:r>
              <a:rPr lang="tr-TR" sz="3600" dirty="0" err="1" smtClean="0">
                <a:solidFill>
                  <a:schemeClr val="bg1"/>
                </a:solidFill>
              </a:rPr>
              <a:t>Generalize</a:t>
            </a:r>
            <a:r>
              <a:rPr lang="tr-TR" sz="3600" dirty="0" smtClean="0">
                <a:solidFill>
                  <a:schemeClr val="bg1"/>
                </a:solidFill>
              </a:rPr>
              <a:t>/</a:t>
            </a:r>
            <a:r>
              <a:rPr lang="tr-TR" sz="3600" dirty="0" err="1" smtClean="0">
                <a:solidFill>
                  <a:schemeClr val="bg1"/>
                </a:solidFill>
              </a:rPr>
              <a:t>Alimenter</a:t>
            </a:r>
            <a:r>
              <a:rPr lang="tr-TR" sz="3600" dirty="0" smtClean="0">
                <a:solidFill>
                  <a:schemeClr val="bg1"/>
                </a:solidFill>
              </a:rPr>
              <a:t> Form</a:t>
            </a:r>
          </a:p>
          <a:p>
            <a:pPr lvl="1"/>
            <a:r>
              <a:rPr lang="tr-TR" sz="3600" dirty="0" err="1" smtClean="0">
                <a:solidFill>
                  <a:schemeClr val="bg1"/>
                </a:solidFill>
              </a:rPr>
              <a:t>Ensefalitik</a:t>
            </a:r>
            <a:r>
              <a:rPr lang="tr-TR" sz="3600" dirty="0" smtClean="0">
                <a:solidFill>
                  <a:schemeClr val="bg1"/>
                </a:solidFill>
              </a:rPr>
              <a:t> Form</a:t>
            </a:r>
          </a:p>
          <a:p>
            <a:pPr lvl="1"/>
            <a:r>
              <a:rPr lang="tr-TR" sz="3600" dirty="0" smtClean="0">
                <a:solidFill>
                  <a:schemeClr val="bg1"/>
                </a:solidFill>
              </a:rPr>
              <a:t>Diğer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IBR </a:t>
            </a:r>
            <a:r>
              <a:rPr lang="tr-TR" dirty="0" err="1" smtClean="0">
                <a:solidFill>
                  <a:schemeClr val="bg1"/>
                </a:solidFill>
              </a:rPr>
              <a:t>Abortusları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sz="2400" dirty="0" err="1" smtClean="0">
                <a:solidFill>
                  <a:schemeClr val="bg1"/>
                </a:solidFill>
              </a:rPr>
              <a:t>Bovine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Herpes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Virus</a:t>
            </a:r>
            <a:r>
              <a:rPr lang="tr-TR" sz="2400" dirty="0" smtClean="0">
                <a:solidFill>
                  <a:schemeClr val="bg1"/>
                </a:solidFill>
              </a:rPr>
              <a:t> 1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238" y="31108"/>
            <a:ext cx="10515600" cy="1325563"/>
          </a:xfrm>
          <a:noFill/>
        </p:spPr>
        <p:txBody>
          <a:bodyPr/>
          <a:lstStyle/>
          <a:p>
            <a:r>
              <a:rPr lang="tr-TR" b="1" dirty="0" err="1" smtClean="0"/>
              <a:t>Abortuslar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buNone/>
            </a:pPr>
            <a:r>
              <a:rPr lang="tr-TR" sz="3200" dirty="0" err="1" smtClean="0">
                <a:solidFill>
                  <a:srgbClr val="FF0000"/>
                </a:solidFill>
              </a:rPr>
              <a:t>Abortus</a:t>
            </a:r>
            <a:r>
              <a:rPr lang="tr-TR" sz="3200" dirty="0" smtClean="0">
                <a:solidFill>
                  <a:srgbClr val="FF0000"/>
                </a:solidFill>
              </a:rPr>
              <a:t>: Gebeliğin </a:t>
            </a:r>
            <a:r>
              <a:rPr lang="tr-TR" sz="3200" dirty="0" smtClean="0">
                <a:solidFill>
                  <a:srgbClr val="FF0000"/>
                </a:solidFill>
              </a:rPr>
              <a:t>45-270. günleri</a:t>
            </a:r>
            <a:r>
              <a:rPr lang="tr-TR" sz="3200" dirty="0" smtClean="0"/>
              <a:t> </a:t>
            </a:r>
          </a:p>
          <a:p>
            <a:pPr marL="457200" lvl="1" indent="0" algn="ctr">
              <a:buNone/>
            </a:pPr>
            <a:r>
              <a:rPr lang="tr-TR" sz="3600" b="1" dirty="0" err="1" smtClean="0"/>
              <a:t>Enfeksiyöz</a:t>
            </a:r>
            <a:r>
              <a:rPr lang="tr-TR" sz="3600" b="1" dirty="0" smtClean="0"/>
              <a:t>  </a:t>
            </a:r>
          </a:p>
          <a:p>
            <a:pPr marL="457200" lvl="1" indent="0" algn="ctr">
              <a:buNone/>
            </a:pPr>
            <a:r>
              <a:rPr lang="tr-TR" sz="3600" b="1" dirty="0" err="1" smtClean="0"/>
              <a:t>Non-Enfeksiyöz</a:t>
            </a:r>
            <a:endParaRPr lang="tr-TR" sz="3600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3479497"/>
            <a:ext cx="3514344" cy="2416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88" y="3479497"/>
            <a:ext cx="3786112" cy="241611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871540" y="6550223"/>
            <a:ext cx="1710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/>
              <a:t>www.vetsonline.com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1511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b="1" dirty="0" smtClean="0"/>
              <a:t>Enfeksiyöz </a:t>
            </a:r>
            <a:r>
              <a:rPr lang="tr-TR" b="1" dirty="0" err="1" smtClean="0"/>
              <a:t>a</a:t>
            </a:r>
            <a:r>
              <a:rPr lang="tr-TR" b="1" dirty="0" err="1" smtClean="0"/>
              <a:t>bortuslar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5100" b="1" dirty="0" smtClean="0">
                <a:solidFill>
                  <a:srgbClr val="FF0000"/>
                </a:solidFill>
              </a:rPr>
              <a:t>BAKTERİYEL SEBEBLER</a:t>
            </a:r>
          </a:p>
          <a:p>
            <a:pPr marL="0" indent="0">
              <a:buNone/>
            </a:pPr>
            <a:r>
              <a:rPr lang="tr-TR" sz="5100" dirty="0" smtClean="0"/>
              <a:t>  </a:t>
            </a:r>
            <a:r>
              <a:rPr lang="tr-TR" sz="5100" dirty="0" smtClean="0"/>
              <a:t>	</a:t>
            </a:r>
            <a:r>
              <a:rPr lang="tr-TR" sz="5100" dirty="0" err="1" smtClean="0"/>
              <a:t>B.abortus</a:t>
            </a:r>
            <a:r>
              <a:rPr lang="tr-TR" sz="5100" dirty="0"/>
              <a:t>, </a:t>
            </a:r>
            <a:r>
              <a:rPr lang="tr-TR" sz="5100" dirty="0" err="1"/>
              <a:t>campylobacter</a:t>
            </a:r>
            <a:r>
              <a:rPr lang="tr-TR" sz="5100" dirty="0"/>
              <a:t> fetüs, </a:t>
            </a:r>
            <a:r>
              <a:rPr lang="tr-TR" sz="5100" dirty="0" err="1"/>
              <a:t>leptospira</a:t>
            </a:r>
            <a:r>
              <a:rPr lang="tr-TR" sz="5100" dirty="0"/>
              <a:t>, </a:t>
            </a:r>
            <a:r>
              <a:rPr lang="tr-TR" sz="5100" dirty="0" err="1"/>
              <a:t>listeria</a:t>
            </a:r>
            <a:endParaRPr lang="tr-TR" sz="5100" dirty="0"/>
          </a:p>
          <a:p>
            <a:r>
              <a:rPr lang="tr-TR" sz="5100" b="1" dirty="0" smtClean="0">
                <a:solidFill>
                  <a:srgbClr val="FF0000"/>
                </a:solidFill>
              </a:rPr>
              <a:t>VİRAL SEBEBLER</a:t>
            </a:r>
          </a:p>
          <a:p>
            <a:pPr marL="0" indent="0">
              <a:buNone/>
            </a:pPr>
            <a:r>
              <a:rPr lang="tr-TR" sz="5100" dirty="0" smtClean="0"/>
              <a:t>  </a:t>
            </a:r>
            <a:r>
              <a:rPr lang="tr-TR" sz="5100" dirty="0" smtClean="0"/>
              <a:t>	BHV </a:t>
            </a:r>
            <a:r>
              <a:rPr lang="tr-TR" sz="5100" dirty="0"/>
              <a:t>1, </a:t>
            </a:r>
            <a:r>
              <a:rPr lang="fr-FR" sz="5100" dirty="0" smtClean="0"/>
              <a:t>IBRV</a:t>
            </a:r>
            <a:r>
              <a:rPr lang="tr-TR" sz="5100" dirty="0" smtClean="0"/>
              <a:t>, BVD</a:t>
            </a:r>
            <a:endParaRPr lang="tr-TR" sz="5100" dirty="0"/>
          </a:p>
          <a:p>
            <a:r>
              <a:rPr lang="tr-TR" sz="5100" b="1" dirty="0" smtClean="0">
                <a:solidFill>
                  <a:srgbClr val="FF0000"/>
                </a:solidFill>
              </a:rPr>
              <a:t>PROTOZOON KAYNAKLI SEBEBLER</a:t>
            </a:r>
          </a:p>
          <a:p>
            <a:pPr marL="0" indent="0">
              <a:buNone/>
            </a:pPr>
            <a:r>
              <a:rPr lang="tr-TR" sz="5100" dirty="0" smtClean="0">
                <a:solidFill>
                  <a:srgbClr val="FF0000"/>
                </a:solidFill>
              </a:rPr>
              <a:t>   </a:t>
            </a:r>
            <a:r>
              <a:rPr lang="tr-TR" sz="5100" dirty="0" smtClean="0">
                <a:solidFill>
                  <a:srgbClr val="FF0000"/>
                </a:solidFill>
              </a:rPr>
              <a:t>	</a:t>
            </a:r>
            <a:r>
              <a:rPr lang="tr-TR" sz="5100" dirty="0" err="1" smtClean="0"/>
              <a:t>Neospora</a:t>
            </a:r>
            <a:r>
              <a:rPr lang="tr-TR" sz="5100" dirty="0" smtClean="0"/>
              <a:t> </a:t>
            </a:r>
            <a:r>
              <a:rPr lang="tr-TR" sz="5100" dirty="0" err="1" smtClean="0"/>
              <a:t>caninum</a:t>
            </a:r>
            <a:endParaRPr lang="tr-TR" sz="5100" dirty="0" smtClean="0"/>
          </a:p>
          <a:p>
            <a:r>
              <a:rPr lang="tr-TR" sz="5100" b="1" dirty="0" smtClean="0">
                <a:solidFill>
                  <a:srgbClr val="FF0000"/>
                </a:solidFill>
              </a:rPr>
              <a:t>MİKOTİK KAYNAKLI SEBEBLER</a:t>
            </a:r>
            <a:endParaRPr lang="tr-TR" sz="5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i="1" dirty="0" smtClean="0"/>
              <a:t>   </a:t>
            </a:r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2497" y="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tr-TR" b="1" dirty="0" smtClean="0"/>
              <a:t>Spesifik </a:t>
            </a:r>
            <a:r>
              <a:rPr lang="tr-TR" b="1" dirty="0" err="1" smtClean="0"/>
              <a:t>Abortus</a:t>
            </a:r>
            <a:r>
              <a:rPr lang="tr-TR" b="1" dirty="0" smtClean="0"/>
              <a:t> Etkenleri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tr-TR" sz="3600" b="1" dirty="0" err="1" smtClean="0"/>
              <a:t>Brucella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abortus</a:t>
            </a:r>
            <a:endParaRPr lang="tr-TR" sz="3600" b="1" dirty="0" smtClean="0"/>
          </a:p>
          <a:p>
            <a:r>
              <a:rPr lang="tr-TR" sz="3600" b="1" dirty="0" err="1" smtClean="0"/>
              <a:t>Leptospira</a:t>
            </a:r>
            <a:r>
              <a:rPr lang="tr-TR" sz="3600" b="1" dirty="0" smtClean="0"/>
              <a:t> </a:t>
            </a:r>
          </a:p>
          <a:p>
            <a:pPr lvl="1"/>
            <a:r>
              <a:rPr lang="tr-TR" sz="3200" b="1" dirty="0" err="1" smtClean="0"/>
              <a:t>hardjobovis</a:t>
            </a:r>
            <a:endParaRPr lang="tr-TR" sz="3200" b="1" dirty="0" smtClean="0"/>
          </a:p>
          <a:p>
            <a:pPr lvl="1"/>
            <a:r>
              <a:rPr lang="tr-TR" sz="3200" b="1" dirty="0" err="1" smtClean="0"/>
              <a:t>hardjoprajitro</a:t>
            </a:r>
            <a:endParaRPr lang="tr-TR" sz="3200" b="1" dirty="0" smtClean="0"/>
          </a:p>
          <a:p>
            <a:r>
              <a:rPr lang="tr-TR" sz="3600" b="1" dirty="0" err="1"/>
              <a:t>Listeria</a:t>
            </a:r>
            <a:r>
              <a:rPr lang="tr-TR" sz="3600" b="1" dirty="0"/>
              <a:t> </a:t>
            </a:r>
            <a:r>
              <a:rPr lang="tr-TR" sz="3600" b="1" dirty="0" err="1" smtClean="0"/>
              <a:t>monocytogenes</a:t>
            </a:r>
            <a:endParaRPr lang="tr-TR" sz="3600" b="1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tr-TR" sz="3600" dirty="0" err="1"/>
              <a:t>Bovine</a:t>
            </a:r>
            <a:r>
              <a:rPr lang="tr-TR" sz="3600" dirty="0"/>
              <a:t> </a:t>
            </a:r>
            <a:r>
              <a:rPr lang="tr-TR" sz="3600" dirty="0" err="1"/>
              <a:t>Viral</a:t>
            </a:r>
            <a:r>
              <a:rPr lang="tr-TR" sz="3600" dirty="0"/>
              <a:t> </a:t>
            </a:r>
            <a:r>
              <a:rPr lang="tr-TR" sz="3600" dirty="0" err="1"/>
              <a:t>Diyare</a:t>
            </a:r>
            <a:r>
              <a:rPr lang="tr-TR" sz="3600" dirty="0"/>
              <a:t> </a:t>
            </a:r>
            <a:r>
              <a:rPr lang="tr-TR" sz="3600" dirty="0" err="1"/>
              <a:t>Virus</a:t>
            </a:r>
            <a:endParaRPr lang="tr-TR" sz="3600" dirty="0"/>
          </a:p>
          <a:p>
            <a:r>
              <a:rPr lang="tr-TR" sz="3600" dirty="0" err="1"/>
              <a:t>Bovine</a:t>
            </a:r>
            <a:r>
              <a:rPr lang="tr-TR" sz="3600" dirty="0"/>
              <a:t> </a:t>
            </a:r>
            <a:r>
              <a:rPr lang="tr-TR" sz="3600" dirty="0" err="1"/>
              <a:t>Herpes</a:t>
            </a:r>
            <a:r>
              <a:rPr lang="tr-TR" sz="3600" dirty="0"/>
              <a:t> </a:t>
            </a:r>
            <a:r>
              <a:rPr lang="tr-TR" sz="3600" dirty="0" err="1"/>
              <a:t>Virus</a:t>
            </a:r>
            <a:r>
              <a:rPr lang="tr-TR" sz="3600" dirty="0"/>
              <a:t> 1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47" y="3548282"/>
            <a:ext cx="4946904" cy="262868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767902" y="5915353"/>
            <a:ext cx="39901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http://www.vectortemplates.com/raster/maps-world-map-02.png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400966" y="5084355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err="1">
                <a:solidFill>
                  <a:srgbClr val="FF0000"/>
                </a:solidFill>
              </a:rPr>
              <a:t>Neospora</a:t>
            </a: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caninum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05153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Neosporozis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385"/>
            <a:ext cx="10600944" cy="5899159"/>
          </a:xfrm>
        </p:spPr>
      </p:pic>
      <p:sp>
        <p:nvSpPr>
          <p:cNvPr id="7" name="Metin kutusu 6"/>
          <p:cNvSpPr txBox="1"/>
          <p:nvPr/>
        </p:nvSpPr>
        <p:spPr>
          <a:xfrm>
            <a:off x="9289835" y="6543929"/>
            <a:ext cx="242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http://neosporosis.wikispaces.com/</a:t>
            </a:r>
          </a:p>
        </p:txBody>
      </p:sp>
    </p:spTree>
    <p:extLst>
      <p:ext uri="{BB962C8B-B14F-4D97-AF65-F5344CB8AC3E}">
        <p14:creationId xmlns:p14="http://schemas.microsoft.com/office/powerpoint/2010/main" val="11705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02692" y="1901953"/>
          <a:ext cx="11786616" cy="1950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93392"/>
                <a:gridCol w="2962656"/>
                <a:gridCol w="3072384"/>
                <a:gridCol w="3758184"/>
              </a:tblGrid>
              <a:tr h="594119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bg1"/>
                          </a:solidFill>
                        </a:rPr>
                        <a:t>Enfeksiyon Günleri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14. GÜN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46.GÜN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60.</a:t>
                      </a:r>
                      <a:r>
                        <a:rPr lang="tr-TR" sz="2800" baseline="0" dirty="0" smtClean="0"/>
                        <a:t> GÜN VE SONRASI</a:t>
                      </a:r>
                      <a:endParaRPr lang="tr-TR" sz="2800" dirty="0"/>
                    </a:p>
                  </a:txBody>
                  <a:tcPr/>
                </a:tc>
              </a:tr>
              <a:tr h="100608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Antikor Yanıtı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ANTİKOR ÜRETİMİ BAŞLAR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ANTİKOR ÜRETİMİ PİK YAPAR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ANTİKORLAR KANDA BELİRLENEMEZ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1707896" y="4343400"/>
          <a:ext cx="8478520" cy="180822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478520"/>
              </a:tblGrid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SPORADİK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 ABORTUS</a:t>
                      </a:r>
                      <a:endParaRPr lang="tr-T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YAYGIN</a:t>
                      </a:r>
                      <a:r>
                        <a:rPr lang="tr-TR" sz="2800" b="1" dirty="0" smtClean="0">
                          <a:solidFill>
                            <a:schemeClr val="tx1"/>
                          </a:solidFill>
                        </a:rPr>
                        <a:t> ABORT</a:t>
                      </a:r>
                    </a:p>
                  </a:txBody>
                  <a:tcPr/>
                </a:tc>
              </a:tr>
              <a:tr h="60274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TEKRARLAYAN</a:t>
                      </a:r>
                      <a:r>
                        <a:rPr lang="tr-TR" sz="2800" b="1" dirty="0" smtClean="0">
                          <a:solidFill>
                            <a:schemeClr val="tx1"/>
                          </a:solidFill>
                        </a:rPr>
                        <a:t> ABORTUSLARA NEDEN OLUR.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05153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Neosporozis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1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837175"/>
          </a:xfrm>
          <a:noFill/>
        </p:spPr>
        <p:txBody>
          <a:bodyPr>
            <a:noAutofit/>
          </a:bodyPr>
          <a:lstStyle/>
          <a:p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 algn="ctr"/>
            <a:r>
              <a:rPr lang="tr-TR" sz="3600" b="1" dirty="0" err="1" smtClean="0"/>
              <a:t>Enfekte</a:t>
            </a:r>
            <a:r>
              <a:rPr lang="tr-TR" sz="3600" b="1" dirty="0" smtClean="0"/>
              <a:t> buzağılarda;</a:t>
            </a:r>
          </a:p>
          <a:p>
            <a:pPr lvl="1" algn="ctr"/>
            <a:r>
              <a:rPr lang="tr-TR" sz="3200" b="1" dirty="0" err="1" smtClean="0"/>
              <a:t>Ataksi</a:t>
            </a:r>
            <a:endParaRPr lang="tr-TR" sz="3200" b="1" dirty="0" smtClean="0"/>
          </a:p>
          <a:p>
            <a:pPr lvl="1" algn="ctr"/>
            <a:r>
              <a:rPr lang="tr-TR" sz="3200" b="1" dirty="0" smtClean="0"/>
              <a:t>Reflekslerde zayıflık</a:t>
            </a:r>
          </a:p>
          <a:p>
            <a:pPr lvl="1" algn="ctr"/>
            <a:r>
              <a:rPr lang="tr-TR" sz="3200" b="1" dirty="0" err="1" smtClean="0"/>
              <a:t>Eksoftalmus</a:t>
            </a:r>
            <a:r>
              <a:rPr lang="tr-TR" sz="3200" b="1" dirty="0" smtClean="0"/>
              <a:t> görülebilir</a:t>
            </a:r>
            <a:r>
              <a:rPr lang="tr-TR" sz="3200" dirty="0" smtClean="0">
                <a:solidFill>
                  <a:srgbClr val="FFC000"/>
                </a:solidFill>
              </a:rPr>
              <a:t>.</a:t>
            </a:r>
          </a:p>
          <a:p>
            <a:pPr marL="457200" lvl="1" indent="0">
              <a:buNone/>
            </a:pPr>
            <a:endParaRPr lang="tr-TR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35392"/>
              </p:ext>
            </p:extLst>
          </p:nvPr>
        </p:nvGraphicFramePr>
        <p:xfrm>
          <a:off x="2214880" y="1825624"/>
          <a:ext cx="8128000" cy="246244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128000"/>
              </a:tblGrid>
              <a:tr h="725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600" dirty="0" err="1" smtClean="0">
                          <a:solidFill>
                            <a:srgbClr val="FF0000"/>
                          </a:solidFill>
                        </a:rPr>
                        <a:t>Neosporozis</a:t>
                      </a:r>
                      <a:r>
                        <a:rPr lang="tr-TR" sz="3600" baseline="0" dirty="0" smtClean="0">
                          <a:solidFill>
                            <a:srgbClr val="FF0000"/>
                          </a:solidFill>
                        </a:rPr>
                        <a:t> Etkisi Altında</a:t>
                      </a:r>
                      <a:endParaRPr lang="tr-TR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Embriyonun </a:t>
                      </a:r>
                      <a:r>
                        <a:rPr lang="tr-TR" sz="3200" dirty="0" err="1" smtClean="0">
                          <a:solidFill>
                            <a:srgbClr val="FF0000"/>
                          </a:solidFill>
                        </a:rPr>
                        <a:t>rezorbsiyonu</a:t>
                      </a:r>
                      <a:r>
                        <a:rPr lang="tr-TR" sz="3200" dirty="0" smtClean="0"/>
                        <a:t> şekillenebilir.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>
                          <a:solidFill>
                            <a:srgbClr val="FF0000"/>
                          </a:solidFill>
                        </a:rPr>
                        <a:t>Mumifikasyon</a:t>
                      </a:r>
                      <a:r>
                        <a:rPr lang="tr-TR" sz="3200" dirty="0" smtClean="0"/>
                        <a:t> olguları görülebilir.</a:t>
                      </a:r>
                      <a:endParaRPr lang="tr-T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solidFill>
                            <a:srgbClr val="FF0000"/>
                          </a:solidFill>
                        </a:rPr>
                        <a:t>Canlı yavru </a:t>
                      </a:r>
                      <a:r>
                        <a:rPr lang="tr-TR" sz="3200" dirty="0" smtClean="0"/>
                        <a:t>doğabilir.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05153" y="209677"/>
            <a:ext cx="2819400" cy="74507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Neosporozis</a:t>
            </a:r>
            <a:r>
              <a:rPr lang="tr-TR" b="1" dirty="0"/>
              <a:t/>
            </a:r>
            <a:br>
              <a:rPr lang="tr-TR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247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40769"/>
              </p:ext>
            </p:extLst>
          </p:nvPr>
        </p:nvGraphicFramePr>
        <p:xfrm>
          <a:off x="369277" y="1118877"/>
          <a:ext cx="10515600" cy="48309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57800"/>
                <a:gridCol w="5257800"/>
              </a:tblGrid>
              <a:tr h="598037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Tanı yöntemi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Marazi madde</a:t>
                      </a:r>
                      <a:endParaRPr lang="tr-TR" sz="3200" dirty="0"/>
                    </a:p>
                  </a:txBody>
                  <a:tcPr/>
                </a:tc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IFAT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Kan serumu ve süt</a:t>
                      </a:r>
                    </a:p>
                  </a:txBody>
                  <a:tcPr/>
                </a:tc>
              </a:tr>
              <a:tr h="1032561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ELISA</a:t>
                      </a:r>
                      <a:endParaRPr lang="tr-TR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Kan serumu ve süt</a:t>
                      </a:r>
                    </a:p>
                    <a:p>
                      <a:endParaRPr lang="tr-TR" sz="3200" dirty="0"/>
                    </a:p>
                  </a:txBody>
                  <a:tcPr/>
                </a:tc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Histolojik İnceleme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Beyinde Lezyonlar (</a:t>
                      </a:r>
                      <a:r>
                        <a:rPr lang="tr-TR" sz="3200" dirty="0" err="1" smtClean="0"/>
                        <a:t>Fetus</a:t>
                      </a:r>
                      <a:r>
                        <a:rPr lang="tr-TR" sz="3200" dirty="0" smtClean="0"/>
                        <a:t>)</a:t>
                      </a:r>
                    </a:p>
                    <a:p>
                      <a:endParaRPr lang="tr-TR" sz="3200" dirty="0"/>
                    </a:p>
                  </a:txBody>
                  <a:tcPr/>
                </a:tc>
              </a:tr>
              <a:tr h="10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PCR</a:t>
                      </a:r>
                    </a:p>
                    <a:p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err="1" smtClean="0"/>
                        <a:t>Fötal</a:t>
                      </a:r>
                      <a:r>
                        <a:rPr lang="tr-TR" sz="3200" dirty="0" smtClean="0"/>
                        <a:t> doku ve sıvılar</a:t>
                      </a:r>
                      <a:endParaRPr lang="tr-T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nvan 1"/>
          <p:cNvSpPr txBox="1">
            <a:spLocks/>
          </p:cNvSpPr>
          <p:nvPr/>
        </p:nvSpPr>
        <p:spPr>
          <a:xfrm>
            <a:off x="-310662" y="373800"/>
            <a:ext cx="7203832" cy="745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 smtClean="0"/>
              <a:t>Neosporozis</a:t>
            </a:r>
            <a:r>
              <a:rPr lang="tr-TR" sz="4000" b="1" dirty="0" smtClean="0"/>
              <a:t> tanı yöntemleri</a:t>
            </a:r>
            <a:br>
              <a:rPr lang="tr-TR" sz="4000" b="1" dirty="0" smtClean="0"/>
            </a:b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55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626</Words>
  <Application>Microsoft Macintosh PowerPoint</Application>
  <PresentationFormat>Geniş Ekran</PresentationFormat>
  <Paragraphs>212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Arial</vt:lpstr>
      <vt:lpstr>Office Teması</vt:lpstr>
      <vt:lpstr>PowerPoint Sunusu</vt:lpstr>
      <vt:lpstr>PowerPoint Sunusu</vt:lpstr>
      <vt:lpstr>Abortuslar</vt:lpstr>
      <vt:lpstr>Enfeksiyöz abortuslar</vt:lpstr>
      <vt:lpstr>Spesifik Abortus Etkenleri</vt:lpstr>
      <vt:lpstr>Neosporozis </vt:lpstr>
      <vt:lpstr>Neosporozis </vt:lpstr>
      <vt:lpstr>Neosporozis </vt:lpstr>
      <vt:lpstr>PowerPoint Sunusu</vt:lpstr>
      <vt:lpstr>Brusellozis Etken: B.abortus</vt:lpstr>
      <vt:lpstr>Brusellozis</vt:lpstr>
      <vt:lpstr>Brusellozis                                                    Tanı</vt:lpstr>
      <vt:lpstr>Brusellozis   Korunma</vt:lpstr>
      <vt:lpstr>Leptospirozis                               Klinik Formları Hardjobovis-Hardjoprajitro</vt:lpstr>
      <vt:lpstr>Leptospirozis Abortusları             Enfeksiyon yayılımı </vt:lpstr>
      <vt:lpstr>Leptospirozis Abortusları            Tedavi-Korunma </vt:lpstr>
      <vt:lpstr>Listeriyozis Abortusları Listeria monocytogenes</vt:lpstr>
      <vt:lpstr>Listeriyozis Abortusları            Bulaşma Listeria monocytogenes</vt:lpstr>
      <vt:lpstr>Listeriyozis Abortusları             Listeria monocytogenes</vt:lpstr>
      <vt:lpstr>Listeriyozis Abortusları                 Tanı Listeria monocytogenes</vt:lpstr>
      <vt:lpstr>BVD-MD Abortusları Bovine Viral Diyare Virus</vt:lpstr>
      <vt:lpstr>BVD-MD Abortusları     Klinik Formlar Bovine Viral Diyare Virus</vt:lpstr>
      <vt:lpstr>BVD-MD Abortusları        Patogenezis Bovine Viral Diyare Virus</vt:lpstr>
      <vt:lpstr>IBR Abortusları Bovine Herpes Virus 1</vt:lpstr>
      <vt:lpstr>BVD-MD Abortusları Bovine Viral Diyare Virus</vt:lpstr>
      <vt:lpstr>IBR Abortusları Bovine Herpes Virus 1</vt:lpstr>
      <vt:lpstr>IBR Abortusları Bovine Herpes Virus 1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5</cp:revision>
  <dcterms:created xsi:type="dcterms:W3CDTF">2018-01-17T22:29:20Z</dcterms:created>
  <dcterms:modified xsi:type="dcterms:W3CDTF">2018-01-17T23:22:10Z</dcterms:modified>
</cp:coreProperties>
</file>