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6">
  <p:sldMasterIdLst>
    <p:sldMasterId id="2147483660" r:id="rId1"/>
    <p:sldMasterId id="2147483673" r:id="rId2"/>
    <p:sldMasterId id="2147483690" r:id="rId3"/>
  </p:sldMasterIdLst>
  <p:notesMasterIdLst>
    <p:notesMasterId r:id="rId11"/>
  </p:notesMasterIdLst>
  <p:sldIdLst>
    <p:sldId id="604" r:id="rId4"/>
    <p:sldId id="611" r:id="rId5"/>
    <p:sldId id="612" r:id="rId6"/>
    <p:sldId id="613" r:id="rId7"/>
    <p:sldId id="614" r:id="rId8"/>
    <p:sldId id="615" r:id="rId9"/>
    <p:sldId id="616" r:id="rId10"/>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7176C"/>
    <a:srgbClr val="46166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Orta Stil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Orta Stil 2 - Vurgu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Orta Stil 2 - Vurgu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Stil Yok, Kılavuz Yok">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E3FDE45-AF77-4B5C-9715-49D594BDF05E}" styleName="Açık Stil 1 - Vurgu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5940675A-B579-460E-94D1-54222C63F5DA}" styleName="Stil Yok, Tablo Kılavuz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7164" autoAdjust="0"/>
    <p:restoredTop sz="91471" autoAdjust="0"/>
  </p:normalViewPr>
  <p:slideViewPr>
    <p:cSldViewPr snapToGrid="0">
      <p:cViewPr varScale="1">
        <p:scale>
          <a:sx n="56" d="100"/>
          <a:sy n="56" d="100"/>
        </p:scale>
        <p:origin x="78" y="636"/>
      </p:cViewPr>
      <p:guideLst>
        <p:guide orient="horz" pos="2160"/>
        <p:guide pos="2880"/>
      </p:guideLst>
    </p:cSldViewPr>
  </p:slideViewPr>
  <p:notesTextViewPr>
    <p:cViewPr>
      <p:scale>
        <a:sx n="66" d="100"/>
        <a:sy n="66" d="100"/>
      </p:scale>
      <p:origin x="0" y="0"/>
    </p:cViewPr>
  </p:notesTextViewPr>
  <p:sorterViewPr>
    <p:cViewPr>
      <p:scale>
        <a:sx n="100" d="100"/>
        <a:sy n="100" d="100"/>
      </p:scale>
      <p:origin x="0" y="0"/>
    </p:cViewPr>
  </p:sorterViewPr>
  <p:notesViewPr>
    <p:cSldViewPr snapToGrid="0" showGuides="1">
      <p:cViewPr varScale="1">
        <p:scale>
          <a:sx n="61" d="100"/>
          <a:sy n="61" d="100"/>
        </p:scale>
        <p:origin x="3378"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viewProps" Target="viewProp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notesMaster" Target="notesMasters/notesMaster1.xml"/><Relationship Id="rId5" Type="http://schemas.openxmlformats.org/officeDocument/2006/relationships/slide" Target="slides/slide2.xml"/><Relationship Id="rId15" Type="http://schemas.openxmlformats.org/officeDocument/2006/relationships/tableStyles" Target="tableStyle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US"/>
          </a:p>
        </p:txBody>
      </p:sp>
      <p:sp>
        <p:nvSpPr>
          <p:cNvPr id="3" name="Veri Yer Tutucusu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C3F88CA5-4B52-431F-9D0B-7834703D4155}" type="datetimeFigureOut">
              <a:rPr lang="en-US" smtClean="0"/>
              <a:t>2/28/2020</a:t>
            </a:fld>
            <a:endParaRPr lang="en-US"/>
          </a:p>
        </p:txBody>
      </p:sp>
      <p:sp>
        <p:nvSpPr>
          <p:cNvPr id="4" name="Slayt Görüntüsü Yer Tutucusu 3"/>
          <p:cNvSpPr>
            <a:spLocks noGrp="1" noRot="1" noChangeAspect="1"/>
          </p:cNvSpPr>
          <p:nvPr>
            <p:ph type="sldImg" idx="2"/>
          </p:nvPr>
        </p:nvSpPr>
        <p:spPr>
          <a:xfrm>
            <a:off x="1165225" y="1241425"/>
            <a:ext cx="4467225" cy="3349625"/>
          </a:xfrm>
          <a:prstGeom prst="rect">
            <a:avLst/>
          </a:prstGeom>
          <a:noFill/>
          <a:ln w="12700">
            <a:solidFill>
              <a:prstClr val="black"/>
            </a:solidFill>
          </a:ln>
        </p:spPr>
        <p:txBody>
          <a:bodyPr vert="horz" lIns="91440" tIns="45720" rIns="91440" bIns="45720" rtlCol="0" anchor="ctr"/>
          <a:lstStyle/>
          <a:p>
            <a:endParaRPr lang="en-US"/>
          </a:p>
        </p:txBody>
      </p:sp>
      <p:sp>
        <p:nvSpPr>
          <p:cNvPr id="5" name="Not Yer Tutucusu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6" name="Altbilgi Yer Tutucusu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US"/>
          </a:p>
        </p:txBody>
      </p:sp>
      <p:sp>
        <p:nvSpPr>
          <p:cNvPr id="7" name="Slayt Numarası Yer Tutucusu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5185FB67-13BD-4A07-A42B-F2DDB568A1B4}" type="slidenum">
              <a:rPr lang="en-US" smtClean="0"/>
              <a:t>‹#›</a:t>
            </a:fld>
            <a:endParaRPr lang="en-US"/>
          </a:p>
        </p:txBody>
      </p:sp>
    </p:spTree>
    <p:extLst>
      <p:ext uri="{BB962C8B-B14F-4D97-AF65-F5344CB8AC3E}">
        <p14:creationId xmlns:p14="http://schemas.microsoft.com/office/powerpoint/2010/main" val="91252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tr-TR"/>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BFAC2E16-D5DA-4D9C-92CB-3D0DDCA7AE5C}" type="datetime1">
              <a:rPr lang="en-US" smtClean="0"/>
              <a:t>2/28/2020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37714002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3DC021E8-F963-4E7B-98CE-B76E5E287BD9}" type="datetime1">
              <a:rPr lang="en-US" smtClean="0"/>
              <a:t>2/28/2020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6073875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9F771BD1-7858-4A7D-AB54-A4451F562A85}" type="datetime1">
              <a:rPr lang="en-US" smtClean="0"/>
              <a:t>2/28/2020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3966878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İçerik">
    <p:spTree>
      <p:nvGrpSpPr>
        <p:cNvPr id="1" name=""/>
        <p:cNvGrpSpPr/>
        <p:nvPr/>
      </p:nvGrpSpPr>
      <p:grpSpPr>
        <a:xfrm>
          <a:off x="0" y="0"/>
          <a:ext cx="0" cy="0"/>
          <a:chOff x="0" y="0"/>
          <a:chExt cx="0" cy="0"/>
        </a:xfrm>
      </p:grpSpPr>
      <p:sp>
        <p:nvSpPr>
          <p:cNvPr id="2" name="İçerik Yer Tutucusu 1"/>
          <p:cNvSpPr>
            <a:spLocks noGrp="1"/>
          </p:cNvSpPr>
          <p:nvPr>
            <p:ph/>
          </p:nvPr>
        </p:nvSpPr>
        <p:spPr>
          <a:xfrm>
            <a:off x="1066800" y="304800"/>
            <a:ext cx="7543800" cy="57912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3" name="Rectangle 17"/>
          <p:cNvSpPr>
            <a:spLocks noGrp="1" noChangeArrowheads="1"/>
          </p:cNvSpPr>
          <p:nvPr>
            <p:ph type="dt" sz="half" idx="10"/>
          </p:nvPr>
        </p:nvSpPr>
        <p:spPr>
          <a:ln/>
        </p:spPr>
        <p:txBody>
          <a:bodyPr/>
          <a:lstStyle>
            <a:lvl1pPr>
              <a:defRPr/>
            </a:lvl1pPr>
          </a:lstStyle>
          <a:p>
            <a:pPr>
              <a:defRPr/>
            </a:pPr>
            <a:endParaRPr lang="tr-TR"/>
          </a:p>
        </p:txBody>
      </p:sp>
      <p:sp>
        <p:nvSpPr>
          <p:cNvPr id="4" name="Rectangle 18"/>
          <p:cNvSpPr>
            <a:spLocks noGrp="1" noChangeArrowheads="1"/>
          </p:cNvSpPr>
          <p:nvPr>
            <p:ph type="ftr" sz="quarter" idx="11"/>
          </p:nvPr>
        </p:nvSpPr>
        <p:spPr>
          <a:ln/>
        </p:spPr>
        <p:txBody>
          <a:bodyPr/>
          <a:lstStyle>
            <a:lvl1pPr>
              <a:defRPr/>
            </a:lvl1pPr>
          </a:lstStyle>
          <a:p>
            <a:pPr>
              <a:defRPr/>
            </a:pPr>
            <a:endParaRPr lang="tr-TR"/>
          </a:p>
        </p:txBody>
      </p:sp>
      <p:sp>
        <p:nvSpPr>
          <p:cNvPr id="5" name="Rectangle 19"/>
          <p:cNvSpPr>
            <a:spLocks noGrp="1" noChangeArrowheads="1"/>
          </p:cNvSpPr>
          <p:nvPr>
            <p:ph type="sldNum" sz="quarter" idx="12"/>
          </p:nvPr>
        </p:nvSpPr>
        <p:spPr>
          <a:ln/>
        </p:spPr>
        <p:txBody>
          <a:bodyPr/>
          <a:lstStyle>
            <a:lvl1pPr>
              <a:defRPr/>
            </a:lvl1pPr>
          </a:lstStyle>
          <a:p>
            <a:fld id="{E24DB031-92E8-45A5-8D15-81850C813C05}" type="slidenum">
              <a:rPr lang="tr-TR" altLang="tr-TR"/>
              <a:pPr/>
              <a:t>‹#›</a:t>
            </a:fld>
            <a:endParaRPr lang="tr-TR" altLang="tr-TR"/>
          </a:p>
        </p:txBody>
      </p:sp>
    </p:spTree>
    <p:extLst>
      <p:ext uri="{BB962C8B-B14F-4D97-AF65-F5344CB8AC3E}">
        <p14:creationId xmlns:p14="http://schemas.microsoft.com/office/powerpoint/2010/main" val="50717126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tr-TR"/>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A73093B4-1CC8-466C-AC69-8C4EAAC07B96}" type="datetime1">
              <a:rPr lang="en-US" smtClean="0"/>
              <a:t>2/28/2020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83248083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D590254B-BB82-4C80-A262-98BD5C0B4A90}" type="datetime1">
              <a:rPr lang="en-US" smtClean="0"/>
              <a:t>2/28/2020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388757136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tr-TR"/>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E3955901-25EF-4B6B-8217-40AE73B567A5}" type="datetime1">
              <a:rPr lang="en-US" smtClean="0"/>
              <a:t>2/28/2020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261986849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Date Placeholder 4"/>
          <p:cNvSpPr>
            <a:spLocks noGrp="1"/>
          </p:cNvSpPr>
          <p:nvPr>
            <p:ph type="dt" sz="half" idx="10"/>
          </p:nvPr>
        </p:nvSpPr>
        <p:spPr/>
        <p:txBody>
          <a:bodyPr/>
          <a:lstStyle/>
          <a:p>
            <a:fld id="{FA38C9F5-99EE-46C1-925D-08171F3997F5}" type="datetime1">
              <a:rPr lang="en-US" smtClean="0"/>
              <a:t>2/28/2020</a:t>
            </a:fld>
            <a:endParaRPr lang="tr-TR"/>
          </a:p>
        </p:txBody>
      </p:sp>
      <p:sp>
        <p:nvSpPr>
          <p:cNvPr id="6" name="Footer Placeholder 5"/>
          <p:cNvSpPr>
            <a:spLocks noGrp="1"/>
          </p:cNvSpPr>
          <p:nvPr>
            <p:ph type="ftr" sz="quarter" idx="11"/>
          </p:nvPr>
        </p:nvSpPr>
        <p:spPr/>
        <p:txBody>
          <a:bodyPr/>
          <a:lstStyle/>
          <a:p>
            <a:r>
              <a:rPr lang="tr-TR"/>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28348045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7" name="Date Placeholder 6"/>
          <p:cNvSpPr>
            <a:spLocks noGrp="1"/>
          </p:cNvSpPr>
          <p:nvPr>
            <p:ph type="dt" sz="half" idx="10"/>
          </p:nvPr>
        </p:nvSpPr>
        <p:spPr/>
        <p:txBody>
          <a:bodyPr/>
          <a:lstStyle/>
          <a:p>
            <a:fld id="{B5ECB38C-929A-4885-8B3A-FB2E643FA28D}" type="datetime1">
              <a:rPr lang="en-US" smtClean="0"/>
              <a:t>2/28/2020</a:t>
            </a:fld>
            <a:endParaRPr lang="tr-TR"/>
          </a:p>
        </p:txBody>
      </p:sp>
      <p:sp>
        <p:nvSpPr>
          <p:cNvPr id="8" name="Footer Placeholder 7"/>
          <p:cNvSpPr>
            <a:spLocks noGrp="1"/>
          </p:cNvSpPr>
          <p:nvPr>
            <p:ph type="ftr" sz="quarter" idx="11"/>
          </p:nvPr>
        </p:nvSpPr>
        <p:spPr/>
        <p:txBody>
          <a:bodyPr/>
          <a:lstStyle/>
          <a:p>
            <a:r>
              <a:rPr lang="tr-TR"/>
              <a:t>Prof. Dr. Harun TANRIVERMİŞ, Yrd. Doç. Dr. Yeşim ALİEFENDİOĞLU Ekonomi I 2016-2017 Güz Dönemi</a:t>
            </a:r>
          </a:p>
        </p:txBody>
      </p:sp>
      <p:sp>
        <p:nvSpPr>
          <p:cNvPr id="9" name="Slide Number Placeholder 8"/>
          <p:cNvSpPr>
            <a:spLocks noGrp="1"/>
          </p:cNvSpPr>
          <p:nvPr>
            <p:ph type="sldNum" sz="quarter" idx="12"/>
          </p:nvPr>
        </p:nvSpPr>
        <p:spPr/>
        <p:txBody>
          <a:bodyPr/>
          <a:lstStyle/>
          <a:p>
            <a:fld id="{B1DEFA8C-F947-479F-BE07-76B6B3F80BF1}" type="slidenum">
              <a:rPr lang="tr-TR" smtClean="0"/>
              <a:pPr/>
              <a:t>‹#›</a:t>
            </a:fld>
            <a:endParaRPr lang="tr-TR"/>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1492942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AEB3DAA0-B6AA-4ACD-9FB1-17185E43A90D}" type="datetime1">
              <a:rPr lang="en-US" smtClean="0"/>
              <a:t>2/28/2020</a:t>
            </a:fld>
            <a:endParaRPr lang="tr-TR"/>
          </a:p>
        </p:txBody>
      </p:sp>
      <p:sp>
        <p:nvSpPr>
          <p:cNvPr id="4" name="Footer Placeholder 3"/>
          <p:cNvSpPr>
            <a:spLocks noGrp="1"/>
          </p:cNvSpPr>
          <p:nvPr>
            <p:ph type="ftr" sz="quarter" idx="11"/>
          </p:nvPr>
        </p:nvSpPr>
        <p:spPr/>
        <p:txBody>
          <a:bodyPr/>
          <a:lstStyle/>
          <a:p>
            <a:r>
              <a:rPr lang="tr-TR"/>
              <a:t>Prof. Dr. Harun TANRIVERMİŞ, Yrd. Doç. Dr. Yeşim ALİEFENDİOĞLU Ekonomi I 2016-2017 Güz Dönemi</a:t>
            </a:r>
          </a:p>
        </p:txBody>
      </p:sp>
      <p:sp>
        <p:nvSpPr>
          <p:cNvPr id="5" name="Slide Number Placeholder 4"/>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7469024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D7F1EA-F52B-42F5-8478-0AF9BFD7E958}" type="datetime1">
              <a:rPr lang="en-US" smtClean="0"/>
              <a:t>2/28/2020</a:t>
            </a:fld>
            <a:endParaRPr lang="tr-TR"/>
          </a:p>
        </p:txBody>
      </p:sp>
      <p:sp>
        <p:nvSpPr>
          <p:cNvPr id="3" name="Footer Placeholder 2"/>
          <p:cNvSpPr>
            <a:spLocks noGrp="1"/>
          </p:cNvSpPr>
          <p:nvPr>
            <p:ph type="ftr" sz="quarter" idx="11"/>
          </p:nvPr>
        </p:nvSpPr>
        <p:spPr/>
        <p:txBody>
          <a:bodyPr/>
          <a:lstStyle/>
          <a:p>
            <a:r>
              <a:rPr lang="tr-TR"/>
              <a:t>Prof. Dr. Harun TANRIVERMİŞ, Yrd. Doç. Dr. Yeşim ALİEFENDİOĞLU Ekonomi I 2016-2017 Güz Dönemi</a:t>
            </a:r>
          </a:p>
        </p:txBody>
      </p:sp>
      <p:sp>
        <p:nvSpPr>
          <p:cNvPr id="4" name="Slide Number Placeholder 3"/>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3747553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a:t>Asıl başlık stili için tıklatın</a:t>
            </a:r>
            <a:endParaRPr lang="en-US" dirty="0"/>
          </a:p>
        </p:txBody>
      </p:sp>
      <p:sp>
        <p:nvSpPr>
          <p:cNvPr id="3" name="Content Placeholder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Tree>
    <p:extLst>
      <p:ext uri="{BB962C8B-B14F-4D97-AF65-F5344CB8AC3E}">
        <p14:creationId xmlns:p14="http://schemas.microsoft.com/office/powerpoint/2010/main" val="183211488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tr-TR"/>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989E4876-F515-4632-ACBF-711C6699D7F1}" type="datetime1">
              <a:rPr lang="en-US" smtClean="0"/>
              <a:t>2/28/2020</a:t>
            </a:fld>
            <a:endParaRPr lang="tr-TR"/>
          </a:p>
        </p:txBody>
      </p:sp>
      <p:sp>
        <p:nvSpPr>
          <p:cNvPr id="6" name="Footer Placeholder 5"/>
          <p:cNvSpPr>
            <a:spLocks noGrp="1"/>
          </p:cNvSpPr>
          <p:nvPr>
            <p:ph type="ftr" sz="quarter" idx="11"/>
          </p:nvPr>
        </p:nvSpPr>
        <p:spPr/>
        <p:txBody>
          <a:bodyPr/>
          <a:lstStyle/>
          <a:p>
            <a:r>
              <a:rPr lang="tr-TR"/>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4544585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tr-TR"/>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6EC930EE-5137-4864-99E0-78D0AA38347E}" type="datetime1">
              <a:rPr lang="en-US" smtClean="0"/>
              <a:t>2/28/2020</a:t>
            </a:fld>
            <a:endParaRPr lang="tr-TR"/>
          </a:p>
        </p:txBody>
      </p:sp>
      <p:sp>
        <p:nvSpPr>
          <p:cNvPr id="6" name="Footer Placeholder 5"/>
          <p:cNvSpPr>
            <a:spLocks noGrp="1"/>
          </p:cNvSpPr>
          <p:nvPr>
            <p:ph type="ftr" sz="quarter" idx="11"/>
          </p:nvPr>
        </p:nvSpPr>
        <p:spPr/>
        <p:txBody>
          <a:bodyPr/>
          <a:lstStyle/>
          <a:p>
            <a:r>
              <a:rPr lang="tr-TR"/>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8547969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DDDF37A8-D33E-4B0E-8235-475DB97D5147}" type="datetime1">
              <a:rPr lang="en-US" smtClean="0"/>
              <a:t>2/28/2020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103643762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F4E96E1F-70EC-4C9F-84B9-309ABB33F145}" type="datetime1">
              <a:rPr lang="en-US" smtClean="0"/>
              <a:t>2/28/2020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7974391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Only" preserve="1">
  <p:cSld name="İçerik">
    <p:spTree>
      <p:nvGrpSpPr>
        <p:cNvPr id="1" name=""/>
        <p:cNvGrpSpPr/>
        <p:nvPr/>
      </p:nvGrpSpPr>
      <p:grpSpPr>
        <a:xfrm>
          <a:off x="0" y="0"/>
          <a:ext cx="0" cy="0"/>
          <a:chOff x="0" y="0"/>
          <a:chExt cx="0" cy="0"/>
        </a:xfrm>
      </p:grpSpPr>
      <p:sp>
        <p:nvSpPr>
          <p:cNvPr id="2" name="İçerik Yer Tutucusu 1"/>
          <p:cNvSpPr>
            <a:spLocks noGrp="1"/>
          </p:cNvSpPr>
          <p:nvPr>
            <p:ph/>
          </p:nvPr>
        </p:nvSpPr>
        <p:spPr>
          <a:xfrm>
            <a:off x="457200" y="277813"/>
            <a:ext cx="8229600" cy="585311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3" name="Rectangle 44"/>
          <p:cNvSpPr>
            <a:spLocks noGrp="1" noChangeArrowheads="1"/>
          </p:cNvSpPr>
          <p:nvPr>
            <p:ph type="dt" sz="half" idx="10"/>
          </p:nvPr>
        </p:nvSpPr>
        <p:spPr>
          <a:ln/>
        </p:spPr>
        <p:txBody>
          <a:bodyPr/>
          <a:lstStyle>
            <a:lvl1pPr>
              <a:defRPr/>
            </a:lvl1pPr>
          </a:lstStyle>
          <a:p>
            <a:pPr>
              <a:defRPr/>
            </a:pPr>
            <a:fld id="{852F65B9-AF3F-4168-8F3A-EA905B549768}" type="datetime1">
              <a:rPr lang="en-US" smtClean="0"/>
              <a:t>2/28/2020</a:t>
            </a:fld>
            <a:endParaRPr lang="tr-TR"/>
          </a:p>
        </p:txBody>
      </p:sp>
      <p:sp>
        <p:nvSpPr>
          <p:cNvPr id="4"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5" name="Rectangle 46"/>
          <p:cNvSpPr>
            <a:spLocks noGrp="1" noChangeArrowheads="1"/>
          </p:cNvSpPr>
          <p:nvPr>
            <p:ph type="sldNum" sz="quarter" idx="12"/>
          </p:nvPr>
        </p:nvSpPr>
        <p:spPr>
          <a:ln/>
        </p:spPr>
        <p:txBody>
          <a:bodyPr/>
          <a:lstStyle>
            <a:lvl1pPr>
              <a:defRPr/>
            </a:lvl1pPr>
          </a:lstStyle>
          <a:p>
            <a:pPr>
              <a:defRPr/>
            </a:pPr>
            <a:fld id="{4ACC9CEF-1B2B-47A9-B112-A53E035B6F79}" type="slidenum">
              <a:rPr lang="tr-TR" smtClean="0"/>
              <a:pPr>
                <a:defRPr/>
              </a:pPr>
              <a:t>‹#›</a:t>
            </a:fld>
            <a:endParaRPr lang="tr-TR"/>
          </a:p>
        </p:txBody>
      </p:sp>
    </p:spTree>
    <p:extLst>
      <p:ext uri="{BB962C8B-B14F-4D97-AF65-F5344CB8AC3E}">
        <p14:creationId xmlns:p14="http://schemas.microsoft.com/office/powerpoint/2010/main" val="411206933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xAndObj" preserve="1">
  <p:cSld name="Başlık, Metin ve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a:t>Asıl başlık stili için tıklatın</a:t>
            </a:r>
          </a:p>
        </p:txBody>
      </p:sp>
      <p:sp>
        <p:nvSpPr>
          <p:cNvPr id="3" name="Metin Yer Tutucusu 2"/>
          <p:cNvSpPr>
            <a:spLocks noGrp="1"/>
          </p:cNvSpPr>
          <p:nvPr>
            <p:ph type="body" sz="half" idx="1"/>
          </p:nvPr>
        </p:nvSpPr>
        <p:spPr>
          <a:xfrm>
            <a:off x="457200" y="1600202"/>
            <a:ext cx="4038600" cy="4530725"/>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half" idx="2"/>
          </p:nvPr>
        </p:nvSpPr>
        <p:spPr>
          <a:xfrm>
            <a:off x="4648200" y="1600202"/>
            <a:ext cx="4038600" cy="4530725"/>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Rectangle 44"/>
          <p:cNvSpPr>
            <a:spLocks noGrp="1" noChangeArrowheads="1"/>
          </p:cNvSpPr>
          <p:nvPr>
            <p:ph type="dt" sz="half" idx="10"/>
          </p:nvPr>
        </p:nvSpPr>
        <p:spPr>
          <a:ln/>
        </p:spPr>
        <p:txBody>
          <a:bodyPr/>
          <a:lstStyle>
            <a:lvl1pPr>
              <a:defRPr/>
            </a:lvl1pPr>
          </a:lstStyle>
          <a:p>
            <a:pPr>
              <a:defRPr/>
            </a:pPr>
            <a:fld id="{06D7AFE2-252A-473E-B74B-445E14A41A1C}" type="datetime1">
              <a:rPr lang="en-US" smtClean="0"/>
              <a:t>2/28/2020</a:t>
            </a:fld>
            <a:endParaRPr lang="tr-TR"/>
          </a:p>
        </p:txBody>
      </p:sp>
      <p:sp>
        <p:nvSpPr>
          <p:cNvPr id="6"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7" name="Rectangle 46"/>
          <p:cNvSpPr>
            <a:spLocks noGrp="1" noChangeArrowheads="1"/>
          </p:cNvSpPr>
          <p:nvPr>
            <p:ph type="sldNum" sz="quarter" idx="12"/>
          </p:nvPr>
        </p:nvSpPr>
        <p:spPr>
          <a:ln/>
        </p:spPr>
        <p:txBody>
          <a:bodyPr/>
          <a:lstStyle>
            <a:lvl1pPr>
              <a:defRPr/>
            </a:lvl1pPr>
          </a:lstStyle>
          <a:p>
            <a:pPr>
              <a:defRPr/>
            </a:pPr>
            <a:fld id="{5F9C2CDE-511F-4CCA-A6CE-70569E99ECA7}" type="slidenum">
              <a:rPr lang="tr-TR" smtClean="0"/>
              <a:pPr>
                <a:defRPr/>
              </a:pPr>
              <a:t>‹#›</a:t>
            </a:fld>
            <a:endParaRPr lang="tr-TR"/>
          </a:p>
        </p:txBody>
      </p:sp>
    </p:spTree>
    <p:extLst>
      <p:ext uri="{BB962C8B-B14F-4D97-AF65-F5344CB8AC3E}">
        <p14:creationId xmlns:p14="http://schemas.microsoft.com/office/powerpoint/2010/main" val="245389097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bl" preserve="1">
  <p:cSld name="Başlık ve Tablo">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a:t>Asıl başlık stili için tıklatın</a:t>
            </a:r>
          </a:p>
        </p:txBody>
      </p:sp>
      <p:sp>
        <p:nvSpPr>
          <p:cNvPr id="3" name="Tablo Yer Tutucusu 2"/>
          <p:cNvSpPr>
            <a:spLocks noGrp="1"/>
          </p:cNvSpPr>
          <p:nvPr>
            <p:ph type="tbl" idx="1"/>
          </p:nvPr>
        </p:nvSpPr>
        <p:spPr>
          <a:xfrm>
            <a:off x="457200" y="1600202"/>
            <a:ext cx="8229600" cy="4530725"/>
          </a:xfrm>
        </p:spPr>
        <p:txBody>
          <a:bodyPr/>
          <a:lstStyle/>
          <a:p>
            <a:pPr lvl="0"/>
            <a:r>
              <a:rPr lang="tr-TR" noProof="0"/>
              <a:t>Tablo eklemek için simgeyi tıklatın</a:t>
            </a:r>
          </a:p>
        </p:txBody>
      </p:sp>
      <p:sp>
        <p:nvSpPr>
          <p:cNvPr id="4" name="Rectangle 44"/>
          <p:cNvSpPr>
            <a:spLocks noGrp="1" noChangeArrowheads="1"/>
          </p:cNvSpPr>
          <p:nvPr>
            <p:ph type="dt" sz="half" idx="10"/>
          </p:nvPr>
        </p:nvSpPr>
        <p:spPr>
          <a:ln/>
        </p:spPr>
        <p:txBody>
          <a:bodyPr/>
          <a:lstStyle>
            <a:lvl1pPr>
              <a:defRPr/>
            </a:lvl1pPr>
          </a:lstStyle>
          <a:p>
            <a:pPr>
              <a:defRPr/>
            </a:pPr>
            <a:fld id="{6A24C5B5-B0BC-4A99-9668-7AA50979CB18}" type="datetime1">
              <a:rPr lang="en-US" smtClean="0"/>
              <a:t>2/28/2020</a:t>
            </a:fld>
            <a:endParaRPr lang="tr-TR"/>
          </a:p>
        </p:txBody>
      </p:sp>
      <p:sp>
        <p:nvSpPr>
          <p:cNvPr id="5"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6" name="Rectangle 46"/>
          <p:cNvSpPr>
            <a:spLocks noGrp="1" noChangeArrowheads="1"/>
          </p:cNvSpPr>
          <p:nvPr>
            <p:ph type="sldNum" sz="quarter" idx="12"/>
          </p:nvPr>
        </p:nvSpPr>
        <p:spPr>
          <a:ln/>
        </p:spPr>
        <p:txBody>
          <a:bodyPr/>
          <a:lstStyle>
            <a:lvl1pPr>
              <a:defRPr/>
            </a:lvl1pPr>
          </a:lstStyle>
          <a:p>
            <a:pPr>
              <a:defRPr/>
            </a:pPr>
            <a:fld id="{B5694B09-DDCA-463B-A0FD-225071502900}" type="slidenum">
              <a:rPr lang="tr-TR" smtClean="0"/>
              <a:pPr>
                <a:defRPr/>
              </a:pPr>
              <a:t>‹#›</a:t>
            </a:fld>
            <a:endParaRPr lang="tr-TR"/>
          </a:p>
        </p:txBody>
      </p:sp>
    </p:spTree>
    <p:extLst>
      <p:ext uri="{BB962C8B-B14F-4D97-AF65-F5344CB8AC3E}">
        <p14:creationId xmlns:p14="http://schemas.microsoft.com/office/powerpoint/2010/main" val="247452489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fourObj" preserve="1">
  <p:cSld name="Başlık, 4 İçerik">
    <p:spTree>
      <p:nvGrpSpPr>
        <p:cNvPr id="1" name=""/>
        <p:cNvGrpSpPr/>
        <p:nvPr/>
      </p:nvGrpSpPr>
      <p:grpSpPr>
        <a:xfrm>
          <a:off x="0" y="0"/>
          <a:ext cx="0" cy="0"/>
          <a:chOff x="0" y="0"/>
          <a:chExt cx="0" cy="0"/>
        </a:xfrm>
      </p:grpSpPr>
      <p:sp>
        <p:nvSpPr>
          <p:cNvPr id="2" name="Başlık 1"/>
          <p:cNvSpPr>
            <a:spLocks noGrp="1"/>
          </p:cNvSpPr>
          <p:nvPr>
            <p:ph type="title" sz="quarter"/>
          </p:nvPr>
        </p:nvSpPr>
        <p:spPr>
          <a:xfrm>
            <a:off x="457200" y="277813"/>
            <a:ext cx="8229600" cy="1143000"/>
          </a:xfrm>
        </p:spPr>
        <p:txBody>
          <a:bodyPr/>
          <a:lstStyle/>
          <a:p>
            <a:r>
              <a:rPr lang="tr-TR"/>
              <a:t>Asıl başlık stili için tıklatın</a:t>
            </a:r>
          </a:p>
        </p:txBody>
      </p:sp>
      <p:sp>
        <p:nvSpPr>
          <p:cNvPr id="3" name="İçerik Yer Tutucusu 2"/>
          <p:cNvSpPr>
            <a:spLocks noGrp="1"/>
          </p:cNvSpPr>
          <p:nvPr>
            <p:ph sz="quarter" idx="1"/>
          </p:nvPr>
        </p:nvSpPr>
        <p:spPr>
          <a:xfrm>
            <a:off x="457200" y="1600202"/>
            <a:ext cx="4038600" cy="2189163"/>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quarter" idx="2"/>
          </p:nvPr>
        </p:nvSpPr>
        <p:spPr>
          <a:xfrm>
            <a:off x="4648200" y="1600202"/>
            <a:ext cx="4038600" cy="2189163"/>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İçerik Yer Tutucusu 4"/>
          <p:cNvSpPr>
            <a:spLocks noGrp="1"/>
          </p:cNvSpPr>
          <p:nvPr>
            <p:ph sz="quarter" idx="3"/>
          </p:nvPr>
        </p:nvSpPr>
        <p:spPr>
          <a:xfrm>
            <a:off x="457200" y="3941763"/>
            <a:ext cx="4038600" cy="218916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6" name="İçerik Yer Tutucusu 5"/>
          <p:cNvSpPr>
            <a:spLocks noGrp="1"/>
          </p:cNvSpPr>
          <p:nvPr>
            <p:ph sz="quarter" idx="4"/>
          </p:nvPr>
        </p:nvSpPr>
        <p:spPr>
          <a:xfrm>
            <a:off x="4648200" y="3941763"/>
            <a:ext cx="4038600" cy="218916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7" name="Rectangle 44"/>
          <p:cNvSpPr>
            <a:spLocks noGrp="1" noChangeArrowheads="1"/>
          </p:cNvSpPr>
          <p:nvPr>
            <p:ph type="dt" sz="half" idx="10"/>
          </p:nvPr>
        </p:nvSpPr>
        <p:spPr>
          <a:ln/>
        </p:spPr>
        <p:txBody>
          <a:bodyPr/>
          <a:lstStyle>
            <a:lvl1pPr>
              <a:defRPr/>
            </a:lvl1pPr>
          </a:lstStyle>
          <a:p>
            <a:pPr>
              <a:defRPr/>
            </a:pPr>
            <a:fld id="{37B4A527-8F12-4586-8896-F9A7002F02D4}" type="datetime1">
              <a:rPr lang="en-US" smtClean="0"/>
              <a:t>2/28/2020</a:t>
            </a:fld>
            <a:endParaRPr lang="tr-TR"/>
          </a:p>
        </p:txBody>
      </p:sp>
      <p:sp>
        <p:nvSpPr>
          <p:cNvPr id="8"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9" name="Rectangle 46"/>
          <p:cNvSpPr>
            <a:spLocks noGrp="1" noChangeArrowheads="1"/>
          </p:cNvSpPr>
          <p:nvPr>
            <p:ph type="sldNum" sz="quarter" idx="12"/>
          </p:nvPr>
        </p:nvSpPr>
        <p:spPr>
          <a:ln/>
        </p:spPr>
        <p:txBody>
          <a:bodyPr/>
          <a:lstStyle>
            <a:lvl1pPr>
              <a:defRPr/>
            </a:lvl1pPr>
          </a:lstStyle>
          <a:p>
            <a:pPr>
              <a:defRPr/>
            </a:pPr>
            <a:fld id="{1DFE3CA1-1F67-46BC-B6F2-EBF60CBDD860}" type="slidenum">
              <a:rPr lang="tr-TR" smtClean="0"/>
              <a:pPr>
                <a:defRPr/>
              </a:pPr>
              <a:t>‹#›</a:t>
            </a:fld>
            <a:endParaRPr lang="tr-TR"/>
          </a:p>
        </p:txBody>
      </p:sp>
    </p:spTree>
    <p:extLst>
      <p:ext uri="{BB962C8B-B14F-4D97-AF65-F5344CB8AC3E}">
        <p14:creationId xmlns:p14="http://schemas.microsoft.com/office/powerpoint/2010/main" val="217563434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Başlık Slaydı">
    <p:spTree>
      <p:nvGrpSpPr>
        <p:cNvPr id="1" name=""/>
        <p:cNvGrpSpPr/>
        <p:nvPr/>
      </p:nvGrpSpPr>
      <p:grpSpPr>
        <a:xfrm>
          <a:off x="0" y="0"/>
          <a:ext cx="0" cy="0"/>
          <a:chOff x="0" y="0"/>
          <a:chExt cx="0" cy="0"/>
        </a:xfrm>
      </p:grpSpPr>
      <p:sp>
        <p:nvSpPr>
          <p:cNvPr id="7" name="Metin Yer Tutucusu 11"/>
          <p:cNvSpPr>
            <a:spLocks noGrp="1"/>
          </p:cNvSpPr>
          <p:nvPr>
            <p:ph idx="1"/>
          </p:nvPr>
        </p:nvSpPr>
        <p:spPr>
          <a:xfrm>
            <a:off x="410935" y="1299507"/>
            <a:ext cx="7886700" cy="1179054"/>
          </a:xfrm>
          <a:prstGeom prst="rect">
            <a:avLst/>
          </a:prstGeom>
        </p:spPr>
        <p:txBody>
          <a:bodyPr rIns="0" anchor="b" anchorCtr="0">
            <a:noAutofit/>
          </a:bodyPr>
          <a:lstStyle>
            <a:lvl1pPr marL="0" indent="0" algn="l">
              <a:buNone/>
              <a:defRPr sz="2000" b="0" i="0" baseline="0">
                <a:latin typeface="Arial" panose="020B0604020202020204" pitchFamily="34" charset="0"/>
                <a:cs typeface="Arial" panose="020B0604020202020204" pitchFamily="34" charset="0"/>
              </a:defRPr>
            </a:lvl1pPr>
          </a:lstStyle>
          <a:p>
            <a:pPr lvl="0"/>
            <a:r>
              <a:rPr lang="tr-TR" noProof="0" smtClean="0"/>
              <a:t>Asıl metin stillerini düzenle</a:t>
            </a:r>
          </a:p>
        </p:txBody>
      </p:sp>
      <p:sp>
        <p:nvSpPr>
          <p:cNvPr id="9" name="Başlık Yer Tutucusu 10"/>
          <p:cNvSpPr>
            <a:spLocks noGrp="1"/>
          </p:cNvSpPr>
          <p:nvPr>
            <p:ph type="title"/>
          </p:nvPr>
        </p:nvSpPr>
        <p:spPr>
          <a:xfrm>
            <a:off x="410935" y="370117"/>
            <a:ext cx="7886700" cy="673965"/>
          </a:xfrm>
          <a:prstGeom prst="rect">
            <a:avLst/>
          </a:prstGeom>
        </p:spPr>
        <p:txBody>
          <a:bodyPr rIns="0" anchor="b" anchorCtr="0">
            <a:normAutofit/>
          </a:bodyPr>
          <a:lstStyle>
            <a:lvl1pPr>
              <a:defRPr sz="2400"/>
            </a:lvl1pPr>
          </a:lstStyle>
          <a:p>
            <a:pPr lvl="0"/>
            <a:r>
              <a:rPr lang="tr-TR" smtClean="0"/>
              <a:t>Asıl başlık stili için tıklatın</a:t>
            </a:r>
            <a:endParaRPr lang="tr-TR" dirty="0"/>
          </a:p>
        </p:txBody>
      </p:sp>
    </p:spTree>
    <p:extLst>
      <p:ext uri="{BB962C8B-B14F-4D97-AF65-F5344CB8AC3E}">
        <p14:creationId xmlns:p14="http://schemas.microsoft.com/office/powerpoint/2010/main" val="233627385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cSld name="Özel Düze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dirty="0"/>
          </a:p>
        </p:txBody>
      </p:sp>
    </p:spTree>
    <p:extLst>
      <p:ext uri="{BB962C8B-B14F-4D97-AF65-F5344CB8AC3E}">
        <p14:creationId xmlns:p14="http://schemas.microsoft.com/office/powerpoint/2010/main" val="1954219885"/>
      </p:ext>
    </p:extLst>
  </p:cSld>
  <p:clrMapOvr>
    <a:masterClrMapping/>
  </p:clrMapOvr>
  <p:hf sldNum="0" hdr="0" dt="0"/>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tr-TR"/>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13212512-3B4A-4C0D-950D-6FFEACF07EB0}" type="datetime1">
              <a:rPr lang="en-US" smtClean="0"/>
              <a:t>2/28/2020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80110625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sz="2400"/>
            </a:lvl1pPr>
          </a:lstStyle>
          <a:p>
            <a:r>
              <a:rPr lang="tr-TR" dirty="0" smtClean="0"/>
              <a:t>Asıl başlık stili için tıklatın</a:t>
            </a:r>
            <a:endParaRPr lang="tr-TR" dirty="0"/>
          </a:p>
        </p:txBody>
      </p:sp>
      <p:sp>
        <p:nvSpPr>
          <p:cNvPr id="3" name="İçerik Yer Tutucusu 2"/>
          <p:cNvSpPr>
            <a:spLocks noGrp="1"/>
          </p:cNvSpPr>
          <p:nvPr>
            <p:ph idx="1"/>
          </p:nvPr>
        </p:nvSpPr>
        <p:spPr>
          <a:xfrm>
            <a:off x="1066800" y="1981200"/>
            <a:ext cx="7543800" cy="4114800"/>
          </a:xfrm>
          <a:prstGeom prst="rect">
            <a:avLst/>
          </a:prstGeom>
        </p:spPr>
        <p:txBody>
          <a:bodyPr/>
          <a:lstStyle>
            <a:lvl1pPr marL="228600" indent="-22860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1pPr>
            <a:lvl2pPr marL="685800" indent="-22860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2pPr>
            <a:lvl3pPr marL="1143000" indent="-22860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3pPr>
            <a:lvl4pPr marL="1600200" indent="-22860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4pPr>
            <a:lvl5pPr marL="2057400" indent="-22860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5pPr>
          </a:lstStyle>
          <a:p>
            <a:pPr lvl="0"/>
            <a:r>
              <a:rPr lang="tr-TR" dirty="0" smtClean="0"/>
              <a:t>Asıl metin stillerini düzenle</a:t>
            </a:r>
          </a:p>
          <a:p>
            <a:pPr lvl="1"/>
            <a:r>
              <a:rPr lang="tr-TR" dirty="0" smtClean="0"/>
              <a:t>İkinci düzey</a:t>
            </a:r>
          </a:p>
          <a:p>
            <a:pPr lvl="2"/>
            <a:r>
              <a:rPr lang="tr-TR" dirty="0" smtClean="0"/>
              <a:t>Üçüncü düzey</a:t>
            </a:r>
          </a:p>
          <a:p>
            <a:pPr lvl="3"/>
            <a:r>
              <a:rPr lang="tr-TR" dirty="0" smtClean="0"/>
              <a:t>Dördüncü düzey</a:t>
            </a:r>
          </a:p>
          <a:p>
            <a:pPr lvl="4"/>
            <a:r>
              <a:rPr lang="tr-TR" dirty="0" smtClean="0"/>
              <a:t>Beşinci düzey</a:t>
            </a:r>
            <a:endParaRPr lang="tr-TR" dirty="0"/>
          </a:p>
        </p:txBody>
      </p:sp>
      <p:sp>
        <p:nvSpPr>
          <p:cNvPr id="4" name="Rectangle 17"/>
          <p:cNvSpPr>
            <a:spLocks noGrp="1" noChangeArrowheads="1"/>
          </p:cNvSpPr>
          <p:nvPr>
            <p:ph type="dt" sz="half" idx="10"/>
          </p:nvPr>
        </p:nvSpPr>
        <p:spPr>
          <a:xfrm>
            <a:off x="1066800" y="6248400"/>
            <a:ext cx="1905000" cy="457200"/>
          </a:xfrm>
          <a:prstGeom prst="rect">
            <a:avLst/>
          </a:prstGeom>
          <a:ln/>
        </p:spPr>
        <p:txBody>
          <a:bodyPr/>
          <a:lstStyle>
            <a:lvl1pPr>
              <a:defRPr/>
            </a:lvl1pPr>
          </a:lstStyle>
          <a:p>
            <a:pPr>
              <a:defRPr/>
            </a:pPr>
            <a:endParaRPr lang="tr-TR"/>
          </a:p>
        </p:txBody>
      </p:sp>
      <p:sp>
        <p:nvSpPr>
          <p:cNvPr id="5" name="Rectangle 18"/>
          <p:cNvSpPr>
            <a:spLocks noGrp="1" noChangeArrowheads="1"/>
          </p:cNvSpPr>
          <p:nvPr>
            <p:ph type="ftr" sz="quarter" idx="11"/>
          </p:nvPr>
        </p:nvSpPr>
        <p:spPr>
          <a:xfrm>
            <a:off x="3429000" y="6248400"/>
            <a:ext cx="2895600" cy="457200"/>
          </a:xfrm>
          <a:prstGeom prst="rect">
            <a:avLst/>
          </a:prstGeom>
          <a:ln/>
        </p:spPr>
        <p:txBody>
          <a:bodyPr/>
          <a:lstStyle>
            <a:lvl1pPr>
              <a:defRPr/>
            </a:lvl1pPr>
          </a:lstStyle>
          <a:p>
            <a:pPr>
              <a:defRPr/>
            </a:pPr>
            <a:endParaRPr lang="tr-TR"/>
          </a:p>
        </p:txBody>
      </p:sp>
      <p:sp>
        <p:nvSpPr>
          <p:cNvPr id="6" name="Rectangle 19"/>
          <p:cNvSpPr>
            <a:spLocks noGrp="1" noChangeArrowheads="1"/>
          </p:cNvSpPr>
          <p:nvPr>
            <p:ph type="sldNum" sz="quarter" idx="12"/>
          </p:nvPr>
        </p:nvSpPr>
        <p:spPr>
          <a:xfrm>
            <a:off x="6705600" y="6248400"/>
            <a:ext cx="1905000" cy="457200"/>
          </a:xfrm>
          <a:prstGeom prst="rect">
            <a:avLst/>
          </a:prstGeom>
          <a:ln/>
        </p:spPr>
        <p:txBody>
          <a:bodyPr/>
          <a:lstStyle>
            <a:lvl1pPr>
              <a:defRPr/>
            </a:lvl1pPr>
          </a:lstStyle>
          <a:p>
            <a:pPr>
              <a:defRPr/>
            </a:pPr>
            <a:fld id="{67F7C0EF-15DE-425E-A602-6416008CF6C9}" type="slidenum">
              <a:rPr lang="tr-TR" altLang="tr-TR"/>
              <a:pPr>
                <a:defRPr/>
              </a:pPr>
              <a:t>‹#›</a:t>
            </a:fld>
            <a:endParaRPr lang="tr-TR" altLang="tr-TR"/>
          </a:p>
        </p:txBody>
      </p:sp>
    </p:spTree>
    <p:extLst>
      <p:ext uri="{BB962C8B-B14F-4D97-AF65-F5344CB8AC3E}">
        <p14:creationId xmlns:p14="http://schemas.microsoft.com/office/powerpoint/2010/main" val="40457147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Date Placeholder 4"/>
          <p:cNvSpPr>
            <a:spLocks noGrp="1"/>
          </p:cNvSpPr>
          <p:nvPr>
            <p:ph type="dt" sz="half" idx="10"/>
          </p:nvPr>
        </p:nvSpPr>
        <p:spPr/>
        <p:txBody>
          <a:bodyPr/>
          <a:lstStyle/>
          <a:p>
            <a:fld id="{FEB19078-E88E-432E-B463-E382E09B18DC}" type="datetime1">
              <a:rPr lang="en-US" smtClean="0"/>
              <a:t>2/28/2020</a:t>
            </a:fld>
            <a:endParaRPr lang="en-US"/>
          </a:p>
        </p:txBody>
      </p:sp>
      <p:sp>
        <p:nvSpPr>
          <p:cNvPr id="6" name="Footer Placeholder 5"/>
          <p:cNvSpPr>
            <a:spLocks noGrp="1"/>
          </p:cNvSpPr>
          <p:nvPr>
            <p:ph type="ftr" sz="quarter" idx="11"/>
          </p:nvPr>
        </p:nvSpPr>
        <p:spPr/>
        <p:txBody>
          <a:bodyPr/>
          <a:lstStyle/>
          <a:p>
            <a:r>
              <a:rPr lang="en-US"/>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9026643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7" name="Date Placeholder 6"/>
          <p:cNvSpPr>
            <a:spLocks noGrp="1"/>
          </p:cNvSpPr>
          <p:nvPr>
            <p:ph type="dt" sz="half" idx="10"/>
          </p:nvPr>
        </p:nvSpPr>
        <p:spPr/>
        <p:txBody>
          <a:bodyPr/>
          <a:lstStyle/>
          <a:p>
            <a:fld id="{32BF88A8-F742-4F69-A35B-1B28FBF07202}" type="datetime1">
              <a:rPr lang="en-US" smtClean="0"/>
              <a:t>2/28/2020</a:t>
            </a:fld>
            <a:endParaRPr lang="en-US"/>
          </a:p>
        </p:txBody>
      </p:sp>
      <p:sp>
        <p:nvSpPr>
          <p:cNvPr id="8" name="Footer Placeholder 7"/>
          <p:cNvSpPr>
            <a:spLocks noGrp="1"/>
          </p:cNvSpPr>
          <p:nvPr>
            <p:ph type="ftr" sz="quarter" idx="11"/>
          </p:nvPr>
        </p:nvSpPr>
        <p:spPr/>
        <p:txBody>
          <a:bodyPr/>
          <a:lstStyle/>
          <a:p>
            <a:r>
              <a:rPr lang="en-US"/>
              <a:t>Prof. Dr. Harun TANRIVERMİŞ, Yrd. Doç. Dr. Yeşim ALİEFENDİOĞLU Ekonomi I 2016-2017 Güz Dönemi</a:t>
            </a:r>
          </a:p>
        </p:txBody>
      </p:sp>
      <p:sp>
        <p:nvSpPr>
          <p:cNvPr id="9" name="Slide Number Placeholder 8"/>
          <p:cNvSpPr>
            <a:spLocks noGrp="1"/>
          </p:cNvSpPr>
          <p:nvPr>
            <p:ph type="sldNum" sz="quarter" idx="12"/>
          </p:nvPr>
        </p:nvSpPr>
        <p:spPr/>
        <p:txBody>
          <a:bodyPr/>
          <a:lstStyle/>
          <a:p>
            <a:fld id="{450E119D-8EDB-4D0A-AB54-479909DD9FBC}" type="slidenum">
              <a:rPr lang="en-US" smtClean="0"/>
              <a:t>‹#›</a:t>
            </a:fld>
            <a:endParaRPr lang="en-US"/>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43776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246C0540-C812-4A10-A4A2-8F2918206376}" type="datetime1">
              <a:rPr lang="en-US" smtClean="0"/>
              <a:t>2/28/2020</a:t>
            </a:fld>
            <a:endParaRPr lang="en-US"/>
          </a:p>
        </p:txBody>
      </p:sp>
      <p:sp>
        <p:nvSpPr>
          <p:cNvPr id="4" name="Footer Placeholder 3"/>
          <p:cNvSpPr>
            <a:spLocks noGrp="1"/>
          </p:cNvSpPr>
          <p:nvPr>
            <p:ph type="ftr" sz="quarter" idx="11"/>
          </p:nvPr>
        </p:nvSpPr>
        <p:spPr/>
        <p:txBody>
          <a:bodyPr/>
          <a:lstStyle/>
          <a:p>
            <a:r>
              <a:rPr lang="en-US"/>
              <a:t>Prof. Dr. Harun TANRIVERMİŞ, Yrd. Doç. Dr. Yeşim ALİEFENDİOĞLU Ekonomi I 2016-2017 Güz Dönemi</a:t>
            </a:r>
          </a:p>
        </p:txBody>
      </p:sp>
      <p:sp>
        <p:nvSpPr>
          <p:cNvPr id="5" name="Slide Number Placeholder 4"/>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0046229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80DDDF-7A43-4041-A150-A5265DD17B5B}" type="datetime1">
              <a:rPr lang="en-US" smtClean="0"/>
              <a:t>2/28/2020</a:t>
            </a:fld>
            <a:endParaRPr lang="en-US"/>
          </a:p>
        </p:txBody>
      </p:sp>
      <p:sp>
        <p:nvSpPr>
          <p:cNvPr id="3" name="Footer Placeholder 2"/>
          <p:cNvSpPr>
            <a:spLocks noGrp="1"/>
          </p:cNvSpPr>
          <p:nvPr>
            <p:ph type="ftr" sz="quarter" idx="11"/>
          </p:nvPr>
        </p:nvSpPr>
        <p:spPr/>
        <p:txBody>
          <a:bodyPr/>
          <a:lstStyle/>
          <a:p>
            <a:r>
              <a:rPr lang="en-US"/>
              <a:t>Prof. Dr. Harun TANRIVERMİŞ, Yrd. Doç. Dr. Yeşim ALİEFENDİOĞLU Ekonomi I 2016-2017 Güz Dönemi</a:t>
            </a:r>
          </a:p>
        </p:txBody>
      </p:sp>
      <p:sp>
        <p:nvSpPr>
          <p:cNvPr id="4" name="Slide Number Placeholder 3"/>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4838819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tr-TR"/>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737B923B-C384-40AA-8590-01472514B94D}" type="datetime1">
              <a:rPr lang="en-US" smtClean="0"/>
              <a:t>2/28/2020</a:t>
            </a:fld>
            <a:endParaRPr lang="en-US"/>
          </a:p>
        </p:txBody>
      </p:sp>
      <p:sp>
        <p:nvSpPr>
          <p:cNvPr id="6" name="Footer Placeholder 5"/>
          <p:cNvSpPr>
            <a:spLocks noGrp="1"/>
          </p:cNvSpPr>
          <p:nvPr>
            <p:ph type="ftr" sz="quarter" idx="11"/>
          </p:nvPr>
        </p:nvSpPr>
        <p:spPr/>
        <p:txBody>
          <a:bodyPr/>
          <a:lstStyle/>
          <a:p>
            <a:r>
              <a:rPr lang="en-US"/>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94325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tr-TR"/>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E3210B27-1C63-4458-A0DE-D05A3D5ED342}" type="datetime1">
              <a:rPr lang="en-US" smtClean="0"/>
              <a:t>2/28/2020</a:t>
            </a:fld>
            <a:endParaRPr lang="en-US"/>
          </a:p>
        </p:txBody>
      </p:sp>
      <p:sp>
        <p:nvSpPr>
          <p:cNvPr id="6" name="Footer Placeholder 5"/>
          <p:cNvSpPr>
            <a:spLocks noGrp="1"/>
          </p:cNvSpPr>
          <p:nvPr>
            <p:ph type="ftr" sz="quarter" idx="11"/>
          </p:nvPr>
        </p:nvSpPr>
        <p:spPr/>
        <p:txBody>
          <a:bodyPr/>
          <a:lstStyle/>
          <a:p>
            <a:r>
              <a:rPr lang="en-US"/>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7582204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slideLayout" Target="../slideLayouts/slideLayout25.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6" Type="http://schemas.openxmlformats.org/officeDocument/2006/relationships/theme" Target="../theme/theme2.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slideLayout" Target="../slideLayouts/slideLayout2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slideLayout" Target="../slideLayouts/slideLayout26.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30.xml"/><Relationship Id="rId2" Type="http://schemas.openxmlformats.org/officeDocument/2006/relationships/slideLayout" Target="../slideLayouts/slideLayout29.xml"/><Relationship Id="rId1" Type="http://schemas.openxmlformats.org/officeDocument/2006/relationships/slideLayout" Target="../slideLayouts/slideLayout28.xml"/><Relationship Id="rId5" Type="http://schemas.openxmlformats.org/officeDocument/2006/relationships/image" Target="../media/image2.jpeg"/><Relationship Id="rId4"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D5BA3AE7-9ECF-44E5-AA35-A658ADA8F751}" type="datetime1">
              <a:rPr lang="en-US" smtClean="0"/>
              <a:t>2/28/2020</a:t>
            </a:fld>
            <a:endParaRPr lang="en-US"/>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r>
              <a:rPr lang="en-US"/>
              <a:t>Prof. Dr. Harun TANRIVERMİŞ, Yrd. Doç. Dr. Yeşim ALİEFENDİOĞLU Ekonomi I 2016-2017 Güz Dönemi</a:t>
            </a:r>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450E119D-8EDB-4D0A-AB54-479909DD9FBC}" type="slidenum">
              <a:rPr lang="en-US" smtClean="0"/>
              <a:t>‹#›</a:t>
            </a:fld>
            <a:endParaRPr lang="en-US"/>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63282708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89" r:id="rId12"/>
  </p:sldLayoutIdLst>
  <p:hf sldNum="0" hdr="0" dt="0"/>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39369955-C8A4-4023-9F6B-3A82C0FA9480}" type="datetime1">
              <a:rPr lang="en-US" smtClean="0"/>
              <a:t>2/28/2020</a:t>
            </a:fld>
            <a:endParaRPr lang="tr-TR"/>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r>
              <a:rPr lang="tr-TR"/>
              <a:t>Prof. Dr. Harun TANRIVERMİŞ, Yrd. Doç. Dr. Yeşim ALİEFENDİOĞLU Ekonomi I 2016-2017 Güz Dönemi</a:t>
            </a:r>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B1DEFA8C-F947-479F-BE07-76B6B3F80BF1}" type="slidenum">
              <a:rPr lang="tr-TR" smtClean="0"/>
              <a:pPr/>
              <a:t>‹#›</a:t>
            </a:fld>
            <a:endParaRPr lang="tr-TR"/>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941729721"/>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 id="2147483687" r:id="rId14"/>
    <p:sldLayoutId id="2147483688" r:id="rId15"/>
  </p:sldLayoutIdLst>
  <p:hf sldNum="0" hdr="0" dt="0"/>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Resim 6"/>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0" y="2"/>
            <a:ext cx="9144000" cy="685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57028069"/>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Lst>
  <p:hf sldNum="0" hdr="0" dt="0"/>
  <p:txStyles>
    <p:titleStyle>
      <a:lvl1pPr algn="l" rtl="0" eaLnBrk="1" fontAlgn="base" hangingPunct="1">
        <a:lnSpc>
          <a:spcPct val="90000"/>
        </a:lnSpc>
        <a:spcBef>
          <a:spcPct val="0"/>
        </a:spcBef>
        <a:spcAft>
          <a:spcPct val="0"/>
        </a:spcAft>
        <a:defRPr lang="tr-TR" sz="2000" b="1" kern="1200" dirty="0">
          <a:solidFill>
            <a:srgbClr val="160093"/>
          </a:solidFill>
          <a:latin typeface="Arial"/>
          <a:ea typeface="ＭＳ Ｐゴシック" charset="0"/>
          <a:cs typeface="Arial"/>
        </a:defRPr>
      </a:lvl1pPr>
      <a:lvl2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2pPr>
      <a:lvl3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3pPr>
      <a:lvl4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4pPr>
      <a:lvl5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5pPr>
      <a:lvl6pPr marL="4572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6pPr>
      <a:lvl7pPr marL="9144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7pPr>
      <a:lvl8pPr marL="13716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8pPr>
      <a:lvl9pPr marL="18288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9pPr>
    </p:titleStyle>
    <p:bodyStyle>
      <a:lvl1pPr marL="228600" indent="-228600" algn="l" rtl="0" eaLnBrk="1" fontAlgn="base" hangingPunct="1">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1" fontAlgn="base" hangingPunct="1">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1" fontAlgn="base" hangingPunct="1">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30.xml"/></Relationships>
</file>

<file path=ppt/slides/_rels/slide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30.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Dikdörtgen 13"/>
          <p:cNvSpPr/>
          <p:nvPr/>
        </p:nvSpPr>
        <p:spPr>
          <a:xfrm>
            <a:off x="0" y="1453499"/>
            <a:ext cx="9144000" cy="2074414"/>
          </a:xfrm>
          <a:prstGeom prst="rect">
            <a:avLst/>
          </a:prstGeom>
        </p:spPr>
        <p:txBody>
          <a:bodyPr wrap="square">
            <a:spAutoFit/>
          </a:bodyPr>
          <a:lstStyle/>
          <a:p>
            <a:pPr marL="0" lvl="1" algn="ctr">
              <a:spcBef>
                <a:spcPct val="20000"/>
              </a:spcBef>
              <a:buClr>
                <a:schemeClr val="accent1"/>
              </a:buClr>
            </a:pPr>
            <a:r>
              <a:rPr lang="tr-TR" sz="2800" b="1" dirty="0">
                <a:latin typeface="Arial" panose="020B0604020202020204" pitchFamily="34" charset="0"/>
                <a:cs typeface="Arial" panose="020B0604020202020204" pitchFamily="34" charset="0"/>
              </a:rPr>
              <a:t>	</a:t>
            </a:r>
          </a:p>
          <a:p>
            <a:pPr marL="0" lvl="1" algn="ctr">
              <a:spcBef>
                <a:spcPct val="20000"/>
              </a:spcBef>
              <a:buClr>
                <a:schemeClr val="accent1"/>
              </a:buClr>
            </a:pPr>
            <a:r>
              <a:rPr lang="tr-TR" sz="2800" b="1" dirty="0" smtClean="0">
                <a:latin typeface="Arial" panose="020B0604020202020204" pitchFamily="34" charset="0"/>
                <a:cs typeface="Arial" panose="020B0604020202020204" pitchFamily="34" charset="0"/>
              </a:rPr>
              <a:t>11. </a:t>
            </a:r>
            <a:r>
              <a:rPr lang="tr-TR" sz="2800" b="1" dirty="0" smtClean="0">
                <a:latin typeface="Arial" panose="020B0604020202020204" pitchFamily="34" charset="0"/>
                <a:cs typeface="Arial" panose="020B0604020202020204" pitchFamily="34" charset="0"/>
              </a:rPr>
              <a:t>HAFTA</a:t>
            </a:r>
          </a:p>
          <a:p>
            <a:pPr marL="0" lvl="1" algn="ctr">
              <a:spcBef>
                <a:spcPct val="20000"/>
              </a:spcBef>
              <a:buClr>
                <a:schemeClr val="accent1"/>
              </a:buClr>
            </a:pPr>
            <a:endParaRPr lang="tr-TR" sz="2800" b="1" dirty="0">
              <a:latin typeface="Arial" panose="020B0604020202020204" pitchFamily="34" charset="0"/>
              <a:cs typeface="Arial" panose="020B0604020202020204" pitchFamily="34" charset="0"/>
            </a:endParaRPr>
          </a:p>
          <a:p>
            <a:pPr marL="0" lvl="1" algn="ctr">
              <a:spcBef>
                <a:spcPct val="20000"/>
              </a:spcBef>
              <a:buClr>
                <a:schemeClr val="accent1"/>
              </a:buClr>
            </a:pPr>
            <a:r>
              <a:rPr lang="tr-TR" sz="2800" b="1" dirty="0" smtClean="0">
                <a:latin typeface="Arial" panose="020B0604020202020204" pitchFamily="34" charset="0"/>
                <a:cs typeface="Arial" panose="020B0604020202020204" pitchFamily="34" charset="0"/>
              </a:rPr>
              <a:t>Betonda Yangına Dayalı Korozyon </a:t>
            </a:r>
            <a:endParaRPr lang="tr-TR" sz="28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70476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kdörtgen 12"/>
          <p:cNvSpPr/>
          <p:nvPr/>
        </p:nvSpPr>
        <p:spPr>
          <a:xfrm>
            <a:off x="-102239" y="647598"/>
            <a:ext cx="10053405" cy="369332"/>
          </a:xfrm>
          <a:prstGeom prst="rect">
            <a:avLst/>
          </a:prstGeom>
        </p:spPr>
        <p:txBody>
          <a:bodyPr/>
          <a:lstStyle/>
          <a:p>
            <a:pPr lvl="1"/>
            <a:endParaRPr lang="en-US" dirty="0"/>
          </a:p>
        </p:txBody>
      </p:sp>
      <p:sp>
        <p:nvSpPr>
          <p:cNvPr id="4" name="Dikdörtgen 3"/>
          <p:cNvSpPr/>
          <p:nvPr/>
        </p:nvSpPr>
        <p:spPr>
          <a:xfrm>
            <a:off x="313081" y="1265736"/>
            <a:ext cx="4069138" cy="3785652"/>
          </a:xfrm>
          <a:prstGeom prst="rect">
            <a:avLst/>
          </a:prstGeom>
        </p:spPr>
        <p:txBody>
          <a:bodyPr wrap="square">
            <a:spAutoFit/>
          </a:bodyPr>
          <a:lstStyle/>
          <a:p>
            <a:pPr marL="342900" indent="-342900" algn="just">
              <a:spcBef>
                <a:spcPts val="600"/>
              </a:spcBef>
              <a:spcAft>
                <a:spcPts val="600"/>
              </a:spcAft>
              <a:buClr>
                <a:srgbClr val="000099"/>
              </a:buClr>
              <a:buFont typeface="Wingdings" panose="05000000000000000000" pitchFamily="2" charset="2"/>
              <a:buChar char="q"/>
            </a:pPr>
            <a:r>
              <a:rPr lang="tr-TR" sz="2000" spc="-50" dirty="0" smtClean="0">
                <a:latin typeface="Arial" panose="020B0604020202020204" pitchFamily="34" charset="0"/>
                <a:ea typeface="Trebuchet MS" panose="020B0603020202020204" pitchFamily="34" charset="0"/>
                <a:cs typeface="Arial" panose="020B0604020202020204" pitchFamily="34" charset="0"/>
              </a:rPr>
              <a:t>Beton yangın sırasında yüksek sıcaklıklara maruz kaldığı zaman, içinde yer alan suyun buharlaşması sonucu </a:t>
            </a:r>
            <a:r>
              <a:rPr lang="tr-TR" sz="2000" spc="-50" dirty="0" err="1" smtClean="0">
                <a:latin typeface="Arial" panose="020B0604020202020204" pitchFamily="34" charset="0"/>
                <a:ea typeface="Trebuchet MS" panose="020B0603020202020204" pitchFamily="34" charset="0"/>
                <a:cs typeface="Arial" panose="020B0604020202020204" pitchFamily="34" charset="0"/>
              </a:rPr>
              <a:t>rötreye</a:t>
            </a:r>
            <a:r>
              <a:rPr lang="tr-TR" sz="2000" spc="-50" dirty="0" smtClean="0">
                <a:latin typeface="Arial" panose="020B0604020202020204" pitchFamily="34" charset="0"/>
                <a:ea typeface="Trebuchet MS" panose="020B0603020202020204" pitchFamily="34" charset="0"/>
                <a:cs typeface="Arial" panose="020B0604020202020204" pitchFamily="34" charset="0"/>
              </a:rPr>
              <a:t> uğrar ve yükselen sıcaklıklarda kümülatif bir şekilde hasara uğrar. Yangının beton üzerindeki etkisinde, ulaşılan sıcaklığa ve çimento cinsi, su/çimento oranı, agrega cinsi, çimento içeriği ile pas payı kadar sıcaklığın devam ettiği sürede önemlidir</a:t>
            </a:r>
            <a:r>
              <a:rPr lang="tr-TR" sz="2000" spc="-50" dirty="0">
                <a:latin typeface="Arial" panose="020B0604020202020204" pitchFamily="34" charset="0"/>
                <a:ea typeface="Trebuchet MS" panose="020B0603020202020204" pitchFamily="34" charset="0"/>
                <a:cs typeface="Arial" panose="020B0604020202020204" pitchFamily="34" charset="0"/>
              </a:rPr>
              <a:t>.</a:t>
            </a:r>
            <a:endParaRPr lang="tr-TR" sz="2000" spc="-50" dirty="0">
              <a:latin typeface="Arial" panose="020B0604020202020204" pitchFamily="34" charset="0"/>
              <a:ea typeface="Trebuchet MS" panose="020B0603020202020204" pitchFamily="34" charset="0"/>
              <a:cs typeface="Arial" panose="020B0604020202020204" pitchFamily="34" charset="0"/>
            </a:endParaRPr>
          </a:p>
        </p:txBody>
      </p:sp>
      <p:sp>
        <p:nvSpPr>
          <p:cNvPr id="11" name="Dikdörtgen 10"/>
          <p:cNvSpPr/>
          <p:nvPr/>
        </p:nvSpPr>
        <p:spPr>
          <a:xfrm>
            <a:off x="313081" y="702412"/>
            <a:ext cx="8517837" cy="424732"/>
          </a:xfrm>
          <a:prstGeom prst="rect">
            <a:avLst/>
          </a:prstGeom>
        </p:spPr>
        <p:txBody>
          <a:bodyPr/>
          <a:lstStyle/>
          <a:p>
            <a:pPr fontAlgn="base">
              <a:lnSpc>
                <a:spcPct val="90000"/>
              </a:lnSpc>
              <a:spcBef>
                <a:spcPct val="0"/>
              </a:spcBef>
              <a:spcAft>
                <a:spcPct val="0"/>
              </a:spcAft>
            </a:pPr>
            <a:r>
              <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rPr>
              <a:t>Yangına Dayalı Korozyon</a:t>
            </a:r>
          </a:p>
        </p:txBody>
      </p:sp>
      <p:sp>
        <p:nvSpPr>
          <p:cNvPr id="18" name="object 13"/>
          <p:cNvSpPr/>
          <p:nvPr/>
        </p:nvSpPr>
        <p:spPr>
          <a:xfrm>
            <a:off x="4571999" y="1426644"/>
            <a:ext cx="4483468" cy="3924350"/>
          </a:xfrm>
          <a:prstGeom prst="rect">
            <a:avLst/>
          </a:prstGeom>
          <a:blipFill>
            <a:blip r:embed="rId2" cstate="print"/>
            <a:stretch>
              <a:fillRect/>
            </a:stretch>
          </a:blipFill>
        </p:spPr>
        <p:txBody>
          <a:bodyPr wrap="square" lIns="0" tIns="0" rIns="0" bIns="0" rtlCol="0"/>
          <a:lstStyle/>
          <a:p>
            <a:endParaRPr/>
          </a:p>
        </p:txBody>
      </p:sp>
    </p:spTree>
    <p:extLst>
      <p:ext uri="{BB962C8B-B14F-4D97-AF65-F5344CB8AC3E}">
        <p14:creationId xmlns:p14="http://schemas.microsoft.com/office/powerpoint/2010/main" val="419039059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kdörtgen 12"/>
          <p:cNvSpPr/>
          <p:nvPr/>
        </p:nvSpPr>
        <p:spPr>
          <a:xfrm>
            <a:off x="-102239" y="647598"/>
            <a:ext cx="10053405" cy="369332"/>
          </a:xfrm>
          <a:prstGeom prst="rect">
            <a:avLst/>
          </a:prstGeom>
        </p:spPr>
        <p:txBody>
          <a:bodyPr/>
          <a:lstStyle/>
          <a:p>
            <a:pPr lvl="1"/>
            <a:endParaRPr lang="en-US" dirty="0"/>
          </a:p>
        </p:txBody>
      </p:sp>
      <p:sp>
        <p:nvSpPr>
          <p:cNvPr id="4" name="Dikdörtgen 3"/>
          <p:cNvSpPr/>
          <p:nvPr/>
        </p:nvSpPr>
        <p:spPr>
          <a:xfrm>
            <a:off x="313081" y="1756703"/>
            <a:ext cx="3664559" cy="3323987"/>
          </a:xfrm>
          <a:prstGeom prst="rect">
            <a:avLst/>
          </a:prstGeom>
        </p:spPr>
        <p:txBody>
          <a:bodyPr wrap="square">
            <a:spAutoFit/>
          </a:bodyPr>
          <a:lstStyle/>
          <a:p>
            <a:pPr marL="342900" indent="-342900" algn="just">
              <a:spcBef>
                <a:spcPts val="600"/>
              </a:spcBef>
              <a:spcAft>
                <a:spcPts val="600"/>
              </a:spcAft>
              <a:buClr>
                <a:srgbClr val="000099"/>
              </a:buClr>
              <a:buFont typeface="Wingdings" panose="05000000000000000000" pitchFamily="2" charset="2"/>
              <a:buChar char="q"/>
            </a:pPr>
            <a:r>
              <a:rPr lang="tr-TR" sz="2000" spc="-50" dirty="0">
                <a:latin typeface="Arial" panose="020B0604020202020204" pitchFamily="34" charset="0"/>
                <a:ea typeface="Trebuchet MS" panose="020B0603020202020204" pitchFamily="34" charset="0"/>
                <a:cs typeface="Arial" panose="020B0604020202020204" pitchFamily="34" charset="0"/>
              </a:rPr>
              <a:t>Çimento hamurunda jel  yapıyı </a:t>
            </a:r>
            <a:r>
              <a:rPr lang="tr-TR" sz="2000" spc="-50" dirty="0" smtClean="0">
                <a:latin typeface="Arial" panose="020B0604020202020204" pitchFamily="34" charset="0"/>
                <a:ea typeface="Trebuchet MS" panose="020B0603020202020204" pitchFamily="34" charset="0"/>
                <a:cs typeface="Arial" panose="020B0604020202020204" pitchFamily="34" charset="0"/>
              </a:rPr>
              <a:t>oluşturan CSH katı öğeleri </a:t>
            </a:r>
            <a:r>
              <a:rPr lang="tr-TR" sz="2000" spc="-50" dirty="0" err="1">
                <a:latin typeface="Arial" panose="020B0604020202020204" pitchFamily="34" charset="0"/>
                <a:ea typeface="Trebuchet MS" panose="020B0603020202020204" pitchFamily="34" charset="0"/>
                <a:cs typeface="Arial" panose="020B0604020202020204" pitchFamily="34" charset="0"/>
              </a:rPr>
              <a:t>adsorbsiyon</a:t>
            </a:r>
            <a:r>
              <a:rPr lang="tr-TR" sz="2000" spc="-50" dirty="0">
                <a:latin typeface="Arial" panose="020B0604020202020204" pitchFamily="34" charset="0"/>
                <a:ea typeface="Trebuchet MS" panose="020B0603020202020204" pitchFamily="34" charset="0"/>
                <a:cs typeface="Arial" panose="020B0604020202020204" pitchFamily="34" charset="0"/>
              </a:rPr>
              <a:t> suyu  </a:t>
            </a:r>
            <a:r>
              <a:rPr lang="tr-TR" sz="2000" spc="-50" dirty="0" smtClean="0">
                <a:latin typeface="Arial" panose="020B0604020202020204" pitchFamily="34" charset="0"/>
                <a:ea typeface="Trebuchet MS" panose="020B0603020202020204" pitchFamily="34" charset="0"/>
                <a:cs typeface="Arial" panose="020B0604020202020204" pitchFamily="34" charset="0"/>
              </a:rPr>
              <a:t>ile birbirlerine bağlanmışlardır. </a:t>
            </a:r>
          </a:p>
          <a:p>
            <a:pPr marL="342900" indent="-342900" algn="just">
              <a:spcBef>
                <a:spcPts val="600"/>
              </a:spcBef>
              <a:spcAft>
                <a:spcPts val="600"/>
              </a:spcAft>
              <a:buClr>
                <a:srgbClr val="000099"/>
              </a:buClr>
              <a:buFont typeface="Wingdings" panose="05000000000000000000" pitchFamily="2" charset="2"/>
              <a:buChar char="q"/>
            </a:pPr>
            <a:r>
              <a:rPr lang="tr-TR" sz="2000" spc="-50" dirty="0" smtClean="0">
                <a:latin typeface="Arial" panose="020B0604020202020204" pitchFamily="34" charset="0"/>
                <a:ea typeface="Trebuchet MS" panose="020B0603020202020204" pitchFamily="34" charset="0"/>
                <a:cs typeface="Arial" panose="020B0604020202020204" pitchFamily="34" charset="0"/>
              </a:rPr>
              <a:t>Jel  </a:t>
            </a:r>
            <a:r>
              <a:rPr lang="tr-TR" sz="2000" spc="-50" dirty="0" err="1">
                <a:latin typeface="Arial" panose="020B0604020202020204" pitchFamily="34" charset="0"/>
                <a:ea typeface="Trebuchet MS" panose="020B0603020202020204" pitchFamily="34" charset="0"/>
                <a:cs typeface="Arial" panose="020B0604020202020204" pitchFamily="34" charset="0"/>
              </a:rPr>
              <a:t>adsorbe</a:t>
            </a:r>
            <a:r>
              <a:rPr lang="tr-TR" sz="2000" spc="-50" dirty="0">
                <a:latin typeface="Arial" panose="020B0604020202020204" pitchFamily="34" charset="0"/>
                <a:ea typeface="Trebuchet MS" panose="020B0603020202020204" pitchFamily="34" charset="0"/>
                <a:cs typeface="Arial" panose="020B0604020202020204" pitchFamily="34" charset="0"/>
              </a:rPr>
              <a:t> suyu </a:t>
            </a:r>
            <a:r>
              <a:rPr lang="tr-TR" sz="2000" spc="-50" dirty="0" smtClean="0">
                <a:latin typeface="Arial" panose="020B0604020202020204" pitchFamily="34" charset="0"/>
                <a:ea typeface="Trebuchet MS" panose="020B0603020202020204" pitchFamily="34" charset="0"/>
                <a:cs typeface="Arial" panose="020B0604020202020204" pitchFamily="34" charset="0"/>
              </a:rPr>
              <a:t>ve </a:t>
            </a:r>
            <a:r>
              <a:rPr lang="tr-TR" sz="2000" spc="-50" dirty="0" err="1" smtClean="0">
                <a:latin typeface="Arial" panose="020B0604020202020204" pitchFamily="34" charset="0"/>
                <a:ea typeface="Trebuchet MS" panose="020B0603020202020204" pitchFamily="34" charset="0"/>
                <a:cs typeface="Arial" panose="020B0604020202020204" pitchFamily="34" charset="0"/>
              </a:rPr>
              <a:t>CSH’ların</a:t>
            </a:r>
            <a:r>
              <a:rPr lang="tr-TR" sz="2000" spc="-50" dirty="0">
                <a:latin typeface="Arial" panose="020B0604020202020204" pitchFamily="34" charset="0"/>
                <a:ea typeface="Trebuchet MS" panose="020B0603020202020204" pitchFamily="34" charset="0"/>
                <a:cs typeface="Arial" panose="020B0604020202020204" pitchFamily="34" charset="0"/>
              </a:rPr>
              <a:t> </a:t>
            </a:r>
            <a:r>
              <a:rPr lang="tr-TR" sz="2000" spc="-50" dirty="0" smtClean="0">
                <a:latin typeface="Arial" panose="020B0604020202020204" pitchFamily="34" charset="0"/>
                <a:ea typeface="Trebuchet MS" panose="020B0603020202020204" pitchFamily="34" charset="0"/>
                <a:cs typeface="Arial" panose="020B0604020202020204" pitchFamily="34" charset="0"/>
              </a:rPr>
              <a:t>içindeki sular kolaylıkla buharlaşmazlar. Fakat kılcal boşluklardaki serbest su, 100°C civarın da buharlaşabilir.</a:t>
            </a:r>
            <a:endParaRPr lang="tr-TR" sz="2000" spc="-50" dirty="0">
              <a:latin typeface="Arial" panose="020B0604020202020204" pitchFamily="34" charset="0"/>
              <a:ea typeface="Trebuchet MS" panose="020B0603020202020204" pitchFamily="34" charset="0"/>
              <a:cs typeface="Arial" panose="020B0604020202020204" pitchFamily="34" charset="0"/>
            </a:endParaRPr>
          </a:p>
        </p:txBody>
      </p:sp>
      <p:sp>
        <p:nvSpPr>
          <p:cNvPr id="11" name="Dikdörtgen 10"/>
          <p:cNvSpPr/>
          <p:nvPr/>
        </p:nvSpPr>
        <p:spPr>
          <a:xfrm>
            <a:off x="313081" y="702412"/>
            <a:ext cx="8517837" cy="424732"/>
          </a:xfrm>
          <a:prstGeom prst="rect">
            <a:avLst/>
          </a:prstGeom>
        </p:spPr>
        <p:txBody>
          <a:bodyPr/>
          <a:lstStyle/>
          <a:p>
            <a:pPr fontAlgn="base">
              <a:lnSpc>
                <a:spcPct val="90000"/>
              </a:lnSpc>
              <a:spcBef>
                <a:spcPct val="0"/>
              </a:spcBef>
              <a:spcAft>
                <a:spcPct val="0"/>
              </a:spcAft>
            </a:pPr>
            <a:r>
              <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rPr>
              <a:t>Yangına Dayalı Korozyon</a:t>
            </a:r>
          </a:p>
        </p:txBody>
      </p:sp>
      <p:sp>
        <p:nvSpPr>
          <p:cNvPr id="6" name="object 3"/>
          <p:cNvSpPr/>
          <p:nvPr/>
        </p:nvSpPr>
        <p:spPr>
          <a:xfrm>
            <a:off x="4166397" y="1618697"/>
            <a:ext cx="4752000" cy="3600000"/>
          </a:xfrm>
          <a:prstGeom prst="rect">
            <a:avLst/>
          </a:prstGeom>
          <a:blipFill>
            <a:blip r:embed="rId2" cstate="print"/>
            <a:stretch>
              <a:fillRect/>
            </a:stretch>
          </a:blipFill>
        </p:spPr>
        <p:txBody>
          <a:bodyPr wrap="square" lIns="0" tIns="0" rIns="0" bIns="0" rtlCol="0"/>
          <a:lstStyle/>
          <a:p>
            <a:endParaRPr/>
          </a:p>
        </p:txBody>
      </p:sp>
    </p:spTree>
    <p:extLst>
      <p:ext uri="{BB962C8B-B14F-4D97-AF65-F5344CB8AC3E}">
        <p14:creationId xmlns:p14="http://schemas.microsoft.com/office/powerpoint/2010/main" val="240149662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kdörtgen 12"/>
          <p:cNvSpPr/>
          <p:nvPr/>
        </p:nvSpPr>
        <p:spPr>
          <a:xfrm>
            <a:off x="-102239" y="647598"/>
            <a:ext cx="10053405" cy="369332"/>
          </a:xfrm>
          <a:prstGeom prst="rect">
            <a:avLst/>
          </a:prstGeom>
        </p:spPr>
        <p:txBody>
          <a:bodyPr/>
          <a:lstStyle/>
          <a:p>
            <a:pPr lvl="1"/>
            <a:endParaRPr lang="en-US" dirty="0"/>
          </a:p>
        </p:txBody>
      </p:sp>
      <p:sp>
        <p:nvSpPr>
          <p:cNvPr id="4" name="Dikdörtgen 3"/>
          <p:cNvSpPr/>
          <p:nvPr/>
        </p:nvSpPr>
        <p:spPr>
          <a:xfrm>
            <a:off x="313080" y="1428900"/>
            <a:ext cx="8517837" cy="3323987"/>
          </a:xfrm>
          <a:prstGeom prst="rect">
            <a:avLst/>
          </a:prstGeom>
        </p:spPr>
        <p:txBody>
          <a:bodyPr wrap="square">
            <a:spAutoFit/>
          </a:bodyPr>
          <a:lstStyle/>
          <a:p>
            <a:pPr marL="342900" indent="-342900" algn="just">
              <a:spcBef>
                <a:spcPts val="600"/>
              </a:spcBef>
              <a:spcAft>
                <a:spcPts val="600"/>
              </a:spcAft>
              <a:buClr>
                <a:srgbClr val="000099"/>
              </a:buClr>
              <a:buFont typeface="Wingdings" panose="05000000000000000000" pitchFamily="2" charset="2"/>
              <a:buChar char="q"/>
            </a:pPr>
            <a:r>
              <a:rPr lang="tr-TR" sz="2000" spc="-50" dirty="0" smtClean="0">
                <a:latin typeface="Arial" panose="020B0604020202020204" pitchFamily="34" charset="0"/>
                <a:ea typeface="Trebuchet MS" panose="020B0603020202020204" pitchFamily="34" charset="0"/>
                <a:cs typeface="Arial" panose="020B0604020202020204" pitchFamily="34" charset="0"/>
              </a:rPr>
              <a:t>Yangının ilk aşamasında buharlaşan bu su, betonda </a:t>
            </a:r>
            <a:r>
              <a:rPr lang="tr-TR" sz="2000" spc="-50" dirty="0" err="1" smtClean="0">
                <a:latin typeface="Arial" panose="020B0604020202020204" pitchFamily="34" charset="0"/>
                <a:ea typeface="Trebuchet MS" panose="020B0603020202020204" pitchFamily="34" charset="0"/>
                <a:cs typeface="Arial" panose="020B0604020202020204" pitchFamily="34" charset="0"/>
              </a:rPr>
              <a:t>rötreye</a:t>
            </a:r>
            <a:r>
              <a:rPr lang="tr-TR" sz="2000" spc="-50" dirty="0" smtClean="0">
                <a:latin typeface="Arial" panose="020B0604020202020204" pitchFamily="34" charset="0"/>
                <a:ea typeface="Trebuchet MS" panose="020B0603020202020204" pitchFamily="34" charset="0"/>
                <a:cs typeface="Arial" panose="020B0604020202020204" pitchFamily="34" charset="0"/>
              </a:rPr>
              <a:t> sebep olur. Beton hacminin % 4’üne kadar değerler alabilen serbest suyun kaybı ve buna dayalı büzülme ve buhar basıncı, donatı üzerindeki beton örtünün çatlamasına ve parçalanarak kopmasına sebep olur.</a:t>
            </a:r>
          </a:p>
          <a:p>
            <a:pPr marL="342900" indent="-342900" algn="just">
              <a:spcBef>
                <a:spcPts val="600"/>
              </a:spcBef>
              <a:spcAft>
                <a:spcPts val="600"/>
              </a:spcAft>
              <a:buClr>
                <a:srgbClr val="000099"/>
              </a:buClr>
              <a:buFont typeface="Wingdings" panose="05000000000000000000" pitchFamily="2" charset="2"/>
              <a:buChar char="q"/>
            </a:pPr>
            <a:r>
              <a:rPr lang="tr-TR" sz="2000" spc="-50" dirty="0" smtClean="0">
                <a:latin typeface="Arial" panose="020B0604020202020204" pitchFamily="34" charset="0"/>
                <a:ea typeface="Trebuchet MS" panose="020B0603020202020204" pitchFamily="34" charset="0"/>
                <a:cs typeface="Arial" panose="020B0604020202020204" pitchFamily="34" charset="0"/>
              </a:rPr>
              <a:t>Böylece; çelik donatı sıcaklıkla temas haline geçer. 300°C’den itibaren </a:t>
            </a:r>
            <a:r>
              <a:rPr lang="tr-TR" sz="2000" spc="-50" dirty="0" err="1" smtClean="0">
                <a:latin typeface="Arial" panose="020B0604020202020204" pitchFamily="34" charset="0"/>
                <a:ea typeface="Trebuchet MS" panose="020B0603020202020204" pitchFamily="34" charset="0"/>
                <a:cs typeface="Arial" panose="020B0604020202020204" pitchFamily="34" charset="0"/>
              </a:rPr>
              <a:t>CSH’ın</a:t>
            </a:r>
            <a:r>
              <a:rPr lang="tr-TR" sz="2000" spc="-50" dirty="0" smtClean="0">
                <a:latin typeface="Arial" panose="020B0604020202020204" pitchFamily="34" charset="0"/>
                <a:ea typeface="Trebuchet MS" panose="020B0603020202020204" pitchFamily="34" charset="0"/>
                <a:cs typeface="Arial" panose="020B0604020202020204" pitchFamily="34" charset="0"/>
              </a:rPr>
              <a:t> kimyasal bağlı suyu ve jel suyu da yok olmaya başlar. 530°C civarında </a:t>
            </a:r>
            <a:r>
              <a:rPr lang="tr-TR" sz="2000" spc="-50" dirty="0" err="1" smtClean="0">
                <a:latin typeface="Arial" panose="020B0604020202020204" pitchFamily="34" charset="0"/>
                <a:ea typeface="Trebuchet MS" panose="020B0603020202020204" pitchFamily="34" charset="0"/>
                <a:cs typeface="Arial" panose="020B0604020202020204" pitchFamily="34" charset="0"/>
              </a:rPr>
              <a:t>Ca</a:t>
            </a:r>
            <a:r>
              <a:rPr lang="tr-TR" sz="2000" spc="-50" dirty="0" smtClean="0">
                <a:latin typeface="Arial" panose="020B0604020202020204" pitchFamily="34" charset="0"/>
                <a:ea typeface="Trebuchet MS" panose="020B0603020202020204" pitchFamily="34" charset="0"/>
                <a:cs typeface="Arial" panose="020B0604020202020204" pitchFamily="34" charset="0"/>
              </a:rPr>
              <a:t>(OH)</a:t>
            </a:r>
            <a:r>
              <a:rPr lang="tr-TR" sz="2000" spc="-50" baseline="-25000" dirty="0" smtClean="0">
                <a:latin typeface="Arial" panose="020B0604020202020204" pitchFamily="34" charset="0"/>
                <a:ea typeface="Trebuchet MS" panose="020B0603020202020204" pitchFamily="34" charset="0"/>
                <a:cs typeface="Arial" panose="020B0604020202020204" pitchFamily="34" charset="0"/>
              </a:rPr>
              <a:t>2</a:t>
            </a:r>
            <a:r>
              <a:rPr lang="tr-TR" sz="2000" spc="-50" dirty="0" smtClean="0">
                <a:latin typeface="Arial" panose="020B0604020202020204" pitchFamily="34" charset="0"/>
                <a:ea typeface="Trebuchet MS" panose="020B0603020202020204" pitchFamily="34" charset="0"/>
                <a:cs typeface="Arial" panose="020B0604020202020204" pitchFamily="34" charset="0"/>
              </a:rPr>
              <a:t> sönmemiş kirece (</a:t>
            </a:r>
            <a:r>
              <a:rPr lang="tr-TR" sz="2000" spc="-50" dirty="0" err="1" smtClean="0">
                <a:latin typeface="Arial" panose="020B0604020202020204" pitchFamily="34" charset="0"/>
                <a:ea typeface="Trebuchet MS" panose="020B0603020202020204" pitchFamily="34" charset="0"/>
                <a:cs typeface="Arial" panose="020B0604020202020204" pitchFamily="34" charset="0"/>
              </a:rPr>
              <a:t>CaO</a:t>
            </a:r>
            <a:r>
              <a:rPr lang="tr-TR" sz="2000" spc="-50" dirty="0" smtClean="0">
                <a:latin typeface="Arial" panose="020B0604020202020204" pitchFamily="34" charset="0"/>
                <a:ea typeface="Trebuchet MS" panose="020B0603020202020204" pitchFamily="34" charset="0"/>
                <a:cs typeface="Arial" panose="020B0604020202020204" pitchFamily="34" charset="0"/>
              </a:rPr>
              <a:t>) dönüşür. Bu olay sonucunda % 33’e varan bir büzülme oluşur. Yangına müdahale sırasında sıkılan su, oluşan </a:t>
            </a:r>
            <a:r>
              <a:rPr lang="tr-TR" sz="2000" spc="-50" dirty="0" err="1" smtClean="0">
                <a:latin typeface="Arial" panose="020B0604020202020204" pitchFamily="34" charset="0"/>
                <a:ea typeface="Trebuchet MS" panose="020B0603020202020204" pitchFamily="34" charset="0"/>
                <a:cs typeface="Arial" panose="020B0604020202020204" pitchFamily="34" charset="0"/>
              </a:rPr>
              <a:t>CaO’nun</a:t>
            </a:r>
            <a:r>
              <a:rPr lang="tr-TR" sz="2000" spc="-50" dirty="0" smtClean="0">
                <a:latin typeface="Arial" panose="020B0604020202020204" pitchFamily="34" charset="0"/>
                <a:ea typeface="Trebuchet MS" panose="020B0603020202020204" pitchFamily="34" charset="0"/>
                <a:cs typeface="Arial" panose="020B0604020202020204" pitchFamily="34" charset="0"/>
              </a:rPr>
              <a:t> tekrar </a:t>
            </a:r>
            <a:r>
              <a:rPr lang="tr-TR" sz="2000" spc="-50" dirty="0" err="1" smtClean="0">
                <a:latin typeface="Arial" panose="020B0604020202020204" pitchFamily="34" charset="0"/>
                <a:ea typeface="Trebuchet MS" panose="020B0603020202020204" pitchFamily="34" charset="0"/>
                <a:cs typeface="Arial" panose="020B0604020202020204" pitchFamily="34" charset="0"/>
              </a:rPr>
              <a:t>Ca</a:t>
            </a:r>
            <a:r>
              <a:rPr lang="tr-TR" sz="2000" spc="-50" dirty="0" smtClean="0">
                <a:latin typeface="Arial" panose="020B0604020202020204" pitchFamily="34" charset="0"/>
                <a:ea typeface="Trebuchet MS" panose="020B0603020202020204" pitchFamily="34" charset="0"/>
                <a:cs typeface="Arial" panose="020B0604020202020204" pitchFamily="34" charset="0"/>
              </a:rPr>
              <a:t>(OH)2’ye dönüşmesini sağlar. Böylece; % 44 civarında bir hacim artışı meydana gelir</a:t>
            </a:r>
            <a:r>
              <a:rPr lang="tr-TR" sz="2000" spc="-50" dirty="0">
                <a:latin typeface="Arial" panose="020B0604020202020204" pitchFamily="34" charset="0"/>
                <a:ea typeface="Trebuchet MS" panose="020B0603020202020204" pitchFamily="34" charset="0"/>
                <a:cs typeface="Arial" panose="020B0604020202020204" pitchFamily="34" charset="0"/>
              </a:rPr>
              <a:t>.</a:t>
            </a:r>
          </a:p>
        </p:txBody>
      </p:sp>
      <p:sp>
        <p:nvSpPr>
          <p:cNvPr id="11" name="Dikdörtgen 10"/>
          <p:cNvSpPr/>
          <p:nvPr/>
        </p:nvSpPr>
        <p:spPr>
          <a:xfrm>
            <a:off x="313081" y="702412"/>
            <a:ext cx="8517837" cy="424732"/>
          </a:xfrm>
          <a:prstGeom prst="rect">
            <a:avLst/>
          </a:prstGeom>
        </p:spPr>
        <p:txBody>
          <a:bodyPr/>
          <a:lstStyle/>
          <a:p>
            <a:pPr fontAlgn="base">
              <a:lnSpc>
                <a:spcPct val="90000"/>
              </a:lnSpc>
              <a:spcBef>
                <a:spcPct val="0"/>
              </a:spcBef>
              <a:spcAft>
                <a:spcPct val="0"/>
              </a:spcAft>
            </a:pPr>
            <a:r>
              <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rPr>
              <a:t>Yangına Dayalı Korozyon</a:t>
            </a:r>
          </a:p>
        </p:txBody>
      </p:sp>
    </p:spTree>
    <p:extLst>
      <p:ext uri="{BB962C8B-B14F-4D97-AF65-F5344CB8AC3E}">
        <p14:creationId xmlns:p14="http://schemas.microsoft.com/office/powerpoint/2010/main" val="216562857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kdörtgen 12"/>
          <p:cNvSpPr/>
          <p:nvPr/>
        </p:nvSpPr>
        <p:spPr>
          <a:xfrm>
            <a:off x="-102239" y="647598"/>
            <a:ext cx="10053405" cy="369332"/>
          </a:xfrm>
          <a:prstGeom prst="rect">
            <a:avLst/>
          </a:prstGeom>
        </p:spPr>
        <p:txBody>
          <a:bodyPr/>
          <a:lstStyle/>
          <a:p>
            <a:pPr lvl="1"/>
            <a:endParaRPr lang="en-US" dirty="0"/>
          </a:p>
        </p:txBody>
      </p:sp>
      <p:sp>
        <p:nvSpPr>
          <p:cNvPr id="4" name="Dikdörtgen 3"/>
          <p:cNvSpPr/>
          <p:nvPr/>
        </p:nvSpPr>
        <p:spPr>
          <a:xfrm>
            <a:off x="313080" y="1428900"/>
            <a:ext cx="8517837" cy="4093428"/>
          </a:xfrm>
          <a:prstGeom prst="rect">
            <a:avLst/>
          </a:prstGeom>
        </p:spPr>
        <p:txBody>
          <a:bodyPr wrap="square">
            <a:spAutoFit/>
          </a:bodyPr>
          <a:lstStyle/>
          <a:p>
            <a:pPr marL="342900" indent="-342900" algn="just">
              <a:spcBef>
                <a:spcPts val="600"/>
              </a:spcBef>
              <a:spcAft>
                <a:spcPts val="600"/>
              </a:spcAft>
              <a:buClr>
                <a:srgbClr val="000099"/>
              </a:buClr>
              <a:buFont typeface="Wingdings" panose="05000000000000000000" pitchFamily="2" charset="2"/>
              <a:buChar char="q"/>
            </a:pPr>
            <a:r>
              <a:rPr lang="tr-TR" sz="2000" spc="-50" dirty="0">
                <a:latin typeface="Arial" panose="020B0604020202020204" pitchFamily="34" charset="0"/>
                <a:ea typeface="Trebuchet MS" panose="020B0603020202020204" pitchFamily="34" charset="0"/>
                <a:cs typeface="Arial" panose="020B0604020202020204" pitchFamily="34" charset="0"/>
              </a:rPr>
              <a:t>Beton boşluklu bir yapıya dönüştüğünden, </a:t>
            </a:r>
            <a:r>
              <a:rPr lang="tr-TR" sz="2000" spc="-50" dirty="0" err="1">
                <a:latin typeface="Arial" panose="020B0604020202020204" pitchFamily="34" charset="0"/>
                <a:ea typeface="Trebuchet MS" panose="020B0603020202020204" pitchFamily="34" charset="0"/>
                <a:cs typeface="Arial" panose="020B0604020202020204" pitchFamily="34" charset="0"/>
              </a:rPr>
              <a:t>Ca</a:t>
            </a:r>
            <a:r>
              <a:rPr lang="tr-TR" sz="2000" spc="-50" dirty="0">
                <a:latin typeface="Arial" panose="020B0604020202020204" pitchFamily="34" charset="0"/>
                <a:ea typeface="Trebuchet MS" panose="020B0603020202020204" pitchFamily="34" charset="0"/>
                <a:cs typeface="Arial" panose="020B0604020202020204" pitchFamily="34" charset="0"/>
              </a:rPr>
              <a:t>(OH)</a:t>
            </a:r>
            <a:r>
              <a:rPr lang="tr-TR" sz="2000" spc="-50" baseline="-25000" dirty="0">
                <a:latin typeface="Arial" panose="020B0604020202020204" pitchFamily="34" charset="0"/>
                <a:ea typeface="Trebuchet MS" panose="020B0603020202020204" pitchFamily="34" charset="0"/>
                <a:cs typeface="Arial" panose="020B0604020202020204" pitchFamily="34" charset="0"/>
              </a:rPr>
              <a:t>2</a:t>
            </a:r>
            <a:r>
              <a:rPr lang="tr-TR" sz="2000" spc="-50" dirty="0">
                <a:latin typeface="Arial" panose="020B0604020202020204" pitchFamily="34" charset="0"/>
                <a:ea typeface="Trebuchet MS" panose="020B0603020202020204" pitchFamily="34" charset="0"/>
                <a:cs typeface="Arial" panose="020B0604020202020204" pitchFamily="34" charset="0"/>
              </a:rPr>
              <a:t> süzülür. Yangın sonrası yapılan  incelemelerde tespit edilen kireç lekeleri, sıcaklığın 550°C’yi aştığını gösterir.</a:t>
            </a:r>
          </a:p>
          <a:p>
            <a:pPr marL="342900" indent="-342900" algn="just">
              <a:spcBef>
                <a:spcPts val="600"/>
              </a:spcBef>
              <a:spcAft>
                <a:spcPts val="600"/>
              </a:spcAft>
              <a:buClr>
                <a:srgbClr val="000099"/>
              </a:buClr>
              <a:buFont typeface="Wingdings" panose="05000000000000000000" pitchFamily="2" charset="2"/>
              <a:buChar char="q"/>
            </a:pPr>
            <a:r>
              <a:rPr lang="tr-TR" sz="2000" spc="-50" dirty="0">
                <a:latin typeface="Arial" panose="020B0604020202020204" pitchFamily="34" charset="0"/>
                <a:ea typeface="Trebuchet MS" panose="020B0603020202020204" pitchFamily="34" charset="0"/>
                <a:cs typeface="Arial" panose="020B0604020202020204" pitchFamily="34" charset="0"/>
              </a:rPr>
              <a:t>Yangınlarda genellikle 900°C (1652°F) geçen sıcaklıklarda dış katmanlar şiddetlice etkilenir.  Yüzey genelde kavrulur ve parçalanır.</a:t>
            </a:r>
          </a:p>
          <a:p>
            <a:pPr marL="342900" indent="-342900" algn="just">
              <a:spcBef>
                <a:spcPts val="600"/>
              </a:spcBef>
              <a:spcAft>
                <a:spcPts val="600"/>
              </a:spcAft>
              <a:buClr>
                <a:srgbClr val="000099"/>
              </a:buClr>
              <a:buFont typeface="Wingdings" panose="05000000000000000000" pitchFamily="2" charset="2"/>
              <a:buChar char="q"/>
            </a:pPr>
            <a:r>
              <a:rPr lang="tr-TR" sz="2000" spc="-50" dirty="0">
                <a:latin typeface="Arial" panose="020B0604020202020204" pitchFamily="34" charset="0"/>
                <a:ea typeface="Trebuchet MS" panose="020B0603020202020204" pitchFamily="34" charset="0"/>
                <a:cs typeface="Arial" panose="020B0604020202020204" pitchFamily="34" charset="0"/>
              </a:rPr>
              <a:t>Yüzey katmanının soyulması, beyaz  betonu ve çoğu rastgele yüzey çatlaklarını  ortaya çıkarır. Çoğu çatlaklar yüzeyseldir,  fakat bazıları daha derine </a:t>
            </a:r>
            <a:r>
              <a:rPr lang="tr-TR" sz="2000" spc="-50" dirty="0" err="1">
                <a:latin typeface="Arial" panose="020B0604020202020204" pitchFamily="34" charset="0"/>
                <a:ea typeface="Trebuchet MS" panose="020B0603020202020204" pitchFamily="34" charset="0"/>
                <a:cs typeface="Arial" panose="020B0604020202020204" pitchFamily="34" charset="0"/>
              </a:rPr>
              <a:t>inner</a:t>
            </a:r>
            <a:r>
              <a:rPr lang="tr-TR" sz="2000" spc="-50" dirty="0">
                <a:latin typeface="Arial" panose="020B0604020202020204" pitchFamily="34" charset="0"/>
                <a:ea typeface="Trebuchet MS" panose="020B0603020202020204" pitchFamily="34" charset="0"/>
                <a:cs typeface="Arial" panose="020B0604020202020204" pitchFamily="34" charset="0"/>
              </a:rPr>
              <a:t> ve agrega </a:t>
            </a:r>
            <a:r>
              <a:rPr lang="tr-TR" sz="2000" spc="-50" dirty="0" smtClean="0">
                <a:latin typeface="Arial" panose="020B0604020202020204" pitchFamily="34" charset="0"/>
                <a:ea typeface="Trebuchet MS" panose="020B0603020202020204" pitchFamily="34" charset="0"/>
                <a:cs typeface="Arial" panose="020B0604020202020204" pitchFamily="34" charset="0"/>
              </a:rPr>
              <a:t>taneciklerim kırar. </a:t>
            </a:r>
          </a:p>
          <a:p>
            <a:pPr marL="342900" indent="-342900" algn="just">
              <a:spcBef>
                <a:spcPts val="600"/>
              </a:spcBef>
              <a:spcAft>
                <a:spcPts val="600"/>
              </a:spcAft>
              <a:buClr>
                <a:srgbClr val="000099"/>
              </a:buClr>
              <a:buFont typeface="Wingdings" panose="05000000000000000000" pitchFamily="2" charset="2"/>
              <a:buChar char="q"/>
            </a:pPr>
            <a:r>
              <a:rPr lang="tr-TR" sz="2000" spc="-50" dirty="0" smtClean="0">
                <a:latin typeface="Arial" panose="020B0604020202020204" pitchFamily="34" charset="0"/>
                <a:ea typeface="Trebuchet MS" panose="020B0603020202020204" pitchFamily="34" charset="0"/>
                <a:cs typeface="Arial" panose="020B0604020202020204" pitchFamily="34" charset="0"/>
              </a:rPr>
              <a:t>Donatının termal genleşmesi, betonunkinden daha büyük olmaya müsait olduğu için, çeliğin etrafında patlama stresleri ve beton çatlakları oluşur</a:t>
            </a:r>
            <a:r>
              <a:rPr lang="tr-TR" sz="2000" spc="-50" dirty="0">
                <a:latin typeface="Arial" panose="020B0604020202020204" pitchFamily="34" charset="0"/>
                <a:ea typeface="Trebuchet MS" panose="020B0603020202020204" pitchFamily="34" charset="0"/>
                <a:cs typeface="Arial" panose="020B0604020202020204" pitchFamily="34" charset="0"/>
              </a:rPr>
              <a:t>.</a:t>
            </a:r>
          </a:p>
          <a:p>
            <a:pPr marL="342900" indent="-342900" algn="just">
              <a:spcBef>
                <a:spcPts val="600"/>
              </a:spcBef>
              <a:spcAft>
                <a:spcPts val="600"/>
              </a:spcAft>
              <a:buClr>
                <a:srgbClr val="000099"/>
              </a:buClr>
              <a:buFont typeface="Wingdings" panose="05000000000000000000" pitchFamily="2" charset="2"/>
              <a:buChar char="q"/>
            </a:pPr>
            <a:endParaRPr lang="tr-TR" sz="2000" spc="-50" dirty="0">
              <a:latin typeface="Arial" panose="020B0604020202020204" pitchFamily="34" charset="0"/>
              <a:ea typeface="Trebuchet MS" panose="020B0603020202020204" pitchFamily="34" charset="0"/>
              <a:cs typeface="Arial" panose="020B0604020202020204" pitchFamily="34" charset="0"/>
            </a:endParaRPr>
          </a:p>
        </p:txBody>
      </p:sp>
      <p:sp>
        <p:nvSpPr>
          <p:cNvPr id="11" name="Dikdörtgen 10"/>
          <p:cNvSpPr/>
          <p:nvPr/>
        </p:nvSpPr>
        <p:spPr>
          <a:xfrm>
            <a:off x="313081" y="702412"/>
            <a:ext cx="8517837" cy="424732"/>
          </a:xfrm>
          <a:prstGeom prst="rect">
            <a:avLst/>
          </a:prstGeom>
        </p:spPr>
        <p:txBody>
          <a:bodyPr/>
          <a:lstStyle/>
          <a:p>
            <a:pPr fontAlgn="base">
              <a:lnSpc>
                <a:spcPct val="90000"/>
              </a:lnSpc>
              <a:spcBef>
                <a:spcPct val="0"/>
              </a:spcBef>
              <a:spcAft>
                <a:spcPct val="0"/>
              </a:spcAft>
            </a:pPr>
            <a:r>
              <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rPr>
              <a:t>Yangına Dayalı Korozyon</a:t>
            </a:r>
          </a:p>
        </p:txBody>
      </p:sp>
    </p:spTree>
    <p:extLst>
      <p:ext uri="{BB962C8B-B14F-4D97-AF65-F5344CB8AC3E}">
        <p14:creationId xmlns:p14="http://schemas.microsoft.com/office/powerpoint/2010/main" val="400689343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kdörtgen 12"/>
          <p:cNvSpPr/>
          <p:nvPr/>
        </p:nvSpPr>
        <p:spPr>
          <a:xfrm>
            <a:off x="-102239" y="647598"/>
            <a:ext cx="10053405" cy="369332"/>
          </a:xfrm>
          <a:prstGeom prst="rect">
            <a:avLst/>
          </a:prstGeom>
        </p:spPr>
        <p:txBody>
          <a:bodyPr/>
          <a:lstStyle/>
          <a:p>
            <a:pPr lvl="1"/>
            <a:endParaRPr lang="en-US" dirty="0"/>
          </a:p>
        </p:txBody>
      </p:sp>
      <p:sp>
        <p:nvSpPr>
          <p:cNvPr id="4" name="Dikdörtgen 3"/>
          <p:cNvSpPr/>
          <p:nvPr/>
        </p:nvSpPr>
        <p:spPr>
          <a:xfrm>
            <a:off x="313080" y="1428900"/>
            <a:ext cx="8517837" cy="3323987"/>
          </a:xfrm>
          <a:prstGeom prst="rect">
            <a:avLst/>
          </a:prstGeom>
        </p:spPr>
        <p:txBody>
          <a:bodyPr wrap="square">
            <a:spAutoFit/>
          </a:bodyPr>
          <a:lstStyle/>
          <a:p>
            <a:pPr marL="342900" indent="-342900" algn="just">
              <a:spcBef>
                <a:spcPts val="600"/>
              </a:spcBef>
              <a:spcAft>
                <a:spcPts val="600"/>
              </a:spcAft>
              <a:buClr>
                <a:srgbClr val="000099"/>
              </a:buClr>
              <a:buFont typeface="Wingdings" panose="05000000000000000000" pitchFamily="2" charset="2"/>
              <a:buChar char="q"/>
            </a:pPr>
            <a:r>
              <a:rPr lang="tr-TR" sz="2000" spc="-50" dirty="0">
                <a:latin typeface="Arial" panose="020B0604020202020204" pitchFamily="34" charset="0"/>
                <a:ea typeface="Trebuchet MS" panose="020B0603020202020204" pitchFamily="34" charset="0"/>
                <a:cs typeface="Arial" panose="020B0604020202020204" pitchFamily="34" charset="0"/>
              </a:rPr>
              <a:t>Agrega </a:t>
            </a:r>
            <a:r>
              <a:rPr lang="tr-TR" sz="2000" spc="-50" dirty="0" err="1">
                <a:latin typeface="Arial" panose="020B0604020202020204" pitchFamily="34" charset="0"/>
                <a:ea typeface="Trebuchet MS" panose="020B0603020202020204" pitchFamily="34" charset="0"/>
                <a:cs typeface="Arial" panose="020B0604020202020204" pitchFamily="34" charset="0"/>
              </a:rPr>
              <a:t>porozitesi</a:t>
            </a:r>
            <a:r>
              <a:rPr lang="tr-TR" sz="2000" spc="-50" dirty="0">
                <a:latin typeface="Arial" panose="020B0604020202020204" pitchFamily="34" charset="0"/>
                <a:ea typeface="Trebuchet MS" panose="020B0603020202020204" pitchFamily="34" charset="0"/>
                <a:cs typeface="Arial" panose="020B0604020202020204" pitchFamily="34" charset="0"/>
              </a:rPr>
              <a:t> ve mineralojisi yüksek sıcaklığa maruz kalan betonun davranışı üzerinde  önemli bir etki yapar. Yaygın olarak kullanılan agregaların birçoğu belli sıcaklıklara kadar  ısıtıldığında fiziksel olarak bozulur. Kireçtaşı ve bazalt agregaları </a:t>
            </a:r>
            <a:r>
              <a:rPr lang="tr-TR" sz="2000" spc="-50" dirty="0" smtClean="0">
                <a:latin typeface="Arial" panose="020B0604020202020204" pitchFamily="34" charset="0"/>
                <a:ea typeface="Trebuchet MS" panose="020B0603020202020204" pitchFamily="34" charset="0"/>
                <a:cs typeface="Arial" panose="020B0604020202020204" pitchFamily="34" charset="0"/>
              </a:rPr>
              <a:t>650°C'ye </a:t>
            </a:r>
            <a:r>
              <a:rPr lang="tr-TR" sz="2000" spc="-50" dirty="0">
                <a:latin typeface="Arial" panose="020B0604020202020204" pitchFamily="34" charset="0"/>
                <a:ea typeface="Trebuchet MS" panose="020B0603020202020204" pitchFamily="34" charset="0"/>
                <a:cs typeface="Arial" panose="020B0604020202020204" pitchFamily="34" charset="0"/>
              </a:rPr>
              <a:t>kadar  ısıtıldığında kalıcı termal genleşmeler gösterir. Karbonat kökenli agregalar </a:t>
            </a:r>
            <a:r>
              <a:rPr lang="tr-TR" sz="2000" spc="-50" dirty="0" smtClean="0">
                <a:latin typeface="Arial" panose="020B0604020202020204" pitchFamily="34" charset="0"/>
                <a:ea typeface="Trebuchet MS" panose="020B0603020202020204" pitchFamily="34" charset="0"/>
                <a:cs typeface="Arial" panose="020B0604020202020204" pitchFamily="34" charset="0"/>
              </a:rPr>
              <a:t>700°C'nin  </a:t>
            </a:r>
            <a:r>
              <a:rPr lang="tr-TR" sz="2000" spc="-50" dirty="0">
                <a:latin typeface="Arial" panose="020B0604020202020204" pitchFamily="34" charset="0"/>
                <a:ea typeface="Trebuchet MS" panose="020B0603020202020204" pitchFamily="34" charset="0"/>
                <a:cs typeface="Arial" panose="020B0604020202020204" pitchFamily="34" charset="0"/>
              </a:rPr>
              <a:t>üzerindeki sıcaklıklarda kimyasal olarak </a:t>
            </a:r>
            <a:r>
              <a:rPr lang="tr-TR" sz="2000" spc="-50" dirty="0" err="1">
                <a:latin typeface="Arial" panose="020B0604020202020204" pitchFamily="34" charset="0"/>
                <a:ea typeface="Trebuchet MS" panose="020B0603020202020204" pitchFamily="34" charset="0"/>
                <a:cs typeface="Arial" panose="020B0604020202020204" pitchFamily="34" charset="0"/>
              </a:rPr>
              <a:t>CaO</a:t>
            </a:r>
            <a:r>
              <a:rPr lang="tr-TR" sz="2000" spc="-50" dirty="0">
                <a:latin typeface="Arial" panose="020B0604020202020204" pitchFamily="34" charset="0"/>
                <a:ea typeface="Trebuchet MS" panose="020B0603020202020204" pitchFamily="34" charset="0"/>
                <a:cs typeface="Arial" panose="020B0604020202020204" pitchFamily="34" charset="0"/>
              </a:rPr>
              <a:t> ve C0</a:t>
            </a:r>
            <a:r>
              <a:rPr lang="tr-TR" sz="2000" spc="-50" baseline="-25000" dirty="0">
                <a:latin typeface="Arial" panose="020B0604020202020204" pitchFamily="34" charset="0"/>
                <a:ea typeface="Trebuchet MS" panose="020B0603020202020204" pitchFamily="34" charset="0"/>
                <a:cs typeface="Arial" panose="020B0604020202020204" pitchFamily="34" charset="0"/>
              </a:rPr>
              <a:t>2</a:t>
            </a:r>
            <a:r>
              <a:rPr lang="tr-TR" sz="2000" spc="-50" dirty="0">
                <a:latin typeface="Arial" panose="020B0604020202020204" pitchFamily="34" charset="0"/>
                <a:ea typeface="Trebuchet MS" panose="020B0603020202020204" pitchFamily="34" charset="0"/>
                <a:cs typeface="Arial" panose="020B0604020202020204" pitchFamily="34" charset="0"/>
              </a:rPr>
              <a:t>'ye ayrışır. Bu nedenle üretilen betonun  yüksek sıcaklıklarda iyi performans göstermesi için kullanılan agreganın hem fiziksel hem  de kimyasal olarak termal </a:t>
            </a:r>
            <a:r>
              <a:rPr lang="tr-TR" sz="2000" spc="-50" dirty="0" err="1">
                <a:latin typeface="Arial" panose="020B0604020202020204" pitchFamily="34" charset="0"/>
                <a:ea typeface="Trebuchet MS" panose="020B0603020202020204" pitchFamily="34" charset="0"/>
                <a:cs typeface="Arial" panose="020B0604020202020204" pitchFamily="34" charset="0"/>
              </a:rPr>
              <a:t>stabilitesi</a:t>
            </a:r>
            <a:r>
              <a:rPr lang="tr-TR" sz="2000" spc="-50" dirty="0">
                <a:latin typeface="Arial" panose="020B0604020202020204" pitchFamily="34" charset="0"/>
                <a:ea typeface="Trebuchet MS" panose="020B0603020202020204" pitchFamily="34" charset="0"/>
                <a:cs typeface="Arial" panose="020B0604020202020204" pitchFamily="34" charset="0"/>
              </a:rPr>
              <a:t> yüksek </a:t>
            </a:r>
            <a:r>
              <a:rPr lang="tr-TR" sz="2000" spc="-50" dirty="0" smtClean="0">
                <a:latin typeface="Arial" panose="020B0604020202020204" pitchFamily="34" charset="0"/>
                <a:ea typeface="Trebuchet MS" panose="020B0603020202020204" pitchFamily="34" charset="0"/>
                <a:cs typeface="Arial" panose="020B0604020202020204" pitchFamily="34" charset="0"/>
              </a:rPr>
              <a:t>olmalıdır.</a:t>
            </a:r>
            <a:endParaRPr lang="tr-TR" sz="2000" spc="-50" dirty="0">
              <a:latin typeface="Arial" panose="020B0604020202020204" pitchFamily="34" charset="0"/>
              <a:ea typeface="Trebuchet MS" panose="020B0603020202020204" pitchFamily="34" charset="0"/>
              <a:cs typeface="Arial" panose="020B0604020202020204" pitchFamily="34" charset="0"/>
            </a:endParaRPr>
          </a:p>
          <a:p>
            <a:pPr marL="342900" indent="-342900" algn="just">
              <a:spcBef>
                <a:spcPts val="600"/>
              </a:spcBef>
              <a:spcAft>
                <a:spcPts val="600"/>
              </a:spcAft>
              <a:buClr>
                <a:srgbClr val="000099"/>
              </a:buClr>
              <a:buFont typeface="Wingdings" panose="05000000000000000000" pitchFamily="2" charset="2"/>
              <a:buChar char="q"/>
            </a:pPr>
            <a:endParaRPr lang="tr-TR" sz="2000" spc="-50" dirty="0">
              <a:latin typeface="Arial" panose="020B0604020202020204" pitchFamily="34" charset="0"/>
              <a:ea typeface="Trebuchet MS" panose="020B0603020202020204" pitchFamily="34" charset="0"/>
              <a:cs typeface="Arial" panose="020B0604020202020204" pitchFamily="34" charset="0"/>
            </a:endParaRPr>
          </a:p>
        </p:txBody>
      </p:sp>
      <p:sp>
        <p:nvSpPr>
          <p:cNvPr id="11" name="Dikdörtgen 10"/>
          <p:cNvSpPr/>
          <p:nvPr/>
        </p:nvSpPr>
        <p:spPr>
          <a:xfrm>
            <a:off x="313081" y="702412"/>
            <a:ext cx="8517837" cy="424732"/>
          </a:xfrm>
          <a:prstGeom prst="rect">
            <a:avLst/>
          </a:prstGeom>
        </p:spPr>
        <p:txBody>
          <a:bodyPr/>
          <a:lstStyle/>
          <a:p>
            <a:pPr fontAlgn="base">
              <a:lnSpc>
                <a:spcPct val="90000"/>
              </a:lnSpc>
              <a:spcBef>
                <a:spcPct val="0"/>
              </a:spcBef>
              <a:spcAft>
                <a:spcPct val="0"/>
              </a:spcAft>
            </a:pPr>
            <a:r>
              <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rPr>
              <a:t>Yangına Dayalı Korozyon</a:t>
            </a:r>
          </a:p>
        </p:txBody>
      </p:sp>
    </p:spTree>
    <p:extLst>
      <p:ext uri="{BB962C8B-B14F-4D97-AF65-F5344CB8AC3E}">
        <p14:creationId xmlns:p14="http://schemas.microsoft.com/office/powerpoint/2010/main" val="249091016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kdörtgen 12"/>
          <p:cNvSpPr/>
          <p:nvPr/>
        </p:nvSpPr>
        <p:spPr>
          <a:xfrm>
            <a:off x="-102239" y="647598"/>
            <a:ext cx="10053405" cy="369332"/>
          </a:xfrm>
          <a:prstGeom prst="rect">
            <a:avLst/>
          </a:prstGeom>
        </p:spPr>
        <p:txBody>
          <a:bodyPr/>
          <a:lstStyle/>
          <a:p>
            <a:pPr lvl="1"/>
            <a:endParaRPr lang="en-US" dirty="0"/>
          </a:p>
        </p:txBody>
      </p:sp>
      <p:sp>
        <p:nvSpPr>
          <p:cNvPr id="4" name="Dikdörtgen 3"/>
          <p:cNvSpPr/>
          <p:nvPr/>
        </p:nvSpPr>
        <p:spPr>
          <a:xfrm>
            <a:off x="313080" y="1428900"/>
            <a:ext cx="8517837" cy="2862322"/>
          </a:xfrm>
          <a:prstGeom prst="rect">
            <a:avLst/>
          </a:prstGeom>
        </p:spPr>
        <p:txBody>
          <a:bodyPr wrap="square">
            <a:spAutoFit/>
          </a:bodyPr>
          <a:lstStyle/>
          <a:p>
            <a:pPr marL="342900" indent="-342900" algn="just">
              <a:spcBef>
                <a:spcPts val="600"/>
              </a:spcBef>
              <a:spcAft>
                <a:spcPts val="600"/>
              </a:spcAft>
              <a:buClr>
                <a:srgbClr val="000099"/>
              </a:buClr>
              <a:buFont typeface="Wingdings" panose="05000000000000000000" pitchFamily="2" charset="2"/>
              <a:buChar char="q"/>
            </a:pPr>
            <a:r>
              <a:rPr lang="tr-TR" sz="2000" spc="-50" dirty="0" smtClean="0">
                <a:latin typeface="Arial" panose="020B0604020202020204" pitchFamily="34" charset="0"/>
                <a:ea typeface="Trebuchet MS" panose="020B0603020202020204" pitchFamily="34" charset="0"/>
                <a:cs typeface="Arial" panose="020B0604020202020204" pitchFamily="34" charset="0"/>
              </a:rPr>
              <a:t>Yüksek </a:t>
            </a:r>
            <a:r>
              <a:rPr lang="tr-TR" sz="2000" spc="-50" dirty="0">
                <a:latin typeface="Arial" panose="020B0604020202020204" pitchFamily="34" charset="0"/>
                <a:ea typeface="Trebuchet MS" panose="020B0603020202020204" pitchFamily="34" charset="0"/>
                <a:cs typeface="Arial" panose="020B0604020202020204" pitchFamily="34" charset="0"/>
              </a:rPr>
              <a:t>dayanımlı betonlar geçirimsizliklerinin yüksek olmasından dolayı yüksek sıcaklık  etkisinden daha fazla hasar görmektedir. Betonun bu geçirimsiz yapısı suyun buharlaşarak  dışarı çıkmasına engel olmakta, oluşan hidrostatik basınç betonun patlayarak  parçalanmasına yol açmaktadır. Düşük dozajlarda </a:t>
            </a:r>
            <a:r>
              <a:rPr lang="tr-TR" sz="2000" spc="-50" dirty="0" err="1">
                <a:latin typeface="Arial" panose="020B0604020202020204" pitchFamily="34" charset="0"/>
                <a:ea typeface="Trebuchet MS" panose="020B0603020202020204" pitchFamily="34" charset="0"/>
                <a:cs typeface="Arial" panose="020B0604020202020204" pitchFamily="34" charset="0"/>
              </a:rPr>
              <a:t>polipropilen</a:t>
            </a:r>
            <a:r>
              <a:rPr lang="tr-TR" sz="2000" spc="-50" dirty="0">
                <a:latin typeface="Arial" panose="020B0604020202020204" pitchFamily="34" charset="0"/>
                <a:ea typeface="Trebuchet MS" panose="020B0603020202020204" pitchFamily="34" charset="0"/>
                <a:cs typeface="Arial" panose="020B0604020202020204" pitchFamily="34" charset="0"/>
              </a:rPr>
              <a:t> türü liflerin (hacimce </a:t>
            </a:r>
            <a:r>
              <a:rPr lang="tr-TR" sz="2000" spc="-50" dirty="0" smtClean="0">
                <a:latin typeface="Arial" panose="020B0604020202020204" pitchFamily="34" charset="0"/>
                <a:ea typeface="Trebuchet MS" panose="020B0603020202020204" pitchFamily="34" charset="0"/>
                <a:cs typeface="Arial" panose="020B0604020202020204" pitchFamily="34" charset="0"/>
              </a:rPr>
              <a:t>% 0.1-  </a:t>
            </a:r>
            <a:r>
              <a:rPr lang="tr-TR" sz="2000" spc="-50" dirty="0">
                <a:latin typeface="Arial" panose="020B0604020202020204" pitchFamily="34" charset="0"/>
                <a:ea typeface="Trebuchet MS" panose="020B0603020202020204" pitchFamily="34" charset="0"/>
                <a:cs typeface="Arial" panose="020B0604020202020204" pitchFamily="34" charset="0"/>
              </a:rPr>
              <a:t>0.2) kullanımı bu tür hasarların oluşumunu önler.</a:t>
            </a:r>
          </a:p>
          <a:p>
            <a:pPr marL="342900" indent="-342900" algn="just">
              <a:spcBef>
                <a:spcPts val="600"/>
              </a:spcBef>
              <a:spcAft>
                <a:spcPts val="600"/>
              </a:spcAft>
              <a:buClr>
                <a:srgbClr val="000099"/>
              </a:buClr>
              <a:buFont typeface="Wingdings" panose="05000000000000000000" pitchFamily="2" charset="2"/>
              <a:buChar char="q"/>
            </a:pPr>
            <a:endParaRPr lang="tr-TR" sz="2000" spc="-50" dirty="0">
              <a:latin typeface="Arial" panose="020B0604020202020204" pitchFamily="34" charset="0"/>
              <a:ea typeface="Trebuchet MS" panose="020B0603020202020204" pitchFamily="34" charset="0"/>
              <a:cs typeface="Arial" panose="020B0604020202020204" pitchFamily="34" charset="0"/>
            </a:endParaRPr>
          </a:p>
          <a:p>
            <a:pPr marL="342900" indent="-342900" algn="just">
              <a:spcBef>
                <a:spcPts val="600"/>
              </a:spcBef>
              <a:spcAft>
                <a:spcPts val="600"/>
              </a:spcAft>
              <a:buClr>
                <a:srgbClr val="000099"/>
              </a:buClr>
              <a:buFont typeface="Wingdings" panose="05000000000000000000" pitchFamily="2" charset="2"/>
              <a:buChar char="q"/>
            </a:pPr>
            <a:endParaRPr lang="tr-TR" sz="2000" spc="-50" dirty="0">
              <a:latin typeface="Arial" panose="020B0604020202020204" pitchFamily="34" charset="0"/>
              <a:ea typeface="Trebuchet MS" panose="020B0603020202020204" pitchFamily="34" charset="0"/>
              <a:cs typeface="Arial" panose="020B0604020202020204" pitchFamily="34" charset="0"/>
            </a:endParaRPr>
          </a:p>
        </p:txBody>
      </p:sp>
      <p:sp>
        <p:nvSpPr>
          <p:cNvPr id="11" name="Dikdörtgen 10"/>
          <p:cNvSpPr/>
          <p:nvPr/>
        </p:nvSpPr>
        <p:spPr>
          <a:xfrm>
            <a:off x="313081" y="702412"/>
            <a:ext cx="8517837" cy="424732"/>
          </a:xfrm>
          <a:prstGeom prst="rect">
            <a:avLst/>
          </a:prstGeom>
        </p:spPr>
        <p:txBody>
          <a:bodyPr/>
          <a:lstStyle/>
          <a:p>
            <a:pPr fontAlgn="base">
              <a:lnSpc>
                <a:spcPct val="90000"/>
              </a:lnSpc>
              <a:spcBef>
                <a:spcPct val="0"/>
              </a:spcBef>
              <a:spcAft>
                <a:spcPct val="0"/>
              </a:spcAft>
            </a:pPr>
            <a:r>
              <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rPr>
              <a:t>Yangına Dayalı Korozyon</a:t>
            </a:r>
          </a:p>
        </p:txBody>
      </p:sp>
    </p:spTree>
    <p:extLst>
      <p:ext uri="{BB962C8B-B14F-4D97-AF65-F5344CB8AC3E}">
        <p14:creationId xmlns:p14="http://schemas.microsoft.com/office/powerpoint/2010/main" val="42889311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konomi">
  <a:themeElements>
    <a:clrScheme name="Gazete kağıdı">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zete kağıdı">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extLst>
    <a:ext uri="{05A4C25C-085E-4340-85A3-A5531E510DB2}">
      <thm15:themeFamily xmlns:thm15="http://schemas.microsoft.com/office/thememl/2012/main" name="ekonomi" id="{14396F44-94C0-4BF2-8333-266569A57D02}" vid="{03703BF9-DFA0-42C9-89F9-C03DE1C4A071}"/>
    </a:ext>
  </a:extLst>
</a:theme>
</file>

<file path=ppt/theme/theme2.xml><?xml version="1.0" encoding="utf-8"?>
<a:theme xmlns:a="http://schemas.openxmlformats.org/drawingml/2006/main" name="1_Rics">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ppt/theme/theme3.xml><?xml version="1.0" encoding="utf-8"?>
<a:theme xmlns:a="http://schemas.openxmlformats.org/drawingml/2006/main" name="h.t.">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h.t." id="{413A7544-DC64-4FD9-B67F-E82A6B382656}" vid="{2993C0EF-C761-423D-BA24-A50FC7959470}"/>
    </a:ext>
  </a:extLst>
</a:theme>
</file>

<file path=ppt/theme/theme4.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ekonomi</Template>
  <TotalTime>12584</TotalTime>
  <Words>437</Words>
  <Application>Microsoft Office PowerPoint</Application>
  <PresentationFormat>Ekran Gösterisi (4:3)</PresentationFormat>
  <Paragraphs>21</Paragraphs>
  <Slides>7</Slides>
  <Notes>0</Notes>
  <HiddenSlides>0</HiddenSlides>
  <MMClips>0</MMClips>
  <ScaleCrop>false</ScaleCrop>
  <HeadingPairs>
    <vt:vector size="6" baseType="variant">
      <vt:variant>
        <vt:lpstr>Kullanılan Yazı Tipleri</vt:lpstr>
      </vt:variant>
      <vt:variant>
        <vt:i4>5</vt:i4>
      </vt:variant>
      <vt:variant>
        <vt:lpstr>Tema</vt:lpstr>
      </vt:variant>
      <vt:variant>
        <vt:i4>3</vt:i4>
      </vt:variant>
      <vt:variant>
        <vt:lpstr>Slayt Başlıkları</vt:lpstr>
      </vt:variant>
      <vt:variant>
        <vt:i4>7</vt:i4>
      </vt:variant>
    </vt:vector>
  </HeadingPairs>
  <TitlesOfParts>
    <vt:vector size="15" baseType="lpstr">
      <vt:lpstr>MS PGothic</vt:lpstr>
      <vt:lpstr>Arial</vt:lpstr>
      <vt:lpstr>Calibri</vt:lpstr>
      <vt:lpstr>Trebuchet MS</vt:lpstr>
      <vt:lpstr>Wingdings</vt:lpstr>
      <vt:lpstr>ekonomi</vt:lpstr>
      <vt:lpstr>1_Rics</vt:lpstr>
      <vt:lpstr>h.t.</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ANKARA ÜNİVERSİTESİ UYGULAMALI BİLİMLER FAKÜLTESİ GAYRİMENKUL GELİŞTİRME VE YÖNETİMİ BÖLÜMÜ</dc:title>
  <dc:creator>sibel</dc:creator>
  <cp:lastModifiedBy>tasinmaz</cp:lastModifiedBy>
  <cp:revision>817</cp:revision>
  <cp:lastPrinted>2016-10-24T07:53:35Z</cp:lastPrinted>
  <dcterms:created xsi:type="dcterms:W3CDTF">2016-09-18T09:35:24Z</dcterms:created>
  <dcterms:modified xsi:type="dcterms:W3CDTF">2020-02-28T12:09:59Z</dcterms:modified>
</cp:coreProperties>
</file>