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604" r:id="rId4"/>
    <p:sldId id="611" r:id="rId5"/>
    <p:sldId id="612" r:id="rId6"/>
    <p:sldId id="613" r:id="rId7"/>
    <p:sldId id="614" r:id="rId8"/>
    <p:sldId id="615" r:id="rId9"/>
    <p:sldId id="616"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6" d="100"/>
          <a:sy n="56" d="100"/>
        </p:scale>
        <p:origin x="78" y="6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11.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Betonda Yangına Dayalı Korozyon </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4069138" cy="378565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Beton yangın sırasında yüksek sıcaklıklara maruz kaldığı zaman, içinde yer alan suyun buharlaşması sonucu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rötreye</a:t>
            </a:r>
            <a:r>
              <a:rPr lang="tr-TR" sz="2000" spc="-50" dirty="0" smtClean="0">
                <a:latin typeface="Arial" panose="020B0604020202020204" pitchFamily="34" charset="0"/>
                <a:ea typeface="Trebuchet MS" panose="020B0603020202020204" pitchFamily="34" charset="0"/>
                <a:cs typeface="Arial" panose="020B0604020202020204" pitchFamily="34" charset="0"/>
              </a:rPr>
              <a:t> uğrar ve yükselen sıcaklıklarda kümülatif bir şekilde hasara uğrar. Yangının beton üzerindeki etkisinde, ulaşılan sıcaklığa ve çimento cinsi, su/çimento oranı, agrega cinsi, çimento içeriği ile pas payı kadar sıcaklığın devam ettiği sürede önemlidir</a:t>
            </a:r>
            <a:r>
              <a:rPr lang="tr-TR" sz="2000" spc="-50" dirty="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
        <p:nvSpPr>
          <p:cNvPr id="18" name="object 13"/>
          <p:cNvSpPr/>
          <p:nvPr/>
        </p:nvSpPr>
        <p:spPr>
          <a:xfrm>
            <a:off x="4571999" y="1426644"/>
            <a:ext cx="4483468" cy="392435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756703"/>
            <a:ext cx="3664559" cy="332398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Çimento hamurunda jel  yapıyı </a:t>
            </a:r>
            <a:r>
              <a:rPr lang="tr-TR" sz="2000" spc="-50" dirty="0" smtClean="0">
                <a:latin typeface="Arial" panose="020B0604020202020204" pitchFamily="34" charset="0"/>
                <a:ea typeface="Trebuchet MS" panose="020B0603020202020204" pitchFamily="34" charset="0"/>
                <a:cs typeface="Arial" panose="020B0604020202020204" pitchFamily="34" charset="0"/>
              </a:rPr>
              <a:t>oluşturan CSH katı öğeleri </a:t>
            </a:r>
            <a:r>
              <a:rPr lang="tr-TR" sz="2000" spc="-50" dirty="0" err="1">
                <a:latin typeface="Arial" panose="020B0604020202020204" pitchFamily="34" charset="0"/>
                <a:ea typeface="Trebuchet MS" panose="020B0603020202020204" pitchFamily="34" charset="0"/>
                <a:cs typeface="Arial" panose="020B0604020202020204" pitchFamily="34" charset="0"/>
              </a:rPr>
              <a:t>adsorbsiyon</a:t>
            </a:r>
            <a:r>
              <a:rPr lang="tr-TR" sz="2000" spc="-50" dirty="0">
                <a:latin typeface="Arial" panose="020B0604020202020204" pitchFamily="34" charset="0"/>
                <a:ea typeface="Trebuchet MS" panose="020B0603020202020204" pitchFamily="34" charset="0"/>
                <a:cs typeface="Arial" panose="020B0604020202020204" pitchFamily="34" charset="0"/>
              </a:rPr>
              <a:t> suyu  </a:t>
            </a:r>
            <a:r>
              <a:rPr lang="tr-TR" sz="2000" spc="-50" dirty="0" smtClean="0">
                <a:latin typeface="Arial" panose="020B0604020202020204" pitchFamily="34" charset="0"/>
                <a:ea typeface="Trebuchet MS" panose="020B0603020202020204" pitchFamily="34" charset="0"/>
                <a:cs typeface="Arial" panose="020B0604020202020204" pitchFamily="34" charset="0"/>
              </a:rPr>
              <a:t>ile birbirlerine bağlanmışlardır. </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Jel  </a:t>
            </a:r>
            <a:r>
              <a:rPr lang="tr-TR" sz="2000" spc="-50" dirty="0" err="1">
                <a:latin typeface="Arial" panose="020B0604020202020204" pitchFamily="34" charset="0"/>
                <a:ea typeface="Trebuchet MS" panose="020B0603020202020204" pitchFamily="34" charset="0"/>
                <a:cs typeface="Arial" panose="020B0604020202020204" pitchFamily="34" charset="0"/>
              </a:rPr>
              <a:t>adsorbe</a:t>
            </a:r>
            <a:r>
              <a:rPr lang="tr-TR" sz="2000" spc="-50" dirty="0">
                <a:latin typeface="Arial" panose="020B0604020202020204" pitchFamily="34" charset="0"/>
                <a:ea typeface="Trebuchet MS" panose="020B0603020202020204" pitchFamily="34" charset="0"/>
                <a:cs typeface="Arial" panose="020B0604020202020204" pitchFamily="34" charset="0"/>
              </a:rPr>
              <a:t> suyu </a:t>
            </a:r>
            <a:r>
              <a:rPr lang="tr-TR" sz="2000" spc="-50" dirty="0" smtClean="0">
                <a:latin typeface="Arial" panose="020B0604020202020204" pitchFamily="34" charset="0"/>
                <a:ea typeface="Trebuchet MS" panose="020B0603020202020204" pitchFamily="34" charset="0"/>
                <a:cs typeface="Arial" panose="020B0604020202020204" pitchFamily="34" charset="0"/>
              </a:rPr>
              <a:t>ve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CSH’ların</a:t>
            </a:r>
            <a:r>
              <a:rPr lang="tr-TR" sz="2000" spc="-50" dirty="0">
                <a:latin typeface="Arial" panose="020B0604020202020204" pitchFamily="34" charset="0"/>
                <a:ea typeface="Trebuchet MS" panose="020B0603020202020204" pitchFamily="34" charset="0"/>
                <a:cs typeface="Arial" panose="020B0604020202020204" pitchFamily="34" charset="0"/>
              </a:rPr>
              <a:t> </a:t>
            </a:r>
            <a:r>
              <a:rPr lang="tr-TR" sz="2000" spc="-50" dirty="0" smtClean="0">
                <a:latin typeface="Arial" panose="020B0604020202020204" pitchFamily="34" charset="0"/>
                <a:ea typeface="Trebuchet MS" panose="020B0603020202020204" pitchFamily="34" charset="0"/>
                <a:cs typeface="Arial" panose="020B0604020202020204" pitchFamily="34" charset="0"/>
              </a:rPr>
              <a:t>içindeki sular kolaylıkla buharlaşmazlar. Fakat kılcal boşluklardaki serbest su, 100°C civarın da buharlaşabilir.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
        <p:nvSpPr>
          <p:cNvPr id="6" name="object 3"/>
          <p:cNvSpPr/>
          <p:nvPr/>
        </p:nvSpPr>
        <p:spPr>
          <a:xfrm>
            <a:off x="4166397" y="1618697"/>
            <a:ext cx="4752000" cy="36000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401496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0" y="1428900"/>
            <a:ext cx="8517837" cy="332398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Yangının ilk aşamasında buharlaşan bu su, betonda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rötreye</a:t>
            </a:r>
            <a:r>
              <a:rPr lang="tr-TR" sz="2000" spc="-50" dirty="0" smtClean="0">
                <a:latin typeface="Arial" panose="020B0604020202020204" pitchFamily="34" charset="0"/>
                <a:ea typeface="Trebuchet MS" panose="020B0603020202020204" pitchFamily="34" charset="0"/>
                <a:cs typeface="Arial" panose="020B0604020202020204" pitchFamily="34" charset="0"/>
              </a:rPr>
              <a:t> sebep olur. Beton hacminin % 4’üne kadar değerler alabilen serbest suyun kaybı ve buna dayalı büzülme ve buhar basıncı, donatı üzerindeki beton örtünün çatlamasına ve parçalanarak kopmasına sebep olur.</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Böylece; çelik donatı sıcaklıkla temas haline geçer. 300°C’den itibaren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CSH’ın</a:t>
            </a:r>
            <a:r>
              <a:rPr lang="tr-TR" sz="2000" spc="-50" dirty="0" smtClean="0">
                <a:latin typeface="Arial" panose="020B0604020202020204" pitchFamily="34" charset="0"/>
                <a:ea typeface="Trebuchet MS" panose="020B0603020202020204" pitchFamily="34" charset="0"/>
                <a:cs typeface="Arial" panose="020B0604020202020204" pitchFamily="34" charset="0"/>
              </a:rPr>
              <a:t> kimyasal bağlı suyu ve jel suyu da yok olmaya başlar. 530°C civarında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Ca</a:t>
            </a:r>
            <a:r>
              <a:rPr lang="tr-TR" sz="2000" spc="-50" dirty="0" smtClean="0">
                <a:latin typeface="Arial" panose="020B0604020202020204" pitchFamily="34" charset="0"/>
                <a:ea typeface="Trebuchet MS" panose="020B0603020202020204" pitchFamily="34" charset="0"/>
                <a:cs typeface="Arial" panose="020B0604020202020204" pitchFamily="34" charset="0"/>
              </a:rPr>
              <a:t>(OH)</a:t>
            </a:r>
            <a:r>
              <a:rPr lang="tr-TR" sz="2000" spc="-50" baseline="-25000" dirty="0" smtClean="0">
                <a:latin typeface="Arial" panose="020B0604020202020204" pitchFamily="34" charset="0"/>
                <a:ea typeface="Trebuchet MS" panose="020B0603020202020204" pitchFamily="34" charset="0"/>
                <a:cs typeface="Arial" panose="020B0604020202020204" pitchFamily="34" charset="0"/>
              </a:rPr>
              <a:t>2</a:t>
            </a:r>
            <a:r>
              <a:rPr lang="tr-TR" sz="2000" spc="-50" dirty="0" smtClean="0">
                <a:latin typeface="Arial" panose="020B0604020202020204" pitchFamily="34" charset="0"/>
                <a:ea typeface="Trebuchet MS" panose="020B0603020202020204" pitchFamily="34" charset="0"/>
                <a:cs typeface="Arial" panose="020B0604020202020204" pitchFamily="34" charset="0"/>
              </a:rPr>
              <a:t> sönmemiş kirece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CaO</a:t>
            </a:r>
            <a:r>
              <a:rPr lang="tr-TR" sz="2000" spc="-50" dirty="0" smtClean="0">
                <a:latin typeface="Arial" panose="020B0604020202020204" pitchFamily="34" charset="0"/>
                <a:ea typeface="Trebuchet MS" panose="020B0603020202020204" pitchFamily="34" charset="0"/>
                <a:cs typeface="Arial" panose="020B0604020202020204" pitchFamily="34" charset="0"/>
              </a:rPr>
              <a:t>) dönüşür. Bu olay sonucunda % 33’e varan bir büzülme oluşur. Yangına müdahale sırasında sıkılan su, oluşan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CaO’nun</a:t>
            </a:r>
            <a:r>
              <a:rPr lang="tr-TR" sz="2000" spc="-50" dirty="0" smtClean="0">
                <a:latin typeface="Arial" panose="020B0604020202020204" pitchFamily="34" charset="0"/>
                <a:ea typeface="Trebuchet MS" panose="020B0603020202020204" pitchFamily="34" charset="0"/>
                <a:cs typeface="Arial" panose="020B0604020202020204" pitchFamily="34" charset="0"/>
              </a:rPr>
              <a:t> tekrar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Ca</a:t>
            </a:r>
            <a:r>
              <a:rPr lang="tr-TR" sz="2000" spc="-50" dirty="0" smtClean="0">
                <a:latin typeface="Arial" panose="020B0604020202020204" pitchFamily="34" charset="0"/>
                <a:ea typeface="Trebuchet MS" panose="020B0603020202020204" pitchFamily="34" charset="0"/>
                <a:cs typeface="Arial" panose="020B0604020202020204" pitchFamily="34" charset="0"/>
              </a:rPr>
              <a:t>(OH)2’ye dönüşmesini sağlar. Böylece; % 44 civarında bir hacim artışı meydana gelir</a:t>
            </a:r>
            <a:r>
              <a:rPr lang="tr-TR" sz="2000" spc="-50" dirty="0">
                <a:latin typeface="Arial" panose="020B0604020202020204" pitchFamily="34" charset="0"/>
                <a:ea typeface="Trebuchet MS" panose="020B0603020202020204" pitchFamily="34" charset="0"/>
                <a:cs typeface="Arial" panose="020B0604020202020204" pitchFamily="34" charset="0"/>
              </a:rPr>
              <a:t>.</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Tree>
    <p:extLst>
      <p:ext uri="{BB962C8B-B14F-4D97-AF65-F5344CB8AC3E}">
        <p14:creationId xmlns:p14="http://schemas.microsoft.com/office/powerpoint/2010/main" val="2165628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0" y="1428900"/>
            <a:ext cx="8517837" cy="4093428"/>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Beton boşluklu bir yapıya dönüştüğünden, </a:t>
            </a:r>
            <a:r>
              <a:rPr lang="tr-TR" sz="2000" spc="-50" dirty="0" err="1">
                <a:latin typeface="Arial" panose="020B0604020202020204" pitchFamily="34" charset="0"/>
                <a:ea typeface="Trebuchet MS" panose="020B0603020202020204" pitchFamily="34" charset="0"/>
                <a:cs typeface="Arial" panose="020B0604020202020204" pitchFamily="34" charset="0"/>
              </a:rPr>
              <a:t>Ca</a:t>
            </a:r>
            <a:r>
              <a:rPr lang="tr-TR" sz="2000" spc="-50" dirty="0">
                <a:latin typeface="Arial" panose="020B0604020202020204" pitchFamily="34" charset="0"/>
                <a:ea typeface="Trebuchet MS" panose="020B0603020202020204" pitchFamily="34" charset="0"/>
                <a:cs typeface="Arial" panose="020B0604020202020204" pitchFamily="34" charset="0"/>
              </a:rPr>
              <a:t>(OH)</a:t>
            </a:r>
            <a:r>
              <a:rPr lang="tr-TR" sz="2000" spc="-50" baseline="-25000" dirty="0">
                <a:latin typeface="Arial" panose="020B0604020202020204" pitchFamily="34" charset="0"/>
                <a:ea typeface="Trebuchet MS" panose="020B0603020202020204" pitchFamily="34" charset="0"/>
                <a:cs typeface="Arial" panose="020B0604020202020204" pitchFamily="34" charset="0"/>
              </a:rPr>
              <a:t>2</a:t>
            </a:r>
            <a:r>
              <a:rPr lang="tr-TR" sz="2000" spc="-50" dirty="0">
                <a:latin typeface="Arial" panose="020B0604020202020204" pitchFamily="34" charset="0"/>
                <a:ea typeface="Trebuchet MS" panose="020B0603020202020204" pitchFamily="34" charset="0"/>
                <a:cs typeface="Arial" panose="020B0604020202020204" pitchFamily="34" charset="0"/>
              </a:rPr>
              <a:t> süzülür. Yangın sonrası yapılan  incelemelerde tespit edilen kireç lekeleri, sıcaklığın 550°C’yi aştığını gösterir.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Yangınlarda genellikle 900°C (1652°F) geçen sıcaklıklarda dış katmanlar şiddetlice etkilenir.  Yüzey genelde kavrulur ve parçalanır.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Yüzey katmanının soyulması, beyaz  betonu ve çoğu rastgele yüzey çatlaklarını  ortaya çıkarır. Çoğu çatlaklar yüzeyseldir,  fakat bazıları daha derine </a:t>
            </a:r>
            <a:r>
              <a:rPr lang="tr-TR" sz="2000" spc="-50" dirty="0" err="1">
                <a:latin typeface="Arial" panose="020B0604020202020204" pitchFamily="34" charset="0"/>
                <a:ea typeface="Trebuchet MS" panose="020B0603020202020204" pitchFamily="34" charset="0"/>
                <a:cs typeface="Arial" panose="020B0604020202020204" pitchFamily="34" charset="0"/>
              </a:rPr>
              <a:t>inner</a:t>
            </a:r>
            <a:r>
              <a:rPr lang="tr-TR" sz="2000" spc="-50" dirty="0">
                <a:latin typeface="Arial" panose="020B0604020202020204" pitchFamily="34" charset="0"/>
                <a:ea typeface="Trebuchet MS" panose="020B0603020202020204" pitchFamily="34" charset="0"/>
                <a:cs typeface="Arial" panose="020B0604020202020204" pitchFamily="34" charset="0"/>
              </a:rPr>
              <a:t> ve agrega </a:t>
            </a:r>
            <a:r>
              <a:rPr lang="tr-TR" sz="2000" spc="-50" dirty="0" smtClean="0">
                <a:latin typeface="Arial" panose="020B0604020202020204" pitchFamily="34" charset="0"/>
                <a:ea typeface="Trebuchet MS" panose="020B0603020202020204" pitchFamily="34" charset="0"/>
                <a:cs typeface="Arial" panose="020B0604020202020204" pitchFamily="34" charset="0"/>
              </a:rPr>
              <a:t>taneciklerim kırar. </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Donatının termal genleşmesi, betonunkinden daha büyük olmaya müsait olduğu için, çeliğin etrafında patlama stresleri ve beton çatlakları oluşur</a:t>
            </a:r>
            <a:r>
              <a:rPr lang="tr-TR" sz="2000" spc="-50" dirty="0">
                <a:latin typeface="Arial" panose="020B0604020202020204" pitchFamily="34" charset="0"/>
                <a:ea typeface="Trebuchet MS" panose="020B0603020202020204" pitchFamily="34" charset="0"/>
                <a:cs typeface="Arial" panose="020B0604020202020204" pitchFamily="34" charset="0"/>
              </a:rPr>
              <a:t>.</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Tree>
    <p:extLst>
      <p:ext uri="{BB962C8B-B14F-4D97-AF65-F5344CB8AC3E}">
        <p14:creationId xmlns:p14="http://schemas.microsoft.com/office/powerpoint/2010/main" val="4006893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0" y="1428900"/>
            <a:ext cx="8517837" cy="332398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Agrega </a:t>
            </a:r>
            <a:r>
              <a:rPr lang="tr-TR" sz="2000" spc="-50" dirty="0" err="1">
                <a:latin typeface="Arial" panose="020B0604020202020204" pitchFamily="34" charset="0"/>
                <a:ea typeface="Trebuchet MS" panose="020B0603020202020204" pitchFamily="34" charset="0"/>
                <a:cs typeface="Arial" panose="020B0604020202020204" pitchFamily="34" charset="0"/>
              </a:rPr>
              <a:t>porozitesi</a:t>
            </a:r>
            <a:r>
              <a:rPr lang="tr-TR" sz="2000" spc="-50" dirty="0">
                <a:latin typeface="Arial" panose="020B0604020202020204" pitchFamily="34" charset="0"/>
                <a:ea typeface="Trebuchet MS" panose="020B0603020202020204" pitchFamily="34" charset="0"/>
                <a:cs typeface="Arial" panose="020B0604020202020204" pitchFamily="34" charset="0"/>
              </a:rPr>
              <a:t> ve mineralojisi yüksek sıcaklığa maruz kalan betonun davranışı üzerinde  önemli bir etki yapar. Yaygın olarak kullanılan agregaların birçoğu belli sıcaklıklara kadar  ısıtıldığında fiziksel olarak bozulur. Kireçtaşı ve bazalt agregaları </a:t>
            </a:r>
            <a:r>
              <a:rPr lang="tr-TR" sz="2000" spc="-50" dirty="0" smtClean="0">
                <a:latin typeface="Arial" panose="020B0604020202020204" pitchFamily="34" charset="0"/>
                <a:ea typeface="Trebuchet MS" panose="020B0603020202020204" pitchFamily="34" charset="0"/>
                <a:cs typeface="Arial" panose="020B0604020202020204" pitchFamily="34" charset="0"/>
              </a:rPr>
              <a:t>650°C'ye </a:t>
            </a:r>
            <a:r>
              <a:rPr lang="tr-TR" sz="2000" spc="-50" dirty="0">
                <a:latin typeface="Arial" panose="020B0604020202020204" pitchFamily="34" charset="0"/>
                <a:ea typeface="Trebuchet MS" panose="020B0603020202020204" pitchFamily="34" charset="0"/>
                <a:cs typeface="Arial" panose="020B0604020202020204" pitchFamily="34" charset="0"/>
              </a:rPr>
              <a:t>kadar  ısıtıldığında kalıcı termal genleşmeler gösterir. Karbonat kökenli agregalar </a:t>
            </a:r>
            <a:r>
              <a:rPr lang="tr-TR" sz="2000" spc="-50" dirty="0" smtClean="0">
                <a:latin typeface="Arial" panose="020B0604020202020204" pitchFamily="34" charset="0"/>
                <a:ea typeface="Trebuchet MS" panose="020B0603020202020204" pitchFamily="34" charset="0"/>
                <a:cs typeface="Arial" panose="020B0604020202020204" pitchFamily="34" charset="0"/>
              </a:rPr>
              <a:t>700°C'nin  </a:t>
            </a:r>
            <a:r>
              <a:rPr lang="tr-TR" sz="2000" spc="-50" dirty="0">
                <a:latin typeface="Arial" panose="020B0604020202020204" pitchFamily="34" charset="0"/>
                <a:ea typeface="Trebuchet MS" panose="020B0603020202020204" pitchFamily="34" charset="0"/>
                <a:cs typeface="Arial" panose="020B0604020202020204" pitchFamily="34" charset="0"/>
              </a:rPr>
              <a:t>üzerindeki sıcaklıklarda kimyasal olarak </a:t>
            </a:r>
            <a:r>
              <a:rPr lang="tr-TR" sz="2000" spc="-50" dirty="0" err="1">
                <a:latin typeface="Arial" panose="020B0604020202020204" pitchFamily="34" charset="0"/>
                <a:ea typeface="Trebuchet MS" panose="020B0603020202020204" pitchFamily="34" charset="0"/>
                <a:cs typeface="Arial" panose="020B0604020202020204" pitchFamily="34" charset="0"/>
              </a:rPr>
              <a:t>CaO</a:t>
            </a:r>
            <a:r>
              <a:rPr lang="tr-TR" sz="2000" spc="-50" dirty="0">
                <a:latin typeface="Arial" panose="020B0604020202020204" pitchFamily="34" charset="0"/>
                <a:ea typeface="Trebuchet MS" panose="020B0603020202020204" pitchFamily="34" charset="0"/>
                <a:cs typeface="Arial" panose="020B0604020202020204" pitchFamily="34" charset="0"/>
              </a:rPr>
              <a:t> ve C0</a:t>
            </a:r>
            <a:r>
              <a:rPr lang="tr-TR" sz="2000" spc="-50" baseline="-25000" dirty="0">
                <a:latin typeface="Arial" panose="020B0604020202020204" pitchFamily="34" charset="0"/>
                <a:ea typeface="Trebuchet MS" panose="020B0603020202020204" pitchFamily="34" charset="0"/>
                <a:cs typeface="Arial" panose="020B0604020202020204" pitchFamily="34" charset="0"/>
              </a:rPr>
              <a:t>2</a:t>
            </a:r>
            <a:r>
              <a:rPr lang="tr-TR" sz="2000" spc="-50" dirty="0">
                <a:latin typeface="Arial" panose="020B0604020202020204" pitchFamily="34" charset="0"/>
                <a:ea typeface="Trebuchet MS" panose="020B0603020202020204" pitchFamily="34" charset="0"/>
                <a:cs typeface="Arial" panose="020B0604020202020204" pitchFamily="34" charset="0"/>
              </a:rPr>
              <a:t>'ye ayrışır. Bu nedenle üretilen betonun  yüksek sıcaklıklarda iyi performans göstermesi için kullanılan agreganın hem fiziksel hem  de kimyasal olarak termal </a:t>
            </a:r>
            <a:r>
              <a:rPr lang="tr-TR" sz="2000" spc="-50" dirty="0" err="1">
                <a:latin typeface="Arial" panose="020B0604020202020204" pitchFamily="34" charset="0"/>
                <a:ea typeface="Trebuchet MS" panose="020B0603020202020204" pitchFamily="34" charset="0"/>
                <a:cs typeface="Arial" panose="020B0604020202020204" pitchFamily="34" charset="0"/>
              </a:rPr>
              <a:t>stabilitesi</a:t>
            </a:r>
            <a:r>
              <a:rPr lang="tr-TR" sz="2000" spc="-50" dirty="0">
                <a:latin typeface="Arial" panose="020B0604020202020204" pitchFamily="34" charset="0"/>
                <a:ea typeface="Trebuchet MS" panose="020B0603020202020204" pitchFamily="34" charset="0"/>
                <a:cs typeface="Arial" panose="020B0604020202020204" pitchFamily="34" charset="0"/>
              </a:rPr>
              <a:t> yüksek </a:t>
            </a:r>
            <a:r>
              <a:rPr lang="tr-TR" sz="2000" spc="-50" dirty="0" smtClean="0">
                <a:latin typeface="Arial" panose="020B0604020202020204" pitchFamily="34" charset="0"/>
                <a:ea typeface="Trebuchet MS" panose="020B0603020202020204" pitchFamily="34" charset="0"/>
                <a:cs typeface="Arial" panose="020B0604020202020204" pitchFamily="34" charset="0"/>
              </a:rPr>
              <a:t>olmalıdır.</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Tree>
    <p:extLst>
      <p:ext uri="{BB962C8B-B14F-4D97-AF65-F5344CB8AC3E}">
        <p14:creationId xmlns:p14="http://schemas.microsoft.com/office/powerpoint/2010/main" val="2490910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0" y="1428900"/>
            <a:ext cx="8517837"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Yüksek </a:t>
            </a:r>
            <a:r>
              <a:rPr lang="tr-TR" sz="2000" spc="-50" dirty="0">
                <a:latin typeface="Arial" panose="020B0604020202020204" pitchFamily="34" charset="0"/>
                <a:ea typeface="Trebuchet MS" panose="020B0603020202020204" pitchFamily="34" charset="0"/>
                <a:cs typeface="Arial" panose="020B0604020202020204" pitchFamily="34" charset="0"/>
              </a:rPr>
              <a:t>dayanımlı betonlar geçirimsizliklerinin yüksek olmasından dolayı yüksek sıcaklık  etkisinden daha fazla hasar görmektedir. Betonun bu geçirimsiz yapısı suyun buharlaşarak  dışarı çıkmasına engel olmakta, oluşan hidrostatik basınç betonun patlayarak  parçalanmasına yol açmaktadır. Düşük dozajlarda </a:t>
            </a:r>
            <a:r>
              <a:rPr lang="tr-TR" sz="2000" spc="-50" dirty="0" err="1">
                <a:latin typeface="Arial" panose="020B0604020202020204" pitchFamily="34" charset="0"/>
                <a:ea typeface="Trebuchet MS" panose="020B0603020202020204" pitchFamily="34" charset="0"/>
                <a:cs typeface="Arial" panose="020B0604020202020204" pitchFamily="34" charset="0"/>
              </a:rPr>
              <a:t>polipropilen</a:t>
            </a:r>
            <a:r>
              <a:rPr lang="tr-TR" sz="2000" spc="-50" dirty="0">
                <a:latin typeface="Arial" panose="020B0604020202020204" pitchFamily="34" charset="0"/>
                <a:ea typeface="Trebuchet MS" panose="020B0603020202020204" pitchFamily="34" charset="0"/>
                <a:cs typeface="Arial" panose="020B0604020202020204" pitchFamily="34" charset="0"/>
              </a:rPr>
              <a:t> türü liflerin (hacimce </a:t>
            </a:r>
            <a:r>
              <a:rPr lang="tr-TR" sz="2000" spc="-50" dirty="0" smtClean="0">
                <a:latin typeface="Arial" panose="020B0604020202020204" pitchFamily="34" charset="0"/>
                <a:ea typeface="Trebuchet MS" panose="020B0603020202020204" pitchFamily="34" charset="0"/>
                <a:cs typeface="Arial" panose="020B0604020202020204" pitchFamily="34" charset="0"/>
              </a:rPr>
              <a:t>% 0.1-  </a:t>
            </a:r>
            <a:r>
              <a:rPr lang="tr-TR" sz="2000" spc="-50" dirty="0">
                <a:latin typeface="Arial" panose="020B0604020202020204" pitchFamily="34" charset="0"/>
                <a:ea typeface="Trebuchet MS" panose="020B0603020202020204" pitchFamily="34" charset="0"/>
                <a:cs typeface="Arial" panose="020B0604020202020204" pitchFamily="34" charset="0"/>
              </a:rPr>
              <a:t>0.2) kullanımı bu tür hasarların oluşumunu önler.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Yangına Dayalı Korozyon</a:t>
            </a:r>
          </a:p>
        </p:txBody>
      </p:sp>
    </p:spTree>
    <p:extLst>
      <p:ext uri="{BB962C8B-B14F-4D97-AF65-F5344CB8AC3E}">
        <p14:creationId xmlns:p14="http://schemas.microsoft.com/office/powerpoint/2010/main" val="4288931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12584</TotalTime>
  <Words>437</Words>
  <Application>Microsoft Office PowerPoint</Application>
  <PresentationFormat>Ekran Gösterisi (4:3)</PresentationFormat>
  <Paragraphs>21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MS PGothic</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817</cp:revision>
  <cp:lastPrinted>2016-10-24T07:53:35Z</cp:lastPrinted>
  <dcterms:created xsi:type="dcterms:W3CDTF">2016-09-18T09:35:24Z</dcterms:created>
  <dcterms:modified xsi:type="dcterms:W3CDTF">2020-02-28T12:09:59Z</dcterms:modified>
</cp:coreProperties>
</file>