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68" d="100"/>
          <a:sy n="68" d="100"/>
        </p:scale>
        <p:origin x="-576"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759620D9-FED7-4B24-ADD8-428B4A7E8B81}" type="datetimeFigureOut">
              <a:rPr lang="tr-TR" smtClean="0"/>
              <a:pPr/>
              <a:t>27.06.2019</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E7C31EF-D225-447C-9281-35993A8982DD}" type="slidenum">
              <a:rPr lang="tr-TR" smtClean="0"/>
              <a:pPr/>
              <a:t>‹#›</a:t>
            </a:fld>
            <a:endParaRPr lang="tr-TR"/>
          </a:p>
        </p:txBody>
      </p:sp>
    </p:spTree>
    <p:extLst>
      <p:ext uri="{BB962C8B-B14F-4D97-AF65-F5344CB8AC3E}">
        <p14:creationId xmlns:p14="http://schemas.microsoft.com/office/powerpoint/2010/main" xmlns="" val="2648396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59620D9-FED7-4B24-ADD8-428B4A7E8B81}" type="datetimeFigureOut">
              <a:rPr lang="tr-TR" smtClean="0"/>
              <a:pPr/>
              <a:t>27.06.2019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E7C31EF-D225-447C-9281-35993A8982DD}" type="slidenum">
              <a:rPr lang="tr-TR" smtClean="0"/>
              <a:pPr/>
              <a:t>‹#›</a:t>
            </a:fld>
            <a:endParaRPr lang="tr-TR"/>
          </a:p>
        </p:txBody>
      </p:sp>
    </p:spTree>
    <p:extLst>
      <p:ext uri="{BB962C8B-B14F-4D97-AF65-F5344CB8AC3E}">
        <p14:creationId xmlns:p14="http://schemas.microsoft.com/office/powerpoint/2010/main" xmlns="" val="2465315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59620D9-FED7-4B24-ADD8-428B4A7E8B81}" type="datetimeFigureOut">
              <a:rPr lang="tr-TR" smtClean="0"/>
              <a:pPr/>
              <a:t>27.06.2019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E7C31EF-D225-447C-9281-35993A8982DD}"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18142814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59620D9-FED7-4B24-ADD8-428B4A7E8B81}" type="datetimeFigureOut">
              <a:rPr lang="tr-TR" smtClean="0"/>
              <a:pPr/>
              <a:t>27.06.2019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7C31EF-D225-447C-9281-35993A8982DD}" type="slidenum">
              <a:rPr lang="tr-TR" smtClean="0"/>
              <a:pPr/>
              <a:t>‹#›</a:t>
            </a:fld>
            <a:endParaRPr lang="tr-TR"/>
          </a:p>
        </p:txBody>
      </p:sp>
    </p:spTree>
    <p:extLst>
      <p:ext uri="{BB962C8B-B14F-4D97-AF65-F5344CB8AC3E}">
        <p14:creationId xmlns:p14="http://schemas.microsoft.com/office/powerpoint/2010/main" xmlns="" val="1117782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59620D9-FED7-4B24-ADD8-428B4A7E8B81}" type="datetimeFigureOut">
              <a:rPr lang="tr-TR" smtClean="0"/>
              <a:pPr/>
              <a:t>27.06.2019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7C31EF-D225-447C-9281-35993A8982DD}"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8869647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759620D9-FED7-4B24-ADD8-428B4A7E8B81}" type="datetimeFigureOut">
              <a:rPr lang="tr-TR" smtClean="0"/>
              <a:pPr/>
              <a:t>27.06.2019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7C31EF-D225-447C-9281-35993A8982DD}" type="slidenum">
              <a:rPr lang="tr-TR" smtClean="0"/>
              <a:pPr/>
              <a:t>‹#›</a:t>
            </a:fld>
            <a:endParaRPr lang="tr-TR"/>
          </a:p>
        </p:txBody>
      </p:sp>
    </p:spTree>
    <p:extLst>
      <p:ext uri="{BB962C8B-B14F-4D97-AF65-F5344CB8AC3E}">
        <p14:creationId xmlns:p14="http://schemas.microsoft.com/office/powerpoint/2010/main" xmlns="" val="31573511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59620D9-FED7-4B24-ADD8-428B4A7E8B81}" type="datetimeFigureOut">
              <a:rPr lang="tr-TR" smtClean="0"/>
              <a:pPr/>
              <a:t>27.06.2019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E7C31EF-D225-447C-9281-35993A8982DD}" type="slidenum">
              <a:rPr lang="tr-TR" smtClean="0"/>
              <a:pPr/>
              <a:t>‹#›</a:t>
            </a:fld>
            <a:endParaRPr lang="tr-TR"/>
          </a:p>
        </p:txBody>
      </p:sp>
    </p:spTree>
    <p:extLst>
      <p:ext uri="{BB962C8B-B14F-4D97-AF65-F5344CB8AC3E}">
        <p14:creationId xmlns:p14="http://schemas.microsoft.com/office/powerpoint/2010/main" xmlns="" val="6243321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59620D9-FED7-4B24-ADD8-428B4A7E8B81}" type="datetimeFigureOut">
              <a:rPr lang="tr-TR" smtClean="0"/>
              <a:pPr/>
              <a:t>27.06.2019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E7C31EF-D225-447C-9281-35993A8982DD}" type="slidenum">
              <a:rPr lang="tr-TR" smtClean="0"/>
              <a:pPr/>
              <a:t>‹#›</a:t>
            </a:fld>
            <a:endParaRPr lang="tr-TR"/>
          </a:p>
        </p:txBody>
      </p:sp>
    </p:spTree>
    <p:extLst>
      <p:ext uri="{BB962C8B-B14F-4D97-AF65-F5344CB8AC3E}">
        <p14:creationId xmlns:p14="http://schemas.microsoft.com/office/powerpoint/2010/main" xmlns="" val="97271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59620D9-FED7-4B24-ADD8-428B4A7E8B81}" type="datetimeFigureOut">
              <a:rPr lang="tr-TR" smtClean="0"/>
              <a:pPr/>
              <a:t>27.06.2019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E7C31EF-D225-447C-9281-35993A8982DD}" type="slidenum">
              <a:rPr lang="tr-TR" smtClean="0"/>
              <a:pPr/>
              <a:t>‹#›</a:t>
            </a:fld>
            <a:endParaRPr lang="tr-TR"/>
          </a:p>
        </p:txBody>
      </p:sp>
    </p:spTree>
    <p:extLst>
      <p:ext uri="{BB962C8B-B14F-4D97-AF65-F5344CB8AC3E}">
        <p14:creationId xmlns:p14="http://schemas.microsoft.com/office/powerpoint/2010/main" xmlns="" val="3833374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59620D9-FED7-4B24-ADD8-428B4A7E8B81}" type="datetimeFigureOut">
              <a:rPr lang="tr-TR" smtClean="0"/>
              <a:pPr/>
              <a:t>27.06.2019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E7C31EF-D225-447C-9281-35993A8982DD}" type="slidenum">
              <a:rPr lang="tr-TR" smtClean="0"/>
              <a:pPr/>
              <a:t>‹#›</a:t>
            </a:fld>
            <a:endParaRPr lang="tr-TR"/>
          </a:p>
        </p:txBody>
      </p:sp>
    </p:spTree>
    <p:extLst>
      <p:ext uri="{BB962C8B-B14F-4D97-AF65-F5344CB8AC3E}">
        <p14:creationId xmlns:p14="http://schemas.microsoft.com/office/powerpoint/2010/main" xmlns="" val="111769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59620D9-FED7-4B24-ADD8-428B4A7E8B81}" type="datetimeFigureOut">
              <a:rPr lang="tr-TR" smtClean="0"/>
              <a:pPr/>
              <a:t>27.06.2019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E7C31EF-D225-447C-9281-35993A8982DD}" type="slidenum">
              <a:rPr lang="tr-TR" smtClean="0"/>
              <a:pPr/>
              <a:t>‹#›</a:t>
            </a:fld>
            <a:endParaRPr lang="tr-TR"/>
          </a:p>
        </p:txBody>
      </p:sp>
    </p:spTree>
    <p:extLst>
      <p:ext uri="{BB962C8B-B14F-4D97-AF65-F5344CB8AC3E}">
        <p14:creationId xmlns:p14="http://schemas.microsoft.com/office/powerpoint/2010/main" xmlns="" val="2899311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59620D9-FED7-4B24-ADD8-428B4A7E8B81}" type="datetimeFigureOut">
              <a:rPr lang="tr-TR" smtClean="0"/>
              <a:pPr/>
              <a:t>27.06.2019</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E7C31EF-D225-447C-9281-35993A8982DD}" type="slidenum">
              <a:rPr lang="tr-TR" smtClean="0"/>
              <a:pPr/>
              <a:t>‹#›</a:t>
            </a:fld>
            <a:endParaRPr lang="tr-TR"/>
          </a:p>
        </p:txBody>
      </p:sp>
    </p:spTree>
    <p:extLst>
      <p:ext uri="{BB962C8B-B14F-4D97-AF65-F5344CB8AC3E}">
        <p14:creationId xmlns:p14="http://schemas.microsoft.com/office/powerpoint/2010/main" xmlns="" val="1489844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59620D9-FED7-4B24-ADD8-428B4A7E8B81}" type="datetimeFigureOut">
              <a:rPr lang="tr-TR" smtClean="0"/>
              <a:pPr/>
              <a:t>27.06.2019</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E7C31EF-D225-447C-9281-35993A8982DD}" type="slidenum">
              <a:rPr lang="tr-TR" smtClean="0"/>
              <a:pPr/>
              <a:t>‹#›</a:t>
            </a:fld>
            <a:endParaRPr lang="tr-TR"/>
          </a:p>
        </p:txBody>
      </p:sp>
    </p:spTree>
    <p:extLst>
      <p:ext uri="{BB962C8B-B14F-4D97-AF65-F5344CB8AC3E}">
        <p14:creationId xmlns:p14="http://schemas.microsoft.com/office/powerpoint/2010/main" xmlns="" val="4054861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9620D9-FED7-4B24-ADD8-428B4A7E8B81}" type="datetimeFigureOut">
              <a:rPr lang="tr-TR" smtClean="0"/>
              <a:pPr/>
              <a:t>27.06.2019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E7C31EF-D225-447C-9281-35993A8982DD}" type="slidenum">
              <a:rPr lang="tr-TR" smtClean="0"/>
              <a:pPr/>
              <a:t>‹#›</a:t>
            </a:fld>
            <a:endParaRPr lang="tr-TR"/>
          </a:p>
        </p:txBody>
      </p:sp>
    </p:spTree>
    <p:extLst>
      <p:ext uri="{BB962C8B-B14F-4D97-AF65-F5344CB8AC3E}">
        <p14:creationId xmlns:p14="http://schemas.microsoft.com/office/powerpoint/2010/main" xmlns="" val="1891090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59620D9-FED7-4B24-ADD8-428B4A7E8B81}" type="datetimeFigureOut">
              <a:rPr lang="tr-TR" smtClean="0"/>
              <a:pPr/>
              <a:t>27.06.2019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E7C31EF-D225-447C-9281-35993A8982DD}" type="slidenum">
              <a:rPr lang="tr-TR" smtClean="0"/>
              <a:pPr/>
              <a:t>‹#›</a:t>
            </a:fld>
            <a:endParaRPr lang="tr-TR"/>
          </a:p>
        </p:txBody>
      </p:sp>
    </p:spTree>
    <p:extLst>
      <p:ext uri="{BB962C8B-B14F-4D97-AF65-F5344CB8AC3E}">
        <p14:creationId xmlns:p14="http://schemas.microsoft.com/office/powerpoint/2010/main" xmlns="" val="708101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59620D9-FED7-4B24-ADD8-428B4A7E8B81}" type="datetimeFigureOut">
              <a:rPr lang="tr-TR" smtClean="0"/>
              <a:pPr/>
              <a:t>27.06.2019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7C31EF-D225-447C-9281-35993A8982DD}" type="slidenum">
              <a:rPr lang="tr-TR" smtClean="0"/>
              <a:pPr/>
              <a:t>‹#›</a:t>
            </a:fld>
            <a:endParaRPr lang="tr-TR"/>
          </a:p>
        </p:txBody>
      </p:sp>
    </p:spTree>
    <p:extLst>
      <p:ext uri="{BB962C8B-B14F-4D97-AF65-F5344CB8AC3E}">
        <p14:creationId xmlns:p14="http://schemas.microsoft.com/office/powerpoint/2010/main" xmlns="" val="4071607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59620D9-FED7-4B24-ADD8-428B4A7E8B81}" type="datetimeFigureOut">
              <a:rPr lang="tr-TR" smtClean="0"/>
              <a:pPr/>
              <a:t>27.06.2019</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E7C31EF-D225-447C-9281-35993A8982DD}" type="slidenum">
              <a:rPr lang="tr-TR" smtClean="0"/>
              <a:pPr/>
              <a:t>‹#›</a:t>
            </a:fld>
            <a:endParaRPr lang="tr-TR"/>
          </a:p>
        </p:txBody>
      </p:sp>
    </p:spTree>
    <p:extLst>
      <p:ext uri="{BB962C8B-B14F-4D97-AF65-F5344CB8AC3E}">
        <p14:creationId xmlns:p14="http://schemas.microsoft.com/office/powerpoint/2010/main" xmlns="" val="36733122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589213" y="1538868"/>
            <a:ext cx="8915399" cy="1773045"/>
          </a:xfrm>
        </p:spPr>
        <p:txBody>
          <a:bodyPr>
            <a:normAutofit/>
          </a:bodyPr>
          <a:lstStyle/>
          <a:p>
            <a:pPr algn="ctr"/>
            <a:r>
              <a:rPr lang="tr-TR" b="1" dirty="0" smtClean="0"/>
              <a:t>ALT EKSTREMİTE PROTEZLERİ</a:t>
            </a:r>
            <a:endParaRPr lang="tr-TR" b="1" dirty="0"/>
          </a:p>
        </p:txBody>
      </p:sp>
      <p:sp>
        <p:nvSpPr>
          <p:cNvPr id="3" name="Alt Başlık 2"/>
          <p:cNvSpPr>
            <a:spLocks noGrp="1"/>
          </p:cNvSpPr>
          <p:nvPr>
            <p:ph type="subTitle" idx="1"/>
          </p:nvPr>
        </p:nvSpPr>
        <p:spPr>
          <a:xfrm>
            <a:off x="2589213" y="4149969"/>
            <a:ext cx="8915399" cy="1753693"/>
          </a:xfrm>
        </p:spPr>
        <p:txBody>
          <a:bodyPr>
            <a:normAutofit/>
          </a:bodyPr>
          <a:lstStyle/>
          <a:p>
            <a:pPr algn="ctr"/>
            <a:endParaRPr lang="tr-TR" sz="2400" b="1" dirty="0" smtClean="0"/>
          </a:p>
        </p:txBody>
      </p:sp>
    </p:spTree>
    <p:extLst>
      <p:ext uri="{BB962C8B-B14F-4D97-AF65-F5344CB8AC3E}">
        <p14:creationId xmlns:p14="http://schemas.microsoft.com/office/powerpoint/2010/main" xmlns="" val="9851405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ENERJİ DEPOLAYAN AYAKLAR</a:t>
            </a:r>
            <a:endParaRPr lang="tr-TR" b="1" dirty="0"/>
          </a:p>
        </p:txBody>
      </p:sp>
      <p:sp>
        <p:nvSpPr>
          <p:cNvPr id="3" name="İçerik Yer Tutucusu 2"/>
          <p:cNvSpPr>
            <a:spLocks noGrp="1"/>
          </p:cNvSpPr>
          <p:nvPr>
            <p:ph idx="1"/>
          </p:nvPr>
        </p:nvSpPr>
        <p:spPr/>
        <p:txBody>
          <a:bodyPr/>
          <a:lstStyle/>
          <a:p>
            <a:r>
              <a:rPr lang="tr-TR" dirty="0" smtClean="0"/>
              <a:t>DF momenti aracılığı ile omurganın kompresyon altında yapısını değiştirmesine,</a:t>
            </a:r>
          </a:p>
          <a:p>
            <a:endParaRPr lang="tr-TR" dirty="0"/>
          </a:p>
          <a:p>
            <a:r>
              <a:rPr lang="tr-TR" dirty="0" smtClean="0"/>
              <a:t>Enerji depolamasına</a:t>
            </a:r>
          </a:p>
          <a:p>
            <a:endParaRPr lang="tr-TR" dirty="0"/>
          </a:p>
          <a:p>
            <a:r>
              <a:rPr lang="tr-TR" dirty="0" smtClean="0"/>
              <a:t>İtme fazında bu enerjiyi serbestleştirerek vücudun </a:t>
            </a:r>
            <a:r>
              <a:rPr lang="tr-TR" dirty="0" err="1" smtClean="0"/>
              <a:t>sagital</a:t>
            </a:r>
            <a:r>
              <a:rPr lang="tr-TR" dirty="0" smtClean="0"/>
              <a:t> düzlemde öne doğru ilerletilmesine imkan tanır.</a:t>
            </a:r>
          </a:p>
          <a:p>
            <a:endParaRPr lang="tr-TR" dirty="0"/>
          </a:p>
          <a:p>
            <a:r>
              <a:rPr lang="tr-TR" dirty="0" smtClean="0"/>
              <a:t>Dinamik ayak bu gruptadır.</a:t>
            </a:r>
            <a:endParaRPr lang="tr-TR" dirty="0"/>
          </a:p>
        </p:txBody>
      </p:sp>
    </p:spTree>
    <p:extLst>
      <p:ext uri="{BB962C8B-B14F-4D97-AF65-F5344CB8AC3E}">
        <p14:creationId xmlns:p14="http://schemas.microsoft.com/office/powerpoint/2010/main" xmlns="" val="4137498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Dinamik Ayak</a:t>
            </a:r>
            <a:endParaRPr lang="tr-TR" b="1" dirty="0"/>
          </a:p>
        </p:txBody>
      </p:sp>
      <p:sp>
        <p:nvSpPr>
          <p:cNvPr id="3" name="İçerik Yer Tutucusu 2"/>
          <p:cNvSpPr>
            <a:spLocks noGrp="1"/>
          </p:cNvSpPr>
          <p:nvPr>
            <p:ph idx="1"/>
          </p:nvPr>
        </p:nvSpPr>
        <p:spPr/>
        <p:txBody>
          <a:bodyPr/>
          <a:lstStyle/>
          <a:p>
            <a:r>
              <a:rPr lang="tr-TR" dirty="0" err="1" smtClean="0"/>
              <a:t>Hafiftir,esnektir</a:t>
            </a:r>
            <a:r>
              <a:rPr lang="tr-TR" dirty="0" smtClean="0"/>
              <a:t> ve parmakları vardır</a:t>
            </a:r>
          </a:p>
          <a:p>
            <a:endParaRPr lang="tr-TR" dirty="0"/>
          </a:p>
          <a:p>
            <a:endParaRPr lang="tr-TR" dirty="0" smtClean="0"/>
          </a:p>
          <a:p>
            <a:r>
              <a:rPr lang="tr-TR" dirty="0" smtClean="0"/>
              <a:t>Omurganın kısa oluşu düz ve topuklu ayakkabı kullanımında gereken ayar değişikliğine otomatik olarak uyum yapar.</a:t>
            </a:r>
            <a:endParaRPr lang="tr-TR" dirty="0"/>
          </a:p>
        </p:txBody>
      </p:sp>
    </p:spTree>
    <p:extLst>
      <p:ext uri="{BB962C8B-B14F-4D97-AF65-F5344CB8AC3E}">
        <p14:creationId xmlns:p14="http://schemas.microsoft.com/office/powerpoint/2010/main" xmlns="" val="4162424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SYME AMPUTASYON PROTEZLERİ</a:t>
            </a:r>
            <a:endParaRPr lang="tr-TR" b="1" dirty="0"/>
          </a:p>
        </p:txBody>
      </p:sp>
      <p:sp>
        <p:nvSpPr>
          <p:cNvPr id="3" name="İçerik Yer Tutucusu 2"/>
          <p:cNvSpPr>
            <a:spLocks noGrp="1"/>
          </p:cNvSpPr>
          <p:nvPr>
            <p:ph idx="1"/>
          </p:nvPr>
        </p:nvSpPr>
        <p:spPr/>
        <p:txBody>
          <a:bodyPr/>
          <a:lstStyle/>
          <a:p>
            <a:r>
              <a:rPr lang="tr-TR" dirty="0" err="1" smtClean="0"/>
              <a:t>Syme</a:t>
            </a:r>
            <a:r>
              <a:rPr lang="tr-TR" dirty="0" smtClean="0"/>
              <a:t> </a:t>
            </a:r>
            <a:r>
              <a:rPr lang="tr-TR" dirty="0" err="1" smtClean="0"/>
              <a:t>amputasyonundan</a:t>
            </a:r>
            <a:r>
              <a:rPr lang="tr-TR" dirty="0" smtClean="0"/>
              <a:t> sonra yükün güdük </a:t>
            </a:r>
            <a:r>
              <a:rPr lang="tr-TR" dirty="0" err="1" smtClean="0"/>
              <a:t>distalinden</a:t>
            </a:r>
            <a:r>
              <a:rPr lang="tr-TR" dirty="0" smtClean="0"/>
              <a:t> taşınması mümkün olduğu için hasta protezini maksimum yeterlilikte kullanır.</a:t>
            </a:r>
          </a:p>
          <a:p>
            <a:endParaRPr lang="tr-TR" dirty="0"/>
          </a:p>
          <a:p>
            <a:r>
              <a:rPr lang="tr-TR" dirty="0" err="1" smtClean="0"/>
              <a:t>Syme</a:t>
            </a:r>
            <a:r>
              <a:rPr lang="tr-TR" dirty="0" smtClean="0"/>
              <a:t> soketi tasarlanırken </a:t>
            </a:r>
            <a:r>
              <a:rPr lang="tr-TR" dirty="0" err="1" smtClean="0"/>
              <a:t>rotasyonel</a:t>
            </a:r>
            <a:r>
              <a:rPr lang="tr-TR" dirty="0" smtClean="0"/>
              <a:t> kuvvetlere karşı stabilizasyon sağlanmasında üç nokta stabilizasyonu önem taşır. ( </a:t>
            </a:r>
            <a:r>
              <a:rPr lang="tr-TR" dirty="0" err="1" smtClean="0"/>
              <a:t>tibianın</a:t>
            </a:r>
            <a:r>
              <a:rPr lang="tr-TR" dirty="0" smtClean="0"/>
              <a:t> </a:t>
            </a:r>
            <a:r>
              <a:rPr lang="tr-TR" dirty="0" err="1" smtClean="0"/>
              <a:t>medial-lateral</a:t>
            </a:r>
            <a:r>
              <a:rPr lang="tr-TR" dirty="0" smtClean="0"/>
              <a:t> yüzeylerinden verilen baskılar ile </a:t>
            </a:r>
            <a:r>
              <a:rPr lang="tr-TR" dirty="0" err="1" smtClean="0"/>
              <a:t>gastroknemiusun</a:t>
            </a:r>
            <a:r>
              <a:rPr lang="tr-TR" dirty="0" smtClean="0"/>
              <a:t> </a:t>
            </a:r>
            <a:r>
              <a:rPr lang="tr-TR" dirty="0" err="1" smtClean="0"/>
              <a:t>posterior</a:t>
            </a:r>
            <a:r>
              <a:rPr lang="tr-TR" dirty="0" smtClean="0"/>
              <a:t> kısmının düzleştirilmesi.)</a:t>
            </a:r>
          </a:p>
          <a:p>
            <a:endParaRPr lang="tr-TR" dirty="0"/>
          </a:p>
          <a:p>
            <a:r>
              <a:rPr lang="tr-TR" dirty="0" err="1" smtClean="0"/>
              <a:t>Syme</a:t>
            </a:r>
            <a:r>
              <a:rPr lang="tr-TR" dirty="0" smtClean="0"/>
              <a:t> Protezinin bir bant ile tutturulan </a:t>
            </a:r>
            <a:r>
              <a:rPr lang="tr-TR" dirty="0" err="1" smtClean="0"/>
              <a:t>posterior</a:t>
            </a:r>
            <a:r>
              <a:rPr lang="tr-TR" dirty="0" smtClean="0"/>
              <a:t> kapağı protezin kolay giyilip çıkarılmasını sağlar</a:t>
            </a:r>
          </a:p>
          <a:p>
            <a:endParaRPr lang="tr-TR" dirty="0"/>
          </a:p>
          <a:p>
            <a:endParaRPr lang="tr-TR" dirty="0"/>
          </a:p>
        </p:txBody>
      </p:sp>
    </p:spTree>
    <p:extLst>
      <p:ext uri="{BB962C8B-B14F-4D97-AF65-F5344CB8AC3E}">
        <p14:creationId xmlns:p14="http://schemas.microsoft.com/office/powerpoint/2010/main" xmlns="" val="32722881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p>
          <a:p>
            <a:r>
              <a:rPr lang="tr-TR" dirty="0" smtClean="0"/>
              <a:t>Geniş </a:t>
            </a:r>
            <a:r>
              <a:rPr lang="tr-TR" dirty="0" err="1" smtClean="0"/>
              <a:t>posterior</a:t>
            </a:r>
            <a:r>
              <a:rPr lang="tr-TR" dirty="0" smtClean="0"/>
              <a:t> kapak yürüyüşün itme fazında ayak bileğinin ön kısmında kompresyon kuvveti arka yüzünde ise gerilim kuvveti açığa çıkartır.  Topuk vuruş fazında ise bunun tam tersi olarak ön kısımda gerilim arka kısımda kompresyon kuvveti açığa çıkartır.</a:t>
            </a:r>
          </a:p>
          <a:p>
            <a:endParaRPr lang="tr-TR" dirty="0"/>
          </a:p>
          <a:p>
            <a:r>
              <a:rPr lang="tr-TR" dirty="0" smtClean="0"/>
              <a:t>Bu kuvvetler soketin ayak bileğinde çatlamaya sebep olduğu için protez kapağı daha sonra soketin </a:t>
            </a:r>
            <a:r>
              <a:rPr lang="tr-TR" dirty="0" err="1" smtClean="0"/>
              <a:t>medialine</a:t>
            </a:r>
            <a:r>
              <a:rPr lang="tr-TR" dirty="0" smtClean="0"/>
              <a:t> yerleştirilmiş.</a:t>
            </a:r>
          </a:p>
          <a:p>
            <a:endParaRPr lang="tr-TR" dirty="0"/>
          </a:p>
          <a:p>
            <a:endParaRPr lang="tr-TR" dirty="0"/>
          </a:p>
        </p:txBody>
      </p:sp>
    </p:spTree>
    <p:extLst>
      <p:ext uri="{BB962C8B-B14F-4D97-AF65-F5344CB8AC3E}">
        <p14:creationId xmlns:p14="http://schemas.microsoft.com/office/powerpoint/2010/main" xmlns="" val="37341700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Syme</a:t>
            </a:r>
            <a:r>
              <a:rPr lang="tr-TR" dirty="0" smtClean="0"/>
              <a:t> protezlerinde genellikle </a:t>
            </a:r>
            <a:r>
              <a:rPr lang="tr-TR" dirty="0" err="1" smtClean="0"/>
              <a:t>Syme</a:t>
            </a:r>
            <a:r>
              <a:rPr lang="tr-TR" dirty="0" smtClean="0"/>
              <a:t> tipi SACH ayak kullanılır.</a:t>
            </a:r>
          </a:p>
          <a:p>
            <a:endParaRPr lang="tr-TR" dirty="0"/>
          </a:p>
          <a:p>
            <a:r>
              <a:rPr lang="tr-TR" dirty="0" smtClean="0"/>
              <a:t>İtme fazına geçişi kolaylaştırmak için birkaç derece DF verilir.</a:t>
            </a:r>
          </a:p>
          <a:p>
            <a:endParaRPr lang="tr-TR" dirty="0"/>
          </a:p>
          <a:p>
            <a:r>
              <a:rPr lang="tr-TR" dirty="0" smtClean="0"/>
              <a:t>Soket bir miktar da </a:t>
            </a:r>
            <a:r>
              <a:rPr lang="tr-TR" dirty="0" err="1" smtClean="0"/>
              <a:t>mediale</a:t>
            </a:r>
            <a:r>
              <a:rPr lang="tr-TR" dirty="0" smtClean="0"/>
              <a:t> yerleştirilir. Bunun nedeni </a:t>
            </a:r>
            <a:r>
              <a:rPr lang="tr-TR" dirty="0" err="1" smtClean="0"/>
              <a:t>tibia</a:t>
            </a:r>
            <a:r>
              <a:rPr lang="tr-TR" dirty="0" smtClean="0"/>
              <a:t> </a:t>
            </a:r>
            <a:r>
              <a:rPr lang="tr-TR" dirty="0" err="1" smtClean="0"/>
              <a:t>nın</a:t>
            </a:r>
            <a:r>
              <a:rPr lang="tr-TR" dirty="0" smtClean="0"/>
              <a:t> </a:t>
            </a:r>
            <a:r>
              <a:rPr lang="tr-TR" dirty="0" err="1" smtClean="0"/>
              <a:t>distale</a:t>
            </a:r>
            <a:r>
              <a:rPr lang="tr-TR" dirty="0" smtClean="0"/>
              <a:t> doğru gösterdiği </a:t>
            </a:r>
            <a:r>
              <a:rPr lang="tr-TR" dirty="0" err="1" smtClean="0"/>
              <a:t>varusa</a:t>
            </a:r>
            <a:r>
              <a:rPr lang="tr-TR" dirty="0" smtClean="0"/>
              <a:t> uyum yapmaktır. Böylece topuk teması sırasında soketin içe rotasyonu engellenir.</a:t>
            </a:r>
            <a:endParaRPr lang="tr-TR" dirty="0"/>
          </a:p>
        </p:txBody>
      </p:sp>
    </p:spTree>
    <p:extLst>
      <p:ext uri="{BB962C8B-B14F-4D97-AF65-F5344CB8AC3E}">
        <p14:creationId xmlns:p14="http://schemas.microsoft.com/office/powerpoint/2010/main" xmlns="" val="21959994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smtClean="0"/>
              <a:t>DİZ ALTI PROTEZLERİ</a:t>
            </a:r>
            <a:endParaRPr lang="tr-TR" b="1"/>
          </a:p>
        </p:txBody>
      </p:sp>
      <p:sp>
        <p:nvSpPr>
          <p:cNvPr id="3" name="İçerik Yer Tutucusu 2"/>
          <p:cNvSpPr>
            <a:spLocks noGrp="1"/>
          </p:cNvSpPr>
          <p:nvPr>
            <p:ph idx="1"/>
          </p:nvPr>
        </p:nvSpPr>
        <p:spPr/>
        <p:txBody>
          <a:bodyPr/>
          <a:lstStyle/>
          <a:p>
            <a:pPr>
              <a:buNone/>
            </a:pPr>
            <a:r>
              <a:rPr lang="tr-TR" dirty="0" smtClean="0"/>
              <a:t>      Diz altı protezleri 4 ana kısımdan meydana </a:t>
            </a:r>
            <a:r>
              <a:rPr lang="tr-TR" dirty="0" err="1" smtClean="0"/>
              <a:t>elmektedir</a:t>
            </a:r>
            <a:r>
              <a:rPr lang="tr-TR" dirty="0" smtClean="0"/>
              <a:t>.</a:t>
            </a:r>
          </a:p>
          <a:p>
            <a:r>
              <a:rPr lang="tr-TR" dirty="0" smtClean="0"/>
              <a:t>Ayak-ayak bileği </a:t>
            </a:r>
            <a:r>
              <a:rPr lang="tr-TR" dirty="0" err="1" smtClean="0"/>
              <a:t>komponenti</a:t>
            </a:r>
            <a:endParaRPr lang="tr-TR" dirty="0" smtClean="0"/>
          </a:p>
          <a:p>
            <a:endParaRPr lang="tr-TR" dirty="0" smtClean="0"/>
          </a:p>
          <a:p>
            <a:r>
              <a:rPr lang="tr-TR" dirty="0" smtClean="0"/>
              <a:t>Baldır parçası</a:t>
            </a:r>
          </a:p>
          <a:p>
            <a:endParaRPr lang="tr-TR" dirty="0" smtClean="0"/>
          </a:p>
          <a:p>
            <a:r>
              <a:rPr lang="tr-TR" dirty="0" smtClean="0"/>
              <a:t>Soket</a:t>
            </a:r>
          </a:p>
          <a:p>
            <a:endParaRPr lang="tr-TR" dirty="0" smtClean="0"/>
          </a:p>
          <a:p>
            <a:r>
              <a:rPr lang="tr-TR" dirty="0" smtClean="0"/>
              <a:t>Süspansiyon sistemleri</a:t>
            </a:r>
          </a:p>
          <a:p>
            <a:pPr>
              <a:buNone/>
            </a:pPr>
            <a:endParaRPr lang="tr-TR" dirty="0" smtClean="0"/>
          </a:p>
          <a:p>
            <a:pPr>
              <a:buNone/>
            </a:pPr>
            <a:endParaRPr lang="tr-TR" dirty="0" smtClean="0"/>
          </a:p>
          <a:p>
            <a:pPr>
              <a:buFont typeface="Wingdings" pitchFamily="2" charset="2"/>
              <a:buChar char="§"/>
            </a:pPr>
            <a:endParaRPr lang="tr-TR" dirty="0"/>
          </a:p>
        </p:txBody>
      </p:sp>
    </p:spTree>
    <p:extLst>
      <p:ext uri="{BB962C8B-B14F-4D97-AF65-F5344CB8AC3E}">
        <p14:creationId xmlns:p14="http://schemas.microsoft.com/office/powerpoint/2010/main" xmlns="" val="12987539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Diz Altı Protezlerinde Baldır Parçasının Fonksiyonları</a:t>
            </a:r>
            <a:endParaRPr lang="tr-TR" b="1" dirty="0"/>
          </a:p>
        </p:txBody>
      </p:sp>
      <p:sp>
        <p:nvSpPr>
          <p:cNvPr id="3" name="2 İçerik Yer Tutucusu"/>
          <p:cNvSpPr>
            <a:spLocks noGrp="1"/>
          </p:cNvSpPr>
          <p:nvPr>
            <p:ph idx="1"/>
          </p:nvPr>
        </p:nvSpPr>
        <p:spPr/>
        <p:txBody>
          <a:bodyPr/>
          <a:lstStyle/>
          <a:p>
            <a:r>
              <a:rPr lang="tr-TR" dirty="0" smtClean="0"/>
              <a:t>Soket ve ayak-ayak bileği </a:t>
            </a:r>
            <a:r>
              <a:rPr lang="tr-TR" dirty="0" err="1" smtClean="0"/>
              <a:t>üniti</a:t>
            </a:r>
            <a:r>
              <a:rPr lang="tr-TR" dirty="0" smtClean="0"/>
              <a:t> arasında sabit bir ilişki sağlamak</a:t>
            </a:r>
          </a:p>
          <a:p>
            <a:endParaRPr lang="tr-TR" dirty="0" smtClean="0"/>
          </a:p>
          <a:p>
            <a:r>
              <a:rPr lang="tr-TR" dirty="0" smtClean="0"/>
              <a:t>Soket tarafından taşınan yükü ayak-ayak bileği </a:t>
            </a:r>
            <a:r>
              <a:rPr lang="tr-TR" dirty="0" err="1" smtClean="0"/>
              <a:t>komponentine</a:t>
            </a:r>
            <a:r>
              <a:rPr lang="tr-TR" dirty="0" smtClean="0"/>
              <a:t> aktarmak</a:t>
            </a:r>
          </a:p>
          <a:p>
            <a:endParaRPr lang="tr-TR" dirty="0" smtClean="0"/>
          </a:p>
          <a:p>
            <a:r>
              <a:rPr lang="tr-TR" dirty="0" smtClean="0"/>
              <a:t>Protez boyunun ayarlanmasına olanak sağlamak</a:t>
            </a:r>
          </a:p>
          <a:p>
            <a:endParaRPr lang="tr-TR" dirty="0" smtClean="0"/>
          </a:p>
          <a:p>
            <a:r>
              <a:rPr lang="tr-TR" dirty="0" smtClean="0"/>
              <a:t>Proteze estetik bir görünüm sağlamaktır</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DİZ ALTI PROTEZLERİNDE STATİK AYAR</a:t>
            </a:r>
            <a:endParaRPr lang="tr-TR" b="1" dirty="0"/>
          </a:p>
        </p:txBody>
      </p:sp>
      <p:sp>
        <p:nvSpPr>
          <p:cNvPr id="3" name="2 İçerik Yer Tutucusu"/>
          <p:cNvSpPr>
            <a:spLocks noGrp="1"/>
          </p:cNvSpPr>
          <p:nvPr>
            <p:ph idx="1"/>
          </p:nvPr>
        </p:nvSpPr>
        <p:spPr/>
        <p:txBody>
          <a:bodyPr/>
          <a:lstStyle/>
          <a:p>
            <a:r>
              <a:rPr lang="tr-TR" dirty="0" err="1" smtClean="0"/>
              <a:t>Lateral</a:t>
            </a:r>
            <a:r>
              <a:rPr lang="tr-TR" dirty="0" smtClean="0"/>
              <a:t> referans noktalarından sarkıtılan çekül; SACH ve dinamik ayakta ayak bileği eklem merkezinin 2,5-3 cm önünden, konvansiyonel ayakta ise ayak bileği eklem merkezinin 3,5-4 cm nünden geçer.</a:t>
            </a:r>
          </a:p>
          <a:p>
            <a:endParaRPr lang="tr-TR" dirty="0" smtClean="0"/>
          </a:p>
          <a:p>
            <a:r>
              <a:rPr lang="tr-TR" dirty="0" err="1" smtClean="0"/>
              <a:t>Posterior</a:t>
            </a:r>
            <a:r>
              <a:rPr lang="tr-TR" dirty="0" smtClean="0"/>
              <a:t> referans noktalarından sarkıtılan çekül ise topuğun orta noktasından ya</a:t>
            </a:r>
          </a:p>
          <a:p>
            <a:r>
              <a:rPr lang="tr-TR" dirty="0" smtClean="0"/>
              <a:t>da hafifçe </a:t>
            </a:r>
            <a:r>
              <a:rPr lang="tr-TR" dirty="0" err="1" smtClean="0"/>
              <a:t>medialinden</a:t>
            </a:r>
            <a:r>
              <a:rPr lang="tr-TR" dirty="0" smtClean="0"/>
              <a:t> geçer.</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Boy ayarı için </a:t>
            </a:r>
            <a:r>
              <a:rPr lang="tr-TR" dirty="0" err="1" smtClean="0"/>
              <a:t>crista</a:t>
            </a:r>
            <a:r>
              <a:rPr lang="tr-TR" dirty="0" smtClean="0"/>
              <a:t> </a:t>
            </a:r>
            <a:r>
              <a:rPr lang="tr-TR" dirty="0" err="1" smtClean="0"/>
              <a:t>iliacalar</a:t>
            </a:r>
            <a:r>
              <a:rPr lang="tr-TR" dirty="0" smtClean="0"/>
              <a:t> veya SİAS </a:t>
            </a:r>
            <a:r>
              <a:rPr lang="tr-TR" dirty="0" err="1" smtClean="0"/>
              <a:t>ların</a:t>
            </a:r>
            <a:r>
              <a:rPr lang="tr-TR" dirty="0" smtClean="0"/>
              <a:t> </a:t>
            </a:r>
            <a:r>
              <a:rPr lang="tr-TR" dirty="0" err="1" smtClean="0"/>
              <a:t>bilateral</a:t>
            </a:r>
            <a:r>
              <a:rPr lang="tr-TR" dirty="0" smtClean="0"/>
              <a:t> mukayesesi en tercih edilen yoldur. </a:t>
            </a:r>
          </a:p>
          <a:p>
            <a:endParaRPr lang="tr-TR" dirty="0" smtClean="0"/>
          </a:p>
          <a:p>
            <a:r>
              <a:rPr lang="tr-TR" dirty="0" err="1" smtClean="0"/>
              <a:t>Pelvik</a:t>
            </a:r>
            <a:r>
              <a:rPr lang="tr-TR" dirty="0" smtClean="0"/>
              <a:t> </a:t>
            </a:r>
            <a:r>
              <a:rPr lang="tr-TR" dirty="0" err="1" smtClean="0"/>
              <a:t>obliklik</a:t>
            </a:r>
            <a:r>
              <a:rPr lang="tr-TR" dirty="0" smtClean="0"/>
              <a:t>, </a:t>
            </a:r>
            <a:r>
              <a:rPr lang="tr-TR" dirty="0" err="1" smtClean="0"/>
              <a:t>ekstremite</a:t>
            </a:r>
            <a:r>
              <a:rPr lang="tr-TR" dirty="0" smtClean="0"/>
              <a:t> kısalığı söz konusu ise yürüyüş analizi veya hastanın rahatı en doğru yoldur.</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Diz altı protezlerinde ayağın </a:t>
            </a:r>
            <a:r>
              <a:rPr lang="tr-TR" dirty="0" err="1" smtClean="0"/>
              <a:t>medial</a:t>
            </a:r>
            <a:r>
              <a:rPr lang="tr-TR" dirty="0" smtClean="0"/>
              <a:t> kenarı ilerleme hattına paralel olacak şekilde ayarlanır. Bu ayar yürüyüş sırasında 5-7 derecelik bir </a:t>
            </a:r>
            <a:r>
              <a:rPr lang="tr-TR" dirty="0" err="1" smtClean="0"/>
              <a:t>eksternal</a:t>
            </a:r>
            <a:r>
              <a:rPr lang="tr-TR" dirty="0" smtClean="0"/>
              <a:t> rotasyona yol açar.</a:t>
            </a:r>
          </a:p>
          <a:p>
            <a:endParaRPr lang="tr-TR" dirty="0" smtClean="0"/>
          </a:p>
          <a:p>
            <a:r>
              <a:rPr lang="tr-TR" dirty="0" smtClean="0"/>
              <a:t>En </a:t>
            </a:r>
            <a:r>
              <a:rPr lang="tr-TR" dirty="0" err="1" smtClean="0"/>
              <a:t>uyunu</a:t>
            </a:r>
            <a:r>
              <a:rPr lang="tr-TR" dirty="0" smtClean="0"/>
              <a:t> ise sağlam tarafa göre yapılan rotasyondur.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PROTEZ AYAKLARIN ORTAK ÖZELLİKLERİ</a:t>
            </a:r>
            <a:endParaRPr lang="tr-TR" b="1" dirty="0"/>
          </a:p>
        </p:txBody>
      </p:sp>
      <p:sp>
        <p:nvSpPr>
          <p:cNvPr id="3" name="İçerik Yer Tutucusu 2"/>
          <p:cNvSpPr>
            <a:spLocks noGrp="1"/>
          </p:cNvSpPr>
          <p:nvPr>
            <p:ph idx="1"/>
          </p:nvPr>
        </p:nvSpPr>
        <p:spPr/>
        <p:txBody>
          <a:bodyPr/>
          <a:lstStyle/>
          <a:p>
            <a:r>
              <a:rPr lang="tr-TR" dirty="0" smtClean="0"/>
              <a:t>Başarılı ve normale yakın enerji harcaması için ayak ve ayak bileği eklemlerinin görevinin protez ayak tarafından sağlanması</a:t>
            </a:r>
          </a:p>
          <a:p>
            <a:endParaRPr lang="tr-TR" dirty="0"/>
          </a:p>
          <a:p>
            <a:r>
              <a:rPr lang="tr-TR" dirty="0" smtClean="0"/>
              <a:t>Duruş fazının başında yer reaksiyonundan kaynaklanan şokların </a:t>
            </a:r>
            <a:r>
              <a:rPr lang="tr-TR" dirty="0" err="1" smtClean="0"/>
              <a:t>absorbe</a:t>
            </a:r>
            <a:r>
              <a:rPr lang="tr-TR" dirty="0" smtClean="0"/>
              <a:t> edilmesi</a:t>
            </a:r>
          </a:p>
          <a:p>
            <a:endParaRPr lang="tr-TR" dirty="0"/>
          </a:p>
          <a:p>
            <a:r>
              <a:rPr lang="tr-TR" dirty="0" smtClean="0"/>
              <a:t>Ayakta duruş ve yürüyüşün duruş fazında stabil bir destek yüzeyinin oluşturulması</a:t>
            </a:r>
          </a:p>
          <a:p>
            <a:endParaRPr lang="tr-TR" dirty="0"/>
          </a:p>
          <a:p>
            <a:r>
              <a:rPr lang="tr-TR" dirty="0" smtClean="0"/>
              <a:t>Kasların normal yürüyüşteki fonksiyonlarının gerçekleştirilmesidir.</a:t>
            </a:r>
            <a:endParaRPr lang="tr-TR" dirty="0"/>
          </a:p>
        </p:txBody>
      </p:sp>
    </p:spTree>
    <p:extLst>
      <p:ext uri="{BB962C8B-B14F-4D97-AF65-F5344CB8AC3E}">
        <p14:creationId xmlns:p14="http://schemas.microsoft.com/office/powerpoint/2010/main" xmlns="" val="18161626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PATELLAR TENDONDA AĞIRLIK TAŞIYICI (PTB) SOKETLER</a:t>
            </a:r>
            <a:endParaRPr lang="tr-TR" b="1" dirty="0"/>
          </a:p>
        </p:txBody>
      </p:sp>
      <p:sp>
        <p:nvSpPr>
          <p:cNvPr id="3" name="2 İçerik Yer Tutucusu"/>
          <p:cNvSpPr>
            <a:spLocks noGrp="1"/>
          </p:cNvSpPr>
          <p:nvPr>
            <p:ph idx="1"/>
          </p:nvPr>
        </p:nvSpPr>
        <p:spPr/>
        <p:txBody>
          <a:bodyPr/>
          <a:lstStyle/>
          <a:p>
            <a:r>
              <a:rPr lang="tr-TR" dirty="0" smtClean="0"/>
              <a:t>PTB soketlerde güdük ile tam temas sağlanır ve </a:t>
            </a:r>
            <a:r>
              <a:rPr lang="tr-TR" dirty="0" err="1" smtClean="0"/>
              <a:t>anterior</a:t>
            </a:r>
            <a:r>
              <a:rPr lang="tr-TR" dirty="0" smtClean="0"/>
              <a:t> duvar </a:t>
            </a:r>
            <a:r>
              <a:rPr lang="tr-TR" dirty="0" err="1" smtClean="0"/>
              <a:t>patellanın</a:t>
            </a:r>
            <a:r>
              <a:rPr lang="tr-TR" dirty="0" smtClean="0"/>
              <a:t> 1/3 </a:t>
            </a:r>
            <a:r>
              <a:rPr lang="tr-TR" dirty="0" err="1" smtClean="0"/>
              <a:t>distal</a:t>
            </a:r>
            <a:r>
              <a:rPr lang="tr-TR" dirty="0" smtClean="0"/>
              <a:t> kısmına kadar çıkar.</a:t>
            </a:r>
          </a:p>
          <a:p>
            <a:endParaRPr lang="tr-TR" dirty="0" smtClean="0"/>
          </a:p>
          <a:p>
            <a:r>
              <a:rPr lang="tr-TR" dirty="0" err="1" smtClean="0"/>
              <a:t>Patellar</a:t>
            </a:r>
            <a:r>
              <a:rPr lang="tr-TR" dirty="0" smtClean="0"/>
              <a:t> </a:t>
            </a:r>
            <a:r>
              <a:rPr lang="tr-TR" dirty="0" err="1" smtClean="0"/>
              <a:t>tendon</a:t>
            </a:r>
            <a:r>
              <a:rPr lang="tr-TR" dirty="0" smtClean="0"/>
              <a:t> bölgesinde yer alan </a:t>
            </a:r>
            <a:r>
              <a:rPr lang="tr-TR" dirty="0" err="1" smtClean="0"/>
              <a:t>patellar</a:t>
            </a:r>
            <a:r>
              <a:rPr lang="tr-TR" dirty="0" smtClean="0"/>
              <a:t> seki vücut ağırlığının önemli bir </a:t>
            </a:r>
            <a:r>
              <a:rPr lang="tr-TR" dirty="0" err="1" smtClean="0"/>
              <a:t>blümünü</a:t>
            </a:r>
            <a:r>
              <a:rPr lang="tr-TR" dirty="0" smtClean="0"/>
              <a:t> taşır.</a:t>
            </a:r>
          </a:p>
          <a:p>
            <a:endParaRPr lang="tr-TR" dirty="0" smtClean="0"/>
          </a:p>
          <a:p>
            <a:r>
              <a:rPr lang="tr-TR" dirty="0" err="1" smtClean="0"/>
              <a:t>Medial</a:t>
            </a:r>
            <a:r>
              <a:rPr lang="tr-TR" dirty="0" smtClean="0"/>
              <a:t> ve </a:t>
            </a:r>
            <a:r>
              <a:rPr lang="tr-TR" dirty="0" err="1" smtClean="0"/>
              <a:t>lateral</a:t>
            </a:r>
            <a:r>
              <a:rPr lang="tr-TR" dirty="0" smtClean="0"/>
              <a:t> duvarlar </a:t>
            </a:r>
            <a:r>
              <a:rPr lang="tr-TR" dirty="0" err="1" smtClean="0"/>
              <a:t>femurun</a:t>
            </a:r>
            <a:r>
              <a:rPr lang="tr-TR" dirty="0" smtClean="0"/>
              <a:t> </a:t>
            </a:r>
            <a:r>
              <a:rPr lang="tr-TR" dirty="0" err="1" smtClean="0"/>
              <a:t>adduktor</a:t>
            </a:r>
            <a:r>
              <a:rPr lang="tr-TR" dirty="0" smtClean="0"/>
              <a:t> </a:t>
            </a:r>
            <a:r>
              <a:rPr lang="tr-TR" dirty="0" err="1" smtClean="0"/>
              <a:t>tüberkülü</a:t>
            </a:r>
            <a:r>
              <a:rPr lang="tr-TR" dirty="0" smtClean="0"/>
              <a:t> seviyesindedir.</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smtClean="0"/>
              <a:t>Soketin </a:t>
            </a:r>
            <a:r>
              <a:rPr lang="tr-TR" dirty="0" err="1" smtClean="0"/>
              <a:t>lateral</a:t>
            </a:r>
            <a:r>
              <a:rPr lang="tr-TR" dirty="0" smtClean="0"/>
              <a:t> duvarında </a:t>
            </a:r>
            <a:r>
              <a:rPr lang="tr-TR" dirty="0" err="1" smtClean="0"/>
              <a:t>fibula</a:t>
            </a:r>
            <a:r>
              <a:rPr lang="tr-TR" dirty="0" smtClean="0"/>
              <a:t> başına baskı gelmemesi için boşluk bırakılır.</a:t>
            </a:r>
          </a:p>
          <a:p>
            <a:endParaRPr lang="tr-TR" dirty="0" smtClean="0"/>
          </a:p>
          <a:p>
            <a:r>
              <a:rPr lang="tr-TR" dirty="0" err="1" smtClean="0"/>
              <a:t>Posterior</a:t>
            </a:r>
            <a:r>
              <a:rPr lang="tr-TR" dirty="0" smtClean="0"/>
              <a:t> duvar </a:t>
            </a:r>
            <a:r>
              <a:rPr lang="tr-TR" dirty="0" err="1" smtClean="0"/>
              <a:t>patellar</a:t>
            </a:r>
            <a:r>
              <a:rPr lang="tr-TR" dirty="0" smtClean="0"/>
              <a:t> seki seviyesinin biraz üstüne çıkabilir ve buradan </a:t>
            </a:r>
            <a:r>
              <a:rPr lang="tr-TR" dirty="0" err="1" smtClean="0"/>
              <a:t>anteriora</a:t>
            </a:r>
            <a:r>
              <a:rPr lang="tr-TR" dirty="0" smtClean="0"/>
              <a:t> doğru verilen baskı ile </a:t>
            </a:r>
            <a:r>
              <a:rPr lang="tr-TR" dirty="0" err="1" smtClean="0"/>
              <a:t>patellar</a:t>
            </a:r>
            <a:r>
              <a:rPr lang="tr-TR" dirty="0" smtClean="0"/>
              <a:t> </a:t>
            </a:r>
            <a:r>
              <a:rPr lang="tr-TR" dirty="0" err="1" smtClean="0"/>
              <a:t>tendon</a:t>
            </a:r>
            <a:r>
              <a:rPr lang="tr-TR" dirty="0" smtClean="0"/>
              <a:t> </a:t>
            </a:r>
            <a:r>
              <a:rPr lang="tr-TR" dirty="0" err="1" smtClean="0"/>
              <a:t>patellar</a:t>
            </a:r>
            <a:r>
              <a:rPr lang="tr-TR" dirty="0" smtClean="0"/>
              <a:t> sekiye oturtulur.</a:t>
            </a:r>
          </a:p>
          <a:p>
            <a:endParaRPr lang="tr-TR" dirty="0" smtClean="0"/>
          </a:p>
          <a:p>
            <a:r>
              <a:rPr lang="tr-TR" dirty="0" smtClean="0"/>
              <a:t>Yükün bir kısmı da </a:t>
            </a:r>
            <a:r>
              <a:rPr lang="tr-TR" dirty="0" err="1" smtClean="0"/>
              <a:t>medial</a:t>
            </a:r>
            <a:r>
              <a:rPr lang="tr-TR" dirty="0" smtClean="0"/>
              <a:t> tarafta </a:t>
            </a:r>
            <a:r>
              <a:rPr lang="tr-TR" dirty="0" err="1" smtClean="0"/>
              <a:t>medial</a:t>
            </a:r>
            <a:r>
              <a:rPr lang="tr-TR" dirty="0" smtClean="0"/>
              <a:t> </a:t>
            </a:r>
            <a:r>
              <a:rPr lang="tr-TR" dirty="0" err="1" smtClean="0"/>
              <a:t>tibial</a:t>
            </a:r>
            <a:r>
              <a:rPr lang="tr-TR" dirty="0" smtClean="0"/>
              <a:t> </a:t>
            </a:r>
            <a:r>
              <a:rPr lang="tr-TR" dirty="0" err="1" smtClean="0"/>
              <a:t>kondilin</a:t>
            </a:r>
            <a:r>
              <a:rPr lang="tr-TR" dirty="0" smtClean="0"/>
              <a:t> altından taşınır.</a:t>
            </a:r>
          </a:p>
          <a:p>
            <a:endParaRPr lang="tr-TR" dirty="0" smtClean="0"/>
          </a:p>
          <a:p>
            <a:r>
              <a:rPr lang="tr-TR" dirty="0" smtClean="0"/>
              <a:t>Diz </a:t>
            </a:r>
            <a:r>
              <a:rPr lang="tr-TR" dirty="0" err="1" smtClean="0"/>
              <a:t>fleksiyonunun</a:t>
            </a:r>
            <a:r>
              <a:rPr lang="tr-TR" dirty="0" smtClean="0"/>
              <a:t> rahatlıkla yağılabilmesi için </a:t>
            </a:r>
            <a:r>
              <a:rPr lang="tr-TR" dirty="0" err="1" smtClean="0"/>
              <a:t>posterior</a:t>
            </a:r>
            <a:r>
              <a:rPr lang="tr-TR" dirty="0" smtClean="0"/>
              <a:t> duvar dışarıya doğru çevrilir ve </a:t>
            </a:r>
            <a:r>
              <a:rPr lang="tr-TR" dirty="0" err="1" smtClean="0"/>
              <a:t>hamstring</a:t>
            </a:r>
            <a:r>
              <a:rPr lang="tr-TR" dirty="0" smtClean="0"/>
              <a:t> </a:t>
            </a:r>
            <a:r>
              <a:rPr lang="tr-TR" dirty="0" err="1" smtClean="0"/>
              <a:t>tendonlarına</a:t>
            </a:r>
            <a:r>
              <a:rPr lang="tr-TR" dirty="0" smtClean="0"/>
              <a:t> yatak bırakılır.</a:t>
            </a:r>
          </a:p>
          <a:p>
            <a:endParaRPr lang="tr-TR" dirty="0" smtClean="0"/>
          </a:p>
          <a:p>
            <a:r>
              <a:rPr lang="tr-TR" dirty="0" smtClean="0"/>
              <a:t>Soketin </a:t>
            </a:r>
            <a:r>
              <a:rPr lang="tr-TR" dirty="0" err="1" smtClean="0"/>
              <a:t>distal</a:t>
            </a:r>
            <a:r>
              <a:rPr lang="tr-TR" dirty="0" smtClean="0"/>
              <a:t> ucuna yumuşak </a:t>
            </a:r>
            <a:r>
              <a:rPr lang="tr-TR" dirty="0" err="1" smtClean="0"/>
              <a:t>ped</a:t>
            </a:r>
            <a:r>
              <a:rPr lang="tr-TR" dirty="0" smtClean="0"/>
              <a:t> yerleştirmek </a:t>
            </a:r>
            <a:r>
              <a:rPr lang="tr-TR" dirty="0" err="1" smtClean="0"/>
              <a:t>distal</a:t>
            </a:r>
            <a:r>
              <a:rPr lang="tr-TR" dirty="0" smtClean="0"/>
              <a:t> demi engeller.</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Çok kısa diz altı güdüklerde PTB kullanılamaz.</a:t>
            </a:r>
          </a:p>
          <a:p>
            <a:endParaRPr lang="tr-TR" dirty="0" smtClean="0"/>
          </a:p>
          <a:p>
            <a:r>
              <a:rPr lang="tr-TR" dirty="0" smtClean="0"/>
              <a:t>Diz ekleminin 45 derece üzerindeki </a:t>
            </a:r>
            <a:r>
              <a:rPr lang="tr-TR" dirty="0" err="1" smtClean="0"/>
              <a:t>fleksör</a:t>
            </a:r>
            <a:r>
              <a:rPr lang="tr-TR" dirty="0" smtClean="0"/>
              <a:t> </a:t>
            </a:r>
            <a:r>
              <a:rPr lang="tr-TR" dirty="0" err="1" smtClean="0"/>
              <a:t>kontraktürlerinde</a:t>
            </a:r>
            <a:r>
              <a:rPr lang="tr-TR" dirty="0" smtClean="0"/>
              <a:t> de PTB </a:t>
            </a:r>
            <a:r>
              <a:rPr lang="tr-TR" dirty="0" err="1" smtClean="0"/>
              <a:t>kontraendikedir</a:t>
            </a:r>
            <a:endParaRPr lang="tr-TR" dirty="0" smtClean="0"/>
          </a:p>
          <a:p>
            <a:endParaRPr lang="tr-TR" dirty="0" smtClean="0"/>
          </a:p>
          <a:p>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SUPRAKONDİLER SUPRAPATELLAR </a:t>
            </a:r>
            <a:br>
              <a:rPr lang="tr-TR" b="1" dirty="0" smtClean="0"/>
            </a:br>
            <a:r>
              <a:rPr lang="tr-TR" b="1" dirty="0" smtClean="0"/>
              <a:t>(PTB-SCSP) SOKET</a:t>
            </a:r>
            <a:endParaRPr lang="tr-TR" b="1" dirty="0"/>
          </a:p>
        </p:txBody>
      </p:sp>
      <p:sp>
        <p:nvSpPr>
          <p:cNvPr id="3" name="2 İçerik Yer Tutucusu"/>
          <p:cNvSpPr>
            <a:spLocks noGrp="1"/>
          </p:cNvSpPr>
          <p:nvPr>
            <p:ph idx="1"/>
          </p:nvPr>
        </p:nvSpPr>
        <p:spPr/>
        <p:txBody>
          <a:bodyPr/>
          <a:lstStyle/>
          <a:p>
            <a:r>
              <a:rPr lang="tr-TR" dirty="0" smtClean="0"/>
              <a:t>PTB-SCSP ( PTS) soket esas olarak süspansiyon sistemlerine alternatif olarak ve diz ekleminin </a:t>
            </a:r>
            <a:r>
              <a:rPr lang="tr-TR" dirty="0" err="1" smtClean="0"/>
              <a:t>antero</a:t>
            </a:r>
            <a:r>
              <a:rPr lang="tr-TR" dirty="0" smtClean="0"/>
              <a:t>-</a:t>
            </a:r>
            <a:r>
              <a:rPr lang="tr-TR" dirty="0" err="1" smtClean="0"/>
              <a:t>posterior</a:t>
            </a:r>
            <a:r>
              <a:rPr lang="tr-TR" dirty="0" smtClean="0"/>
              <a:t> ve </a:t>
            </a:r>
            <a:r>
              <a:rPr lang="tr-TR" dirty="0" err="1" smtClean="0"/>
              <a:t>medio</a:t>
            </a:r>
            <a:r>
              <a:rPr lang="tr-TR" dirty="0" smtClean="0"/>
              <a:t>-</a:t>
            </a:r>
            <a:r>
              <a:rPr lang="tr-TR" dirty="0" err="1" smtClean="0"/>
              <a:t>lateral</a:t>
            </a:r>
            <a:r>
              <a:rPr lang="tr-TR" dirty="0" smtClean="0"/>
              <a:t> </a:t>
            </a:r>
            <a:r>
              <a:rPr lang="tr-TR" dirty="0" err="1" smtClean="0"/>
              <a:t>stabilitesini</a:t>
            </a:r>
            <a:r>
              <a:rPr lang="tr-TR" dirty="0" smtClean="0"/>
              <a:t> artırmak amacı ile tasarlanmıştır.</a:t>
            </a:r>
          </a:p>
          <a:p>
            <a:endParaRPr lang="tr-TR" dirty="0" smtClean="0"/>
          </a:p>
          <a:p>
            <a:r>
              <a:rPr lang="tr-TR" dirty="0" smtClean="0"/>
              <a:t>PTB’ den farkı </a:t>
            </a:r>
            <a:r>
              <a:rPr lang="tr-TR" dirty="0" err="1" smtClean="0"/>
              <a:t>medial</a:t>
            </a:r>
            <a:r>
              <a:rPr lang="tr-TR" dirty="0" smtClean="0"/>
              <a:t>,</a:t>
            </a:r>
            <a:r>
              <a:rPr lang="tr-TR" dirty="0" err="1" smtClean="0"/>
              <a:t>lateral</a:t>
            </a:r>
            <a:r>
              <a:rPr lang="tr-TR" dirty="0" smtClean="0"/>
              <a:t> ve </a:t>
            </a:r>
            <a:r>
              <a:rPr lang="tr-TR" dirty="0" err="1" smtClean="0"/>
              <a:t>anterior</a:t>
            </a:r>
            <a:r>
              <a:rPr lang="tr-TR" dirty="0" smtClean="0"/>
              <a:t> duvarların yüksek tutularak </a:t>
            </a:r>
            <a:r>
              <a:rPr lang="tr-TR" dirty="0" err="1" smtClean="0"/>
              <a:t>femoral</a:t>
            </a:r>
            <a:r>
              <a:rPr lang="tr-TR" dirty="0" smtClean="0"/>
              <a:t> </a:t>
            </a:r>
            <a:r>
              <a:rPr lang="tr-TR" dirty="0" err="1" smtClean="0"/>
              <a:t>kondillerin</a:t>
            </a:r>
            <a:r>
              <a:rPr lang="tr-TR" dirty="0" smtClean="0"/>
              <a:t> ve </a:t>
            </a:r>
            <a:r>
              <a:rPr lang="tr-TR" dirty="0" err="1" smtClean="0"/>
              <a:t>patellanın</a:t>
            </a:r>
            <a:r>
              <a:rPr lang="tr-TR" dirty="0" smtClean="0"/>
              <a:t> üzerine çıkmasıdır.</a:t>
            </a:r>
          </a:p>
          <a:p>
            <a:endParaRPr lang="tr-TR" dirty="0" smtClean="0"/>
          </a:p>
          <a:p>
            <a:r>
              <a:rPr lang="tr-TR" dirty="0" err="1" smtClean="0"/>
              <a:t>Posterior</a:t>
            </a:r>
            <a:r>
              <a:rPr lang="tr-TR" dirty="0" smtClean="0"/>
              <a:t> duvar PTB ile aynı şekilde tasarlanmıştır.</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Doğru </a:t>
            </a:r>
            <a:r>
              <a:rPr lang="tr-TR" dirty="0" err="1" smtClean="0"/>
              <a:t>olaraqk</a:t>
            </a:r>
            <a:r>
              <a:rPr lang="tr-TR" dirty="0" smtClean="0"/>
              <a:t> şekillendirildiğinde </a:t>
            </a:r>
            <a:r>
              <a:rPr lang="tr-TR" dirty="0" err="1" smtClean="0"/>
              <a:t>genu</a:t>
            </a:r>
            <a:r>
              <a:rPr lang="tr-TR" dirty="0" smtClean="0"/>
              <a:t> </a:t>
            </a:r>
            <a:r>
              <a:rPr lang="tr-TR" dirty="0" err="1" smtClean="0"/>
              <a:t>recurvatumu</a:t>
            </a:r>
            <a:r>
              <a:rPr lang="tr-TR" dirty="0" smtClean="0"/>
              <a:t> engellemektedir.</a:t>
            </a:r>
          </a:p>
          <a:p>
            <a:endParaRPr lang="tr-TR" dirty="0" smtClean="0"/>
          </a:p>
          <a:p>
            <a:r>
              <a:rPr lang="tr-TR" dirty="0" smtClean="0"/>
              <a:t>Hafif derecede </a:t>
            </a:r>
            <a:r>
              <a:rPr lang="tr-TR" dirty="0" err="1" smtClean="0"/>
              <a:t>medio</a:t>
            </a:r>
            <a:r>
              <a:rPr lang="tr-TR" dirty="0" smtClean="0"/>
              <a:t>-</a:t>
            </a:r>
            <a:r>
              <a:rPr lang="tr-TR" dirty="0" err="1" smtClean="0"/>
              <a:t>lateral</a:t>
            </a:r>
            <a:r>
              <a:rPr lang="tr-TR" dirty="0" smtClean="0"/>
              <a:t> </a:t>
            </a:r>
            <a:r>
              <a:rPr lang="tr-TR" dirty="0" err="1" smtClean="0"/>
              <a:t>instabilitede</a:t>
            </a:r>
            <a:r>
              <a:rPr lang="tr-TR" dirty="0" smtClean="0"/>
              <a:t>,</a:t>
            </a:r>
          </a:p>
          <a:p>
            <a:r>
              <a:rPr lang="tr-TR" dirty="0" smtClean="0"/>
              <a:t>Kısa güdüklerde</a:t>
            </a:r>
          </a:p>
          <a:p>
            <a:r>
              <a:rPr lang="tr-TR" dirty="0" smtClean="0"/>
              <a:t>Uyluk bandının rahatsızlığa yol açtığı durumlarda PTS soketler </a:t>
            </a:r>
            <a:r>
              <a:rPr lang="tr-TR" dirty="0" err="1" smtClean="0"/>
              <a:t>endikedir</a:t>
            </a:r>
            <a:r>
              <a:rPr lang="tr-TR" dirty="0" smtClean="0"/>
              <a:t>.</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Çömelme aktivitesini aşırı kullanan </a:t>
            </a:r>
            <a:r>
              <a:rPr lang="tr-TR" dirty="0" err="1" smtClean="0"/>
              <a:t>amputelerde</a:t>
            </a:r>
            <a:endParaRPr lang="tr-TR" dirty="0" smtClean="0"/>
          </a:p>
          <a:p>
            <a:endParaRPr lang="tr-TR" dirty="0" smtClean="0"/>
          </a:p>
          <a:p>
            <a:r>
              <a:rPr lang="tr-TR" dirty="0" err="1" smtClean="0"/>
              <a:t>Femoral</a:t>
            </a:r>
            <a:r>
              <a:rPr lang="tr-TR" dirty="0" smtClean="0"/>
              <a:t> </a:t>
            </a:r>
            <a:r>
              <a:rPr lang="tr-TR" dirty="0" err="1" smtClean="0"/>
              <a:t>kondillerin</a:t>
            </a:r>
            <a:r>
              <a:rPr lang="tr-TR" dirty="0" smtClean="0"/>
              <a:t> üzerinden yeterli kavramanın yapılamadığı </a:t>
            </a:r>
            <a:r>
              <a:rPr lang="tr-TR" dirty="0" err="1" smtClean="0"/>
              <a:t>obez</a:t>
            </a:r>
            <a:r>
              <a:rPr lang="tr-TR" dirty="0" smtClean="0"/>
              <a:t> </a:t>
            </a:r>
            <a:r>
              <a:rPr lang="tr-TR" dirty="0" err="1" smtClean="0"/>
              <a:t>amputelerde</a:t>
            </a:r>
            <a:endParaRPr lang="tr-TR" dirty="0" smtClean="0"/>
          </a:p>
          <a:p>
            <a:endParaRPr lang="tr-TR" dirty="0" smtClean="0"/>
          </a:p>
          <a:p>
            <a:r>
              <a:rPr lang="tr-TR" dirty="0" smtClean="0"/>
              <a:t>Diz ekleminde </a:t>
            </a:r>
            <a:r>
              <a:rPr lang="tr-TR" dirty="0" err="1" smtClean="0"/>
              <a:t>ligamentöz</a:t>
            </a:r>
            <a:r>
              <a:rPr lang="tr-TR" dirty="0" smtClean="0"/>
              <a:t> </a:t>
            </a:r>
            <a:r>
              <a:rPr lang="tr-TR" dirty="0" err="1" smtClean="0"/>
              <a:t>laksitenin</a:t>
            </a:r>
            <a:r>
              <a:rPr lang="tr-TR" dirty="0" smtClean="0"/>
              <a:t> var olduğu durumlarda PTS soketler </a:t>
            </a:r>
            <a:r>
              <a:rPr lang="tr-TR" dirty="0" err="1" smtClean="0"/>
              <a:t>kontraendikedir</a:t>
            </a:r>
            <a:r>
              <a:rPr lang="tr-TR" dirty="0" smtClean="0"/>
              <a:t>.</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İlave süspansiyon araçlarına gereksinim olmaması, </a:t>
            </a:r>
            <a:r>
              <a:rPr lang="tr-TR" dirty="0" err="1" smtClean="0"/>
              <a:t>medio</a:t>
            </a:r>
            <a:r>
              <a:rPr lang="tr-TR" dirty="0" smtClean="0"/>
              <a:t>-</a:t>
            </a:r>
            <a:r>
              <a:rPr lang="tr-TR" dirty="0" err="1" smtClean="0"/>
              <a:t>lateral</a:t>
            </a:r>
            <a:r>
              <a:rPr lang="tr-TR" dirty="0" smtClean="0"/>
              <a:t> </a:t>
            </a:r>
            <a:r>
              <a:rPr lang="tr-TR" dirty="0" err="1" smtClean="0"/>
              <a:t>stabiliteye</a:t>
            </a:r>
            <a:r>
              <a:rPr lang="tr-TR" dirty="0" smtClean="0"/>
              <a:t> katkıda bulunması ve dizin </a:t>
            </a:r>
            <a:r>
              <a:rPr lang="tr-TR" dirty="0" err="1" smtClean="0"/>
              <a:t>ekstansiyonunu</a:t>
            </a:r>
            <a:r>
              <a:rPr lang="tr-TR" dirty="0" smtClean="0"/>
              <a:t> kontrol etmesi yararları iken,</a:t>
            </a:r>
          </a:p>
          <a:p>
            <a:endParaRPr lang="tr-TR" dirty="0" smtClean="0"/>
          </a:p>
          <a:p>
            <a:r>
              <a:rPr lang="tr-TR" dirty="0" smtClean="0"/>
              <a:t>Çömelmeyi kısıtlaması ve rahatsızlığa yol açması, diz </a:t>
            </a:r>
            <a:r>
              <a:rPr lang="tr-TR" dirty="0" err="1" smtClean="0"/>
              <a:t>fleksiyonu</a:t>
            </a:r>
            <a:r>
              <a:rPr lang="tr-TR" dirty="0" smtClean="0"/>
              <a:t> ile oturma arasında duvar yüksekliği belirginleşerek estetik kaygı oluşturması PTS soketlerin sakıncalarıdır.</a:t>
            </a: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SUPRAKONDİLER SOKET (KBM)</a:t>
            </a:r>
            <a:endParaRPr lang="tr-TR" b="1" dirty="0"/>
          </a:p>
        </p:txBody>
      </p:sp>
      <p:sp>
        <p:nvSpPr>
          <p:cNvPr id="3" name="2 İçerik Yer Tutucusu"/>
          <p:cNvSpPr>
            <a:spLocks noGrp="1"/>
          </p:cNvSpPr>
          <p:nvPr>
            <p:ph idx="1"/>
          </p:nvPr>
        </p:nvSpPr>
        <p:spPr/>
        <p:txBody>
          <a:bodyPr/>
          <a:lstStyle/>
          <a:p>
            <a:endParaRPr lang="tr-TR" dirty="0" smtClean="0"/>
          </a:p>
          <a:p>
            <a:r>
              <a:rPr lang="tr-TR" dirty="0" smtClean="0"/>
              <a:t>KBM sokette </a:t>
            </a:r>
            <a:r>
              <a:rPr lang="tr-TR" dirty="0" err="1" smtClean="0"/>
              <a:t>medio</a:t>
            </a:r>
            <a:r>
              <a:rPr lang="tr-TR" dirty="0" smtClean="0"/>
              <a:t>-</a:t>
            </a:r>
            <a:r>
              <a:rPr lang="tr-TR" dirty="0" err="1" smtClean="0"/>
              <a:t>lateral</a:t>
            </a:r>
            <a:r>
              <a:rPr lang="tr-TR" dirty="0" smtClean="0"/>
              <a:t> duvarlar </a:t>
            </a:r>
            <a:r>
              <a:rPr lang="tr-TR" dirty="0" err="1" smtClean="0"/>
              <a:t>femoral</a:t>
            </a:r>
            <a:r>
              <a:rPr lang="tr-TR" dirty="0" smtClean="0"/>
              <a:t> </a:t>
            </a:r>
            <a:r>
              <a:rPr lang="tr-TR" dirty="0" err="1" smtClean="0"/>
              <a:t>kondillerin</a:t>
            </a:r>
            <a:r>
              <a:rPr lang="tr-TR" dirty="0" smtClean="0"/>
              <a:t> üzerine çıkarken </a:t>
            </a:r>
            <a:r>
              <a:rPr lang="tr-TR" dirty="0" err="1" smtClean="0"/>
              <a:t>anterior</a:t>
            </a:r>
            <a:r>
              <a:rPr lang="tr-TR" dirty="0" smtClean="0"/>
              <a:t> duvar </a:t>
            </a:r>
            <a:r>
              <a:rPr lang="tr-TR" dirty="0" err="1" smtClean="0"/>
              <a:t>patellanın</a:t>
            </a:r>
            <a:r>
              <a:rPr lang="tr-TR" dirty="0" smtClean="0"/>
              <a:t> 1/3 </a:t>
            </a:r>
            <a:r>
              <a:rPr lang="tr-TR" dirty="0" err="1" smtClean="0"/>
              <a:t>distal</a:t>
            </a:r>
            <a:r>
              <a:rPr lang="tr-TR" dirty="0" smtClean="0"/>
              <a:t> kısmına kadar uzanır.</a:t>
            </a:r>
          </a:p>
          <a:p>
            <a:endParaRPr lang="tr-TR" dirty="0" smtClean="0"/>
          </a:p>
          <a:p>
            <a:r>
              <a:rPr lang="tr-TR" dirty="0" smtClean="0"/>
              <a:t>Diz </a:t>
            </a:r>
            <a:r>
              <a:rPr lang="tr-TR" dirty="0" err="1" smtClean="0"/>
              <a:t>ekstansiyon</a:t>
            </a:r>
            <a:r>
              <a:rPr lang="tr-TR" dirty="0" smtClean="0"/>
              <a:t> kontrolü ortadan kalkmıştır.</a:t>
            </a:r>
          </a:p>
          <a:p>
            <a:endParaRPr lang="tr-TR" dirty="0" smtClean="0"/>
          </a:p>
          <a:p>
            <a:r>
              <a:rPr lang="tr-TR" dirty="0" smtClean="0"/>
              <a:t>Çömelme hareketini rahatlıkla yapmak isteyen hastalar için uyun bir soket tasarımıdır.</a:t>
            </a:r>
          </a:p>
          <a:p>
            <a:endParaRPr lang="tr-TR" dirty="0" smtClean="0"/>
          </a:p>
          <a:p>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Genu</a:t>
            </a:r>
            <a:r>
              <a:rPr lang="tr-TR" dirty="0" smtClean="0"/>
              <a:t> </a:t>
            </a:r>
            <a:r>
              <a:rPr lang="tr-TR" dirty="0" err="1" smtClean="0"/>
              <a:t>recurvatuma</a:t>
            </a:r>
            <a:r>
              <a:rPr lang="tr-TR" dirty="0" smtClean="0"/>
              <a:t> eğilimi olan ve </a:t>
            </a:r>
            <a:r>
              <a:rPr lang="tr-TR" dirty="0" err="1" smtClean="0"/>
              <a:t>medio</a:t>
            </a:r>
            <a:r>
              <a:rPr lang="tr-TR" dirty="0" smtClean="0"/>
              <a:t>-</a:t>
            </a:r>
            <a:r>
              <a:rPr lang="tr-TR" dirty="0" err="1" smtClean="0"/>
              <a:t>lateral</a:t>
            </a:r>
            <a:r>
              <a:rPr lang="tr-TR" dirty="0" smtClean="0"/>
              <a:t> </a:t>
            </a:r>
            <a:r>
              <a:rPr lang="tr-TR" dirty="0" err="1" smtClean="0"/>
              <a:t>stabilitenin</a:t>
            </a:r>
            <a:r>
              <a:rPr lang="tr-TR" dirty="0" smtClean="0"/>
              <a:t> aşırı olduğu durumlarda kullanılmamalıdır.</a:t>
            </a:r>
          </a:p>
          <a:p>
            <a:endParaRPr lang="tr-TR" dirty="0" smtClean="0"/>
          </a:p>
          <a:p>
            <a:r>
              <a:rPr lang="tr-TR" dirty="0" smtClean="0"/>
              <a:t>PTS’ ye </a:t>
            </a:r>
            <a:r>
              <a:rPr lang="tr-TR" dirty="0" err="1" smtClean="0"/>
              <a:t>gre</a:t>
            </a:r>
            <a:r>
              <a:rPr lang="tr-TR" dirty="0" smtClean="0"/>
              <a:t> </a:t>
            </a:r>
            <a:r>
              <a:rPr lang="tr-TR" dirty="0" err="1" smtClean="0"/>
              <a:t>üstünlüğüçmelme</a:t>
            </a:r>
            <a:r>
              <a:rPr lang="tr-TR" dirty="0" smtClean="0"/>
              <a:t> hareketini ve protezi giyip çıkarma işlemini kolaylaştırmasıdır.</a:t>
            </a:r>
          </a:p>
          <a:p>
            <a:endParaRPr lang="tr-TR" dirty="0" smtClean="0"/>
          </a:p>
          <a:p>
            <a:r>
              <a:rPr lang="tr-TR" dirty="0" err="1" smtClean="0"/>
              <a:t>PTS’ye</a:t>
            </a:r>
            <a:r>
              <a:rPr lang="tr-TR" dirty="0" smtClean="0"/>
              <a:t> öre dezavantajı ise süspansiyonun azalmasıdır.</a:t>
            </a: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DİZ ALTI PROTEZLERİNDE SÜSPANSİYON SİSTEMLERİ</a:t>
            </a:r>
            <a:endParaRPr lang="tr-TR" b="1" dirty="0"/>
          </a:p>
        </p:txBody>
      </p:sp>
      <p:sp>
        <p:nvSpPr>
          <p:cNvPr id="3" name="2 İçerik Yer Tutucusu"/>
          <p:cNvSpPr>
            <a:spLocks noGrp="1"/>
          </p:cNvSpPr>
          <p:nvPr>
            <p:ph idx="1"/>
          </p:nvPr>
        </p:nvSpPr>
        <p:spPr/>
        <p:txBody>
          <a:bodyPr/>
          <a:lstStyle/>
          <a:p>
            <a:r>
              <a:rPr lang="tr-TR" dirty="0" smtClean="0"/>
              <a:t>Uyluk bandı</a:t>
            </a:r>
          </a:p>
          <a:p>
            <a:r>
              <a:rPr lang="tr-TR" dirty="0" smtClean="0"/>
              <a:t>Bel </a:t>
            </a:r>
            <a:r>
              <a:rPr lang="tr-TR" dirty="0" err="1" smtClean="0"/>
              <a:t>keeri</a:t>
            </a:r>
            <a:r>
              <a:rPr lang="tr-TR" dirty="0" smtClean="0"/>
              <a:t> + Y bandı</a:t>
            </a:r>
          </a:p>
          <a:p>
            <a:r>
              <a:rPr lang="tr-TR" dirty="0" smtClean="0"/>
              <a:t>Uyluk korsesi</a:t>
            </a:r>
          </a:p>
          <a:p>
            <a:r>
              <a:rPr lang="tr-TR" dirty="0" smtClean="0"/>
              <a:t>Çorap ile süspansiyon</a:t>
            </a:r>
          </a:p>
          <a:p>
            <a:r>
              <a:rPr lang="tr-TR" dirty="0" smtClean="0"/>
              <a:t>Emmeli süspansiyon</a:t>
            </a:r>
          </a:p>
          <a:p>
            <a:r>
              <a:rPr lang="tr-TR" dirty="0" smtClean="0"/>
              <a:t>Eklemli </a:t>
            </a:r>
            <a:r>
              <a:rPr lang="tr-TR" dirty="0" err="1" smtClean="0"/>
              <a:t>suprakondiler</a:t>
            </a:r>
            <a:r>
              <a:rPr lang="tr-TR" dirty="0" smtClean="0"/>
              <a:t> kama</a:t>
            </a:r>
          </a:p>
          <a:p>
            <a:r>
              <a:rPr lang="tr-TR" dirty="0" smtClean="0"/>
              <a:t>8 şekilli </a:t>
            </a:r>
            <a:r>
              <a:rPr lang="tr-TR" dirty="0" err="1" smtClean="0"/>
              <a:t>suprapatellar</a:t>
            </a:r>
            <a:r>
              <a:rPr lang="tr-TR" dirty="0" smtClean="0"/>
              <a:t> </a:t>
            </a:r>
            <a:r>
              <a:rPr lang="tr-TR" dirty="0" err="1" smtClean="0"/>
              <a:t>band</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Topuk vuruşundan taban temasına geçerken </a:t>
            </a:r>
            <a:r>
              <a:rPr lang="tr-TR" dirty="0" err="1" smtClean="0"/>
              <a:t>dorsifleksörler</a:t>
            </a:r>
            <a:r>
              <a:rPr lang="tr-TR" dirty="0" smtClean="0"/>
              <a:t> </a:t>
            </a:r>
            <a:r>
              <a:rPr lang="tr-TR" dirty="0" err="1" smtClean="0"/>
              <a:t>egzentrik</a:t>
            </a:r>
            <a:r>
              <a:rPr lang="tr-TR" dirty="0" smtClean="0"/>
              <a:t> olarak kasılarak ayağın yere kontrollü bir şekilde temasını sağlar.</a:t>
            </a:r>
          </a:p>
          <a:p>
            <a:endParaRPr lang="tr-TR" dirty="0"/>
          </a:p>
          <a:p>
            <a:r>
              <a:rPr lang="tr-TR" dirty="0" smtClean="0"/>
              <a:t>Orta duruş ve topuk kalkışı sırasında </a:t>
            </a:r>
            <a:r>
              <a:rPr lang="tr-TR" dirty="0" err="1" smtClean="0"/>
              <a:t>plantar</a:t>
            </a:r>
            <a:r>
              <a:rPr lang="tr-TR" dirty="0" smtClean="0"/>
              <a:t> </a:t>
            </a:r>
            <a:r>
              <a:rPr lang="tr-TR" dirty="0" err="1" smtClean="0"/>
              <a:t>fleksörler</a:t>
            </a:r>
            <a:r>
              <a:rPr lang="tr-TR" dirty="0" smtClean="0"/>
              <a:t> ayak bileği eklemini stabilize ederek ortaya çıkan güçlü DF momentini karşılar.</a:t>
            </a:r>
          </a:p>
          <a:p>
            <a:endParaRPr lang="tr-TR" dirty="0"/>
          </a:p>
          <a:p>
            <a:r>
              <a:rPr lang="tr-TR" dirty="0" smtClean="0"/>
              <a:t>Hızlı yürümede veya koşmada </a:t>
            </a:r>
            <a:r>
              <a:rPr lang="tr-TR" dirty="0" err="1" smtClean="0"/>
              <a:t>plantar</a:t>
            </a:r>
            <a:r>
              <a:rPr lang="tr-TR" dirty="0" smtClean="0"/>
              <a:t> </a:t>
            </a:r>
            <a:r>
              <a:rPr lang="tr-TR" dirty="0" err="1" smtClean="0"/>
              <a:t>fleksörlerin</a:t>
            </a:r>
            <a:r>
              <a:rPr lang="tr-TR" dirty="0" smtClean="0"/>
              <a:t> en önemli görevi itme fazını gerçekleştirerek vücut ağırlığını </a:t>
            </a:r>
            <a:r>
              <a:rPr lang="tr-TR" dirty="0" err="1" smtClean="0"/>
              <a:t>sagital</a:t>
            </a:r>
            <a:r>
              <a:rPr lang="tr-TR" dirty="0" smtClean="0"/>
              <a:t> düzlemde öne doğru aktarmaktır.</a:t>
            </a:r>
          </a:p>
          <a:p>
            <a:endParaRPr lang="tr-TR" dirty="0"/>
          </a:p>
          <a:p>
            <a:r>
              <a:rPr lang="tr-TR" b="1" dirty="0" smtClean="0"/>
              <a:t>Protez ayaklar kasların bu özelliklerini yerine getirebilmelidir.</a:t>
            </a:r>
            <a:endParaRPr lang="tr-TR" b="1" dirty="0"/>
          </a:p>
        </p:txBody>
      </p:sp>
    </p:spTree>
    <p:extLst>
      <p:ext uri="{BB962C8B-B14F-4D97-AF65-F5344CB8AC3E}">
        <p14:creationId xmlns:p14="http://schemas.microsoft.com/office/powerpoint/2010/main" xmlns="" val="5874508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DİZÜSTÜ PROTEZLERİ</a:t>
            </a:r>
            <a:endParaRPr lang="tr-TR" b="1" dirty="0"/>
          </a:p>
        </p:txBody>
      </p:sp>
      <p:sp>
        <p:nvSpPr>
          <p:cNvPr id="3" name="2 İçerik Yer Tutucusu"/>
          <p:cNvSpPr>
            <a:spLocks noGrp="1"/>
          </p:cNvSpPr>
          <p:nvPr>
            <p:ph idx="1"/>
          </p:nvPr>
        </p:nvSpPr>
        <p:spPr>
          <a:xfrm>
            <a:off x="2603280" y="2133600"/>
            <a:ext cx="8915400" cy="3777622"/>
          </a:xfrm>
        </p:spPr>
        <p:txBody>
          <a:bodyPr/>
          <a:lstStyle/>
          <a:p>
            <a:pPr>
              <a:buNone/>
            </a:pPr>
            <a:r>
              <a:rPr lang="tr-TR" dirty="0" smtClean="0"/>
              <a:t>           Diz üstü protezleri 5 kısımdan meydana gelmektedir</a:t>
            </a:r>
          </a:p>
          <a:p>
            <a:endParaRPr lang="tr-TR" dirty="0" smtClean="0"/>
          </a:p>
          <a:p>
            <a:r>
              <a:rPr lang="tr-TR" dirty="0" smtClean="0"/>
              <a:t>Soket</a:t>
            </a:r>
          </a:p>
          <a:p>
            <a:r>
              <a:rPr lang="tr-TR" dirty="0" smtClean="0"/>
              <a:t>Protez diz eklemi</a:t>
            </a:r>
          </a:p>
          <a:p>
            <a:r>
              <a:rPr lang="tr-TR" dirty="0" smtClean="0"/>
              <a:t>Baldır parçası</a:t>
            </a:r>
          </a:p>
          <a:p>
            <a:r>
              <a:rPr lang="tr-TR" dirty="0" smtClean="0"/>
              <a:t>Ayak-ayak bileği </a:t>
            </a:r>
            <a:r>
              <a:rPr lang="tr-TR" dirty="0" err="1" smtClean="0"/>
              <a:t>üniti</a:t>
            </a:r>
            <a:endParaRPr lang="tr-TR" dirty="0" smtClean="0"/>
          </a:p>
          <a:p>
            <a:r>
              <a:rPr lang="tr-TR" dirty="0" smtClean="0"/>
              <a:t>Süspansiyon sistemleri</a:t>
            </a: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SOKET</a:t>
            </a:r>
            <a:endParaRPr lang="tr-TR" b="1" dirty="0"/>
          </a:p>
        </p:txBody>
      </p:sp>
      <p:sp>
        <p:nvSpPr>
          <p:cNvPr id="3" name="2 İçerik Yer Tutucusu"/>
          <p:cNvSpPr>
            <a:spLocks noGrp="1"/>
          </p:cNvSpPr>
          <p:nvPr>
            <p:ph idx="1"/>
          </p:nvPr>
        </p:nvSpPr>
        <p:spPr/>
        <p:txBody>
          <a:bodyPr/>
          <a:lstStyle/>
          <a:p>
            <a:endParaRPr lang="tr-TR" dirty="0" smtClean="0"/>
          </a:p>
          <a:p>
            <a:r>
              <a:rPr lang="tr-TR" dirty="0" err="1" smtClean="0"/>
              <a:t>Quadrilateral</a:t>
            </a:r>
            <a:endParaRPr lang="tr-TR" dirty="0" smtClean="0"/>
          </a:p>
          <a:p>
            <a:endParaRPr lang="tr-TR" dirty="0" smtClean="0"/>
          </a:p>
          <a:p>
            <a:r>
              <a:rPr lang="tr-TR" dirty="0" smtClean="0"/>
              <a:t>CAT-CAM</a:t>
            </a:r>
          </a:p>
          <a:p>
            <a:endParaRPr lang="tr-TR" dirty="0" smtClean="0"/>
          </a:p>
          <a:p>
            <a:r>
              <a:rPr lang="tr-TR" dirty="0" err="1" smtClean="0"/>
              <a:t>Fleksible</a:t>
            </a:r>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QUADRİLATERAL SOKET</a:t>
            </a:r>
            <a:endParaRPr lang="tr-TR" b="1" dirty="0"/>
          </a:p>
        </p:txBody>
      </p:sp>
      <p:sp>
        <p:nvSpPr>
          <p:cNvPr id="3" name="2 İçerik Yer Tutucusu"/>
          <p:cNvSpPr>
            <a:spLocks noGrp="1"/>
          </p:cNvSpPr>
          <p:nvPr>
            <p:ph idx="1"/>
          </p:nvPr>
        </p:nvSpPr>
        <p:spPr/>
        <p:txBody>
          <a:bodyPr>
            <a:normAutofit lnSpcReduction="10000"/>
          </a:bodyPr>
          <a:lstStyle/>
          <a:p>
            <a:r>
              <a:rPr lang="tr-TR" dirty="0" smtClean="0"/>
              <a:t>Güdük şeklinden oldukça farklı </a:t>
            </a:r>
            <a:r>
              <a:rPr lang="tr-TR" dirty="0" err="1" smtClean="0"/>
              <a:t>proksimal</a:t>
            </a:r>
            <a:r>
              <a:rPr lang="tr-TR" dirty="0" smtClean="0"/>
              <a:t> kısımda </a:t>
            </a:r>
            <a:r>
              <a:rPr lang="tr-TR" dirty="0" err="1" smtClean="0"/>
              <a:t>quadrilateral</a:t>
            </a:r>
            <a:r>
              <a:rPr lang="tr-TR" dirty="0" smtClean="0"/>
              <a:t> şekilli ve tam temaslı olarak geliştirilmiştir.</a:t>
            </a:r>
          </a:p>
          <a:p>
            <a:endParaRPr lang="tr-TR" dirty="0" smtClean="0"/>
          </a:p>
          <a:p>
            <a:r>
              <a:rPr lang="tr-TR" dirty="0" err="1" smtClean="0"/>
              <a:t>Antero</a:t>
            </a:r>
            <a:r>
              <a:rPr lang="tr-TR" dirty="0" smtClean="0"/>
              <a:t>-</a:t>
            </a:r>
            <a:r>
              <a:rPr lang="tr-TR" dirty="0" err="1" smtClean="0"/>
              <a:t>medial</a:t>
            </a:r>
            <a:r>
              <a:rPr lang="tr-TR" dirty="0" smtClean="0"/>
              <a:t> kısımda </a:t>
            </a:r>
            <a:r>
              <a:rPr lang="tr-TR" dirty="0" err="1" smtClean="0"/>
              <a:t>m.addüktör</a:t>
            </a:r>
            <a:r>
              <a:rPr lang="tr-TR" dirty="0" smtClean="0"/>
              <a:t> </a:t>
            </a:r>
            <a:r>
              <a:rPr lang="tr-TR" dirty="0" err="1" smtClean="0"/>
              <a:t>longus</a:t>
            </a:r>
            <a:endParaRPr lang="tr-TR" dirty="0" smtClean="0"/>
          </a:p>
          <a:p>
            <a:endParaRPr lang="tr-TR" dirty="0" smtClean="0"/>
          </a:p>
          <a:p>
            <a:r>
              <a:rPr lang="tr-TR" dirty="0" err="1" smtClean="0"/>
              <a:t>Antero</a:t>
            </a:r>
            <a:r>
              <a:rPr lang="tr-TR" dirty="0" smtClean="0"/>
              <a:t>-</a:t>
            </a:r>
            <a:r>
              <a:rPr lang="tr-TR" dirty="0" err="1" smtClean="0"/>
              <a:t>lateral</a:t>
            </a:r>
            <a:r>
              <a:rPr lang="tr-TR" dirty="0" smtClean="0"/>
              <a:t> kısımda </a:t>
            </a:r>
            <a:r>
              <a:rPr lang="tr-TR" dirty="0" err="1" smtClean="0"/>
              <a:t>m.rectus</a:t>
            </a:r>
            <a:r>
              <a:rPr lang="tr-TR" dirty="0" smtClean="0"/>
              <a:t> </a:t>
            </a:r>
            <a:r>
              <a:rPr lang="tr-TR" dirty="0" err="1" smtClean="0"/>
              <a:t>femoris</a:t>
            </a:r>
            <a:endParaRPr lang="tr-TR" dirty="0" smtClean="0"/>
          </a:p>
          <a:p>
            <a:endParaRPr lang="tr-TR" dirty="0" smtClean="0"/>
          </a:p>
          <a:p>
            <a:r>
              <a:rPr lang="tr-TR" dirty="0" err="1" smtClean="0"/>
              <a:t>Postero</a:t>
            </a:r>
            <a:r>
              <a:rPr lang="tr-TR" dirty="0" smtClean="0"/>
              <a:t>-</a:t>
            </a:r>
            <a:r>
              <a:rPr lang="tr-TR" dirty="0" err="1" smtClean="0"/>
              <a:t>madial</a:t>
            </a:r>
            <a:r>
              <a:rPr lang="tr-TR" dirty="0" smtClean="0"/>
              <a:t> kısımda </a:t>
            </a:r>
            <a:r>
              <a:rPr lang="tr-TR" dirty="0" err="1" smtClean="0"/>
              <a:t>hamstringler</a:t>
            </a:r>
            <a:endParaRPr lang="tr-TR" dirty="0" smtClean="0"/>
          </a:p>
          <a:p>
            <a:endParaRPr lang="tr-TR" dirty="0" smtClean="0"/>
          </a:p>
          <a:p>
            <a:r>
              <a:rPr lang="tr-TR" dirty="0" err="1" smtClean="0"/>
              <a:t>Postero</a:t>
            </a:r>
            <a:r>
              <a:rPr lang="tr-TR" dirty="0" smtClean="0"/>
              <a:t>-</a:t>
            </a:r>
            <a:r>
              <a:rPr lang="tr-TR" dirty="0" err="1" smtClean="0"/>
              <a:t>lateral</a:t>
            </a:r>
            <a:r>
              <a:rPr lang="tr-TR" dirty="0" smtClean="0"/>
              <a:t> kısımda m. </a:t>
            </a:r>
            <a:r>
              <a:rPr lang="tr-TR" dirty="0" err="1" smtClean="0"/>
              <a:t>gluteus</a:t>
            </a:r>
            <a:r>
              <a:rPr lang="tr-TR" dirty="0" smtClean="0"/>
              <a:t> </a:t>
            </a:r>
            <a:r>
              <a:rPr lang="tr-TR" dirty="0" err="1" smtClean="0"/>
              <a:t>maksimus</a:t>
            </a:r>
            <a:r>
              <a:rPr lang="tr-TR" dirty="0" smtClean="0"/>
              <a:t> kasları için yatak bırakılmıştır</a:t>
            </a:r>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lnSpcReduction="10000"/>
          </a:bodyPr>
          <a:lstStyle/>
          <a:p>
            <a:r>
              <a:rPr lang="tr-TR" dirty="0" smtClean="0"/>
              <a:t>Dizüstü </a:t>
            </a:r>
            <a:r>
              <a:rPr lang="tr-TR" dirty="0" err="1" smtClean="0"/>
              <a:t>amputasyonu</a:t>
            </a:r>
            <a:r>
              <a:rPr lang="tr-TR" dirty="0" smtClean="0"/>
              <a:t> takiben yük güdük ucundan taşıtılmaz.</a:t>
            </a:r>
          </a:p>
          <a:p>
            <a:endParaRPr lang="tr-TR" dirty="0" smtClean="0"/>
          </a:p>
          <a:p>
            <a:r>
              <a:rPr lang="tr-TR" dirty="0" smtClean="0"/>
              <a:t>Vücut ağırlığı soketin </a:t>
            </a:r>
            <a:r>
              <a:rPr lang="tr-TR" dirty="0" err="1" smtClean="0"/>
              <a:t>posterior</a:t>
            </a:r>
            <a:r>
              <a:rPr lang="tr-TR" dirty="0" smtClean="0"/>
              <a:t> duvarında </a:t>
            </a:r>
            <a:r>
              <a:rPr lang="tr-TR" dirty="0" err="1" smtClean="0"/>
              <a:t>iscial</a:t>
            </a:r>
            <a:r>
              <a:rPr lang="tr-TR" dirty="0" smtClean="0"/>
              <a:t> </a:t>
            </a:r>
            <a:r>
              <a:rPr lang="tr-TR" dirty="0" err="1" smtClean="0"/>
              <a:t>tüberositasın</a:t>
            </a:r>
            <a:r>
              <a:rPr lang="tr-TR" dirty="0" smtClean="0"/>
              <a:t> altında olacak şekilde tasarlanan </a:t>
            </a:r>
            <a:r>
              <a:rPr lang="tr-TR" dirty="0" err="1" smtClean="0"/>
              <a:t>iskial</a:t>
            </a:r>
            <a:r>
              <a:rPr lang="tr-TR" dirty="0" smtClean="0"/>
              <a:t> seki aracılığı ile taşınır.</a:t>
            </a:r>
          </a:p>
          <a:p>
            <a:endParaRPr lang="tr-TR" dirty="0" smtClean="0"/>
          </a:p>
          <a:p>
            <a:r>
              <a:rPr lang="tr-TR" dirty="0" smtClean="0"/>
              <a:t>Bunun için de </a:t>
            </a:r>
            <a:r>
              <a:rPr lang="tr-TR" dirty="0" err="1" smtClean="0"/>
              <a:t>anterior</a:t>
            </a:r>
            <a:r>
              <a:rPr lang="tr-TR" dirty="0" smtClean="0"/>
              <a:t> duvar da </a:t>
            </a:r>
            <a:r>
              <a:rPr lang="tr-TR" dirty="0" err="1" smtClean="0"/>
              <a:t>posterior</a:t>
            </a:r>
            <a:r>
              <a:rPr lang="tr-TR" dirty="0" smtClean="0"/>
              <a:t> duvara göre yaklaşık 5 cm yüksek tutulmalıdır.</a:t>
            </a:r>
          </a:p>
          <a:p>
            <a:endParaRPr lang="tr-TR" dirty="0" smtClean="0"/>
          </a:p>
          <a:p>
            <a:r>
              <a:rPr lang="tr-TR" dirty="0" err="1" smtClean="0"/>
              <a:t>Anterior</a:t>
            </a:r>
            <a:r>
              <a:rPr lang="tr-TR" dirty="0" smtClean="0"/>
              <a:t> bölgede sınırları </a:t>
            </a:r>
            <a:r>
              <a:rPr lang="tr-TR" dirty="0" err="1" smtClean="0"/>
              <a:t>ingüinal</a:t>
            </a:r>
            <a:r>
              <a:rPr lang="tr-TR" dirty="0" smtClean="0"/>
              <a:t> </a:t>
            </a:r>
            <a:r>
              <a:rPr lang="tr-TR" dirty="0" err="1" smtClean="0"/>
              <a:t>ligament</a:t>
            </a:r>
            <a:r>
              <a:rPr lang="tr-TR" dirty="0" smtClean="0"/>
              <a:t>,</a:t>
            </a:r>
            <a:r>
              <a:rPr lang="tr-TR" dirty="0" err="1" smtClean="0"/>
              <a:t>m.adductor</a:t>
            </a:r>
            <a:r>
              <a:rPr lang="tr-TR" dirty="0" smtClean="0"/>
              <a:t> </a:t>
            </a:r>
            <a:r>
              <a:rPr lang="tr-TR" dirty="0" err="1" smtClean="0"/>
              <a:t>longus</a:t>
            </a:r>
            <a:r>
              <a:rPr lang="tr-TR" dirty="0" smtClean="0"/>
              <a:t> ve </a:t>
            </a:r>
            <a:r>
              <a:rPr lang="tr-TR" dirty="0" err="1" smtClean="0"/>
              <a:t>m.sartorius</a:t>
            </a:r>
            <a:r>
              <a:rPr lang="tr-TR" dirty="0" smtClean="0"/>
              <a:t> kasları tarafından oluşturulan SKARPA üçgeninden </a:t>
            </a:r>
            <a:r>
              <a:rPr lang="tr-TR" dirty="0" err="1" smtClean="0"/>
              <a:t>posteriora</a:t>
            </a:r>
            <a:r>
              <a:rPr lang="tr-TR" dirty="0" smtClean="0"/>
              <a:t> doğru karşıt bir kuvvet uygulanır. Bununla </a:t>
            </a:r>
            <a:r>
              <a:rPr lang="tr-TR" dirty="0" err="1" smtClean="0"/>
              <a:t>pelvisin</a:t>
            </a:r>
            <a:r>
              <a:rPr lang="tr-TR" dirty="0" smtClean="0"/>
              <a:t> öne doğru hareketi önlenebilir.</a:t>
            </a:r>
          </a:p>
          <a:p>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Pelvisin</a:t>
            </a:r>
            <a:r>
              <a:rPr lang="tr-TR" dirty="0" smtClean="0"/>
              <a:t> stabilizasyonunda en önemli görevi soketin </a:t>
            </a:r>
            <a:r>
              <a:rPr lang="tr-TR" dirty="0" err="1" smtClean="0"/>
              <a:t>lateral</a:t>
            </a:r>
            <a:r>
              <a:rPr lang="tr-TR" dirty="0" smtClean="0"/>
              <a:t> duvarı üstlenir.</a:t>
            </a:r>
          </a:p>
          <a:p>
            <a:endParaRPr lang="tr-TR" dirty="0" smtClean="0"/>
          </a:p>
          <a:p>
            <a:r>
              <a:rPr lang="tr-TR" dirty="0" err="1" smtClean="0"/>
              <a:t>Medial</a:t>
            </a:r>
            <a:r>
              <a:rPr lang="tr-TR" dirty="0" smtClean="0"/>
              <a:t> duvar en alçak duvardır ve </a:t>
            </a:r>
            <a:r>
              <a:rPr lang="tr-TR" dirty="0" err="1" smtClean="0"/>
              <a:t>adduktor</a:t>
            </a:r>
            <a:r>
              <a:rPr lang="tr-TR" dirty="0" smtClean="0"/>
              <a:t> kaslar üzerinde eşit baskı sağlayacak ve tüm </a:t>
            </a:r>
            <a:r>
              <a:rPr lang="tr-TR" dirty="0" err="1" smtClean="0"/>
              <a:t>medial</a:t>
            </a:r>
            <a:r>
              <a:rPr lang="tr-TR" dirty="0" smtClean="0"/>
              <a:t> dokuları içine alarak </a:t>
            </a:r>
            <a:r>
              <a:rPr lang="tr-TR" dirty="0" err="1" smtClean="0"/>
              <a:t>adduktor</a:t>
            </a:r>
            <a:r>
              <a:rPr lang="tr-TR" dirty="0" smtClean="0"/>
              <a:t> katlanmayı engelleyecek şekilde tasarlanmaktadır.</a:t>
            </a:r>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CAT-CAM SOKET</a:t>
            </a:r>
            <a:endParaRPr lang="tr-TR" b="1" dirty="0"/>
          </a:p>
        </p:txBody>
      </p:sp>
      <p:sp>
        <p:nvSpPr>
          <p:cNvPr id="3" name="2 İçerik Yer Tutucusu"/>
          <p:cNvSpPr>
            <a:spLocks noGrp="1"/>
          </p:cNvSpPr>
          <p:nvPr>
            <p:ph idx="1"/>
          </p:nvPr>
        </p:nvSpPr>
        <p:spPr/>
        <p:txBody>
          <a:bodyPr>
            <a:normAutofit lnSpcReduction="10000"/>
          </a:bodyPr>
          <a:lstStyle/>
          <a:p>
            <a:r>
              <a:rPr lang="tr-TR" dirty="0" smtClean="0"/>
              <a:t>Diz üstü </a:t>
            </a:r>
            <a:r>
              <a:rPr lang="tr-TR" dirty="0" err="1" smtClean="0"/>
              <a:t>amputelerde</a:t>
            </a:r>
            <a:r>
              <a:rPr lang="tr-TR" dirty="0" smtClean="0"/>
              <a:t> en sık görülen yürüyüş bozuklukları; </a:t>
            </a:r>
            <a:r>
              <a:rPr lang="tr-TR" dirty="0" err="1" smtClean="0"/>
              <a:t>abduksiyon</a:t>
            </a:r>
            <a:r>
              <a:rPr lang="tr-TR" dirty="0" smtClean="0"/>
              <a:t> yürüyüşü, gövdenin </a:t>
            </a:r>
            <a:r>
              <a:rPr lang="tr-TR" dirty="0" err="1" smtClean="0"/>
              <a:t>ampute</a:t>
            </a:r>
            <a:r>
              <a:rPr lang="tr-TR" dirty="0" smtClean="0"/>
              <a:t> tarafa </a:t>
            </a:r>
            <a:r>
              <a:rPr lang="tr-TR" dirty="0" err="1" smtClean="0"/>
              <a:t>lateral</a:t>
            </a:r>
            <a:r>
              <a:rPr lang="tr-TR" dirty="0" smtClean="0"/>
              <a:t> </a:t>
            </a:r>
            <a:r>
              <a:rPr lang="tr-TR" dirty="0" err="1" smtClean="0"/>
              <a:t>fleksiyon</a:t>
            </a:r>
            <a:r>
              <a:rPr lang="tr-TR" dirty="0" smtClean="0"/>
              <a:t> yapması ve yürüme yüzeyinin normalin üzerine çıkmasıdır.</a:t>
            </a:r>
          </a:p>
          <a:p>
            <a:endParaRPr lang="tr-TR" dirty="0" smtClean="0"/>
          </a:p>
          <a:p>
            <a:r>
              <a:rPr lang="tr-TR" dirty="0" err="1" smtClean="0"/>
              <a:t>Sabolich</a:t>
            </a:r>
            <a:r>
              <a:rPr lang="tr-TR" dirty="0" smtClean="0"/>
              <a:t> </a:t>
            </a:r>
            <a:r>
              <a:rPr lang="tr-TR" dirty="0" err="1" smtClean="0"/>
              <a:t>quadrilateral</a:t>
            </a:r>
            <a:r>
              <a:rPr lang="tr-TR" dirty="0" smtClean="0"/>
              <a:t> soketin </a:t>
            </a:r>
            <a:r>
              <a:rPr lang="tr-TR" dirty="0" err="1" smtClean="0"/>
              <a:t>antero</a:t>
            </a:r>
            <a:r>
              <a:rPr lang="tr-TR" dirty="0" smtClean="0"/>
              <a:t>-</a:t>
            </a:r>
            <a:r>
              <a:rPr lang="tr-TR" dirty="0" err="1" smtClean="0"/>
              <a:t>posterior</a:t>
            </a:r>
            <a:r>
              <a:rPr lang="tr-TR" dirty="0" smtClean="0"/>
              <a:t> çapını genişleterek </a:t>
            </a:r>
            <a:r>
              <a:rPr lang="tr-TR" dirty="0" err="1" smtClean="0"/>
              <a:t>skarpa</a:t>
            </a:r>
            <a:r>
              <a:rPr lang="tr-TR" dirty="0" smtClean="0"/>
              <a:t> </a:t>
            </a:r>
            <a:r>
              <a:rPr lang="tr-TR" dirty="0" err="1" smtClean="0"/>
              <a:t>bölesinden</a:t>
            </a:r>
            <a:r>
              <a:rPr lang="tr-TR" dirty="0" smtClean="0"/>
              <a:t> damar ve sinirlere verilen aşırı baskıyı azaltmıştır.</a:t>
            </a:r>
          </a:p>
          <a:p>
            <a:endParaRPr lang="tr-TR" dirty="0" smtClean="0"/>
          </a:p>
          <a:p>
            <a:r>
              <a:rPr lang="tr-TR" dirty="0" smtClean="0"/>
              <a:t>Yükün </a:t>
            </a:r>
            <a:r>
              <a:rPr lang="tr-TR" dirty="0" err="1" smtClean="0"/>
              <a:t>tüberositas</a:t>
            </a:r>
            <a:r>
              <a:rPr lang="tr-TR" dirty="0" smtClean="0"/>
              <a:t> </a:t>
            </a:r>
            <a:r>
              <a:rPr lang="tr-TR" dirty="0" err="1" smtClean="0"/>
              <a:t>iskii</a:t>
            </a:r>
            <a:r>
              <a:rPr lang="tr-TR" dirty="0" smtClean="0"/>
              <a:t> yerine </a:t>
            </a:r>
            <a:r>
              <a:rPr lang="tr-TR" dirty="0" err="1" smtClean="0"/>
              <a:t>gluteal</a:t>
            </a:r>
            <a:r>
              <a:rPr lang="tr-TR" dirty="0" smtClean="0"/>
              <a:t> kaslar tarafından taşınması için sekinin </a:t>
            </a:r>
            <a:r>
              <a:rPr lang="tr-TR" dirty="0" err="1" smtClean="0"/>
              <a:t>horizontalliğini</a:t>
            </a:r>
            <a:r>
              <a:rPr lang="tr-TR" dirty="0" smtClean="0"/>
              <a:t> azaltmış ve yukarı ve </a:t>
            </a:r>
            <a:r>
              <a:rPr lang="tr-TR" dirty="0" err="1" smtClean="0"/>
              <a:t>laterale</a:t>
            </a:r>
            <a:r>
              <a:rPr lang="tr-TR" dirty="0" smtClean="0"/>
              <a:t> doğru 30 derecelik açı vermiştir.</a:t>
            </a:r>
          </a:p>
          <a:p>
            <a:endParaRPr lang="tr-TR" dirty="0" smtClean="0"/>
          </a:p>
          <a:p>
            <a:r>
              <a:rPr lang="tr-TR" dirty="0" smtClean="0"/>
              <a:t>CAT-CAM soketlerde </a:t>
            </a:r>
            <a:r>
              <a:rPr lang="tr-TR" dirty="0" err="1" smtClean="0"/>
              <a:t>femur</a:t>
            </a:r>
            <a:r>
              <a:rPr lang="tr-TR" dirty="0" smtClean="0"/>
              <a:t> </a:t>
            </a:r>
            <a:r>
              <a:rPr lang="tr-TR" dirty="0" err="1" smtClean="0"/>
              <a:t>adduksiyon</a:t>
            </a:r>
            <a:r>
              <a:rPr lang="tr-TR" dirty="0" smtClean="0"/>
              <a:t> pozisyonunda tutulur.</a:t>
            </a:r>
            <a:endParaRPr lang="tr-T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Skarpa</a:t>
            </a:r>
            <a:r>
              <a:rPr lang="tr-TR" dirty="0" smtClean="0"/>
              <a:t> üçgeninden verilen baskı CAT-CAM soketlerde yoktur.</a:t>
            </a:r>
          </a:p>
          <a:p>
            <a:endParaRPr lang="tr-TR" dirty="0" smtClean="0"/>
          </a:p>
          <a:p>
            <a:r>
              <a:rPr lang="tr-TR" dirty="0" smtClean="0"/>
              <a:t>CAT-CAM sokette </a:t>
            </a:r>
            <a:r>
              <a:rPr lang="tr-TR" dirty="0" err="1" smtClean="0"/>
              <a:t>antero</a:t>
            </a:r>
            <a:r>
              <a:rPr lang="tr-TR" dirty="0" smtClean="0"/>
              <a:t>-</a:t>
            </a:r>
            <a:r>
              <a:rPr lang="tr-TR" dirty="0" err="1" smtClean="0"/>
              <a:t>posterior</a:t>
            </a:r>
            <a:r>
              <a:rPr lang="tr-TR" dirty="0" smtClean="0"/>
              <a:t> çap daha </a:t>
            </a:r>
            <a:r>
              <a:rPr lang="tr-TR" dirty="0" err="1" smtClean="0"/>
              <a:t>eniş</a:t>
            </a:r>
            <a:r>
              <a:rPr lang="tr-TR" dirty="0" smtClean="0"/>
              <a:t> tutulmuştur.</a:t>
            </a:r>
          </a:p>
          <a:p>
            <a:endParaRPr lang="tr-TR" dirty="0" smtClean="0"/>
          </a:p>
          <a:p>
            <a:r>
              <a:rPr lang="tr-TR" dirty="0" smtClean="0"/>
              <a:t>Bu iki nedenden dolayı da dolaşım olumlu yönde etkilenir</a:t>
            </a:r>
          </a:p>
          <a:p>
            <a:endParaRPr lang="tr-TR" dirty="0" smtClean="0"/>
          </a:p>
          <a:p>
            <a:r>
              <a:rPr lang="tr-TR" dirty="0" smtClean="0"/>
              <a:t>Ve enerji tüketimi </a:t>
            </a:r>
            <a:r>
              <a:rPr lang="tr-TR" dirty="0" err="1" smtClean="0"/>
              <a:t>quadrilateral</a:t>
            </a:r>
            <a:r>
              <a:rPr lang="tr-TR" dirty="0" smtClean="0"/>
              <a:t> sokete göre daha verimlidir.</a:t>
            </a:r>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DİZÜSTÜ PROTEZLERİNDE KULLANILAN SÜSPANSİYON SİSTEMLERİ</a:t>
            </a:r>
            <a:endParaRPr lang="tr-TR" b="1" dirty="0"/>
          </a:p>
        </p:txBody>
      </p:sp>
      <p:sp>
        <p:nvSpPr>
          <p:cNvPr id="3" name="2 İçerik Yer Tutucusu"/>
          <p:cNvSpPr>
            <a:spLocks noGrp="1"/>
          </p:cNvSpPr>
          <p:nvPr>
            <p:ph idx="1"/>
          </p:nvPr>
        </p:nvSpPr>
        <p:spPr/>
        <p:txBody>
          <a:bodyPr>
            <a:normAutofit lnSpcReduction="10000"/>
          </a:bodyPr>
          <a:lstStyle/>
          <a:p>
            <a:r>
              <a:rPr lang="tr-TR" dirty="0" smtClean="0"/>
              <a:t>İZOMETRİK KONTRAKSİYON</a:t>
            </a:r>
          </a:p>
          <a:p>
            <a:endParaRPr lang="tr-TR" dirty="0" smtClean="0"/>
          </a:p>
          <a:p>
            <a:r>
              <a:rPr lang="tr-TR" dirty="0" smtClean="0"/>
              <a:t>NEGATİF BASINÇ</a:t>
            </a:r>
          </a:p>
          <a:p>
            <a:endParaRPr lang="tr-TR" dirty="0" smtClean="0"/>
          </a:p>
          <a:p>
            <a:r>
              <a:rPr lang="tr-TR" dirty="0" smtClean="0"/>
              <a:t>SİLESİAN BANDAJ</a:t>
            </a:r>
          </a:p>
          <a:p>
            <a:endParaRPr lang="tr-TR" dirty="0" smtClean="0"/>
          </a:p>
          <a:p>
            <a:r>
              <a:rPr lang="tr-TR" dirty="0" smtClean="0"/>
              <a:t>PELVİK BAND</a:t>
            </a:r>
          </a:p>
          <a:p>
            <a:endParaRPr lang="tr-TR" dirty="0" smtClean="0"/>
          </a:p>
          <a:p>
            <a:r>
              <a:rPr lang="tr-TR" dirty="0" smtClean="0"/>
              <a:t>KISMİ NEGATİF BASINÇ VE YARDIMCI SÜSPANSİYON ARAÇLARININ BİRLİKTE KULLANILMASI</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Protez Ayaklar 4 Grupta İncelenir</a:t>
            </a:r>
            <a:endParaRPr lang="tr-TR" b="1" dirty="0"/>
          </a:p>
        </p:txBody>
      </p:sp>
      <p:sp>
        <p:nvSpPr>
          <p:cNvPr id="3" name="İçerik Yer Tutucusu 2"/>
          <p:cNvSpPr>
            <a:spLocks noGrp="1"/>
          </p:cNvSpPr>
          <p:nvPr>
            <p:ph idx="1"/>
          </p:nvPr>
        </p:nvSpPr>
        <p:spPr/>
        <p:txBody>
          <a:bodyPr/>
          <a:lstStyle/>
          <a:p>
            <a:r>
              <a:rPr lang="tr-TR" dirty="0" smtClean="0"/>
              <a:t>SACH ayak</a:t>
            </a:r>
          </a:p>
          <a:p>
            <a:endParaRPr lang="tr-TR" dirty="0"/>
          </a:p>
          <a:p>
            <a:r>
              <a:rPr lang="tr-TR" dirty="0" smtClean="0"/>
              <a:t>Tek eksenli ayak </a:t>
            </a:r>
          </a:p>
          <a:p>
            <a:endParaRPr lang="tr-TR" dirty="0"/>
          </a:p>
          <a:p>
            <a:r>
              <a:rPr lang="tr-TR" dirty="0" smtClean="0"/>
              <a:t>Çok eksenli ayak</a:t>
            </a:r>
          </a:p>
          <a:p>
            <a:endParaRPr lang="tr-TR" dirty="0"/>
          </a:p>
          <a:p>
            <a:r>
              <a:rPr lang="tr-TR" dirty="0" smtClean="0"/>
              <a:t>Enerji depolayan ayak</a:t>
            </a:r>
            <a:endParaRPr lang="tr-TR" dirty="0"/>
          </a:p>
        </p:txBody>
      </p:sp>
    </p:spTree>
    <p:extLst>
      <p:ext uri="{BB962C8B-B14F-4D97-AF65-F5344CB8AC3E}">
        <p14:creationId xmlns:p14="http://schemas.microsoft.com/office/powerpoint/2010/main" xmlns="" val="2158265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SACH AYAK</a:t>
            </a:r>
            <a:endParaRPr lang="tr-TR" b="1" dirty="0"/>
          </a:p>
        </p:txBody>
      </p:sp>
      <p:sp>
        <p:nvSpPr>
          <p:cNvPr id="3" name="İçerik Yer Tutucusu 2"/>
          <p:cNvSpPr>
            <a:spLocks noGrp="1"/>
          </p:cNvSpPr>
          <p:nvPr>
            <p:ph idx="1"/>
          </p:nvPr>
        </p:nvSpPr>
        <p:spPr/>
        <p:txBody>
          <a:bodyPr>
            <a:normAutofit lnSpcReduction="10000"/>
          </a:bodyPr>
          <a:lstStyle/>
          <a:p>
            <a:r>
              <a:rPr lang="tr-TR" dirty="0" smtClean="0"/>
              <a:t>Hafiftir</a:t>
            </a:r>
          </a:p>
          <a:p>
            <a:endParaRPr lang="tr-TR" dirty="0" smtClean="0"/>
          </a:p>
          <a:p>
            <a:r>
              <a:rPr lang="tr-TR" dirty="0" smtClean="0"/>
              <a:t>Hareketli parçasının olmaması nedeniyle dayanıklıdır</a:t>
            </a:r>
          </a:p>
          <a:p>
            <a:endParaRPr lang="tr-TR" dirty="0" smtClean="0"/>
          </a:p>
          <a:p>
            <a:r>
              <a:rPr lang="tr-TR" dirty="0" smtClean="0"/>
              <a:t>Toz ve neme karşı dirençlidir</a:t>
            </a:r>
          </a:p>
          <a:p>
            <a:endParaRPr lang="tr-TR" dirty="0" smtClean="0"/>
          </a:p>
          <a:p>
            <a:r>
              <a:rPr lang="tr-TR" dirty="0" smtClean="0"/>
              <a:t>Tamir kolaylığı vardır</a:t>
            </a:r>
          </a:p>
          <a:p>
            <a:endParaRPr lang="tr-TR" dirty="0" smtClean="0"/>
          </a:p>
          <a:p>
            <a:r>
              <a:rPr lang="tr-TR" dirty="0" err="1" smtClean="0"/>
              <a:t>Amputasyon</a:t>
            </a:r>
            <a:r>
              <a:rPr lang="tr-TR" dirty="0" smtClean="0"/>
              <a:t> seviyesi, hastanın ağırlığı gibi faktörlere göre yumuşak, orta sert ve sert olarak topuk lastikleri seçilebilir.</a:t>
            </a:r>
            <a:endParaRPr lang="tr-TR" dirty="0"/>
          </a:p>
        </p:txBody>
      </p:sp>
    </p:spTree>
    <p:extLst>
      <p:ext uri="{BB962C8B-B14F-4D97-AF65-F5344CB8AC3E}">
        <p14:creationId xmlns:p14="http://schemas.microsoft.com/office/powerpoint/2010/main" xmlns="" val="3064715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SACH AYAK</a:t>
            </a:r>
          </a:p>
        </p:txBody>
      </p:sp>
      <p:sp>
        <p:nvSpPr>
          <p:cNvPr id="3" name="İçerik Yer Tutucusu 2"/>
          <p:cNvSpPr>
            <a:spLocks noGrp="1"/>
          </p:cNvSpPr>
          <p:nvPr>
            <p:ph idx="1"/>
          </p:nvPr>
        </p:nvSpPr>
        <p:spPr/>
        <p:txBody>
          <a:bodyPr/>
          <a:lstStyle/>
          <a:p>
            <a:r>
              <a:rPr lang="tr-TR" dirty="0" smtClean="0"/>
              <a:t>Topuk </a:t>
            </a:r>
            <a:r>
              <a:rPr lang="tr-TR" dirty="0" err="1" smtClean="0"/>
              <a:t>yükseklğinin</a:t>
            </a:r>
            <a:r>
              <a:rPr lang="tr-TR" dirty="0" smtClean="0"/>
              <a:t> 9 cm e kadar çıkabilmesinden dolayı yaygın olarak kullanılır.</a:t>
            </a:r>
          </a:p>
          <a:p>
            <a:endParaRPr lang="tr-TR" dirty="0"/>
          </a:p>
          <a:p>
            <a:r>
              <a:rPr lang="tr-TR" dirty="0" err="1" smtClean="0"/>
              <a:t>İnternal</a:t>
            </a:r>
            <a:r>
              <a:rPr lang="tr-TR" dirty="0" smtClean="0"/>
              <a:t> omurgalı ve </a:t>
            </a:r>
            <a:r>
              <a:rPr lang="tr-TR" dirty="0" err="1" smtClean="0"/>
              <a:t>eksternal</a:t>
            </a:r>
            <a:r>
              <a:rPr lang="tr-TR" dirty="0" smtClean="0"/>
              <a:t> omurgalı SACH ayak olmak üzere iki çeşidi vardır.</a:t>
            </a:r>
            <a:endParaRPr lang="tr-TR" dirty="0"/>
          </a:p>
        </p:txBody>
      </p:sp>
    </p:spTree>
    <p:extLst>
      <p:ext uri="{BB962C8B-B14F-4D97-AF65-F5344CB8AC3E}">
        <p14:creationId xmlns:p14="http://schemas.microsoft.com/office/powerpoint/2010/main" xmlns="" val="228689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TEK EKSENLİ AYAK</a:t>
            </a:r>
            <a:br>
              <a:rPr lang="tr-TR" b="1" dirty="0" smtClean="0"/>
            </a:br>
            <a:r>
              <a:rPr lang="tr-TR" b="1" dirty="0" smtClean="0"/>
              <a:t>(KONVANSİYONEL AYAK)</a:t>
            </a:r>
            <a:endParaRPr lang="tr-TR" b="1" dirty="0"/>
          </a:p>
        </p:txBody>
      </p:sp>
      <p:sp>
        <p:nvSpPr>
          <p:cNvPr id="3" name="İçerik Yer Tutucusu 2"/>
          <p:cNvSpPr>
            <a:spLocks noGrp="1"/>
          </p:cNvSpPr>
          <p:nvPr>
            <p:ph idx="1"/>
          </p:nvPr>
        </p:nvSpPr>
        <p:spPr/>
        <p:txBody>
          <a:bodyPr/>
          <a:lstStyle/>
          <a:p>
            <a:r>
              <a:rPr lang="tr-TR" dirty="0" err="1" smtClean="0"/>
              <a:t>Transvers</a:t>
            </a:r>
            <a:r>
              <a:rPr lang="tr-TR" dirty="0" smtClean="0"/>
              <a:t> eksen etrafında DF ve PF hareketlerine izin verir</a:t>
            </a:r>
          </a:p>
          <a:p>
            <a:endParaRPr lang="tr-TR" dirty="0"/>
          </a:p>
          <a:p>
            <a:r>
              <a:rPr lang="tr-TR" dirty="0" smtClean="0"/>
              <a:t>Ayak </a:t>
            </a:r>
            <a:r>
              <a:rPr lang="tr-TR" dirty="0" err="1" smtClean="0"/>
              <a:t>plantar</a:t>
            </a:r>
            <a:r>
              <a:rPr lang="tr-TR" dirty="0" smtClean="0"/>
              <a:t> </a:t>
            </a:r>
            <a:r>
              <a:rPr lang="tr-TR" dirty="0" err="1" smtClean="0"/>
              <a:t>fleksiyona</a:t>
            </a:r>
            <a:r>
              <a:rPr lang="tr-TR" dirty="0" smtClean="0"/>
              <a:t> giderken </a:t>
            </a:r>
            <a:r>
              <a:rPr lang="tr-TR" dirty="0" err="1" smtClean="0"/>
              <a:t>plantar</a:t>
            </a:r>
            <a:r>
              <a:rPr lang="tr-TR" dirty="0" smtClean="0"/>
              <a:t> </a:t>
            </a:r>
            <a:r>
              <a:rPr lang="tr-TR" dirty="0" err="1" smtClean="0"/>
              <a:t>fleksiyon</a:t>
            </a:r>
            <a:r>
              <a:rPr lang="tr-TR" dirty="0" smtClean="0"/>
              <a:t> tamponu sıkışarak hareketi kısıtlar. Yani </a:t>
            </a:r>
            <a:r>
              <a:rPr lang="tr-TR" dirty="0" err="1" smtClean="0"/>
              <a:t>plantar</a:t>
            </a:r>
            <a:r>
              <a:rPr lang="tr-TR" dirty="0" smtClean="0"/>
              <a:t> </a:t>
            </a:r>
            <a:r>
              <a:rPr lang="tr-TR" dirty="0" err="1" smtClean="0"/>
              <a:t>fleksiyon</a:t>
            </a:r>
            <a:r>
              <a:rPr lang="tr-TR" dirty="0" smtClean="0"/>
              <a:t> lastiği </a:t>
            </a:r>
            <a:r>
              <a:rPr lang="tr-TR" dirty="0" err="1" smtClean="0"/>
              <a:t>dorsi</a:t>
            </a:r>
            <a:r>
              <a:rPr lang="tr-TR" dirty="0" smtClean="0"/>
              <a:t> </a:t>
            </a:r>
            <a:r>
              <a:rPr lang="tr-TR" dirty="0" err="1" smtClean="0"/>
              <a:t>fleksör</a:t>
            </a:r>
            <a:r>
              <a:rPr lang="tr-TR" dirty="0" smtClean="0"/>
              <a:t> kasların görevini üstlenir.</a:t>
            </a:r>
          </a:p>
          <a:p>
            <a:endParaRPr lang="tr-TR" dirty="0"/>
          </a:p>
          <a:p>
            <a:r>
              <a:rPr lang="tr-TR" dirty="0" smtClean="0"/>
              <a:t>DF hareketi de eksen önündeki DF lastiği ile kısıtlanır.</a:t>
            </a:r>
          </a:p>
          <a:p>
            <a:endParaRPr lang="tr-TR" dirty="0"/>
          </a:p>
          <a:p>
            <a:r>
              <a:rPr lang="tr-TR" dirty="0" smtClean="0"/>
              <a:t>Tek eksenli ayak 15 derece PF 3-5 DERECE DF izin verir.</a:t>
            </a:r>
            <a:endParaRPr lang="tr-TR" dirty="0"/>
          </a:p>
        </p:txBody>
      </p:sp>
    </p:spTree>
    <p:extLst>
      <p:ext uri="{BB962C8B-B14F-4D97-AF65-F5344CB8AC3E}">
        <p14:creationId xmlns:p14="http://schemas.microsoft.com/office/powerpoint/2010/main" xmlns="" val="3361424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TEK EKSENLİ AYAK</a:t>
            </a:r>
          </a:p>
        </p:txBody>
      </p:sp>
      <p:sp>
        <p:nvSpPr>
          <p:cNvPr id="3" name="İçerik Yer Tutucusu 2"/>
          <p:cNvSpPr>
            <a:spLocks noGrp="1"/>
          </p:cNvSpPr>
          <p:nvPr>
            <p:ph idx="1"/>
          </p:nvPr>
        </p:nvSpPr>
        <p:spPr/>
        <p:txBody>
          <a:bodyPr>
            <a:normAutofit fontScale="85000" lnSpcReduction="20000"/>
          </a:bodyPr>
          <a:lstStyle/>
          <a:p>
            <a:r>
              <a:rPr lang="tr-TR" dirty="0" smtClean="0"/>
              <a:t>Topuk kısmının büyük bölümünün tahtadan yapılmış olmasından dolayı yetersiz kalmaktadır.</a:t>
            </a:r>
          </a:p>
          <a:p>
            <a:endParaRPr lang="tr-TR" dirty="0"/>
          </a:p>
          <a:p>
            <a:r>
              <a:rPr lang="tr-TR" dirty="0" smtClean="0"/>
              <a:t>DF hareketine çok izin vermemesinden dolayı rampalarda zorluk yaşanır.</a:t>
            </a:r>
          </a:p>
          <a:p>
            <a:endParaRPr lang="tr-TR" dirty="0"/>
          </a:p>
          <a:p>
            <a:r>
              <a:rPr lang="tr-TR" dirty="0" smtClean="0"/>
              <a:t>Topuk vuruşundan taban temasına geçişin kolay olması nedeni ile </a:t>
            </a:r>
            <a:r>
              <a:rPr lang="tr-TR" dirty="0" err="1" smtClean="0"/>
              <a:t>bilateral</a:t>
            </a:r>
            <a:r>
              <a:rPr lang="tr-TR" dirty="0" smtClean="0"/>
              <a:t> ve dizüstü </a:t>
            </a:r>
            <a:r>
              <a:rPr lang="tr-TR" dirty="0" err="1" smtClean="0"/>
              <a:t>amputelerde</a:t>
            </a:r>
            <a:r>
              <a:rPr lang="tr-TR" dirty="0" smtClean="0"/>
              <a:t> tercih edilir.</a:t>
            </a:r>
          </a:p>
          <a:p>
            <a:endParaRPr lang="tr-TR" dirty="0"/>
          </a:p>
          <a:p>
            <a:r>
              <a:rPr lang="tr-TR" dirty="0" smtClean="0"/>
              <a:t>Tozlanma ve ıslanmaya açıktır.</a:t>
            </a:r>
          </a:p>
          <a:p>
            <a:endParaRPr lang="tr-TR" dirty="0"/>
          </a:p>
          <a:p>
            <a:r>
              <a:rPr lang="tr-TR" dirty="0" smtClean="0"/>
              <a:t>Yıpranınca yürürken ses çıkartır.</a:t>
            </a:r>
          </a:p>
          <a:p>
            <a:endParaRPr lang="tr-TR" dirty="0"/>
          </a:p>
          <a:p>
            <a:r>
              <a:rPr lang="tr-TR" dirty="0" smtClean="0"/>
              <a:t>Tamiri de zordur.</a:t>
            </a:r>
          </a:p>
        </p:txBody>
      </p:sp>
    </p:spTree>
    <p:extLst>
      <p:ext uri="{BB962C8B-B14F-4D97-AF65-F5344CB8AC3E}">
        <p14:creationId xmlns:p14="http://schemas.microsoft.com/office/powerpoint/2010/main" xmlns="" val="2205111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ÇOK EKSENLİ AYAK</a:t>
            </a:r>
            <a:endParaRPr lang="tr-TR" b="1" dirty="0"/>
          </a:p>
        </p:txBody>
      </p:sp>
      <p:sp>
        <p:nvSpPr>
          <p:cNvPr id="3" name="İçerik Yer Tutucusu 2"/>
          <p:cNvSpPr>
            <a:spLocks noGrp="1"/>
          </p:cNvSpPr>
          <p:nvPr>
            <p:ph idx="1"/>
          </p:nvPr>
        </p:nvSpPr>
        <p:spPr/>
        <p:txBody>
          <a:bodyPr/>
          <a:lstStyle/>
          <a:p>
            <a:r>
              <a:rPr lang="tr-TR" b="1" dirty="0" smtClean="0"/>
              <a:t>Çift Eksenli Ayak: </a:t>
            </a:r>
            <a:r>
              <a:rPr lang="tr-TR" dirty="0" smtClean="0"/>
              <a:t>Tek eksenli ayağa ek olarak ayak bileğinin </a:t>
            </a:r>
            <a:r>
              <a:rPr lang="tr-TR" dirty="0" err="1" smtClean="0"/>
              <a:t>medial</a:t>
            </a:r>
            <a:r>
              <a:rPr lang="tr-TR" dirty="0" smtClean="0"/>
              <a:t> ve </a:t>
            </a:r>
            <a:r>
              <a:rPr lang="tr-TR" dirty="0" err="1" smtClean="0"/>
              <a:t>lateraline</a:t>
            </a:r>
            <a:r>
              <a:rPr lang="tr-TR" dirty="0" smtClean="0"/>
              <a:t> </a:t>
            </a:r>
            <a:r>
              <a:rPr lang="tr-TR" dirty="0" err="1" smtClean="0"/>
              <a:t>inversiyon</a:t>
            </a:r>
            <a:r>
              <a:rPr lang="tr-TR" dirty="0" smtClean="0"/>
              <a:t> ve </a:t>
            </a:r>
            <a:r>
              <a:rPr lang="tr-TR" dirty="0" err="1" smtClean="0"/>
              <a:t>eversiyon</a:t>
            </a:r>
            <a:r>
              <a:rPr lang="tr-TR" dirty="0" smtClean="0"/>
              <a:t> hareketlerine izin veren tamponlar yerleştirilmiştir.</a:t>
            </a:r>
          </a:p>
          <a:p>
            <a:endParaRPr lang="tr-TR" b="1" dirty="0"/>
          </a:p>
          <a:p>
            <a:r>
              <a:rPr lang="tr-TR" b="1" dirty="0" err="1" smtClean="0"/>
              <a:t>Greissinger</a:t>
            </a:r>
            <a:r>
              <a:rPr lang="tr-TR" b="1" dirty="0" smtClean="0"/>
              <a:t> Çok Eksenli Ayak: </a:t>
            </a:r>
            <a:r>
              <a:rPr lang="tr-TR" dirty="0" smtClean="0"/>
              <a:t>Ayak bileğinde en fazla harekete izin veren protezdir.</a:t>
            </a:r>
            <a:endParaRPr lang="tr-TR" b="1" dirty="0"/>
          </a:p>
        </p:txBody>
      </p:sp>
    </p:spTree>
    <p:extLst>
      <p:ext uri="{BB962C8B-B14F-4D97-AF65-F5344CB8AC3E}">
        <p14:creationId xmlns:p14="http://schemas.microsoft.com/office/powerpoint/2010/main" xmlns="" val="144986678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169</TotalTime>
  <Words>1391</Words>
  <Application>Microsoft Office PowerPoint</Application>
  <PresentationFormat>Özel</PresentationFormat>
  <Paragraphs>236</Paragraphs>
  <Slides>37</Slides>
  <Notes>0</Notes>
  <HiddenSlides>0</HiddenSlides>
  <MMClips>0</MMClips>
  <ScaleCrop>false</ScaleCrop>
  <HeadingPairs>
    <vt:vector size="4" baseType="variant">
      <vt:variant>
        <vt:lpstr>Tema</vt:lpstr>
      </vt:variant>
      <vt:variant>
        <vt:i4>1</vt:i4>
      </vt:variant>
      <vt:variant>
        <vt:lpstr>Slayt Başlıkları</vt:lpstr>
      </vt:variant>
      <vt:variant>
        <vt:i4>37</vt:i4>
      </vt:variant>
    </vt:vector>
  </HeadingPairs>
  <TitlesOfParts>
    <vt:vector size="38" baseType="lpstr">
      <vt:lpstr>Duman</vt:lpstr>
      <vt:lpstr>ALT EKSTREMİTE PROTEZLERİ</vt:lpstr>
      <vt:lpstr>PROTEZ AYAKLARIN ORTAK ÖZELLİKLERİ</vt:lpstr>
      <vt:lpstr>Slayt 3</vt:lpstr>
      <vt:lpstr>Protez Ayaklar 4 Grupta İncelenir</vt:lpstr>
      <vt:lpstr>SACH AYAK</vt:lpstr>
      <vt:lpstr>SACH AYAK</vt:lpstr>
      <vt:lpstr>TEK EKSENLİ AYAK (KONVANSİYONEL AYAK)</vt:lpstr>
      <vt:lpstr>TEK EKSENLİ AYAK</vt:lpstr>
      <vt:lpstr>ÇOK EKSENLİ AYAK</vt:lpstr>
      <vt:lpstr>ENERJİ DEPOLAYAN AYAKLAR</vt:lpstr>
      <vt:lpstr>Dinamik Ayak</vt:lpstr>
      <vt:lpstr>SYME AMPUTASYON PROTEZLERİ</vt:lpstr>
      <vt:lpstr>Slayt 13</vt:lpstr>
      <vt:lpstr>Slayt 14</vt:lpstr>
      <vt:lpstr>DİZ ALTI PROTEZLERİ</vt:lpstr>
      <vt:lpstr>Diz Altı Protezlerinde Baldır Parçasının Fonksiyonları</vt:lpstr>
      <vt:lpstr>DİZ ALTI PROTEZLERİNDE STATİK AYAR</vt:lpstr>
      <vt:lpstr>Slayt 18</vt:lpstr>
      <vt:lpstr>Slayt 19</vt:lpstr>
      <vt:lpstr>PATELLAR TENDONDA AĞIRLIK TAŞIYICI (PTB) SOKETLER</vt:lpstr>
      <vt:lpstr>Slayt 21</vt:lpstr>
      <vt:lpstr>Slayt 22</vt:lpstr>
      <vt:lpstr>SUPRAKONDİLER SUPRAPATELLAR  (PTB-SCSP) SOKET</vt:lpstr>
      <vt:lpstr>Slayt 24</vt:lpstr>
      <vt:lpstr>Slayt 25</vt:lpstr>
      <vt:lpstr>Slayt 26</vt:lpstr>
      <vt:lpstr>SUPRAKONDİLER SOKET (KBM)</vt:lpstr>
      <vt:lpstr>Slayt 28</vt:lpstr>
      <vt:lpstr>DİZ ALTI PROTEZLERİNDE SÜSPANSİYON SİSTEMLERİ</vt:lpstr>
      <vt:lpstr>DİZÜSTÜ PROTEZLERİ</vt:lpstr>
      <vt:lpstr>SOKET</vt:lpstr>
      <vt:lpstr>QUADRİLATERAL SOKET</vt:lpstr>
      <vt:lpstr>Slayt 33</vt:lpstr>
      <vt:lpstr>Slayt 34</vt:lpstr>
      <vt:lpstr>CAT-CAM SOKET</vt:lpstr>
      <vt:lpstr>Slayt 36</vt:lpstr>
      <vt:lpstr>DİZÜSTÜ PROTEZLERİNDE KULLANILAN SÜSPANSİYON SİSTEMLERİ</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 EKSTREMİTE PROTEZLERİ</dc:title>
  <dc:creator>sinan sert</dc:creator>
  <cp:lastModifiedBy>fztmerve</cp:lastModifiedBy>
  <cp:revision>19</cp:revision>
  <dcterms:created xsi:type="dcterms:W3CDTF">2018-12-12T10:29:27Z</dcterms:created>
  <dcterms:modified xsi:type="dcterms:W3CDTF">2019-06-27T11:51:23Z</dcterms:modified>
</cp:coreProperties>
</file>