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  <p:sldId id="323" r:id="rId3"/>
    <p:sldId id="322" r:id="rId4"/>
    <p:sldId id="333" r:id="rId5"/>
    <p:sldId id="348" r:id="rId6"/>
    <p:sldId id="349" r:id="rId7"/>
    <p:sldId id="358" r:id="rId8"/>
    <p:sldId id="359" r:id="rId9"/>
    <p:sldId id="350" r:id="rId10"/>
    <p:sldId id="351" r:id="rId11"/>
    <p:sldId id="35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3059832" y="2492896"/>
            <a:ext cx="29497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Film Analysis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1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836712"/>
            <a:ext cx="7596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Reading </a:t>
            </a:r>
            <a:r>
              <a:rPr lang="tr-TR" sz="2400" b="1" dirty="0" err="1" smtClean="0">
                <a:solidFill>
                  <a:srgbClr val="FF0000"/>
                </a:solidFill>
              </a:rPr>
              <a:t>Recommendations</a:t>
            </a:r>
            <a:r>
              <a:rPr lang="tr-TR" sz="2400" b="1" dirty="0" smtClean="0">
                <a:solidFill>
                  <a:srgbClr val="FF0000"/>
                </a:solidFill>
              </a:rPr>
              <a:t>: 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702219" y="170080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</a:rPr>
              <a:t>Otanez</a:t>
            </a:r>
            <a:r>
              <a:rPr lang="en-US" dirty="0">
                <a:solidFill>
                  <a:srgbClr val="222222"/>
                </a:solidFill>
              </a:rPr>
              <a:t>, Martin Gilbert. </a:t>
            </a:r>
            <a:r>
              <a:rPr lang="en-US" i="1" dirty="0">
                <a:solidFill>
                  <a:srgbClr val="222222"/>
                </a:solidFill>
              </a:rPr>
              <a:t>‘Thank you for smoking’: Corporate power and tobacco worker struggles in Malawi</a:t>
            </a:r>
            <a:r>
              <a:rPr lang="en-US" dirty="0">
                <a:solidFill>
                  <a:srgbClr val="222222"/>
                </a:solidFill>
              </a:rPr>
              <a:t>. Diss. University of California, Irvine, 2004.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702219" y="2718878"/>
            <a:ext cx="77582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222222"/>
                </a:solidFill>
              </a:rPr>
              <a:t>GÜRKAN, Hasan. "</a:t>
            </a:r>
            <a:r>
              <a:rPr lang="tr-TR" dirty="0" err="1" smtClean="0">
                <a:solidFill>
                  <a:srgbClr val="222222"/>
                </a:solidFill>
              </a:rPr>
              <a:t>The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Represantatıon</a:t>
            </a:r>
            <a:r>
              <a:rPr lang="tr-TR" dirty="0" smtClean="0">
                <a:solidFill>
                  <a:srgbClr val="222222"/>
                </a:solidFill>
              </a:rPr>
              <a:t> Of Pr </a:t>
            </a:r>
            <a:r>
              <a:rPr lang="tr-TR" dirty="0" err="1" smtClean="0">
                <a:solidFill>
                  <a:srgbClr val="222222"/>
                </a:solidFill>
              </a:rPr>
              <a:t>Sector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In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Cınema</a:t>
            </a:r>
            <a:r>
              <a:rPr lang="tr-TR" dirty="0" smtClean="0">
                <a:solidFill>
                  <a:srgbClr val="222222"/>
                </a:solidFill>
              </a:rPr>
              <a:t>: </a:t>
            </a:r>
            <a:r>
              <a:rPr lang="tr-TR" dirty="0" err="1" smtClean="0">
                <a:solidFill>
                  <a:srgbClr val="222222"/>
                </a:solidFill>
              </a:rPr>
              <a:t>The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Represantatıon</a:t>
            </a:r>
            <a:r>
              <a:rPr lang="tr-TR" dirty="0" smtClean="0">
                <a:solidFill>
                  <a:srgbClr val="222222"/>
                </a:solidFill>
              </a:rPr>
              <a:t> Of Pr </a:t>
            </a:r>
            <a:r>
              <a:rPr lang="tr-TR" dirty="0" err="1" smtClean="0">
                <a:solidFill>
                  <a:srgbClr val="222222"/>
                </a:solidFill>
              </a:rPr>
              <a:t>Sector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And</a:t>
            </a:r>
            <a:r>
              <a:rPr lang="tr-TR" dirty="0" smtClean="0">
                <a:solidFill>
                  <a:srgbClr val="222222"/>
                </a:solidFill>
              </a:rPr>
              <a:t> Pr </a:t>
            </a:r>
            <a:r>
              <a:rPr lang="tr-TR" dirty="0" err="1" smtClean="0">
                <a:solidFill>
                  <a:srgbClr val="222222"/>
                </a:solidFill>
              </a:rPr>
              <a:t>Practıtıoners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In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The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Movıes</a:t>
            </a:r>
            <a:r>
              <a:rPr lang="tr-TR" dirty="0" smtClean="0">
                <a:solidFill>
                  <a:srgbClr val="222222"/>
                </a:solidFill>
              </a:rPr>
              <a:t> Of “</a:t>
            </a:r>
            <a:r>
              <a:rPr lang="tr-TR" dirty="0" err="1" smtClean="0">
                <a:solidFill>
                  <a:srgbClr val="222222"/>
                </a:solidFill>
              </a:rPr>
              <a:t>Agaın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You</a:t>
            </a:r>
            <a:r>
              <a:rPr lang="tr-TR" dirty="0" smtClean="0">
                <a:solidFill>
                  <a:srgbClr val="222222"/>
                </a:solidFill>
              </a:rPr>
              <a:t>”,“</a:t>
            </a:r>
            <a:r>
              <a:rPr lang="tr-TR" dirty="0" err="1" smtClean="0">
                <a:solidFill>
                  <a:srgbClr val="222222"/>
                </a:solidFill>
              </a:rPr>
              <a:t>sex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And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The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Cıty</a:t>
            </a:r>
            <a:r>
              <a:rPr lang="tr-TR" dirty="0" smtClean="0">
                <a:solidFill>
                  <a:srgbClr val="222222"/>
                </a:solidFill>
              </a:rPr>
              <a:t>”,“</a:t>
            </a:r>
            <a:r>
              <a:rPr lang="tr-TR" dirty="0" err="1" smtClean="0">
                <a:solidFill>
                  <a:srgbClr val="222222"/>
                </a:solidFill>
              </a:rPr>
              <a:t>thank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You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For</a:t>
            </a:r>
            <a:r>
              <a:rPr lang="tr-TR" dirty="0" smtClean="0">
                <a:solidFill>
                  <a:srgbClr val="222222"/>
                </a:solidFill>
              </a:rPr>
              <a:t> </a:t>
            </a:r>
            <a:r>
              <a:rPr lang="tr-TR" dirty="0" err="1" smtClean="0">
                <a:solidFill>
                  <a:srgbClr val="222222"/>
                </a:solidFill>
              </a:rPr>
              <a:t>Smokıng</a:t>
            </a:r>
            <a:r>
              <a:rPr lang="tr-TR" dirty="0" smtClean="0">
                <a:solidFill>
                  <a:srgbClr val="222222"/>
                </a:solidFill>
              </a:rPr>
              <a:t>”."</a:t>
            </a:r>
            <a:r>
              <a:rPr lang="tr-TR" dirty="0">
                <a:solidFill>
                  <a:srgbClr val="222222"/>
                </a:solidFill>
              </a:rPr>
              <a:t> </a:t>
            </a:r>
            <a:r>
              <a:rPr lang="tr-TR" i="1" dirty="0">
                <a:solidFill>
                  <a:srgbClr val="222222"/>
                </a:solidFill>
              </a:rPr>
              <a:t>Gümüşhane Üniversitesi İletişim Fakültesi Elektronik Dergisi; Yıl: 2012 Cilt: 1 Sayı: 3</a:t>
            </a:r>
            <a:r>
              <a:rPr lang="tr-TR" dirty="0">
                <a:solidFill>
                  <a:srgbClr val="222222"/>
                </a:solidFill>
              </a:rPr>
              <a:t> (2012).</a:t>
            </a:r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711176" y="4290946"/>
            <a:ext cx="8037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</a:rPr>
              <a:t>Brown, Clyde, and David M. Paul. "Thank you for smoking: learning about politics." </a:t>
            </a:r>
            <a:r>
              <a:rPr lang="en-US" i="1" dirty="0">
                <a:solidFill>
                  <a:srgbClr val="222222"/>
                </a:solidFill>
              </a:rPr>
              <a:t>Academic Exchange Quarterly</a:t>
            </a:r>
            <a:r>
              <a:rPr lang="en-US" dirty="0">
                <a:solidFill>
                  <a:srgbClr val="222222"/>
                </a:solidFill>
              </a:rPr>
              <a:t> 10.4 (2006): 13-18.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27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836712"/>
            <a:ext cx="7596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Reading </a:t>
            </a:r>
            <a:r>
              <a:rPr lang="tr-TR" sz="2400" b="1" dirty="0" err="1" smtClean="0">
                <a:solidFill>
                  <a:srgbClr val="FF0000"/>
                </a:solidFill>
              </a:rPr>
              <a:t>Recommendations</a:t>
            </a:r>
            <a:r>
              <a:rPr lang="tr-TR" sz="2400" b="1" dirty="0" smtClean="0">
                <a:solidFill>
                  <a:srgbClr val="FF0000"/>
                </a:solidFill>
              </a:rPr>
              <a:t>: 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27584" y="1700808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</a:rPr>
              <a:t>Neve, Brian. "Frames of presidential and candidate politics in American films of the 1990s." </a:t>
            </a:r>
            <a:r>
              <a:rPr lang="en-US" i="1" dirty="0" err="1">
                <a:solidFill>
                  <a:srgbClr val="222222"/>
                </a:solidFill>
              </a:rPr>
              <a:t>Javnost</a:t>
            </a:r>
            <a:r>
              <a:rPr lang="en-US" i="1" dirty="0">
                <a:solidFill>
                  <a:srgbClr val="222222"/>
                </a:solidFill>
              </a:rPr>
              <a:t>-The Public</a:t>
            </a:r>
            <a:r>
              <a:rPr lang="en-US" dirty="0">
                <a:solidFill>
                  <a:srgbClr val="222222"/>
                </a:solidFill>
              </a:rPr>
              <a:t> 7.2 (2000): 19-31.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827584" y="2749570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</a:rPr>
              <a:t>Gilkes</a:t>
            </a:r>
            <a:r>
              <a:rPr lang="en-US" dirty="0">
                <a:solidFill>
                  <a:srgbClr val="222222"/>
                </a:solidFill>
              </a:rPr>
              <a:t>, Oliver J. "Wag the dog? Archaeology, reality and virtual reality in a virtual country." </a:t>
            </a:r>
            <a:r>
              <a:rPr lang="en-US" i="1" dirty="0">
                <a:solidFill>
                  <a:srgbClr val="222222"/>
                </a:solidFill>
              </a:rPr>
              <a:t>Proceedings of the 2001 conference on Virtual reality, archeology, and cultural heritage</a:t>
            </a:r>
            <a:r>
              <a:rPr lang="en-US" dirty="0">
                <a:solidFill>
                  <a:srgbClr val="222222"/>
                </a:solidFill>
              </a:rPr>
              <a:t>. 2001.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819060" y="4075331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</a:rPr>
              <a:t>Grigore</a:t>
            </a:r>
            <a:r>
              <a:rPr lang="en-US" dirty="0">
                <a:solidFill>
                  <a:srgbClr val="222222"/>
                </a:solidFill>
              </a:rPr>
              <a:t>, Irina Elena. </a:t>
            </a:r>
            <a:r>
              <a:rPr lang="en-US" dirty="0" smtClean="0">
                <a:solidFill>
                  <a:srgbClr val="222222"/>
                </a:solidFill>
              </a:rPr>
              <a:t>"The Art Of Simulation In Literature And Film Production: White Noise And “Wag The Dog”</a:t>
            </a:r>
            <a:r>
              <a:rPr lang="tr-TR" dirty="0" smtClean="0">
                <a:solidFill>
                  <a:srgbClr val="222222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83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124744"/>
            <a:ext cx="75963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 smtClean="0"/>
              <a:t>In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week</a:t>
            </a:r>
            <a:r>
              <a:rPr lang="tr-TR" sz="2000" dirty="0" smtClean="0"/>
              <a:t>, </a:t>
            </a:r>
            <a:r>
              <a:rPr lang="tr-TR" sz="2000" dirty="0" err="1" smtClean="0"/>
              <a:t>we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wat</a:t>
            </a:r>
            <a:r>
              <a:rPr lang="tr-TR" sz="2000" dirty="0" err="1" smtClean="0"/>
              <a:t>ch</a:t>
            </a:r>
            <a:r>
              <a:rPr lang="tr-TR" sz="2000" dirty="0" smtClean="0"/>
              <a:t> </a:t>
            </a:r>
            <a:r>
              <a:rPr lang="tr-TR" sz="2000" dirty="0" err="1" smtClean="0"/>
              <a:t>one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following</a:t>
            </a:r>
            <a:r>
              <a:rPr lang="tr-TR" sz="2000" dirty="0" smtClean="0"/>
              <a:t> </a:t>
            </a:r>
            <a:r>
              <a:rPr lang="tr-TR" sz="2000" dirty="0" err="1" smtClean="0"/>
              <a:t>films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115616" y="2033081"/>
            <a:ext cx="4572000" cy="3740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tr-TR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Joneses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(2009),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Derrick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Borte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115616" y="3223372"/>
            <a:ext cx="698477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 </a:t>
            </a:r>
            <a:r>
              <a:rPr lang="tr-TR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(1997),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Barry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Levinson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115616" y="2636912"/>
            <a:ext cx="698477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 </a:t>
            </a:r>
            <a:r>
              <a:rPr lang="tr-TR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Smoking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(2005),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Jason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Reitman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1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115616" y="1895838"/>
            <a:ext cx="738031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How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/marketing/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film?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/>
          <p:nvPr/>
        </p:nvSpPr>
        <p:spPr>
          <a:xfrm>
            <a:off x="611560" y="908720"/>
            <a:ext cx="7596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Exercise</a:t>
            </a:r>
            <a:r>
              <a:rPr lang="tr-TR" sz="2400" b="1" dirty="0" smtClean="0">
                <a:solidFill>
                  <a:srgbClr val="FF0000"/>
                </a:solidFill>
              </a:rPr>
              <a:t>: </a:t>
            </a:r>
            <a:r>
              <a:rPr lang="tr-TR" sz="2400" b="1" dirty="0" err="1" smtClean="0">
                <a:solidFill>
                  <a:srgbClr val="FF0000"/>
                </a:solidFill>
              </a:rPr>
              <a:t>Speaking</a:t>
            </a:r>
            <a:r>
              <a:rPr lang="tr-TR" sz="2400" b="1" dirty="0" smtClean="0">
                <a:solidFill>
                  <a:srgbClr val="FF0000"/>
                </a:solidFill>
              </a:rPr>
              <a:t>- </a:t>
            </a:r>
            <a:r>
              <a:rPr lang="tr-TR" sz="2400" b="1" dirty="0" err="1" smtClean="0">
                <a:solidFill>
                  <a:srgbClr val="FF0000"/>
                </a:solidFill>
              </a:rPr>
              <a:t>Discussion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about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films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55576" y="342900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«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management</a:t>
            </a:r>
            <a:r>
              <a:rPr lang="tr-TR" dirty="0"/>
              <a:t> of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an </a:t>
            </a:r>
            <a:r>
              <a:rPr lang="tr-TR" dirty="0" err="1"/>
              <a:t>organisation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publics</a:t>
            </a:r>
            <a:r>
              <a:rPr lang="tr-TR" dirty="0"/>
              <a:t>» (</a:t>
            </a:r>
            <a:r>
              <a:rPr lang="tr-TR" dirty="0" err="1"/>
              <a:t>Grunig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Hunt</a:t>
            </a:r>
            <a:r>
              <a:rPr lang="tr-TR" dirty="0"/>
              <a:t>)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627514" y="2693291"/>
            <a:ext cx="738031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/>
          <p:nvPr/>
        </p:nvSpPr>
        <p:spPr>
          <a:xfrm>
            <a:off x="732880" y="4365104"/>
            <a:ext cx="74757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- </a:t>
            </a:r>
            <a:r>
              <a:rPr kumimoji="0" lang="tr-TR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There</a:t>
            </a:r>
            <a:r>
              <a:rPr kumimoji="0" lang="tr-TR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is no one universally agreed definition of PR</a:t>
            </a:r>
          </a:p>
        </p:txBody>
      </p:sp>
    </p:spTree>
    <p:extLst>
      <p:ext uri="{BB962C8B-B14F-4D97-AF65-F5344CB8AC3E}">
        <p14:creationId xmlns:p14="http://schemas.microsoft.com/office/powerpoint/2010/main" val="224791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323528" y="1484784"/>
            <a:ext cx="80909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472 different definitions of </a:t>
            </a:r>
            <a:r>
              <a:rPr lang="tr-TR" dirty="0" smtClean="0"/>
              <a:t>PR coined </a:t>
            </a:r>
            <a:r>
              <a:rPr lang="tr-TR" dirty="0"/>
              <a:t>between 1900 and 1976</a:t>
            </a:r>
            <a:r>
              <a:rPr lang="tr-TR" dirty="0" smtClean="0"/>
              <a:t>. (Harlow, 1976)</a:t>
            </a:r>
            <a:endParaRPr lang="tr-TR" dirty="0"/>
          </a:p>
        </p:txBody>
      </p:sp>
      <p:sp>
        <p:nvSpPr>
          <p:cNvPr id="4" name="Rectangle 5"/>
          <p:cNvSpPr/>
          <p:nvPr/>
        </p:nvSpPr>
        <p:spPr>
          <a:xfrm>
            <a:off x="617443" y="2250110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i="1" dirty="0"/>
              <a:t>Public relations is a distinctive management </a:t>
            </a:r>
            <a:r>
              <a:rPr lang="tr-TR" i="1" dirty="0" smtClean="0"/>
              <a:t>function which </a:t>
            </a:r>
            <a:r>
              <a:rPr lang="tr-TR" i="1" dirty="0"/>
              <a:t>helps establish and maintain mutual lines </a:t>
            </a:r>
            <a:r>
              <a:rPr lang="tr-TR" i="1" dirty="0" smtClean="0"/>
              <a:t>of communication</a:t>
            </a:r>
            <a:r>
              <a:rPr lang="tr-TR" i="1" dirty="0"/>
              <a:t>, understanding, acceptance and </a:t>
            </a:r>
            <a:r>
              <a:rPr lang="tr-TR" i="1" dirty="0" smtClean="0"/>
              <a:t>cooperation between </a:t>
            </a:r>
            <a:r>
              <a:rPr lang="tr-TR" i="1" dirty="0"/>
              <a:t>an organisation and its publics; </a:t>
            </a:r>
            <a:r>
              <a:rPr lang="tr-TR" i="1" dirty="0" smtClean="0"/>
              <a:t>involves the </a:t>
            </a:r>
            <a:r>
              <a:rPr lang="tr-TR" i="1" dirty="0"/>
              <a:t>management of problems or issues; </a:t>
            </a:r>
            <a:r>
              <a:rPr lang="tr-TR" i="1" dirty="0" smtClean="0"/>
              <a:t>helps management </a:t>
            </a:r>
            <a:r>
              <a:rPr lang="tr-TR" i="1" dirty="0"/>
              <a:t>to keep informed on and responsive </a:t>
            </a:r>
            <a:r>
              <a:rPr lang="tr-TR" i="1" dirty="0" smtClean="0"/>
              <a:t>to public </a:t>
            </a:r>
            <a:r>
              <a:rPr lang="tr-TR" i="1" dirty="0"/>
              <a:t>opinions; defines and emphasises the </a:t>
            </a:r>
            <a:r>
              <a:rPr lang="tr-TR" i="1" dirty="0" smtClean="0"/>
              <a:t>responsibility of </a:t>
            </a:r>
            <a:r>
              <a:rPr lang="tr-TR" i="1" dirty="0"/>
              <a:t>management to serve the public interest; </a:t>
            </a:r>
            <a:r>
              <a:rPr lang="tr-TR" i="1" dirty="0" smtClean="0"/>
              <a:t>helps management </a:t>
            </a:r>
            <a:r>
              <a:rPr lang="tr-TR" i="1" dirty="0"/>
              <a:t>keep abreast of and effectively </a:t>
            </a:r>
            <a:r>
              <a:rPr lang="tr-TR" i="1" dirty="0" smtClean="0"/>
              <a:t>utilise change</a:t>
            </a:r>
            <a:r>
              <a:rPr lang="tr-TR" i="1" dirty="0"/>
              <a:t>; serving as an early warning system to help </a:t>
            </a:r>
            <a:r>
              <a:rPr lang="tr-TR" i="1" dirty="0" smtClean="0"/>
              <a:t>anticipate trends</a:t>
            </a:r>
            <a:r>
              <a:rPr lang="tr-TR" i="1" dirty="0"/>
              <a:t>; and uses research and </a:t>
            </a:r>
            <a:r>
              <a:rPr lang="tr-TR" i="1" dirty="0" smtClean="0"/>
              <a:t>ethical communication</a:t>
            </a:r>
            <a:r>
              <a:rPr lang="tr-TR" i="1" dirty="0"/>
              <a:t> </a:t>
            </a:r>
            <a:r>
              <a:rPr lang="tr-TR" i="1" dirty="0" smtClean="0"/>
              <a:t>techniques </a:t>
            </a:r>
            <a:r>
              <a:rPr lang="tr-TR" i="1" dirty="0"/>
              <a:t>as its principal tools.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463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766857" y="1002321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«The </a:t>
            </a:r>
            <a:r>
              <a:rPr lang="tr-TR" dirty="0"/>
              <a:t>management of </a:t>
            </a:r>
            <a:r>
              <a:rPr lang="tr-TR" dirty="0" smtClean="0"/>
              <a:t>communication between </a:t>
            </a:r>
            <a:r>
              <a:rPr lang="tr-TR" dirty="0"/>
              <a:t>an organisation and its </a:t>
            </a:r>
            <a:r>
              <a:rPr lang="tr-TR" dirty="0" smtClean="0"/>
              <a:t>publics» (Grunig and Hunt)</a:t>
            </a:r>
            <a:endParaRPr lang="tr-TR" dirty="0"/>
          </a:p>
        </p:txBody>
      </p:sp>
      <p:sp>
        <p:nvSpPr>
          <p:cNvPr id="3" name="Rectangle 3"/>
          <p:cNvSpPr/>
          <p:nvPr/>
        </p:nvSpPr>
        <p:spPr>
          <a:xfrm>
            <a:off x="749843" y="1914006"/>
            <a:ext cx="80903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«Two-way communication </a:t>
            </a:r>
            <a:r>
              <a:rPr lang="tr-TR" dirty="0"/>
              <a:t>and </a:t>
            </a:r>
            <a:r>
              <a:rPr lang="tr-TR" dirty="0" smtClean="0"/>
              <a:t>building positive relationships between </a:t>
            </a:r>
            <a:r>
              <a:rPr lang="tr-TR" dirty="0"/>
              <a:t>organisations </a:t>
            </a:r>
            <a:r>
              <a:rPr lang="tr-TR" dirty="0" smtClean="0"/>
              <a:t>and their </a:t>
            </a:r>
            <a:r>
              <a:rPr lang="tr-TR" dirty="0"/>
              <a:t>publics</a:t>
            </a:r>
            <a:r>
              <a:rPr lang="tr-TR" dirty="0" smtClean="0"/>
              <a:t>.»</a:t>
            </a:r>
            <a:endParaRPr lang="tr-TR" dirty="0"/>
          </a:p>
        </p:txBody>
      </p:sp>
      <p:sp>
        <p:nvSpPr>
          <p:cNvPr id="4" name="Rectangle 4"/>
          <p:cNvSpPr/>
          <p:nvPr/>
        </p:nvSpPr>
        <p:spPr>
          <a:xfrm>
            <a:off x="766857" y="2655104"/>
            <a:ext cx="80733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«Public </a:t>
            </a:r>
            <a:r>
              <a:rPr lang="tr-TR" dirty="0"/>
              <a:t>relations is the management function that </a:t>
            </a:r>
            <a:r>
              <a:rPr lang="tr-TR" dirty="0" smtClean="0"/>
              <a:t>establishes and </a:t>
            </a:r>
            <a:r>
              <a:rPr lang="tr-TR" dirty="0"/>
              <a:t>maintains mutually beneficial </a:t>
            </a:r>
            <a:r>
              <a:rPr lang="tr-TR" dirty="0" smtClean="0"/>
              <a:t>relationships between </a:t>
            </a:r>
            <a:r>
              <a:rPr lang="tr-TR" dirty="0"/>
              <a:t>an organization and the publics </a:t>
            </a:r>
            <a:r>
              <a:rPr lang="tr-TR" dirty="0" smtClean="0"/>
              <a:t>on whom </a:t>
            </a:r>
            <a:r>
              <a:rPr lang="tr-TR" dirty="0"/>
              <a:t>its success or failure </a:t>
            </a:r>
            <a:r>
              <a:rPr lang="tr-TR" dirty="0" smtClean="0"/>
              <a:t>depends.»</a:t>
            </a:r>
            <a:endParaRPr lang="tr-TR" dirty="0"/>
          </a:p>
        </p:txBody>
      </p:sp>
      <p:sp>
        <p:nvSpPr>
          <p:cNvPr id="5" name="Rectangle 5"/>
          <p:cNvSpPr/>
          <p:nvPr/>
        </p:nvSpPr>
        <p:spPr>
          <a:xfrm>
            <a:off x="1179363" y="4377146"/>
            <a:ext cx="72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Such definitions </a:t>
            </a:r>
            <a:r>
              <a:rPr lang="tr-TR" dirty="0"/>
              <a:t>tend to present a view of PR as a </a:t>
            </a:r>
            <a:r>
              <a:rPr lang="tr-TR" dirty="0" smtClean="0"/>
              <a:t>neutral communications </a:t>
            </a:r>
            <a:r>
              <a:rPr lang="tr-TR" dirty="0"/>
              <a:t>channel and only partially </a:t>
            </a:r>
            <a:r>
              <a:rPr lang="tr-TR" dirty="0" smtClean="0"/>
              <a:t>reflect actual </a:t>
            </a:r>
            <a:r>
              <a:rPr lang="tr-TR" dirty="0"/>
              <a:t>practice, in which the main job of a PR </a:t>
            </a:r>
            <a:r>
              <a:rPr lang="tr-TR" dirty="0" smtClean="0"/>
              <a:t>officer is </a:t>
            </a:r>
            <a:r>
              <a:rPr lang="tr-TR" dirty="0"/>
              <a:t>to manipulate public opinion for the benefit </a:t>
            </a:r>
            <a:r>
              <a:rPr lang="tr-TR" dirty="0" smtClean="0"/>
              <a:t>of organisations. </a:t>
            </a:r>
            <a:endParaRPr lang="tr-TR" dirty="0"/>
          </a:p>
        </p:txBody>
      </p:sp>
      <p:sp>
        <p:nvSpPr>
          <p:cNvPr id="6" name="Right Brace 6"/>
          <p:cNvSpPr/>
          <p:nvPr/>
        </p:nvSpPr>
        <p:spPr>
          <a:xfrm rot="5400000">
            <a:off x="4399235" y="-161560"/>
            <a:ext cx="681675" cy="8180632"/>
          </a:xfrm>
          <a:prstGeom prst="rightBrace">
            <a:avLst/>
          </a:prstGeom>
          <a:noFill/>
          <a:ln w="19050">
            <a:solidFill>
              <a:srgbClr val="F93B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ln>
                <a:solidFill>
                  <a:srgbClr val="F93B07"/>
                </a:solidFill>
              </a:ln>
              <a:solidFill>
                <a:srgbClr val="F93B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48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5"/>
          <p:cNvSpPr txBox="1">
            <a:spLocks noChangeArrowheads="1"/>
          </p:cNvSpPr>
          <p:nvPr/>
        </p:nvSpPr>
        <p:spPr bwMode="auto">
          <a:xfrm>
            <a:off x="827584" y="1196752"/>
            <a:ext cx="28082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tr-TR" altLang="tr-TR" sz="1800" dirty="0" smtClean="0">
                <a:latin typeface="+mn-lt"/>
              </a:rPr>
              <a:t>- </a:t>
            </a:r>
            <a:r>
              <a:rPr lang="tr-TR" altLang="tr-TR" sz="1800" dirty="0" err="1" smtClean="0">
                <a:latin typeface="+mn-lt"/>
              </a:rPr>
              <a:t>Advertising</a:t>
            </a:r>
            <a:r>
              <a:rPr lang="tr-TR" altLang="tr-TR" sz="1800" dirty="0" smtClean="0">
                <a:latin typeface="+mn-lt"/>
              </a:rPr>
              <a:t>:</a:t>
            </a:r>
            <a:endParaRPr lang="tr-TR" altLang="tr-TR" sz="1800" dirty="0">
              <a:latin typeface="+mn-lt"/>
            </a:endParaRPr>
          </a:p>
        </p:txBody>
      </p:sp>
      <p:sp>
        <p:nvSpPr>
          <p:cNvPr id="3" name="Metin kutusu 1"/>
          <p:cNvSpPr txBox="1">
            <a:spLocks noChangeArrowheads="1"/>
          </p:cNvSpPr>
          <p:nvPr/>
        </p:nvSpPr>
        <p:spPr bwMode="auto">
          <a:xfrm>
            <a:off x="1043608" y="1844824"/>
            <a:ext cx="734481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tr-TR" altLang="tr-TR" sz="1800" dirty="0" smtClean="0">
                <a:latin typeface="+mn-lt"/>
              </a:rPr>
              <a:t>It is paid communication used to persuade someone to buy a product or a service of an identifed sponsor.</a:t>
            </a:r>
            <a:endParaRPr lang="tr-TR" altLang="tr-TR" sz="1800" dirty="0">
              <a:latin typeface="+mn-lt"/>
            </a:endParaRPr>
          </a:p>
        </p:txBody>
      </p:sp>
      <p:sp>
        <p:nvSpPr>
          <p:cNvPr id="4" name="Metin kutusu 5"/>
          <p:cNvSpPr txBox="1">
            <a:spLocks noChangeArrowheads="1"/>
          </p:cNvSpPr>
          <p:nvPr/>
        </p:nvSpPr>
        <p:spPr bwMode="auto">
          <a:xfrm>
            <a:off x="825244" y="3064801"/>
            <a:ext cx="28082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tr-TR" altLang="tr-TR" sz="1800" dirty="0" smtClean="0">
                <a:latin typeface="+mn-lt"/>
              </a:rPr>
              <a:t>- Marketing:</a:t>
            </a:r>
            <a:endParaRPr lang="tr-TR" altLang="tr-TR" sz="1800" dirty="0">
              <a:latin typeface="+mn-lt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43608" y="3645024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process or technique of promoting, selling, and distributing a product or </a:t>
            </a:r>
            <a:r>
              <a:rPr lang="en-US" dirty="0" smtClean="0"/>
              <a:t>service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74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/>
          <p:nvPr/>
        </p:nvSpPr>
        <p:spPr>
          <a:xfrm>
            <a:off x="611560" y="908720"/>
            <a:ext cx="7596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Exercise</a:t>
            </a:r>
            <a:r>
              <a:rPr lang="tr-TR" sz="2400" b="1" dirty="0" smtClean="0">
                <a:solidFill>
                  <a:srgbClr val="FF0000"/>
                </a:solidFill>
              </a:rPr>
              <a:t>: </a:t>
            </a:r>
            <a:r>
              <a:rPr lang="tr-TR" sz="2400" b="1" dirty="0" err="1" smtClean="0">
                <a:solidFill>
                  <a:srgbClr val="FF0000"/>
                </a:solidFill>
              </a:rPr>
              <a:t>Speaking</a:t>
            </a:r>
            <a:r>
              <a:rPr lang="tr-TR" sz="2400" b="1" dirty="0" smtClean="0">
                <a:solidFill>
                  <a:srgbClr val="FF0000"/>
                </a:solidFill>
              </a:rPr>
              <a:t>- </a:t>
            </a:r>
            <a:r>
              <a:rPr lang="tr-TR" sz="2400" b="1" dirty="0" err="1" smtClean="0">
                <a:solidFill>
                  <a:srgbClr val="FF0000"/>
                </a:solidFill>
              </a:rPr>
              <a:t>Discussion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about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films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27584" y="1988840"/>
            <a:ext cx="7470576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/marketing/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film?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814225" y="2903658"/>
            <a:ext cx="747057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How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film is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criticizing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/marketing/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28474" y="3548187"/>
            <a:ext cx="7379421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/marketing/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watching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film?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72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/>
          <p:nvPr/>
        </p:nvSpPr>
        <p:spPr>
          <a:xfrm>
            <a:off x="611560" y="908720"/>
            <a:ext cx="7596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Exercise</a:t>
            </a:r>
            <a:r>
              <a:rPr lang="tr-TR" sz="2400" b="1" dirty="0" smtClean="0">
                <a:solidFill>
                  <a:srgbClr val="FF0000"/>
                </a:solidFill>
              </a:rPr>
              <a:t>: </a:t>
            </a:r>
            <a:r>
              <a:rPr lang="tr-TR" sz="2400" b="1" dirty="0" err="1" smtClean="0">
                <a:solidFill>
                  <a:srgbClr val="FF0000"/>
                </a:solidFill>
              </a:rPr>
              <a:t>Speaking</a:t>
            </a:r>
            <a:r>
              <a:rPr lang="tr-TR" sz="2400" b="1" dirty="0" smtClean="0">
                <a:solidFill>
                  <a:srgbClr val="FF0000"/>
                </a:solidFill>
              </a:rPr>
              <a:t>- </a:t>
            </a:r>
            <a:r>
              <a:rPr lang="tr-TR" sz="2400" b="1" dirty="0" err="1" smtClean="0">
                <a:solidFill>
                  <a:srgbClr val="FF0000"/>
                </a:solidFill>
              </a:rPr>
              <a:t>Discussion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about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films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11560" y="2276872"/>
            <a:ext cx="8182036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tr-TR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films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/marketing/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critical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82604" y="3284984"/>
            <a:ext cx="7776864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Can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/marketing/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How?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3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836712"/>
            <a:ext cx="7596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Reading </a:t>
            </a:r>
            <a:r>
              <a:rPr lang="tr-TR" sz="2400" b="1" dirty="0" err="1" smtClean="0">
                <a:solidFill>
                  <a:srgbClr val="FF0000"/>
                </a:solidFill>
              </a:rPr>
              <a:t>Recommendations</a:t>
            </a:r>
            <a:r>
              <a:rPr lang="tr-TR" sz="2400" b="1" dirty="0" smtClean="0">
                <a:solidFill>
                  <a:srgbClr val="FF0000"/>
                </a:solidFill>
              </a:rPr>
              <a:t>: 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94080" y="1815045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</a:rPr>
              <a:t>Olivier, Bert. "Pseudo-communication and the return of the sophist: Thank you for smoking, at first sight." </a:t>
            </a:r>
            <a:r>
              <a:rPr lang="en-US" i="1" dirty="0" err="1">
                <a:solidFill>
                  <a:srgbClr val="222222"/>
                </a:solidFill>
              </a:rPr>
              <a:t>Communicatio</a:t>
            </a:r>
            <a:r>
              <a:rPr lang="en-US" dirty="0">
                <a:solidFill>
                  <a:srgbClr val="222222"/>
                </a:solidFill>
              </a:rPr>
              <a:t> 33.2 (2007): 45-62.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572732" y="2859161"/>
            <a:ext cx="84074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</a:rPr>
              <a:t>Thompson, Stacy. "Consumer ethics in thank you for smoking." </a:t>
            </a:r>
            <a:r>
              <a:rPr lang="en-US" i="1" dirty="0">
                <a:solidFill>
                  <a:srgbClr val="222222"/>
                </a:solidFill>
              </a:rPr>
              <a:t>Film-Philosophy</a:t>
            </a:r>
            <a:r>
              <a:rPr lang="en-US" dirty="0">
                <a:solidFill>
                  <a:srgbClr val="222222"/>
                </a:solidFill>
              </a:rPr>
              <a:t> 13.1 (2009): 53-67.</a:t>
            </a:r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611560" y="3861048"/>
            <a:ext cx="81582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</a:rPr>
              <a:t>Suryaningsih</a:t>
            </a:r>
            <a:r>
              <a:rPr lang="en-US" dirty="0">
                <a:solidFill>
                  <a:srgbClr val="222222"/>
                </a:solidFill>
              </a:rPr>
              <a:t>, </a:t>
            </a:r>
            <a:r>
              <a:rPr lang="en-US" dirty="0" err="1">
                <a:solidFill>
                  <a:srgbClr val="222222"/>
                </a:solidFill>
              </a:rPr>
              <a:t>Sukarni</a:t>
            </a:r>
            <a:r>
              <a:rPr lang="en-US" dirty="0">
                <a:solidFill>
                  <a:srgbClr val="222222"/>
                </a:solidFill>
              </a:rPr>
              <a:t>. </a:t>
            </a:r>
            <a:r>
              <a:rPr lang="en-US" dirty="0" smtClean="0">
                <a:solidFill>
                  <a:srgbClr val="222222"/>
                </a:solidFill>
              </a:rPr>
              <a:t>"Issues Of Individual Capitalism In The Narrative Film Of Thank You For Smoking And The Company Men."</a:t>
            </a:r>
            <a:r>
              <a:rPr lang="en-US" dirty="0">
                <a:solidFill>
                  <a:srgbClr val="222222"/>
                </a:solidFill>
              </a:rPr>
              <a:t> </a:t>
            </a:r>
            <a:r>
              <a:rPr lang="en-US" i="1" dirty="0">
                <a:solidFill>
                  <a:srgbClr val="222222"/>
                </a:solidFill>
              </a:rPr>
              <a:t>Lire Journal (Journal of Linguistics and Literature)</a:t>
            </a:r>
            <a:r>
              <a:rPr lang="en-US" dirty="0">
                <a:solidFill>
                  <a:srgbClr val="222222"/>
                </a:solidFill>
              </a:rPr>
              <a:t> 4.1 (2020): 16-25.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55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3070</TotalTime>
  <Words>748</Words>
  <Application>Microsoft Office PowerPoint</Application>
  <PresentationFormat>Ekran Gösterisi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154</cp:revision>
  <dcterms:created xsi:type="dcterms:W3CDTF">2020-02-06T11:34:11Z</dcterms:created>
  <dcterms:modified xsi:type="dcterms:W3CDTF">2020-05-07T14:30:48Z</dcterms:modified>
</cp:coreProperties>
</file>