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35" r:id="rId1"/>
    <p:sldMasterId id="2147483947" r:id="rId2"/>
  </p:sldMasterIdLst>
  <p:notesMasterIdLst>
    <p:notesMasterId r:id="rId10"/>
  </p:notesMasterIdLst>
  <p:sldIdLst>
    <p:sldId id="259" r:id="rId3"/>
    <p:sldId id="266" r:id="rId4"/>
    <p:sldId id="267" r:id="rId5"/>
    <p:sldId id="270" r:id="rId6"/>
    <p:sldId id="269" r:id="rId7"/>
    <p:sldId id="271" r:id="rId8"/>
    <p:sldId id="27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EFF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78" autoAdjust="0"/>
    <p:restoredTop sz="94660"/>
  </p:normalViewPr>
  <p:slideViewPr>
    <p:cSldViewPr snapToGrid="0" snapToObjects="1">
      <p:cViewPr varScale="1">
        <p:scale>
          <a:sx n="65" d="100"/>
          <a:sy n="65" d="100"/>
        </p:scale>
        <p:origin x="756" y="4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68" d="100"/>
          <a:sy n="68" d="100"/>
        </p:scale>
        <p:origin x="3101" y="5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E0B55-E32B-FD40-BD1D-E6A191A9BBAA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DB4D74-0D15-A94B-B96E-FFCE1DF078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053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95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41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25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 algn="ctr"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dirty="0" smtClean="0"/>
              <a:t>Asıl alt başlık stilini düzenlemek için tıklatın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5833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614859" cy="1143000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870706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710869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0469" y="188641"/>
            <a:ext cx="1775520" cy="1310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72583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DEC90F-93E7-493E-90B1-B0A24C29881C}" type="datetimeFigureOut">
              <a:rPr lang="tr-TR" smtClean="0"/>
              <a:t>30.05.2020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D928B-AB4A-49F7-BC3E-D9C5595CAF5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12313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74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02351" y="44028"/>
            <a:ext cx="1589649" cy="1638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40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03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10346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32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046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5647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653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B2F76-6856-B34B-B37B-5D0FF7542D1F}" type="datetimeFigureOut">
              <a:rPr lang="en-US" smtClean="0"/>
              <a:t>5/30/2020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09269F-1902-CC4E-9ED1-734966E2D4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2163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900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37DEC90F-93E7-493E-90B1-B0A24C29881C}" type="datetimeFigureOut">
              <a:rPr lang="tr-TR" smtClean="0"/>
              <a:pPr/>
              <a:t>30.05.2020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fld id="{274D928B-AB4A-49F7-BC3E-D9C5595CAF5C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0980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49" r:id="rId2"/>
    <p:sldLayoutId id="2147483950" r:id="rId3"/>
    <p:sldLayoutId id="2147483951" r:id="rId4"/>
  </p:sldLayoutIdLst>
  <p:txStyles>
    <p:titleStyle>
      <a:lvl1pPr algn="l" defTabSz="914400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/>
          </a:bodyPr>
          <a:lstStyle/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24107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 fontScale="77500" lnSpcReduction="20000"/>
          </a:bodyPr>
          <a:lstStyle/>
          <a:p>
            <a:r>
              <a:rPr lang="tr-TR" dirty="0"/>
              <a:t> </a:t>
            </a:r>
          </a:p>
          <a:p>
            <a:r>
              <a:rPr lang="tr-TR" b="1" dirty="0"/>
              <a:t> </a:t>
            </a:r>
            <a:endParaRPr lang="tr-TR" dirty="0"/>
          </a:p>
          <a:p>
            <a:r>
              <a:rPr lang="tr-TR" b="1" dirty="0"/>
              <a:t>Sınıflama Sistemleri </a:t>
            </a:r>
            <a:endParaRPr lang="tr-TR" dirty="0"/>
          </a:p>
          <a:p>
            <a:pPr algn="l"/>
            <a:r>
              <a:rPr lang="tr-TR" dirty="0" err="1" smtClean="0"/>
              <a:t>Dewey</a:t>
            </a:r>
            <a:r>
              <a:rPr lang="tr-TR" dirty="0" smtClean="0"/>
              <a:t> Onlu Sınıflama Sisteminde yer alan 10 Temel konu aşağıdaki</a:t>
            </a:r>
            <a:r>
              <a:rPr lang="tr-TR" dirty="0" smtClean="0"/>
              <a:t> </a:t>
            </a:r>
            <a:r>
              <a:rPr lang="tr-TR" dirty="0"/>
              <a:t>şekilde sıralanır.</a:t>
            </a:r>
          </a:p>
          <a:p>
            <a:pPr algn="l"/>
            <a:r>
              <a:rPr lang="tr-TR" dirty="0"/>
              <a:t>000 Genel Konulu Eserler (ansiklopedi, kütüphanecilik vb.)</a:t>
            </a:r>
          </a:p>
          <a:p>
            <a:pPr algn="l"/>
            <a:r>
              <a:rPr lang="tr-TR" dirty="0"/>
              <a:t>100 Felsefe ve Psikoloji</a:t>
            </a:r>
          </a:p>
          <a:p>
            <a:pPr algn="l"/>
            <a:r>
              <a:rPr lang="tr-TR" dirty="0"/>
              <a:t>200 Din </a:t>
            </a:r>
          </a:p>
          <a:p>
            <a:pPr algn="l"/>
            <a:r>
              <a:rPr lang="tr-TR" dirty="0"/>
              <a:t>300 Sosyal Bilimler</a:t>
            </a:r>
          </a:p>
          <a:p>
            <a:pPr algn="l"/>
            <a:r>
              <a:rPr lang="tr-TR" dirty="0"/>
              <a:t>400 Dil Bilimi</a:t>
            </a:r>
          </a:p>
          <a:p>
            <a:pPr algn="l"/>
            <a:r>
              <a:rPr lang="tr-TR" dirty="0"/>
              <a:t>500 Kuramsal Bilimler (matematik, fizik, kimya vb.)</a:t>
            </a:r>
          </a:p>
          <a:p>
            <a:pPr algn="l"/>
            <a:r>
              <a:rPr lang="tr-TR" dirty="0"/>
              <a:t>600 Uygulamalı Bilimler (tıp, mühendislik vb.)</a:t>
            </a:r>
          </a:p>
          <a:p>
            <a:pPr algn="l"/>
            <a:r>
              <a:rPr lang="tr-TR" dirty="0"/>
              <a:t>700 Güzel Sanatlar, Spor ve Eğlence</a:t>
            </a:r>
          </a:p>
          <a:p>
            <a:pPr algn="l"/>
            <a:r>
              <a:rPr lang="tr-TR" dirty="0"/>
              <a:t>800 Edebiyat</a:t>
            </a:r>
          </a:p>
          <a:p>
            <a:pPr algn="l"/>
            <a:r>
              <a:rPr lang="tr-TR" dirty="0"/>
              <a:t>900 Tarih, Coğrafya, Arkeoloji </a:t>
            </a:r>
          </a:p>
          <a:p>
            <a:pPr algn="l"/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997953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 </a:t>
            </a:r>
            <a:r>
              <a:rPr lang="tr-TR" b="1" dirty="0" smtClean="0"/>
              <a:t>Sınıflama </a:t>
            </a:r>
            <a:r>
              <a:rPr lang="tr-TR" b="1" dirty="0"/>
              <a:t>Sistemleri </a:t>
            </a:r>
            <a:endParaRPr lang="tr-TR" dirty="0"/>
          </a:p>
          <a:p>
            <a:pPr algn="l"/>
            <a:r>
              <a:rPr lang="tr-TR" dirty="0"/>
              <a:t> </a:t>
            </a:r>
            <a:r>
              <a:rPr lang="tr-TR" dirty="0" smtClean="0"/>
              <a:t>Bu </a:t>
            </a:r>
            <a:r>
              <a:rPr lang="tr-TR" dirty="0"/>
              <a:t>üç basamaklı sayıların ikinci basamaklarına yeniden sayılar yerleştirilerek her sayı yeniden 10 ana bölüme ayrılabilir ve bir konunun alt dallarını gösterme olanağı doğar. Örneğin;</a:t>
            </a:r>
          </a:p>
          <a:p>
            <a:r>
              <a:rPr lang="tr-TR" dirty="0"/>
              <a:t> </a:t>
            </a:r>
          </a:p>
          <a:p>
            <a:pPr lvl="1" algn="l"/>
            <a:r>
              <a:rPr lang="tr-TR" dirty="0"/>
              <a:t>300	 Sosyal Bilimler</a:t>
            </a:r>
          </a:p>
          <a:p>
            <a:pPr lvl="1" algn="l"/>
            <a:r>
              <a:rPr lang="de-DE" dirty="0"/>
              <a:t>  310	</a:t>
            </a:r>
            <a:r>
              <a:rPr lang="tr-TR" dirty="0"/>
              <a:t>İstatistik</a:t>
            </a:r>
          </a:p>
          <a:p>
            <a:pPr lvl="1" algn="l"/>
            <a:r>
              <a:rPr lang="de-DE" dirty="0"/>
              <a:t>  320	</a:t>
            </a:r>
            <a:r>
              <a:rPr lang="tr-TR" dirty="0"/>
              <a:t>Siyasî Bilimler</a:t>
            </a:r>
          </a:p>
          <a:p>
            <a:pPr lvl="1" algn="l"/>
            <a:r>
              <a:rPr lang="de-DE" dirty="0"/>
              <a:t>  330	</a:t>
            </a:r>
            <a:r>
              <a:rPr lang="tr-TR" dirty="0"/>
              <a:t>Ekonomi</a:t>
            </a:r>
          </a:p>
          <a:p>
            <a:pPr lvl="1" algn="l"/>
            <a:r>
              <a:rPr lang="de-DE" dirty="0"/>
              <a:t>  340	</a:t>
            </a:r>
            <a:r>
              <a:rPr lang="tr-TR" dirty="0"/>
              <a:t>Hukuk</a:t>
            </a:r>
          </a:p>
          <a:p>
            <a:pPr lvl="1" algn="l"/>
            <a:r>
              <a:rPr lang="de-DE" dirty="0"/>
              <a:t>  350	</a:t>
            </a:r>
            <a:r>
              <a:rPr lang="tr-TR" dirty="0"/>
              <a:t>Kamu Yönetimi ve Askerlik Bilimi</a:t>
            </a:r>
          </a:p>
          <a:p>
            <a:pPr lvl="1" algn="l"/>
            <a:r>
              <a:rPr lang="de-DE" dirty="0"/>
              <a:t>  360	</a:t>
            </a:r>
            <a:r>
              <a:rPr lang="tr-TR" dirty="0"/>
              <a:t>Toplumsal Sorunlar ve Hizmetler</a:t>
            </a:r>
          </a:p>
          <a:p>
            <a:pPr lvl="1" algn="l"/>
            <a:r>
              <a:rPr lang="de-DE" dirty="0"/>
              <a:t>  370	</a:t>
            </a:r>
            <a:r>
              <a:rPr lang="tr-TR" dirty="0"/>
              <a:t>Eğitim</a:t>
            </a:r>
          </a:p>
          <a:p>
            <a:pPr lvl="1" algn="l"/>
            <a:r>
              <a:rPr lang="de-DE" dirty="0"/>
              <a:t>  380	</a:t>
            </a:r>
            <a:r>
              <a:rPr lang="tr-TR" dirty="0"/>
              <a:t>Ticaret</a:t>
            </a:r>
          </a:p>
          <a:p>
            <a:pPr lvl="1" algn="l"/>
            <a:r>
              <a:rPr lang="tr-TR" dirty="0"/>
              <a:t>  390	Gelenekler, Görgü Kuralları, Halk Bilimi</a:t>
            </a:r>
          </a:p>
          <a:p>
            <a:pPr algn="l"/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199159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 fontScale="92500" lnSpcReduction="10000"/>
          </a:bodyPr>
          <a:lstStyle/>
          <a:p>
            <a:r>
              <a:rPr lang="tr-TR" dirty="0"/>
              <a:t> </a:t>
            </a:r>
            <a:r>
              <a:rPr lang="tr-TR" b="1" dirty="0" smtClean="0"/>
              <a:t>Sınıflama </a:t>
            </a:r>
            <a:r>
              <a:rPr lang="tr-TR" b="1" dirty="0"/>
              <a:t>Sistemleri </a:t>
            </a:r>
            <a:endParaRPr lang="tr-TR" dirty="0"/>
          </a:p>
          <a:p>
            <a:r>
              <a:rPr lang="tr-TR" dirty="0"/>
              <a:t> </a:t>
            </a:r>
          </a:p>
          <a:p>
            <a:pPr algn="l"/>
            <a:r>
              <a:rPr lang="tr-TR" dirty="0"/>
              <a:t>Her bir sayının üçüncü basamağına da sayılar konarak daha ayrıntılı konuları gösterme olanağı bulunur. Örneğin;</a:t>
            </a:r>
          </a:p>
          <a:p>
            <a:r>
              <a:rPr lang="tr-TR" b="1" dirty="0"/>
              <a:t> </a:t>
            </a:r>
            <a:endParaRPr lang="tr-TR" dirty="0"/>
          </a:p>
          <a:p>
            <a:pPr lvl="1" algn="l"/>
            <a:r>
              <a:rPr lang="tr-TR" b="1" dirty="0"/>
              <a:t>370  Eğitim </a:t>
            </a:r>
            <a:endParaRPr lang="tr-TR" dirty="0"/>
          </a:p>
          <a:p>
            <a:pPr lvl="2" algn="l"/>
            <a:r>
              <a:rPr lang="tr-TR" dirty="0"/>
              <a:t>371	Okul Yönetimi ve Özel Öğretim</a:t>
            </a:r>
          </a:p>
          <a:p>
            <a:pPr lvl="2" algn="l"/>
            <a:r>
              <a:rPr lang="tr-TR" dirty="0"/>
              <a:t>372	İlköğretim</a:t>
            </a:r>
          </a:p>
          <a:p>
            <a:pPr lvl="2" algn="l"/>
            <a:r>
              <a:rPr lang="tr-TR" dirty="0"/>
              <a:t>373	Orta Öğretim</a:t>
            </a:r>
          </a:p>
          <a:p>
            <a:pPr lvl="2" algn="l"/>
            <a:r>
              <a:rPr lang="tr-TR" dirty="0"/>
              <a:t>374	Yetişkin Eğitimi</a:t>
            </a:r>
          </a:p>
          <a:p>
            <a:pPr lvl="2" algn="l"/>
            <a:r>
              <a:rPr lang="tr-TR" dirty="0"/>
              <a:t>375	Müfredat</a:t>
            </a:r>
          </a:p>
          <a:p>
            <a:pPr lvl="2" algn="l"/>
            <a:r>
              <a:rPr lang="tr-TR" dirty="0"/>
              <a:t>376	Kadınların Eğitimi</a:t>
            </a:r>
          </a:p>
          <a:p>
            <a:pPr lvl="2" algn="l"/>
            <a:r>
              <a:rPr lang="tr-TR" dirty="0"/>
              <a:t>377	Okullar ve Din</a:t>
            </a:r>
          </a:p>
          <a:p>
            <a:pPr lvl="2" algn="l"/>
            <a:r>
              <a:rPr lang="tr-TR" dirty="0"/>
              <a:t>378	Yüksek Öğrenim</a:t>
            </a:r>
          </a:p>
          <a:p>
            <a:pPr lvl="2" algn="l"/>
            <a:r>
              <a:rPr lang="tr-TR" dirty="0"/>
              <a:t>379	Devlet Düzenlemeleri ve Denetimi</a:t>
            </a:r>
          </a:p>
          <a:p>
            <a:pPr lvl="1" algn="l"/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8250283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/>
          </a:bodyPr>
          <a:lstStyle/>
          <a:p>
            <a:r>
              <a:rPr lang="tr-TR" b="1" dirty="0" smtClean="0"/>
              <a:t>Sınıflama </a:t>
            </a:r>
            <a:r>
              <a:rPr lang="tr-TR" b="1" dirty="0"/>
              <a:t>Sistemleri </a:t>
            </a:r>
            <a:endParaRPr lang="tr-TR" dirty="0"/>
          </a:p>
          <a:p>
            <a:r>
              <a:rPr lang="tr-TR" dirty="0"/>
              <a:t> </a:t>
            </a:r>
          </a:p>
          <a:p>
            <a:r>
              <a:rPr lang="tr-TR" dirty="0"/>
              <a:t>Eğer daha ayrıntılı bir bölmeye gitmek istenirse ilk üç sayıdan sonra bir nokta kullanarak başka bölmeler de yapılabilir: 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373 Orta öğretim </a:t>
            </a:r>
          </a:p>
          <a:p>
            <a:r>
              <a:rPr lang="tr-TR" dirty="0"/>
              <a:t>   373.1 Orta öğretim organizasyonu</a:t>
            </a:r>
          </a:p>
          <a:p>
            <a:r>
              <a:rPr lang="tr-TR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80924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6981"/>
            <a:ext cx="9144000" cy="1179871"/>
          </a:xfrm>
        </p:spPr>
        <p:txBody>
          <a:bodyPr/>
          <a:lstStyle/>
          <a:p>
            <a:r>
              <a:rPr lang="tr-TR" dirty="0" smtClean="0"/>
              <a:t>Sınıflama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235974" y="1563329"/>
            <a:ext cx="11720052" cy="5043948"/>
          </a:xfrm>
        </p:spPr>
        <p:txBody>
          <a:bodyPr>
            <a:normAutofit/>
          </a:bodyPr>
          <a:lstStyle/>
          <a:p>
            <a:r>
              <a:rPr lang="tr-TR" sz="3200" b="1" dirty="0" smtClean="0"/>
              <a:t>Sınıflama </a:t>
            </a:r>
            <a:r>
              <a:rPr lang="tr-TR" sz="3200" b="1" dirty="0"/>
              <a:t>Sistemleri </a:t>
            </a:r>
            <a:endParaRPr lang="tr-TR" sz="3200" dirty="0"/>
          </a:p>
          <a:p>
            <a:pPr algn="l"/>
            <a:r>
              <a:rPr lang="tr-TR" dirty="0" err="1" smtClean="0"/>
              <a:t>Dewey</a:t>
            </a:r>
            <a:r>
              <a:rPr lang="tr-TR" dirty="0" smtClean="0"/>
              <a:t> </a:t>
            </a:r>
            <a:r>
              <a:rPr lang="tr-TR" dirty="0"/>
              <a:t>Onlu Sınıflama Sistemi’nin, ana konuları gösteren sınıflama listeleri yanında yardımcı </a:t>
            </a:r>
            <a:r>
              <a:rPr lang="tr-TR" dirty="0" smtClean="0"/>
              <a:t>tablolar da vardır</a:t>
            </a:r>
            <a:r>
              <a:rPr lang="tr-TR" dirty="0"/>
              <a:t>. </a:t>
            </a:r>
            <a:endParaRPr lang="tr-TR" dirty="0" smtClean="0"/>
          </a:p>
          <a:p>
            <a:pPr algn="l"/>
            <a:r>
              <a:rPr lang="tr-TR" dirty="0" smtClean="0"/>
              <a:t>Bu tablolardan yararlanarak </a:t>
            </a:r>
            <a:r>
              <a:rPr lang="tr-TR" dirty="0"/>
              <a:t>konuların </a:t>
            </a:r>
            <a:r>
              <a:rPr lang="tr-TR" dirty="0" err="1" smtClean="0"/>
              <a:t>coğrafyi</a:t>
            </a:r>
            <a:r>
              <a:rPr lang="tr-TR" dirty="0" smtClean="0"/>
              <a:t> </a:t>
            </a:r>
            <a:r>
              <a:rPr lang="tr-TR" dirty="0"/>
              <a:t>yerlerine ilişkin yönleri, </a:t>
            </a:r>
            <a:endParaRPr lang="tr-TR" dirty="0" smtClean="0"/>
          </a:p>
          <a:p>
            <a:pPr algn="l"/>
            <a:r>
              <a:rPr lang="tr-TR" dirty="0" smtClean="0"/>
              <a:t>biçimleri </a:t>
            </a:r>
            <a:r>
              <a:rPr lang="tr-TR" dirty="0"/>
              <a:t>(ansiklopedi, sözlük, bibliyografya, dergi vb.) gösterilebilir</a:t>
            </a:r>
            <a:r>
              <a:rPr lang="tr-TR" dirty="0" smtClean="0"/>
              <a:t>. </a:t>
            </a:r>
          </a:p>
          <a:p>
            <a:pPr algn="l"/>
            <a:r>
              <a:rPr lang="tr-TR" dirty="0" smtClean="0"/>
              <a:t>Bunun yanında edebi türler, </a:t>
            </a:r>
          </a:p>
          <a:p>
            <a:pPr algn="l"/>
            <a:r>
              <a:rPr lang="tr-TR" dirty="0" smtClean="0"/>
              <a:t>dilin özellikleri ve </a:t>
            </a:r>
          </a:p>
          <a:p>
            <a:pPr algn="l"/>
            <a:r>
              <a:rPr lang="tr-TR" dirty="0" smtClean="0"/>
              <a:t>yeryüzünde  kullanılan tüm diller tablolarda sıralanmıştır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33789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580103"/>
            <a:ext cx="9144000" cy="639097"/>
          </a:xfrm>
        </p:spPr>
        <p:txBody>
          <a:bodyPr>
            <a:normAutofit fontScale="90000"/>
          </a:bodyPr>
          <a:lstStyle/>
          <a:p>
            <a:r>
              <a:rPr lang="tr-TR" sz="5400" dirty="0"/>
              <a:t/>
            </a:r>
            <a:br>
              <a:rPr lang="tr-TR" sz="5400" dirty="0"/>
            </a:br>
            <a:r>
              <a:rPr lang="tr-TR" sz="4000" dirty="0"/>
              <a:t>Sınıflama </a:t>
            </a:r>
            <a:r>
              <a:rPr lang="tr-TR" sz="4000" dirty="0"/>
              <a:t>sistemi: Yardımcı </a:t>
            </a:r>
            <a:r>
              <a:rPr lang="tr-TR" sz="4000" dirty="0"/>
              <a:t>Tablolar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1524000" y="1474839"/>
            <a:ext cx="9144000" cy="4454013"/>
          </a:xfrm>
        </p:spPr>
        <p:txBody>
          <a:bodyPr>
            <a:normAutofit/>
          </a:bodyPr>
          <a:lstStyle/>
          <a:p>
            <a:pPr algn="l"/>
            <a:r>
              <a:rPr lang="tr-TR" sz="4000" dirty="0"/>
              <a:t>Standart Alt Bölümler Tablosu</a:t>
            </a:r>
          </a:p>
          <a:p>
            <a:pPr algn="l"/>
            <a:r>
              <a:rPr lang="tr-TR" sz="4000" dirty="0"/>
              <a:t>Coğrafik Alan Tablosu</a:t>
            </a:r>
          </a:p>
          <a:p>
            <a:pPr algn="l"/>
            <a:r>
              <a:rPr lang="tr-TR" sz="4000" dirty="0"/>
              <a:t>Edebiyat Alt Bölüm Tablosu</a:t>
            </a:r>
          </a:p>
          <a:p>
            <a:pPr algn="l"/>
            <a:r>
              <a:rPr lang="tr-TR" sz="4000" dirty="0"/>
              <a:t>Dil Alt Bölüm Tablosu</a:t>
            </a:r>
          </a:p>
          <a:p>
            <a:pPr algn="l"/>
            <a:r>
              <a:rPr lang="tr-TR" sz="4000" dirty="0"/>
              <a:t>Diller Tablosu</a:t>
            </a:r>
          </a:p>
          <a:p>
            <a:pPr algn="l"/>
            <a:r>
              <a:rPr lang="tr-TR" dirty="0"/>
              <a:t>	</a:t>
            </a:r>
            <a:endParaRPr lang="tr-TR" dirty="0" smtClean="0"/>
          </a:p>
          <a:p>
            <a:r>
              <a:rPr lang="tr-TR" dirty="0"/>
              <a:t>	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2303252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6339</TotalTime>
  <Words>346</Words>
  <Application>Microsoft Office PowerPoint</Application>
  <PresentationFormat>Geniş ekran</PresentationFormat>
  <Paragraphs>73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Office Theme</vt:lpstr>
      <vt:lpstr>Ofis Teması</vt:lpstr>
      <vt:lpstr>Sınıflama</vt:lpstr>
      <vt:lpstr>Sınıflama</vt:lpstr>
      <vt:lpstr>Sınıflama</vt:lpstr>
      <vt:lpstr>Sınıflama</vt:lpstr>
      <vt:lpstr>Sınıflama</vt:lpstr>
      <vt:lpstr>Sınıflama</vt:lpstr>
      <vt:lpstr> Sınıflama sistemi: Yardımcı Tablolar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Mustafa BAYTER</dc:creator>
  <cp:lastModifiedBy>Doğan ATILGAN</cp:lastModifiedBy>
  <cp:revision>358</cp:revision>
  <dcterms:created xsi:type="dcterms:W3CDTF">2014-11-20T14:17:10Z</dcterms:created>
  <dcterms:modified xsi:type="dcterms:W3CDTF">2020-05-30T13:25:27Z</dcterms:modified>
</cp:coreProperties>
</file>