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65" r:id="rId6"/>
    <p:sldId id="266"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07226D89-7467-479E-BB01-ABE5F39E9041}"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335626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7226D89-7467-479E-BB01-ABE5F39E9041}"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27718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7226D89-7467-479E-BB01-ABE5F39E9041}"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276503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Başlık, Metin ve Küçük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609600"/>
            <a:ext cx="10363200" cy="1143000"/>
          </a:xfrm>
        </p:spPr>
        <p:txBody>
          <a:bodyPr/>
          <a:lstStyle/>
          <a:p>
            <a:r>
              <a:rPr lang="tr-TR"/>
              <a:t>Asıl başlık stili için tıklatın</a:t>
            </a:r>
          </a:p>
        </p:txBody>
      </p:sp>
      <p:sp>
        <p:nvSpPr>
          <p:cNvPr id="3" name="2 Metin Yer Tutucusu"/>
          <p:cNvSpPr>
            <a:spLocks noGrp="1"/>
          </p:cNvSpPr>
          <p:nvPr>
            <p:ph type="body" sz="half" idx="1"/>
          </p:nvPr>
        </p:nvSpPr>
        <p:spPr>
          <a:xfrm>
            <a:off x="914400" y="1981200"/>
            <a:ext cx="508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Küçük Resim Yer Tutucusu"/>
          <p:cNvSpPr>
            <a:spLocks noGrp="1"/>
          </p:cNvSpPr>
          <p:nvPr>
            <p:ph type="clipArt" sz="half" idx="2"/>
          </p:nvPr>
        </p:nvSpPr>
        <p:spPr>
          <a:xfrm>
            <a:off x="6197600" y="1981200"/>
            <a:ext cx="5080000" cy="4114800"/>
          </a:xfrm>
        </p:spPr>
        <p:txBody>
          <a:bodyPr/>
          <a:lstStyle/>
          <a:p>
            <a:endParaRPr lang="tr-TR"/>
          </a:p>
        </p:txBody>
      </p:sp>
      <p:sp>
        <p:nvSpPr>
          <p:cNvPr id="5" name="4 Veri Yer Tutucusu"/>
          <p:cNvSpPr>
            <a:spLocks noGrp="1"/>
          </p:cNvSpPr>
          <p:nvPr>
            <p:ph type="dt" sz="half" idx="10"/>
          </p:nvPr>
        </p:nvSpPr>
        <p:spPr>
          <a:xfrm>
            <a:off x="914400" y="6248400"/>
            <a:ext cx="2540000" cy="457200"/>
          </a:xfrm>
        </p:spPr>
        <p:txBody>
          <a:bodyPr/>
          <a:lstStyle>
            <a:lvl1pPr>
              <a:defRPr/>
            </a:lvl1pPr>
          </a:lstStyle>
          <a:p>
            <a:endParaRPr lang="tr-TR"/>
          </a:p>
        </p:txBody>
      </p:sp>
      <p:sp>
        <p:nvSpPr>
          <p:cNvPr id="6" name="5 Altbilgi Yer Tutucusu"/>
          <p:cNvSpPr>
            <a:spLocks noGrp="1"/>
          </p:cNvSpPr>
          <p:nvPr>
            <p:ph type="ftr" sz="quarter" idx="11"/>
          </p:nvPr>
        </p:nvSpPr>
        <p:spPr>
          <a:xfrm>
            <a:off x="4165600" y="6248400"/>
            <a:ext cx="3860800" cy="45720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8400"/>
            <a:ext cx="2540000" cy="457200"/>
          </a:xfrm>
        </p:spPr>
        <p:txBody>
          <a:bodyPr/>
          <a:lstStyle>
            <a:lvl1pPr>
              <a:defRPr/>
            </a:lvl1pPr>
          </a:lstStyle>
          <a:p>
            <a:fld id="{43E521D2-FFD9-450C-A54E-76E48A40E570}" type="slidenum">
              <a:rPr lang="tr-TR"/>
              <a:pPr/>
              <a:t>‹#›</a:t>
            </a:fld>
            <a:endParaRPr lang="tr-TR"/>
          </a:p>
        </p:txBody>
      </p:sp>
    </p:spTree>
    <p:extLst>
      <p:ext uri="{BB962C8B-B14F-4D97-AF65-F5344CB8AC3E}">
        <p14:creationId xmlns:p14="http://schemas.microsoft.com/office/powerpoint/2010/main" val="37328811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Başlık ve Metin Üzerind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92100"/>
            <a:ext cx="10972800" cy="1384300"/>
          </a:xfrm>
        </p:spPr>
        <p:txBody>
          <a:bodyPr/>
          <a:lstStyle/>
          <a:p>
            <a:r>
              <a:rPr lang="tr-TR"/>
              <a:t>Asıl başlık stili için tıklatın</a:t>
            </a:r>
          </a:p>
        </p:txBody>
      </p:sp>
      <p:sp>
        <p:nvSpPr>
          <p:cNvPr id="3" name="2 İçerik Yer Tutucusu"/>
          <p:cNvSpPr>
            <a:spLocks noGrp="1"/>
          </p:cNvSpPr>
          <p:nvPr>
            <p:ph sz="half" idx="1"/>
          </p:nvPr>
        </p:nvSpPr>
        <p:spPr>
          <a:xfrm>
            <a:off x="609600" y="1905000"/>
            <a:ext cx="10972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0" y="4038600"/>
            <a:ext cx="10972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a:xfrm>
            <a:off x="609600" y="6245225"/>
            <a:ext cx="2844800" cy="476250"/>
          </a:xfrm>
        </p:spPr>
        <p:txBody>
          <a:bodyPr/>
          <a:lstStyle>
            <a:lvl1pPr>
              <a:defRPr/>
            </a:lvl1pPr>
          </a:lstStyle>
          <a:p>
            <a:endParaRPr lang="tr-TR"/>
          </a:p>
        </p:txBody>
      </p:sp>
      <p:sp>
        <p:nvSpPr>
          <p:cNvPr id="6" name="5 Altbilgi Yer Tutucusu"/>
          <p:cNvSpPr>
            <a:spLocks noGrp="1"/>
          </p:cNvSpPr>
          <p:nvPr>
            <p:ph type="ftr" sz="quarter" idx="11"/>
          </p:nvPr>
        </p:nvSpPr>
        <p:spPr>
          <a:xfrm>
            <a:off x="4165600" y="6245225"/>
            <a:ext cx="3860800" cy="47625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5225"/>
            <a:ext cx="2844800" cy="476250"/>
          </a:xfrm>
        </p:spPr>
        <p:txBody>
          <a:bodyPr/>
          <a:lstStyle>
            <a:lvl1pPr>
              <a:defRPr/>
            </a:lvl1pPr>
          </a:lstStyle>
          <a:p>
            <a:fld id="{489936B6-F9D3-424A-B615-1E562D4CEAC1}" type="slidenum">
              <a:rPr lang="tr-TR"/>
              <a:pPr/>
              <a:t>‹#›</a:t>
            </a:fld>
            <a:endParaRPr lang="tr-TR"/>
          </a:p>
        </p:txBody>
      </p:sp>
    </p:spTree>
    <p:extLst>
      <p:ext uri="{BB962C8B-B14F-4D97-AF65-F5344CB8AC3E}">
        <p14:creationId xmlns:p14="http://schemas.microsoft.com/office/powerpoint/2010/main" val="54716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7226D89-7467-479E-BB01-ABE5F39E9041}"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67135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07226D89-7467-479E-BB01-ABE5F39E9041}"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298337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7226D89-7467-479E-BB01-ABE5F39E9041}"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52420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7226D89-7467-479E-BB01-ABE5F39E9041}" type="datetimeFigureOut">
              <a:rPr lang="tr-TR" smtClean="0"/>
              <a:t>30.03.2021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77423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7226D89-7467-479E-BB01-ABE5F39E9041}" type="datetimeFigureOut">
              <a:rPr lang="tr-TR" smtClean="0"/>
              <a:t>30.03.2021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221791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7226D89-7467-479E-BB01-ABE5F39E9041}" type="datetimeFigureOut">
              <a:rPr lang="tr-TR" smtClean="0"/>
              <a:t>30.03.2021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303438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7226D89-7467-479E-BB01-ABE5F39E9041}"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299443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7226D89-7467-479E-BB01-ABE5F39E9041}"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58C35C-8507-4D92-9A1B-903E81488658}" type="slidenum">
              <a:rPr lang="tr-TR" smtClean="0"/>
              <a:t>‹#›</a:t>
            </a:fld>
            <a:endParaRPr lang="tr-TR"/>
          </a:p>
        </p:txBody>
      </p:sp>
    </p:spTree>
    <p:extLst>
      <p:ext uri="{BB962C8B-B14F-4D97-AF65-F5344CB8AC3E}">
        <p14:creationId xmlns:p14="http://schemas.microsoft.com/office/powerpoint/2010/main" val="420993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26D89-7467-479E-BB01-ABE5F39E9041}" type="datetimeFigureOut">
              <a:rPr lang="tr-TR" smtClean="0"/>
              <a:t>30.03.2021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8C35C-8507-4D92-9A1B-903E81488658}" type="slidenum">
              <a:rPr lang="tr-TR" smtClean="0"/>
              <a:t>‹#›</a:t>
            </a:fld>
            <a:endParaRPr lang="tr-TR"/>
          </a:p>
        </p:txBody>
      </p:sp>
    </p:spTree>
    <p:extLst>
      <p:ext uri="{BB962C8B-B14F-4D97-AF65-F5344CB8AC3E}">
        <p14:creationId xmlns:p14="http://schemas.microsoft.com/office/powerpoint/2010/main" val="17871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icrp.org/ICRP_84_Pregnancy_s.pps" TargetMode="External"/><Relationship Id="rId2" Type="http://schemas.openxmlformats.org/officeDocument/2006/relationships/hyperlink" Target="http://www.taek.gov.tr/"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Radyasyondan korunma</a:t>
            </a:r>
            <a:endParaRPr lang="tr-TR" dirty="0"/>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352905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noGrp="1" noChangeArrowheads="1"/>
          </p:cNvSpPr>
          <p:nvPr>
            <p:ph type="title" idx="4294967295"/>
          </p:nvPr>
        </p:nvSpPr>
        <p:spPr>
          <a:xfrm>
            <a:off x="1991544" y="692697"/>
            <a:ext cx="7848872" cy="288033"/>
          </a:xfrm>
        </p:spPr>
        <p:txBody>
          <a:bodyPr rtlCol="0">
            <a:normAutofit fontScale="90000"/>
          </a:bodyPr>
          <a:lstStyle/>
          <a:p>
            <a:pPr algn="ctr">
              <a:defRPr/>
            </a:pPr>
            <a:r>
              <a:rPr lang="tr-TR" sz="3200" b="1" dirty="0"/>
              <a:t>KİŞİSEL KORUNMA</a:t>
            </a:r>
          </a:p>
        </p:txBody>
      </p:sp>
      <p:sp>
        <p:nvSpPr>
          <p:cNvPr id="71683" name="Rectangle 3"/>
          <p:cNvSpPr>
            <a:spLocks noGrp="1" noChangeArrowheads="1"/>
          </p:cNvSpPr>
          <p:nvPr>
            <p:ph idx="4294967295"/>
          </p:nvPr>
        </p:nvSpPr>
        <p:spPr>
          <a:xfrm>
            <a:off x="2135560" y="1124744"/>
            <a:ext cx="7920880" cy="3672409"/>
          </a:xfrm>
        </p:spPr>
        <p:txBody>
          <a:bodyPr>
            <a:normAutofit fontScale="77500" lnSpcReduction="20000"/>
          </a:bodyPr>
          <a:lstStyle/>
          <a:p>
            <a:pPr>
              <a:lnSpc>
                <a:spcPct val="80000"/>
              </a:lnSpc>
              <a:buFont typeface="Wingdings" panose="05000000000000000000" pitchFamily="2" charset="2"/>
              <a:buNone/>
            </a:pPr>
            <a:r>
              <a:rPr lang="tr-TR" altLang="tr-TR" sz="3200" b="1" dirty="0">
                <a:solidFill>
                  <a:schemeClr val="accent1"/>
                </a:solidFill>
              </a:rPr>
              <a:t>   DOZİMETRELER</a:t>
            </a:r>
          </a:p>
          <a:p>
            <a:pPr algn="just">
              <a:lnSpc>
                <a:spcPct val="80000"/>
              </a:lnSpc>
            </a:pPr>
            <a:r>
              <a:rPr lang="tr-TR" altLang="tr-TR" dirty="0" err="1"/>
              <a:t>Dozimetreler</a:t>
            </a:r>
            <a:r>
              <a:rPr lang="tr-TR" altLang="tr-TR" dirty="0"/>
              <a:t> çalışma önlüğünün üst cebine, yakaya veya kemere takılmalı. </a:t>
            </a:r>
          </a:p>
          <a:p>
            <a:pPr algn="just">
              <a:lnSpc>
                <a:spcPct val="80000"/>
              </a:lnSpc>
            </a:pPr>
            <a:r>
              <a:rPr lang="tr-TR" altLang="tr-TR" dirty="0"/>
              <a:t>Kullanım sırasında </a:t>
            </a:r>
            <a:r>
              <a:rPr lang="tr-TR" altLang="tr-TR" dirty="0" err="1"/>
              <a:t>dozimetrenin</a:t>
            </a:r>
            <a:r>
              <a:rPr lang="tr-TR" altLang="tr-TR" dirty="0"/>
              <a:t> vücuda temas eden yüzü arka yüz olmalı ve </a:t>
            </a:r>
            <a:r>
              <a:rPr lang="tr-TR" altLang="tr-TR" dirty="0" err="1"/>
              <a:t>dozimetrenin</a:t>
            </a:r>
            <a:r>
              <a:rPr lang="tr-TR" altLang="tr-TR" dirty="0"/>
              <a:t> önüne herhangi bir cisim (kalem, isimlik vb.) gelmemeli</a:t>
            </a:r>
          </a:p>
          <a:p>
            <a:pPr algn="just">
              <a:lnSpc>
                <a:spcPct val="80000"/>
              </a:lnSpc>
            </a:pPr>
            <a:r>
              <a:rPr lang="en-AU" altLang="tr-TR" dirty="0" err="1"/>
              <a:t>Üstünde</a:t>
            </a:r>
            <a:r>
              <a:rPr lang="en-AU" altLang="tr-TR" dirty="0"/>
              <a:t> </a:t>
            </a:r>
            <a:r>
              <a:rPr lang="en-AU" altLang="tr-TR" dirty="0" err="1"/>
              <a:t>ismi</a:t>
            </a:r>
            <a:r>
              <a:rPr lang="en-AU" altLang="tr-TR" dirty="0"/>
              <a:t> </a:t>
            </a:r>
            <a:r>
              <a:rPr lang="en-AU" altLang="tr-TR" dirty="0" err="1"/>
              <a:t>yazılı</a:t>
            </a:r>
            <a:r>
              <a:rPr lang="en-AU" altLang="tr-TR" dirty="0"/>
              <a:t> </a:t>
            </a:r>
            <a:r>
              <a:rPr lang="en-AU" altLang="tr-TR" dirty="0" err="1"/>
              <a:t>olan</a:t>
            </a:r>
            <a:r>
              <a:rPr lang="en-AU" altLang="tr-TR" dirty="0"/>
              <a:t> </a:t>
            </a:r>
            <a:r>
              <a:rPr lang="en-AU" altLang="tr-TR" dirty="0" err="1"/>
              <a:t>kişi</a:t>
            </a:r>
            <a:r>
              <a:rPr lang="en-AU" altLang="tr-TR" dirty="0"/>
              <a:t> </a:t>
            </a:r>
            <a:r>
              <a:rPr lang="en-AU" altLang="tr-TR" dirty="0" err="1"/>
              <a:t>dışında</a:t>
            </a:r>
            <a:r>
              <a:rPr lang="en-AU" altLang="tr-TR" dirty="0"/>
              <a:t> </a:t>
            </a:r>
            <a:r>
              <a:rPr lang="en-AU" altLang="tr-TR" dirty="0" err="1"/>
              <a:t>kimse</a:t>
            </a:r>
            <a:r>
              <a:rPr lang="en-AU" altLang="tr-TR" dirty="0"/>
              <a:t> </a:t>
            </a:r>
            <a:r>
              <a:rPr lang="en-AU" altLang="tr-TR" dirty="0" err="1"/>
              <a:t>kullan</a:t>
            </a:r>
            <a:r>
              <a:rPr lang="tr-TR" altLang="tr-TR" dirty="0"/>
              <a:t>mamalı,</a:t>
            </a:r>
          </a:p>
          <a:p>
            <a:pPr algn="just">
              <a:lnSpc>
                <a:spcPct val="80000"/>
              </a:lnSpc>
            </a:pPr>
            <a:r>
              <a:rPr lang="en-AU" altLang="tr-TR" dirty="0"/>
              <a:t>Direk </a:t>
            </a:r>
            <a:r>
              <a:rPr lang="en-AU" altLang="tr-TR" dirty="0" err="1"/>
              <a:t>radyasyon</a:t>
            </a:r>
            <a:r>
              <a:rPr lang="en-AU" altLang="tr-TR" dirty="0"/>
              <a:t> </a:t>
            </a:r>
            <a:r>
              <a:rPr lang="en-AU" altLang="tr-TR" dirty="0" err="1"/>
              <a:t>ışınına</a:t>
            </a:r>
            <a:r>
              <a:rPr lang="en-AU" altLang="tr-TR" dirty="0"/>
              <a:t> </a:t>
            </a:r>
            <a:r>
              <a:rPr lang="en-AU" altLang="tr-TR" dirty="0" err="1"/>
              <a:t>maruz</a:t>
            </a:r>
            <a:r>
              <a:rPr lang="en-AU" altLang="tr-TR" dirty="0"/>
              <a:t> </a:t>
            </a:r>
            <a:r>
              <a:rPr lang="en-AU" altLang="tr-TR" dirty="0" err="1"/>
              <a:t>bırakılmamalı</a:t>
            </a:r>
            <a:r>
              <a:rPr lang="tr-TR" altLang="tr-TR" dirty="0"/>
              <a:t>,</a:t>
            </a:r>
          </a:p>
          <a:p>
            <a:pPr algn="just">
              <a:lnSpc>
                <a:spcPct val="80000"/>
              </a:lnSpc>
            </a:pPr>
            <a:r>
              <a:rPr lang="en-AU" altLang="tr-TR" dirty="0" err="1"/>
              <a:t>Nem</a:t>
            </a:r>
            <a:r>
              <a:rPr lang="en-AU" altLang="tr-TR" dirty="0"/>
              <a:t> </a:t>
            </a:r>
            <a:r>
              <a:rPr lang="en-AU" altLang="tr-TR" dirty="0" err="1"/>
              <a:t>ve</a:t>
            </a:r>
            <a:r>
              <a:rPr lang="en-AU" altLang="tr-TR" dirty="0"/>
              <a:t> </a:t>
            </a:r>
            <a:r>
              <a:rPr lang="en-AU" altLang="tr-TR" dirty="0" err="1"/>
              <a:t>sıcaktan</a:t>
            </a:r>
            <a:r>
              <a:rPr lang="en-AU" altLang="tr-TR" dirty="0"/>
              <a:t> </a:t>
            </a:r>
            <a:r>
              <a:rPr lang="en-AU" altLang="tr-TR" dirty="0" err="1"/>
              <a:t>korunmalı</a:t>
            </a:r>
            <a:r>
              <a:rPr lang="tr-TR" altLang="tr-TR" dirty="0"/>
              <a:t>, y</a:t>
            </a:r>
            <a:r>
              <a:rPr lang="en-AU" altLang="tr-TR" dirty="0" err="1"/>
              <a:t>ıkanmamalı</a:t>
            </a:r>
            <a:r>
              <a:rPr lang="tr-TR" altLang="tr-TR" dirty="0"/>
              <a:t>,</a:t>
            </a:r>
          </a:p>
          <a:p>
            <a:pPr algn="just">
              <a:lnSpc>
                <a:spcPct val="80000"/>
              </a:lnSpc>
            </a:pPr>
            <a:r>
              <a:rPr lang="tr-TR" altLang="tr-TR" dirty="0"/>
              <a:t>Çalışma sırasında kurşun önlük giyiliyorsa, tüm vücut dozunun ölçülebilmesi için </a:t>
            </a:r>
            <a:r>
              <a:rPr lang="tr-TR" altLang="tr-TR" dirty="0" err="1"/>
              <a:t>dozimetre</a:t>
            </a:r>
            <a:r>
              <a:rPr lang="tr-TR" altLang="tr-TR" dirty="0"/>
              <a:t> kurşun önlüğün altına takılmalıdır.</a:t>
            </a:r>
          </a:p>
          <a:p>
            <a:pPr algn="just">
              <a:lnSpc>
                <a:spcPct val="80000"/>
              </a:lnSpc>
            </a:pPr>
            <a:r>
              <a:rPr lang="tr-TR" altLang="tr-TR" dirty="0"/>
              <a:t> </a:t>
            </a:r>
            <a:r>
              <a:rPr lang="en-AU" altLang="tr-TR" dirty="0" err="1"/>
              <a:t>Hiçbir</a:t>
            </a:r>
            <a:r>
              <a:rPr lang="en-AU" altLang="tr-TR" dirty="0"/>
              <a:t> </a:t>
            </a:r>
            <a:r>
              <a:rPr lang="en-AU" altLang="tr-TR" dirty="0" err="1"/>
              <a:t>neden</a:t>
            </a:r>
            <a:r>
              <a:rPr lang="en-AU" altLang="tr-TR" dirty="0"/>
              <a:t> yada </a:t>
            </a:r>
            <a:r>
              <a:rPr lang="en-AU" altLang="tr-TR" dirty="0" err="1"/>
              <a:t>mazeretle</a:t>
            </a:r>
            <a:r>
              <a:rPr lang="en-AU" altLang="tr-TR" dirty="0"/>
              <a:t> </a:t>
            </a:r>
            <a:r>
              <a:rPr lang="en-AU" altLang="tr-TR" dirty="0" err="1"/>
              <a:t>başkasının</a:t>
            </a:r>
            <a:r>
              <a:rPr lang="en-AU" altLang="tr-TR" dirty="0"/>
              <a:t> </a:t>
            </a:r>
            <a:r>
              <a:rPr lang="en-AU" altLang="tr-TR" dirty="0" err="1"/>
              <a:t>dozimetresi</a:t>
            </a:r>
            <a:r>
              <a:rPr lang="en-AU" altLang="tr-TR" dirty="0"/>
              <a:t> </a:t>
            </a:r>
            <a:r>
              <a:rPr lang="en-AU" altLang="tr-TR" dirty="0" err="1"/>
              <a:t>kullanılmamalı</a:t>
            </a:r>
            <a:r>
              <a:rPr lang="tr-TR" altLang="tr-TR" dirty="0"/>
              <a:t>.</a:t>
            </a:r>
            <a:endParaRPr lang="en-AU" altLang="tr-TR" dirty="0"/>
          </a:p>
          <a:p>
            <a:pPr algn="just">
              <a:lnSpc>
                <a:spcPct val="80000"/>
              </a:lnSpc>
            </a:pPr>
            <a:endParaRPr lang="tr-TR" altLang="tr-TR" sz="1600" dirty="0"/>
          </a:p>
          <a:p>
            <a:pPr algn="just">
              <a:lnSpc>
                <a:spcPct val="80000"/>
              </a:lnSpc>
              <a:buFont typeface="Wingdings" panose="05000000000000000000" pitchFamily="2" charset="2"/>
              <a:buNone/>
            </a:pPr>
            <a:endParaRPr lang="tr-TR" altLang="tr-TR" sz="1600" dirty="0"/>
          </a:p>
          <a:p>
            <a:pPr>
              <a:lnSpc>
                <a:spcPct val="80000"/>
              </a:lnSpc>
              <a:buFont typeface="Wingdings" panose="05000000000000000000" pitchFamily="2" charset="2"/>
              <a:buNone/>
            </a:pPr>
            <a:endParaRPr lang="tr-TR" altLang="tr-TR" sz="1600" dirty="0"/>
          </a:p>
          <a:p>
            <a:pPr>
              <a:lnSpc>
                <a:spcPct val="80000"/>
              </a:lnSpc>
            </a:pPr>
            <a:endParaRPr lang="tr-TR" altLang="tr-TR" sz="1600" dirty="0"/>
          </a:p>
        </p:txBody>
      </p:sp>
      <p:pic>
        <p:nvPicPr>
          <p:cNvPr id="4" name="Resim 3"/>
          <p:cNvPicPr>
            <a:picLocks noChangeAspect="1"/>
          </p:cNvPicPr>
          <p:nvPr/>
        </p:nvPicPr>
        <p:blipFill>
          <a:blip r:embed="rId2"/>
          <a:stretch>
            <a:fillRect/>
          </a:stretch>
        </p:blipFill>
        <p:spPr>
          <a:xfrm>
            <a:off x="3143672" y="4811502"/>
            <a:ext cx="2376264" cy="1324818"/>
          </a:xfrm>
          <a:prstGeom prst="rect">
            <a:avLst/>
          </a:prstGeom>
        </p:spPr>
      </p:pic>
      <p:pic>
        <p:nvPicPr>
          <p:cNvPr id="5" name="Resim 4"/>
          <p:cNvPicPr>
            <a:picLocks noChangeAspect="1"/>
          </p:cNvPicPr>
          <p:nvPr/>
        </p:nvPicPr>
        <p:blipFill>
          <a:blip r:embed="rId3"/>
          <a:stretch>
            <a:fillRect/>
          </a:stretch>
        </p:blipFill>
        <p:spPr>
          <a:xfrm>
            <a:off x="6096000" y="4825838"/>
            <a:ext cx="2376264" cy="1324818"/>
          </a:xfrm>
          <a:prstGeom prst="rect">
            <a:avLst/>
          </a:prstGeom>
        </p:spPr>
      </p:pic>
    </p:spTree>
    <p:extLst>
      <p:ext uri="{BB962C8B-B14F-4D97-AF65-F5344CB8AC3E}">
        <p14:creationId xmlns:p14="http://schemas.microsoft.com/office/powerpoint/2010/main" val="395274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6" name="Rectangle 2"/>
          <p:cNvSpPr>
            <a:spLocks noGrp="1" noChangeArrowheads="1"/>
          </p:cNvSpPr>
          <p:nvPr>
            <p:ph type="title" idx="4294967295"/>
          </p:nvPr>
        </p:nvSpPr>
        <p:spPr>
          <a:xfrm>
            <a:off x="2711624" y="765176"/>
            <a:ext cx="7056784" cy="987425"/>
          </a:xfrm>
        </p:spPr>
        <p:txBody>
          <a:bodyPr>
            <a:normAutofit fontScale="90000"/>
          </a:bodyPr>
          <a:lstStyle/>
          <a:p>
            <a:r>
              <a:rPr lang="tr-TR" sz="3600" b="1" dirty="0"/>
              <a:t> </a:t>
            </a:r>
            <a:r>
              <a:rPr lang="tr-TR" sz="3100" b="1" dirty="0"/>
              <a:t>RADYASYONDAN KORUNMA</a:t>
            </a:r>
            <a:br>
              <a:rPr lang="tr-TR" sz="3100" b="1" dirty="0"/>
            </a:br>
            <a:r>
              <a:rPr lang="tr-TR" sz="3100" b="1" dirty="0"/>
              <a:t> (</a:t>
            </a:r>
            <a:r>
              <a:rPr lang="en-US" sz="3100" b="1" dirty="0">
                <a:cs typeface="Arial" pitchFamily="34" charset="0"/>
              </a:rPr>
              <a:t>MONİTORİNG</a:t>
            </a:r>
            <a:r>
              <a:rPr lang="tr-TR" sz="3100" b="1" dirty="0"/>
              <a:t>)</a:t>
            </a:r>
          </a:p>
        </p:txBody>
      </p:sp>
      <p:sp>
        <p:nvSpPr>
          <p:cNvPr id="431107" name="Rectangle 3"/>
          <p:cNvSpPr>
            <a:spLocks noGrp="1" noChangeArrowheads="1"/>
          </p:cNvSpPr>
          <p:nvPr>
            <p:ph idx="4294967295"/>
          </p:nvPr>
        </p:nvSpPr>
        <p:spPr>
          <a:xfrm>
            <a:off x="2063552" y="1844675"/>
            <a:ext cx="7920880" cy="4176613"/>
          </a:xfrm>
        </p:spPr>
        <p:txBody>
          <a:bodyPr>
            <a:normAutofit fontScale="92500" lnSpcReduction="20000"/>
          </a:bodyPr>
          <a:lstStyle/>
          <a:p>
            <a:pPr eaLnBrk="1" hangingPunct="1">
              <a:lnSpc>
                <a:spcPct val="90000"/>
              </a:lnSpc>
              <a:spcBef>
                <a:spcPct val="0"/>
              </a:spcBef>
              <a:buFontTx/>
              <a:buNone/>
            </a:pPr>
            <a:r>
              <a:rPr lang="tr-TR" sz="2000" b="1" dirty="0">
                <a:solidFill>
                  <a:schemeClr val="bg2"/>
                </a:solidFill>
                <a:latin typeface="Arial" pitchFamily="34" charset="0"/>
              </a:rPr>
              <a:t>  </a:t>
            </a:r>
            <a:endParaRPr lang="tr-TR" b="1" dirty="0">
              <a:solidFill>
                <a:schemeClr val="bg2"/>
              </a:solidFill>
              <a:latin typeface="Arial" pitchFamily="34" charset="0"/>
            </a:endParaRPr>
          </a:p>
          <a:p>
            <a:pPr algn="just" eaLnBrk="1" hangingPunct="1">
              <a:lnSpc>
                <a:spcPct val="90000"/>
              </a:lnSpc>
              <a:spcBef>
                <a:spcPct val="0"/>
              </a:spcBef>
              <a:buFontTx/>
              <a:buNone/>
            </a:pPr>
            <a:r>
              <a:rPr lang="tr-TR" b="1" dirty="0">
                <a:solidFill>
                  <a:schemeClr val="bg2"/>
                </a:solidFill>
                <a:latin typeface="Arial" pitchFamily="34" charset="0"/>
              </a:rPr>
              <a:t>    </a:t>
            </a:r>
            <a:r>
              <a:rPr lang="en-US" b="1" dirty="0">
                <a:latin typeface="+mj-lt"/>
                <a:cs typeface="Times New Roman" pitchFamily="18" charset="0"/>
              </a:rPr>
              <a:t>PERSONEL MON</a:t>
            </a:r>
            <a:r>
              <a:rPr lang="tr-TR" b="1" dirty="0">
                <a:latin typeface="+mj-lt"/>
              </a:rPr>
              <a:t>İ</a:t>
            </a:r>
            <a:r>
              <a:rPr lang="en-US" b="1" dirty="0">
                <a:latin typeface="+mj-lt"/>
                <a:cs typeface="Times New Roman" pitchFamily="18" charset="0"/>
              </a:rPr>
              <a:t>TOR</a:t>
            </a:r>
            <a:r>
              <a:rPr lang="tr-TR" b="1" dirty="0">
                <a:latin typeface="+mj-lt"/>
              </a:rPr>
              <a:t>İ</a:t>
            </a:r>
            <a:r>
              <a:rPr lang="en-US" b="1" dirty="0">
                <a:latin typeface="+mj-lt"/>
                <a:cs typeface="Times New Roman" pitchFamily="18" charset="0"/>
              </a:rPr>
              <a:t>NG H</a:t>
            </a:r>
            <a:r>
              <a:rPr lang="tr-TR" b="1" dirty="0">
                <a:latin typeface="+mj-lt"/>
              </a:rPr>
              <a:t>İ</a:t>
            </a:r>
            <a:r>
              <a:rPr lang="en-US" b="1" dirty="0">
                <a:latin typeface="+mj-lt"/>
                <a:cs typeface="Times New Roman" pitchFamily="18" charset="0"/>
              </a:rPr>
              <a:t>ZMET</a:t>
            </a:r>
            <a:r>
              <a:rPr lang="tr-TR" b="1" dirty="0">
                <a:latin typeface="+mj-lt"/>
              </a:rPr>
              <a:t>İ</a:t>
            </a:r>
            <a:r>
              <a:rPr lang="en-US" b="1" dirty="0">
                <a:latin typeface="+mj-lt"/>
                <a:cs typeface="Times New Roman" pitchFamily="18" charset="0"/>
              </a:rPr>
              <a:t>N</a:t>
            </a:r>
            <a:r>
              <a:rPr lang="tr-TR" b="1" dirty="0">
                <a:latin typeface="+mj-lt"/>
              </a:rPr>
              <a:t>İ</a:t>
            </a:r>
            <a:r>
              <a:rPr lang="en-US" b="1" dirty="0">
                <a:latin typeface="+mj-lt"/>
                <a:cs typeface="Times New Roman" pitchFamily="18" charset="0"/>
              </a:rPr>
              <a:t>N  AMAÇLARI </a:t>
            </a:r>
            <a:endParaRPr lang="tr-TR" b="1" dirty="0">
              <a:latin typeface="+mj-lt"/>
            </a:endParaRPr>
          </a:p>
          <a:p>
            <a:pPr algn="just" eaLnBrk="1" hangingPunct="1">
              <a:lnSpc>
                <a:spcPct val="90000"/>
              </a:lnSpc>
              <a:spcBef>
                <a:spcPct val="0"/>
              </a:spcBef>
              <a:buFontTx/>
              <a:buNone/>
            </a:pPr>
            <a:r>
              <a:rPr lang="tr-TR" dirty="0">
                <a:latin typeface="+mj-lt"/>
              </a:rPr>
              <a:t>   </a:t>
            </a: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P</a:t>
            </a:r>
            <a:r>
              <a:rPr lang="en-US" dirty="0" err="1">
                <a:latin typeface="+mj-lt"/>
                <a:cs typeface="Times New Roman" pitchFamily="18" charset="0"/>
              </a:rPr>
              <a:t>ersonelin</a:t>
            </a:r>
            <a:r>
              <a:rPr lang="en-US" dirty="0">
                <a:latin typeface="+mj-lt"/>
                <a:cs typeface="Times New Roman" pitchFamily="18" charset="0"/>
              </a:rPr>
              <a:t> </a:t>
            </a:r>
            <a:r>
              <a:rPr lang="en-US" dirty="0" err="1">
                <a:latin typeface="+mj-lt"/>
                <a:cs typeface="Times New Roman" pitchFamily="18" charset="0"/>
              </a:rPr>
              <a:t>maruz</a:t>
            </a:r>
            <a:r>
              <a:rPr lang="en-US" dirty="0">
                <a:latin typeface="+mj-lt"/>
                <a:cs typeface="Times New Roman" pitchFamily="18" charset="0"/>
              </a:rPr>
              <a:t> </a:t>
            </a:r>
            <a:r>
              <a:rPr lang="en-US" dirty="0" err="1">
                <a:latin typeface="+mj-lt"/>
                <a:cs typeface="Times New Roman" pitchFamily="18" charset="0"/>
              </a:rPr>
              <a:t>kald</a:t>
            </a:r>
            <a:r>
              <a:rPr lang="tr-TR" dirty="0">
                <a:latin typeface="+mj-lt"/>
              </a:rPr>
              <a:t>ı</a:t>
            </a:r>
            <a:r>
              <a:rPr lang="en-US" dirty="0">
                <a:latin typeface="+mj-lt"/>
                <a:cs typeface="Times New Roman" pitchFamily="18" charset="0"/>
              </a:rPr>
              <a:t>ğ</a:t>
            </a:r>
            <a:r>
              <a:rPr lang="tr-TR" dirty="0">
                <a:latin typeface="+mj-lt"/>
              </a:rPr>
              <a:t>ı</a:t>
            </a:r>
            <a:r>
              <a:rPr lang="en-US" dirty="0">
                <a:latin typeface="+mj-lt"/>
                <a:cs typeface="Times New Roman" pitchFamily="18" charset="0"/>
              </a:rPr>
              <a:t> </a:t>
            </a:r>
            <a:r>
              <a:rPr lang="en-US" dirty="0" err="1">
                <a:latin typeface="+mj-lt"/>
                <a:cs typeface="Times New Roman" pitchFamily="18" charset="0"/>
              </a:rPr>
              <a:t>ki</a:t>
            </a:r>
            <a:r>
              <a:rPr lang="tr-TR" dirty="0">
                <a:latin typeface="+mj-lt"/>
              </a:rPr>
              <a:t>ş</a:t>
            </a:r>
            <a:r>
              <a:rPr lang="en-US" dirty="0" err="1">
                <a:latin typeface="+mj-lt"/>
                <a:cs typeface="Times New Roman" pitchFamily="18" charset="0"/>
              </a:rPr>
              <a:t>isel</a:t>
            </a:r>
            <a:r>
              <a:rPr lang="en-US" dirty="0">
                <a:latin typeface="+mj-lt"/>
                <a:cs typeface="Times New Roman" pitchFamily="18" charset="0"/>
              </a:rPr>
              <a:t> </a:t>
            </a:r>
            <a:r>
              <a:rPr lang="en-US" dirty="0" err="1">
                <a:latin typeface="+mj-lt"/>
                <a:cs typeface="Times New Roman" pitchFamily="18" charset="0"/>
              </a:rPr>
              <a:t>radyasyon</a:t>
            </a:r>
            <a:r>
              <a:rPr lang="tr-TR" dirty="0">
                <a:latin typeface="+mj-lt"/>
              </a:rPr>
              <a:t> </a:t>
            </a:r>
            <a:r>
              <a:rPr lang="en-US" dirty="0" err="1">
                <a:latin typeface="+mj-lt"/>
                <a:cs typeface="Times New Roman" pitchFamily="18" charset="0"/>
              </a:rPr>
              <a:t>dozlar</a:t>
            </a:r>
            <a:r>
              <a:rPr lang="tr-TR" dirty="0">
                <a:latin typeface="+mj-lt"/>
              </a:rPr>
              <a:t>ı</a:t>
            </a:r>
            <a:r>
              <a:rPr lang="en-US" dirty="0">
                <a:latin typeface="+mj-lt"/>
                <a:cs typeface="Times New Roman" pitchFamily="18" charset="0"/>
              </a:rPr>
              <a:t>n</a:t>
            </a:r>
            <a:r>
              <a:rPr lang="tr-TR" dirty="0" err="1">
                <a:latin typeface="+mj-lt"/>
              </a:rPr>
              <a:t>ın</a:t>
            </a:r>
            <a:r>
              <a:rPr lang="tr-TR" dirty="0">
                <a:latin typeface="+mj-lt"/>
              </a:rPr>
              <a:t> </a:t>
            </a:r>
            <a:r>
              <a:rPr lang="en-US" dirty="0" err="1">
                <a:latin typeface="+mj-lt"/>
                <a:cs typeface="Times New Roman" pitchFamily="18" charset="0"/>
              </a:rPr>
              <a:t>maksimum</a:t>
            </a:r>
            <a:r>
              <a:rPr lang="en-US" dirty="0">
                <a:latin typeface="+mj-lt"/>
                <a:cs typeface="Times New Roman" pitchFamily="18" charset="0"/>
              </a:rPr>
              <a:t> </a:t>
            </a:r>
            <a:r>
              <a:rPr lang="en-US" dirty="0" err="1">
                <a:latin typeface="+mj-lt"/>
                <a:cs typeface="Times New Roman" pitchFamily="18" charset="0"/>
              </a:rPr>
              <a:t>müsaade</a:t>
            </a:r>
            <a:r>
              <a:rPr lang="en-US" dirty="0">
                <a:latin typeface="+mj-lt"/>
                <a:cs typeface="Times New Roman" pitchFamily="18" charset="0"/>
              </a:rPr>
              <a:t> </a:t>
            </a:r>
            <a:r>
              <a:rPr lang="en-US" dirty="0" err="1">
                <a:latin typeface="+mj-lt"/>
                <a:cs typeface="Times New Roman" pitchFamily="18" charset="0"/>
              </a:rPr>
              <a:t>edilen</a:t>
            </a:r>
            <a:r>
              <a:rPr lang="en-US" dirty="0">
                <a:latin typeface="+mj-lt"/>
                <a:cs typeface="Times New Roman" pitchFamily="18" charset="0"/>
              </a:rPr>
              <a:t> </a:t>
            </a:r>
            <a:r>
              <a:rPr lang="en-US" dirty="0" err="1">
                <a:latin typeface="+mj-lt"/>
                <a:cs typeface="Times New Roman" pitchFamily="18" charset="0"/>
              </a:rPr>
              <a:t>seviyenin</a:t>
            </a:r>
            <a:r>
              <a:rPr lang="en-US" dirty="0">
                <a:latin typeface="+mj-lt"/>
                <a:cs typeface="Times New Roman" pitchFamily="18" charset="0"/>
              </a:rPr>
              <a:t> alt</a:t>
            </a:r>
            <a:r>
              <a:rPr lang="tr-TR" dirty="0">
                <a:latin typeface="+mj-lt"/>
              </a:rPr>
              <a:t>ı</a:t>
            </a:r>
            <a:r>
              <a:rPr lang="en-US" dirty="0" err="1">
                <a:latin typeface="+mj-lt"/>
                <a:cs typeface="Times New Roman" pitchFamily="18" charset="0"/>
              </a:rPr>
              <a:t>nda</a:t>
            </a:r>
            <a:r>
              <a:rPr lang="tr-TR" dirty="0">
                <a:latin typeface="+mj-lt"/>
              </a:rPr>
              <a:t> </a:t>
            </a:r>
            <a:r>
              <a:rPr lang="en-US" dirty="0" err="1">
                <a:latin typeface="+mj-lt"/>
                <a:cs typeface="Times New Roman" pitchFamily="18" charset="0"/>
              </a:rPr>
              <a:t>tutulabilmesi</a:t>
            </a:r>
            <a:r>
              <a:rPr lang="en-US" dirty="0">
                <a:latin typeface="+mj-lt"/>
                <a:cs typeface="Times New Roman" pitchFamily="18" charset="0"/>
              </a:rPr>
              <a:t> </a:t>
            </a:r>
            <a:r>
              <a:rPr lang="en-US" dirty="0" err="1">
                <a:latin typeface="+mj-lt"/>
                <a:cs typeface="Times New Roman" pitchFamily="18" charset="0"/>
              </a:rPr>
              <a:t>için</a:t>
            </a:r>
            <a:r>
              <a:rPr lang="tr-TR" dirty="0">
                <a:latin typeface="+mj-lt"/>
              </a:rPr>
              <a:t>,</a:t>
            </a:r>
            <a:r>
              <a:rPr lang="en-US" dirty="0">
                <a:latin typeface="+mj-lt"/>
                <a:cs typeface="Times New Roman" pitchFamily="18" charset="0"/>
              </a:rPr>
              <a:t> </a:t>
            </a:r>
            <a:r>
              <a:rPr lang="tr-TR" dirty="0">
                <a:latin typeface="+mj-lt"/>
              </a:rPr>
              <a:t>alınan </a:t>
            </a:r>
            <a:r>
              <a:rPr lang="en-US" dirty="0" err="1">
                <a:latin typeface="+mj-lt"/>
                <a:cs typeface="Times New Roman" pitchFamily="18" charset="0"/>
              </a:rPr>
              <a:t>doz</a:t>
            </a:r>
            <a:r>
              <a:rPr lang="tr-TR" dirty="0" err="1">
                <a:latin typeface="+mj-lt"/>
              </a:rPr>
              <a:t>ları</a:t>
            </a:r>
            <a:r>
              <a:rPr lang="tr-TR" dirty="0">
                <a:latin typeface="+mj-lt"/>
              </a:rPr>
              <a:t> </a:t>
            </a:r>
            <a:r>
              <a:rPr lang="en-US" dirty="0" err="1">
                <a:latin typeface="+mj-lt"/>
                <a:cs typeface="Times New Roman" pitchFamily="18" charset="0"/>
              </a:rPr>
              <a:t>ölçmek</a:t>
            </a:r>
            <a:r>
              <a:rPr lang="en-US" dirty="0">
                <a:latin typeface="+mj-lt"/>
                <a:cs typeface="Times New Roman" pitchFamily="18" charset="0"/>
              </a:rPr>
              <a:t> </a:t>
            </a:r>
            <a:r>
              <a:rPr lang="tr-TR" dirty="0">
                <a:latin typeface="+mj-lt"/>
              </a:rPr>
              <a:t>v</a:t>
            </a:r>
            <a:r>
              <a:rPr lang="en-US" dirty="0">
                <a:latin typeface="+mj-lt"/>
                <a:cs typeface="Times New Roman" pitchFamily="18" charset="0"/>
              </a:rPr>
              <a:t>e</a:t>
            </a:r>
            <a:r>
              <a:rPr lang="tr-TR" dirty="0">
                <a:latin typeface="+mj-lt"/>
              </a:rPr>
              <a:t> </a:t>
            </a:r>
            <a:r>
              <a:rPr lang="en-US" dirty="0" err="1">
                <a:latin typeface="+mj-lt"/>
                <a:cs typeface="Times New Roman" pitchFamily="18" charset="0"/>
              </a:rPr>
              <a:t>kay</a:t>
            </a:r>
            <a:r>
              <a:rPr lang="tr-TR" dirty="0">
                <a:latin typeface="+mj-lt"/>
              </a:rPr>
              <a:t>ı</a:t>
            </a:r>
            <a:r>
              <a:rPr lang="en-US" dirty="0" err="1">
                <a:latin typeface="+mj-lt"/>
                <a:cs typeface="Times New Roman" pitchFamily="18" charset="0"/>
              </a:rPr>
              <a:t>tlar</a:t>
            </a:r>
            <a:r>
              <a:rPr lang="tr-TR" dirty="0">
                <a:latin typeface="+mj-lt"/>
              </a:rPr>
              <a:t>ı</a:t>
            </a:r>
            <a:r>
              <a:rPr lang="en-US" dirty="0">
                <a:latin typeface="+mj-lt"/>
                <a:cs typeface="Times New Roman" pitchFamily="18" charset="0"/>
              </a:rPr>
              <a:t>n</a:t>
            </a:r>
            <a:r>
              <a:rPr lang="tr-TR" dirty="0">
                <a:latin typeface="+mj-lt"/>
              </a:rPr>
              <a:t>ı</a:t>
            </a:r>
            <a:r>
              <a:rPr lang="en-US" dirty="0">
                <a:latin typeface="+mj-lt"/>
                <a:cs typeface="Times New Roman" pitchFamily="18" charset="0"/>
              </a:rPr>
              <a:t> </a:t>
            </a:r>
            <a:r>
              <a:rPr lang="en-US" dirty="0" err="1">
                <a:latin typeface="+mj-lt"/>
                <a:cs typeface="Times New Roman" pitchFamily="18" charset="0"/>
              </a:rPr>
              <a:t>tutmak</a:t>
            </a:r>
            <a:r>
              <a:rPr lang="en-US" dirty="0">
                <a:latin typeface="+mj-lt"/>
                <a:cs typeface="Times New Roman" pitchFamily="18" charset="0"/>
              </a:rPr>
              <a:t>,</a:t>
            </a:r>
          </a:p>
          <a:p>
            <a:pPr algn="just" eaLnBrk="1" hangingPunct="1">
              <a:lnSpc>
                <a:spcPct val="90000"/>
              </a:lnSpc>
              <a:spcBef>
                <a:spcPct val="0"/>
              </a:spcBef>
              <a:buClr>
                <a:srgbClr val="FF0000"/>
              </a:buClr>
              <a:buSzPct val="100000"/>
              <a:buFont typeface="Wingdings" panose="05000000000000000000" pitchFamily="2" charset="2"/>
              <a:buChar char="§"/>
            </a:pP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P</a:t>
            </a:r>
            <a:r>
              <a:rPr lang="en-US" dirty="0" err="1">
                <a:latin typeface="+mj-lt"/>
                <a:cs typeface="Arial" pitchFamily="34" charset="0"/>
              </a:rPr>
              <a:t>ersonele</a:t>
            </a:r>
            <a:r>
              <a:rPr lang="en-US" dirty="0">
                <a:latin typeface="+mj-lt"/>
                <a:cs typeface="Arial" pitchFamily="34" charset="0"/>
              </a:rPr>
              <a:t>, </a:t>
            </a:r>
            <a:r>
              <a:rPr lang="en-US" dirty="0" err="1">
                <a:latin typeface="+mj-lt"/>
                <a:cs typeface="Arial" pitchFamily="34" charset="0"/>
              </a:rPr>
              <a:t>radyasyon</a:t>
            </a:r>
            <a:r>
              <a:rPr lang="en-US" dirty="0">
                <a:latin typeface="+mj-lt"/>
                <a:cs typeface="Arial" pitchFamily="34" charset="0"/>
              </a:rPr>
              <a:t> </a:t>
            </a:r>
            <a:r>
              <a:rPr lang="en-US" dirty="0" err="1">
                <a:latin typeface="+mj-lt"/>
                <a:cs typeface="Arial" pitchFamily="34" charset="0"/>
              </a:rPr>
              <a:t>bakımından</a:t>
            </a:r>
            <a:r>
              <a:rPr lang="en-US" dirty="0">
                <a:latin typeface="+mj-lt"/>
                <a:cs typeface="Arial" pitchFamily="34" charset="0"/>
              </a:rPr>
              <a:t> </a:t>
            </a:r>
            <a:r>
              <a:rPr lang="en-US" dirty="0" err="1">
                <a:latin typeface="+mj-lt"/>
                <a:cs typeface="Arial" pitchFamily="34" charset="0"/>
              </a:rPr>
              <a:t>sağlığının</a:t>
            </a:r>
            <a:r>
              <a:rPr lang="tr-TR" dirty="0">
                <a:latin typeface="+mj-lt"/>
                <a:cs typeface="Arial" pitchFamily="34" charset="0"/>
              </a:rPr>
              <a:t> </a:t>
            </a:r>
            <a:r>
              <a:rPr lang="en-US" dirty="0" err="1">
                <a:latin typeface="+mj-lt"/>
                <a:cs typeface="Arial" pitchFamily="34" charset="0"/>
              </a:rPr>
              <a:t>korunduğu</a:t>
            </a:r>
            <a:r>
              <a:rPr lang="en-US" dirty="0">
                <a:latin typeface="+mj-lt"/>
                <a:cs typeface="Arial" pitchFamily="34" charset="0"/>
              </a:rPr>
              <a:t> </a:t>
            </a:r>
            <a:r>
              <a:rPr lang="en-US" dirty="0" err="1">
                <a:latin typeface="+mj-lt"/>
                <a:cs typeface="Arial" pitchFamily="34" charset="0"/>
              </a:rPr>
              <a:t>güven</a:t>
            </a:r>
            <a:r>
              <a:rPr lang="tr-TR" dirty="0" err="1">
                <a:latin typeface="+mj-lt"/>
              </a:rPr>
              <a:t>ces</a:t>
            </a:r>
            <a:r>
              <a:rPr lang="en-US" dirty="0" err="1">
                <a:latin typeface="+mj-lt"/>
                <a:cs typeface="Arial" pitchFamily="34" charset="0"/>
              </a:rPr>
              <a:t>ini</a:t>
            </a:r>
            <a:r>
              <a:rPr lang="en-US" dirty="0">
                <a:latin typeface="+mj-lt"/>
                <a:cs typeface="Arial" pitchFamily="34" charset="0"/>
              </a:rPr>
              <a:t> </a:t>
            </a:r>
            <a:r>
              <a:rPr lang="en-US" dirty="0" err="1">
                <a:latin typeface="+mj-lt"/>
                <a:cs typeface="Arial" pitchFamily="34" charset="0"/>
              </a:rPr>
              <a:t>vermek</a:t>
            </a:r>
            <a:r>
              <a:rPr lang="en-US" dirty="0">
                <a:latin typeface="+mj-lt"/>
                <a:cs typeface="Arial" pitchFamily="34" charset="0"/>
              </a:rPr>
              <a:t>,  </a:t>
            </a: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K</a:t>
            </a:r>
            <a:r>
              <a:rPr lang="en-US" dirty="0" err="1">
                <a:latin typeface="+mj-lt"/>
                <a:cs typeface="Times New Roman" pitchFamily="18" charset="0"/>
              </a:rPr>
              <a:t>urulu</a:t>
            </a:r>
            <a:r>
              <a:rPr lang="tr-TR" dirty="0">
                <a:latin typeface="+mj-lt"/>
              </a:rPr>
              <a:t>ş ve</a:t>
            </a:r>
            <a:r>
              <a:rPr lang="en-US" dirty="0">
                <a:latin typeface="+mj-lt"/>
                <a:cs typeface="Times New Roman" pitchFamily="18" charset="0"/>
              </a:rPr>
              <a:t> </a:t>
            </a:r>
            <a:r>
              <a:rPr lang="en-US" dirty="0" err="1">
                <a:latin typeface="+mj-lt"/>
                <a:cs typeface="Times New Roman" pitchFamily="18" charset="0"/>
              </a:rPr>
              <a:t>personel</a:t>
            </a:r>
            <a:r>
              <a:rPr lang="en-US" dirty="0">
                <a:latin typeface="+mj-lt"/>
                <a:cs typeface="Times New Roman" pitchFamily="18" charset="0"/>
              </a:rPr>
              <a:t> </a:t>
            </a:r>
            <a:r>
              <a:rPr lang="tr-TR" dirty="0">
                <a:latin typeface="+mj-lt"/>
              </a:rPr>
              <a:t>arasındaki</a:t>
            </a:r>
            <a:r>
              <a:rPr lang="en-US" dirty="0">
                <a:latin typeface="+mj-lt"/>
                <a:cs typeface="Times New Roman" pitchFamily="18" charset="0"/>
              </a:rPr>
              <a:t> </a:t>
            </a:r>
            <a:r>
              <a:rPr lang="en-US" dirty="0" err="1">
                <a:latin typeface="+mj-lt"/>
                <a:cs typeface="Times New Roman" pitchFamily="18" charset="0"/>
              </a:rPr>
              <a:t>fazla</a:t>
            </a:r>
            <a:r>
              <a:rPr lang="en-US" dirty="0">
                <a:latin typeface="+mj-lt"/>
                <a:cs typeface="Times New Roman" pitchFamily="18" charset="0"/>
              </a:rPr>
              <a:t> </a:t>
            </a:r>
            <a:r>
              <a:rPr lang="en-US" dirty="0" err="1">
                <a:latin typeface="+mj-lt"/>
                <a:cs typeface="Times New Roman" pitchFamily="18" charset="0"/>
              </a:rPr>
              <a:t>doz</a:t>
            </a:r>
            <a:r>
              <a:rPr lang="en-US" dirty="0">
                <a:latin typeface="+mj-lt"/>
                <a:cs typeface="Times New Roman" pitchFamily="18" charset="0"/>
              </a:rPr>
              <a:t> alma</a:t>
            </a:r>
            <a:r>
              <a:rPr lang="tr-TR" dirty="0">
                <a:latin typeface="+mj-lt"/>
                <a:cs typeface="Times New Roman" pitchFamily="18" charset="0"/>
              </a:rPr>
              <a:t> </a:t>
            </a:r>
            <a:r>
              <a:rPr lang="tr-TR" dirty="0">
                <a:latin typeface="+mj-lt"/>
              </a:rPr>
              <a:t>anlaşmazlıklarında </a:t>
            </a:r>
            <a:r>
              <a:rPr lang="en-US" dirty="0">
                <a:latin typeface="+mj-lt"/>
                <a:cs typeface="Times New Roman" pitchFamily="18" charset="0"/>
              </a:rPr>
              <a:t> </a:t>
            </a:r>
            <a:r>
              <a:rPr lang="en-US" dirty="0" err="1">
                <a:latin typeface="+mj-lt"/>
                <a:cs typeface="Times New Roman" pitchFamily="18" charset="0"/>
              </a:rPr>
              <a:t>kanuni</a:t>
            </a:r>
            <a:r>
              <a:rPr lang="en-US" dirty="0">
                <a:latin typeface="+mj-lt"/>
                <a:cs typeface="Times New Roman" pitchFamily="18" charset="0"/>
              </a:rPr>
              <a:t> </a:t>
            </a:r>
            <a:r>
              <a:rPr lang="tr-TR" dirty="0">
                <a:latin typeface="+mj-lt"/>
                <a:cs typeface="Times New Roman" pitchFamily="18" charset="0"/>
              </a:rPr>
              <a:t> </a:t>
            </a:r>
            <a:r>
              <a:rPr lang="en-US" dirty="0" err="1">
                <a:latin typeface="+mj-lt"/>
                <a:cs typeface="Times New Roman" pitchFamily="18" charset="0"/>
              </a:rPr>
              <a:t>koruma</a:t>
            </a:r>
            <a:r>
              <a:rPr lang="en-US" dirty="0">
                <a:latin typeface="+mj-lt"/>
                <a:cs typeface="Times New Roman" pitchFamily="18" charset="0"/>
              </a:rPr>
              <a:t> </a:t>
            </a:r>
            <a:r>
              <a:rPr lang="tr-TR" dirty="0">
                <a:latin typeface="+mj-lt"/>
              </a:rPr>
              <a:t>ol</a:t>
            </a:r>
            <a:r>
              <a:rPr lang="en-US" dirty="0">
                <a:latin typeface="+mj-lt"/>
                <a:cs typeface="Times New Roman" pitchFamily="18" charset="0"/>
              </a:rPr>
              <a:t>an</a:t>
            </a:r>
            <a:r>
              <a:rPr lang="tr-TR" dirty="0">
                <a:latin typeface="+mj-lt"/>
              </a:rPr>
              <a:t>ağı</a:t>
            </a:r>
            <a:r>
              <a:rPr lang="en-US" dirty="0">
                <a:latin typeface="+mj-lt"/>
                <a:cs typeface="Times New Roman" pitchFamily="18" charset="0"/>
              </a:rPr>
              <a:t> </a:t>
            </a:r>
            <a:r>
              <a:rPr lang="en-US" dirty="0" err="1">
                <a:latin typeface="+mj-lt"/>
                <a:cs typeface="Times New Roman" pitchFamily="18" charset="0"/>
              </a:rPr>
              <a:t>sağlamak</a:t>
            </a:r>
            <a:r>
              <a:rPr lang="en-US" dirty="0">
                <a:latin typeface="+mj-lt"/>
                <a:cs typeface="Times New Roman" pitchFamily="18" charset="0"/>
              </a:rPr>
              <a:t>.</a:t>
            </a:r>
            <a:r>
              <a:rPr lang="tr-TR" dirty="0">
                <a:latin typeface="+mj-lt"/>
                <a:cs typeface="Times New Roman" pitchFamily="18" charset="0"/>
              </a:rPr>
              <a:t> </a:t>
            </a:r>
            <a:r>
              <a:rPr lang="en-US" dirty="0">
                <a:latin typeface="+mj-lt"/>
                <a:cs typeface="Times New Roman" pitchFamily="18" charset="0"/>
              </a:rPr>
              <a:t> </a:t>
            </a:r>
            <a:endParaRPr lang="tr-TR" dirty="0">
              <a:latin typeface="+mj-lt"/>
            </a:endParaRPr>
          </a:p>
          <a:p>
            <a:pPr marL="0" indent="0" algn="just">
              <a:spcBef>
                <a:spcPct val="0"/>
              </a:spcBef>
              <a:buClr>
                <a:srgbClr val="FF0000"/>
              </a:buClr>
              <a:buSzPct val="100000"/>
              <a:buNone/>
            </a:pPr>
            <a:r>
              <a:rPr lang="en-US" dirty="0">
                <a:latin typeface="+mj-lt"/>
                <a:cs typeface="Arial" pitchFamily="34" charset="0"/>
              </a:rPr>
              <a:t>     </a:t>
            </a:r>
          </a:p>
          <a:p>
            <a:pPr marL="0" indent="0" algn="just">
              <a:spcBef>
                <a:spcPct val="0"/>
              </a:spcBef>
              <a:buClr>
                <a:srgbClr val="FF0000"/>
              </a:buClr>
              <a:buSzPct val="100000"/>
              <a:buNone/>
            </a:pPr>
            <a:endParaRPr lang="tr-TR" dirty="0">
              <a:latin typeface="+mj-lt"/>
            </a:endParaRPr>
          </a:p>
        </p:txBody>
      </p:sp>
    </p:spTree>
    <p:extLst>
      <p:ext uri="{BB962C8B-B14F-4D97-AF65-F5344CB8AC3E}">
        <p14:creationId xmlns:p14="http://schemas.microsoft.com/office/powerpoint/2010/main" val="42627622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8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135560" y="1340768"/>
            <a:ext cx="7992888" cy="3416320"/>
          </a:xfrm>
          <a:prstGeom prst="rect">
            <a:avLst/>
          </a:prstGeom>
        </p:spPr>
        <p:txBody>
          <a:bodyPr wrap="square">
            <a:spAutoFit/>
          </a:bodyPr>
          <a:lstStyle/>
          <a:p>
            <a:r>
              <a:rPr lang="tr-TR" sz="2400" b="1" dirty="0"/>
              <a:t>ALAN MONİTORİNG:</a:t>
            </a:r>
          </a:p>
          <a:p>
            <a:r>
              <a:rPr lang="tr-TR" sz="2400" dirty="0"/>
              <a:t>Alan </a:t>
            </a:r>
            <a:r>
              <a:rPr lang="tr-TR" sz="2400" dirty="0" err="1"/>
              <a:t>monitoringi</a:t>
            </a:r>
            <a:r>
              <a:rPr lang="tr-TR" sz="2400" dirty="0"/>
              <a:t>, radyasyonlu çalışma alanlarını, ölçümler alarak belirlemeyi ve belli periyotlarla izlemeyi amaçlar.</a:t>
            </a:r>
          </a:p>
          <a:p>
            <a:pPr marL="285750" indent="-285750">
              <a:buClr>
                <a:srgbClr val="FF0000"/>
              </a:buClr>
              <a:buFont typeface="Wingdings" panose="05000000000000000000" pitchFamily="2" charset="2"/>
              <a:buChar char="§"/>
            </a:pPr>
            <a:r>
              <a:rPr lang="tr-TR" sz="2400" dirty="0"/>
              <a:t>Radyasyon monitörleri sürekli çalışır durumda bırakılır;</a:t>
            </a:r>
          </a:p>
          <a:p>
            <a:pPr marL="285750" indent="-285750">
              <a:buClr>
                <a:srgbClr val="FF0000"/>
              </a:buClr>
              <a:buFont typeface="Wingdings" panose="05000000000000000000" pitchFamily="2" charset="2"/>
              <a:buChar char="§"/>
            </a:pPr>
            <a:r>
              <a:rPr lang="tr-TR" sz="2400" dirty="0"/>
              <a:t>Çalışma alanına yakın bir yere konmalı;</a:t>
            </a:r>
          </a:p>
          <a:p>
            <a:pPr marL="285750" indent="-285750">
              <a:buClr>
                <a:srgbClr val="FF0000"/>
              </a:buClr>
              <a:buFont typeface="Wingdings" panose="05000000000000000000" pitchFamily="2" charset="2"/>
              <a:buChar char="§"/>
            </a:pPr>
            <a:r>
              <a:rPr lang="tr-TR" sz="2400" dirty="0"/>
              <a:t>Radyasyon düzeyini sürekli kontrol etmeli;</a:t>
            </a:r>
          </a:p>
          <a:p>
            <a:pPr marL="285750" indent="-285750">
              <a:buClr>
                <a:srgbClr val="FF0000"/>
              </a:buClr>
              <a:buFont typeface="Wingdings" panose="05000000000000000000" pitchFamily="2" charset="2"/>
              <a:buChar char="§"/>
            </a:pPr>
            <a:r>
              <a:rPr lang="tr-TR" sz="2400" dirty="0"/>
              <a:t>Radyasyon düzeyi yükseldiğinde alarm vermelidir.</a:t>
            </a:r>
          </a:p>
          <a:p>
            <a:pPr marL="285750" indent="-285750">
              <a:buClr>
                <a:srgbClr val="FF0000"/>
              </a:buClr>
              <a:buFont typeface="Wingdings" panose="05000000000000000000" pitchFamily="2" charset="2"/>
              <a:buChar char="§"/>
            </a:pPr>
            <a:r>
              <a:rPr lang="tr-TR" sz="2400" dirty="0"/>
              <a:t>Önerilen sürelerde rutin kalite kontrol ve kalibrasyon testleri yapılmalıdır.</a:t>
            </a:r>
          </a:p>
        </p:txBody>
      </p:sp>
      <p:sp>
        <p:nvSpPr>
          <p:cNvPr id="4" name="Dikdörtgen 3"/>
          <p:cNvSpPr/>
          <p:nvPr/>
        </p:nvSpPr>
        <p:spPr>
          <a:xfrm>
            <a:off x="2495600" y="476673"/>
            <a:ext cx="6624736" cy="954107"/>
          </a:xfrm>
          <a:prstGeom prst="rect">
            <a:avLst/>
          </a:prstGeom>
        </p:spPr>
        <p:txBody>
          <a:bodyPr wrap="square">
            <a:spAutoFit/>
          </a:bodyPr>
          <a:lstStyle/>
          <a:p>
            <a:pPr algn="ctr"/>
            <a:r>
              <a:rPr lang="tr-TR" sz="2800" b="1" dirty="0"/>
              <a:t>  RADYASYONDAN KORUNMA</a:t>
            </a:r>
            <a:br>
              <a:rPr lang="tr-TR" sz="2800" b="1" dirty="0"/>
            </a:br>
            <a:r>
              <a:rPr lang="tr-TR" sz="2800" b="1" dirty="0"/>
              <a:t>     (</a:t>
            </a:r>
            <a:r>
              <a:rPr lang="en-US" sz="2800" b="1" dirty="0">
                <a:cs typeface="Arial" pitchFamily="34" charset="0"/>
              </a:rPr>
              <a:t>MONİTORİNG</a:t>
            </a:r>
            <a:r>
              <a:rPr lang="tr-TR" sz="2800" b="1" dirty="0"/>
              <a:t>)</a:t>
            </a:r>
            <a:endParaRPr lang="tr-TR" sz="2800" dirty="0"/>
          </a:p>
        </p:txBody>
      </p:sp>
      <p:pic>
        <p:nvPicPr>
          <p:cNvPr id="5" name="Resim 4"/>
          <p:cNvPicPr>
            <a:picLocks noChangeAspect="1"/>
          </p:cNvPicPr>
          <p:nvPr/>
        </p:nvPicPr>
        <p:blipFill>
          <a:blip r:embed="rId2"/>
          <a:stretch>
            <a:fillRect/>
          </a:stretch>
        </p:blipFill>
        <p:spPr>
          <a:xfrm>
            <a:off x="4223792" y="4357936"/>
            <a:ext cx="1800200" cy="1735216"/>
          </a:xfrm>
          <a:prstGeom prst="rect">
            <a:avLst/>
          </a:prstGeom>
        </p:spPr>
      </p:pic>
      <p:pic>
        <p:nvPicPr>
          <p:cNvPr id="6" name="Resim 5"/>
          <p:cNvPicPr>
            <a:picLocks noChangeAspect="1"/>
          </p:cNvPicPr>
          <p:nvPr/>
        </p:nvPicPr>
        <p:blipFill>
          <a:blip r:embed="rId3"/>
          <a:stretch>
            <a:fillRect/>
          </a:stretch>
        </p:blipFill>
        <p:spPr>
          <a:xfrm>
            <a:off x="8400256" y="4357936"/>
            <a:ext cx="1584176" cy="1735216"/>
          </a:xfrm>
          <a:prstGeom prst="rect">
            <a:avLst/>
          </a:prstGeom>
        </p:spPr>
      </p:pic>
      <p:pic>
        <p:nvPicPr>
          <p:cNvPr id="8" name="Resim 7"/>
          <p:cNvPicPr>
            <a:picLocks noChangeAspect="1"/>
          </p:cNvPicPr>
          <p:nvPr/>
        </p:nvPicPr>
        <p:blipFill>
          <a:blip r:embed="rId4"/>
          <a:stretch>
            <a:fillRect/>
          </a:stretch>
        </p:blipFill>
        <p:spPr>
          <a:xfrm>
            <a:off x="6312024" y="4357936"/>
            <a:ext cx="1800200" cy="1735216"/>
          </a:xfrm>
          <a:prstGeom prst="rect">
            <a:avLst/>
          </a:prstGeom>
        </p:spPr>
      </p:pic>
    </p:spTree>
    <p:extLst>
      <p:ext uri="{BB962C8B-B14F-4D97-AF65-F5344CB8AC3E}">
        <p14:creationId xmlns:p14="http://schemas.microsoft.com/office/powerpoint/2010/main" val="304772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8" name="Rectangle 2"/>
          <p:cNvSpPr>
            <a:spLocks noGrp="1" noChangeArrowheads="1"/>
          </p:cNvSpPr>
          <p:nvPr>
            <p:ph type="title" idx="4294967295"/>
          </p:nvPr>
        </p:nvSpPr>
        <p:spPr>
          <a:xfrm>
            <a:off x="4371976" y="533401"/>
            <a:ext cx="6296025" cy="87313"/>
          </a:xfrm>
        </p:spPr>
        <p:txBody>
          <a:bodyPr>
            <a:normAutofit fontScale="90000"/>
          </a:bodyPr>
          <a:lstStyle/>
          <a:p>
            <a:r>
              <a:rPr lang="tr-TR" sz="2600" b="1" dirty="0">
                <a:solidFill>
                  <a:schemeClr val="accent2"/>
                </a:solidFill>
                <a:latin typeface="Arial" pitchFamily="34" charset="0"/>
              </a:rPr>
              <a:t> </a:t>
            </a:r>
            <a:endParaRPr lang="tr-TR" sz="3600" b="1" dirty="0"/>
          </a:p>
        </p:txBody>
      </p:sp>
      <p:sp>
        <p:nvSpPr>
          <p:cNvPr id="454659" name="Rectangle 3"/>
          <p:cNvSpPr>
            <a:spLocks noGrp="1" noChangeArrowheads="1"/>
          </p:cNvSpPr>
          <p:nvPr>
            <p:ph idx="4294967295"/>
          </p:nvPr>
        </p:nvSpPr>
        <p:spPr>
          <a:xfrm>
            <a:off x="2135560" y="1056621"/>
            <a:ext cx="7848872" cy="4460612"/>
          </a:xfrm>
        </p:spPr>
        <p:txBody>
          <a:bodyPr>
            <a:noAutofit/>
          </a:bodyPr>
          <a:lstStyle/>
          <a:p>
            <a:pPr marL="0" indent="0">
              <a:buNone/>
            </a:pPr>
            <a:r>
              <a:rPr lang="tr-TR" sz="2000" b="1" dirty="0"/>
              <a:t>Radyasyonla çalışılan aktif alanlara giriş-çıkışlar kısıtlı olmalıdır.</a:t>
            </a:r>
          </a:p>
          <a:p>
            <a:pPr marL="0" indent="0">
              <a:buNone/>
            </a:pPr>
            <a:r>
              <a:rPr lang="tr-TR" sz="2000" b="1" dirty="0"/>
              <a:t>• Amaç:</a:t>
            </a:r>
          </a:p>
          <a:p>
            <a:pPr algn="just">
              <a:buClr>
                <a:srgbClr val="FF0000"/>
              </a:buClr>
              <a:buSzPct val="100000"/>
              <a:buFont typeface="Wingdings" panose="05000000000000000000" pitchFamily="2" charset="2"/>
              <a:buChar char="§"/>
            </a:pPr>
            <a:r>
              <a:rPr lang="tr-TR" sz="2000" dirty="0"/>
              <a:t>Bireylerin radyasyona ve radyoaktif maddelere yersiz </a:t>
            </a:r>
            <a:r>
              <a:rPr lang="tr-TR" sz="2000" dirty="0" err="1"/>
              <a:t>maruziyetlerini</a:t>
            </a:r>
            <a:r>
              <a:rPr lang="tr-TR" sz="2000" dirty="0"/>
              <a:t> engellemek </a:t>
            </a:r>
            <a:r>
              <a:rPr lang="tr-TR" sz="2000" dirty="0">
                <a:solidFill>
                  <a:srgbClr val="FF0000"/>
                </a:solidFill>
              </a:rPr>
              <a:t>(güvenlik)</a:t>
            </a:r>
          </a:p>
          <a:p>
            <a:pPr>
              <a:buClr>
                <a:srgbClr val="FF0000"/>
              </a:buClr>
              <a:buSzPct val="100000"/>
              <a:buFont typeface="Wingdings" panose="05000000000000000000" pitchFamily="2" charset="2"/>
              <a:buChar char="§"/>
            </a:pPr>
            <a:r>
              <a:rPr lang="tr-TR" sz="2000" dirty="0"/>
              <a:t>Radyoaktif maddeleri yetkili olmayan kişilerin erişimine kapatmak </a:t>
            </a:r>
            <a:r>
              <a:rPr lang="tr-TR" sz="2000" dirty="0">
                <a:solidFill>
                  <a:srgbClr val="FF0000"/>
                </a:solidFill>
              </a:rPr>
              <a:t>(emniyet)</a:t>
            </a:r>
          </a:p>
          <a:p>
            <a:pPr marL="0" indent="0" algn="just">
              <a:buNone/>
            </a:pPr>
            <a:r>
              <a:rPr lang="tr-TR" sz="2000" dirty="0">
                <a:latin typeface="+mj-lt"/>
                <a:cs typeface="Arial" pitchFamily="34" charset="0"/>
              </a:rPr>
              <a:t>Maruz kalınacak yıllık dozun 1 </a:t>
            </a:r>
            <a:r>
              <a:rPr lang="tr-TR" sz="2000" dirty="0" err="1">
                <a:latin typeface="+mj-lt"/>
                <a:cs typeface="Arial" pitchFamily="34" charset="0"/>
              </a:rPr>
              <a:t>mSv</a:t>
            </a:r>
            <a:r>
              <a:rPr lang="tr-TR" sz="2000" dirty="0">
                <a:latin typeface="+mj-lt"/>
                <a:cs typeface="Arial" pitchFamily="34" charset="0"/>
              </a:rPr>
              <a:t> değerini geçme olasılığı bulunan alanlar </a:t>
            </a:r>
            <a:r>
              <a:rPr lang="tr-TR" sz="2000" b="1" dirty="0">
                <a:solidFill>
                  <a:srgbClr val="FF0000"/>
                </a:solidFill>
                <a:latin typeface="+mj-lt"/>
                <a:cs typeface="Arial" pitchFamily="34" charset="0"/>
              </a:rPr>
              <a:t>radyasyon alanı</a:t>
            </a:r>
            <a:r>
              <a:rPr lang="tr-TR" sz="2000" dirty="0">
                <a:solidFill>
                  <a:srgbClr val="FF0000"/>
                </a:solidFill>
                <a:latin typeface="+mj-lt"/>
                <a:cs typeface="Arial" pitchFamily="34" charset="0"/>
              </a:rPr>
              <a:t> </a:t>
            </a:r>
            <a:r>
              <a:rPr lang="tr-TR" sz="2000" dirty="0">
                <a:latin typeface="+mj-lt"/>
                <a:cs typeface="Arial" pitchFamily="34" charset="0"/>
              </a:rPr>
              <a:t>olarak nitelendirilir ve radyasyon alanları radyasyon düzeylerine göre aşağıdaki şekilde sınıflandırılır:</a:t>
            </a:r>
            <a:endParaRPr lang="tr-TR" sz="2000" dirty="0">
              <a:latin typeface="+mj-lt"/>
            </a:endParaRPr>
          </a:p>
          <a:p>
            <a:pPr algn="just" eaLnBrk="1" hangingPunct="1">
              <a:lnSpc>
                <a:spcPct val="90000"/>
              </a:lnSpc>
              <a:spcBef>
                <a:spcPct val="50000"/>
              </a:spcBef>
              <a:buClr>
                <a:srgbClr val="FF0000"/>
              </a:buClr>
              <a:buFont typeface="Wingdings" panose="05000000000000000000" pitchFamily="2" charset="2"/>
              <a:buChar char="§"/>
            </a:pPr>
            <a:r>
              <a:rPr lang="tr-TR" sz="2000" dirty="0">
                <a:latin typeface="+mj-lt"/>
              </a:rPr>
              <a:t> </a:t>
            </a:r>
            <a:r>
              <a:rPr lang="tr-TR" sz="2000" b="1" dirty="0">
                <a:latin typeface="+mj-lt"/>
                <a:cs typeface="Arial" pitchFamily="34" charset="0"/>
              </a:rPr>
              <a:t>Denetimli Alanlar</a:t>
            </a:r>
            <a:endParaRPr lang="tr-TR" sz="2000" b="1" dirty="0">
              <a:latin typeface="+mj-lt"/>
            </a:endParaRPr>
          </a:p>
          <a:p>
            <a:pPr algn="just" eaLnBrk="1" hangingPunct="1">
              <a:lnSpc>
                <a:spcPct val="90000"/>
              </a:lnSpc>
              <a:spcBef>
                <a:spcPct val="50000"/>
              </a:spcBef>
              <a:buClr>
                <a:srgbClr val="FF0000"/>
              </a:buClr>
              <a:buFont typeface="Wingdings" panose="05000000000000000000" pitchFamily="2" charset="2"/>
              <a:buChar char="§"/>
            </a:pPr>
            <a:r>
              <a:rPr lang="tr-TR" sz="2000" b="1" dirty="0">
                <a:latin typeface="+mj-lt"/>
              </a:rPr>
              <a:t> </a:t>
            </a:r>
            <a:r>
              <a:rPr lang="tr-TR" sz="2000" b="1" dirty="0">
                <a:latin typeface="+mj-lt"/>
                <a:cs typeface="Arial" pitchFamily="34" charset="0"/>
              </a:rPr>
              <a:t>Gözetimli Alanlar </a:t>
            </a:r>
            <a:endParaRPr lang="tr-TR" sz="2000" b="1" dirty="0">
              <a:latin typeface="+mj-lt"/>
            </a:endParaRPr>
          </a:p>
          <a:p>
            <a:pPr marL="0" indent="0" algn="just">
              <a:spcBef>
                <a:spcPct val="50000"/>
              </a:spcBef>
              <a:buClr>
                <a:srgbClr val="FF0000"/>
              </a:buClr>
              <a:buNone/>
            </a:pPr>
            <a:r>
              <a:rPr lang="tr-TR" sz="2000" dirty="0">
                <a:latin typeface="+mj-lt"/>
              </a:rPr>
              <a:t>	</a:t>
            </a:r>
            <a:endParaRPr lang="tr-TR" sz="2000" b="1" dirty="0">
              <a:latin typeface="+mj-lt"/>
            </a:endParaRPr>
          </a:p>
          <a:p>
            <a:pPr algn="just" eaLnBrk="1" hangingPunct="1">
              <a:lnSpc>
                <a:spcPct val="90000"/>
              </a:lnSpc>
              <a:spcBef>
                <a:spcPct val="0"/>
              </a:spcBef>
              <a:buFontTx/>
              <a:buNone/>
            </a:pPr>
            <a:r>
              <a:rPr kumimoji="0" lang="tr-TR" b="1" dirty="0">
                <a:solidFill>
                  <a:schemeClr val="bg2"/>
                </a:solidFill>
                <a:latin typeface="Arial" pitchFamily="34" charset="0"/>
              </a:rPr>
              <a:t>  </a:t>
            </a:r>
          </a:p>
        </p:txBody>
      </p:sp>
      <p:sp>
        <p:nvSpPr>
          <p:cNvPr id="2" name="Dikdörtgen 1"/>
          <p:cNvSpPr/>
          <p:nvPr/>
        </p:nvSpPr>
        <p:spPr>
          <a:xfrm>
            <a:off x="2999656" y="533400"/>
            <a:ext cx="5976664" cy="523220"/>
          </a:xfrm>
          <a:prstGeom prst="rect">
            <a:avLst/>
          </a:prstGeom>
        </p:spPr>
        <p:txBody>
          <a:bodyPr wrap="square">
            <a:spAutoFit/>
          </a:bodyPr>
          <a:lstStyle/>
          <a:p>
            <a:pPr algn="ctr"/>
            <a:r>
              <a:rPr lang="tr-TR" sz="2800" b="1" dirty="0"/>
              <a:t>RADYASYON ALANLARI</a:t>
            </a: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881" y="4437112"/>
            <a:ext cx="5112569" cy="1872208"/>
          </a:xfrm>
          <a:prstGeom prst="rect">
            <a:avLst/>
          </a:prstGeom>
        </p:spPr>
      </p:pic>
    </p:spTree>
    <p:extLst>
      <p:ext uri="{BB962C8B-B14F-4D97-AF65-F5344CB8AC3E}">
        <p14:creationId xmlns:p14="http://schemas.microsoft.com/office/powerpoint/2010/main" val="5174969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p:cNvSpPr>
            <a:spLocks noGrp="1" noChangeArrowheads="1"/>
          </p:cNvSpPr>
          <p:nvPr>
            <p:ph type="title" idx="4294967295"/>
          </p:nvPr>
        </p:nvSpPr>
        <p:spPr>
          <a:xfrm>
            <a:off x="1524000" y="609601"/>
            <a:ext cx="7772400" cy="523875"/>
          </a:xfrm>
        </p:spPr>
        <p:txBody>
          <a:bodyPr/>
          <a:lstStyle/>
          <a:p>
            <a:r>
              <a:rPr lang="tr-TR" sz="2600" b="1" dirty="0">
                <a:solidFill>
                  <a:schemeClr val="accent2"/>
                </a:solidFill>
                <a:latin typeface="Arial" pitchFamily="34" charset="0"/>
              </a:rPr>
              <a:t>   </a:t>
            </a:r>
            <a:endParaRPr lang="tr-TR" sz="2800" b="1" dirty="0">
              <a:solidFill>
                <a:schemeClr val="accent2"/>
              </a:solidFill>
              <a:latin typeface="Arial" pitchFamily="34" charset="0"/>
            </a:endParaRPr>
          </a:p>
        </p:txBody>
      </p:sp>
      <p:sp>
        <p:nvSpPr>
          <p:cNvPr id="453635" name="Rectangle 3"/>
          <p:cNvSpPr>
            <a:spLocks noGrp="1" noChangeArrowheads="1"/>
          </p:cNvSpPr>
          <p:nvPr>
            <p:ph type="body" sz="half" idx="4294967295"/>
          </p:nvPr>
        </p:nvSpPr>
        <p:spPr>
          <a:xfrm>
            <a:off x="2135560" y="1717981"/>
            <a:ext cx="3960440" cy="3079444"/>
          </a:xfrm>
        </p:spPr>
        <p:txBody>
          <a:bodyPr>
            <a:normAutofit fontScale="25000" lnSpcReduction="20000"/>
          </a:bodyPr>
          <a:lstStyle/>
          <a:p>
            <a:pPr algn="just">
              <a:buClr>
                <a:srgbClr val="FF3300"/>
              </a:buClr>
              <a:buNone/>
              <a:tabLst>
                <a:tab pos="228600" algn="l"/>
              </a:tabLst>
            </a:pPr>
            <a:r>
              <a:rPr lang="tr-TR" sz="2400" b="1" dirty="0">
                <a:solidFill>
                  <a:schemeClr val="bg2"/>
                </a:solidFill>
                <a:latin typeface="Arial" pitchFamily="34" charset="0"/>
              </a:rPr>
              <a:t>             </a:t>
            </a:r>
            <a:r>
              <a:rPr lang="tr-TR" sz="8000" b="1" dirty="0">
                <a:latin typeface="+mj-lt"/>
                <a:cs typeface="Arial" pitchFamily="34" charset="0"/>
              </a:rPr>
              <a:t>Denetimli Alanlar</a:t>
            </a:r>
            <a:r>
              <a:rPr lang="tr-TR" sz="8000" b="1" dirty="0">
                <a:latin typeface="+mj-lt"/>
              </a:rPr>
              <a:t>: </a:t>
            </a:r>
          </a:p>
          <a:p>
            <a:pPr algn="just">
              <a:buClr>
                <a:srgbClr val="FF0000"/>
              </a:buClr>
              <a:buFont typeface="Wingdings" panose="05000000000000000000" pitchFamily="2" charset="2"/>
              <a:buChar char="§"/>
            </a:pPr>
            <a:r>
              <a:rPr lang="tr-TR" sz="8000" dirty="0"/>
              <a:t>Görevi gereği radyasyon ile çalışan kişilerin ardışık beş yılın ortalama yıllık doz sınırlarının 3/10’undan fazla radyasyon dozuna maruz kalabilecekleri alanlardır.</a:t>
            </a:r>
          </a:p>
          <a:p>
            <a:pPr algn="just">
              <a:buClr>
                <a:srgbClr val="FF0000"/>
              </a:buClr>
              <a:buFont typeface="Wingdings" panose="05000000000000000000" pitchFamily="2" charset="2"/>
              <a:buChar char="§"/>
            </a:pPr>
            <a:r>
              <a:rPr lang="tr-TR" sz="8000" dirty="0"/>
              <a:t>Radyasyon görevlilerinin giriş ve çıkışların özel denetime tabidir.</a:t>
            </a:r>
          </a:p>
          <a:p>
            <a:pPr algn="just">
              <a:buClr>
                <a:srgbClr val="FF0000"/>
              </a:buClr>
              <a:buFont typeface="Wingdings" panose="05000000000000000000" pitchFamily="2" charset="2"/>
              <a:buChar char="§"/>
            </a:pPr>
            <a:r>
              <a:rPr lang="tr-TR" sz="8000" dirty="0"/>
              <a:t>Çalışmalar radyasyondan korunma bakımından özel kurallara bağlıdır</a:t>
            </a:r>
            <a:r>
              <a:rPr lang="tr-TR" sz="7200" dirty="0"/>
              <a:t>.</a:t>
            </a:r>
            <a:endParaRPr lang="tr-TR" sz="7200" b="1" dirty="0">
              <a:latin typeface="+mj-lt"/>
            </a:endParaRPr>
          </a:p>
          <a:p>
            <a:pPr marL="0" indent="0" algn="just">
              <a:spcBef>
                <a:spcPct val="0"/>
              </a:spcBef>
              <a:buClr>
                <a:srgbClr val="FF0000"/>
              </a:buClr>
              <a:buNone/>
            </a:pPr>
            <a:r>
              <a:rPr lang="tr-TR" sz="7200" b="1" dirty="0">
                <a:latin typeface="+mj-lt"/>
              </a:rPr>
              <a:t>	</a:t>
            </a:r>
            <a:endParaRPr lang="en-US" sz="7200" dirty="0">
              <a:latin typeface="+mj-lt"/>
            </a:endParaRPr>
          </a:p>
          <a:p>
            <a:pPr marL="0" indent="0" algn="just">
              <a:spcBef>
                <a:spcPct val="0"/>
              </a:spcBef>
              <a:buNone/>
            </a:pPr>
            <a:endParaRPr lang="tr-TR" dirty="0">
              <a:solidFill>
                <a:schemeClr val="bg2"/>
              </a:solidFill>
              <a:latin typeface="Arial" pitchFamily="34" charset="0"/>
            </a:endParaRPr>
          </a:p>
        </p:txBody>
      </p:sp>
      <p:sp>
        <p:nvSpPr>
          <p:cNvPr id="3" name="Dikdörtgen 2"/>
          <p:cNvSpPr/>
          <p:nvPr/>
        </p:nvSpPr>
        <p:spPr>
          <a:xfrm>
            <a:off x="3185616" y="609332"/>
            <a:ext cx="5888411" cy="584775"/>
          </a:xfrm>
          <a:prstGeom prst="rect">
            <a:avLst/>
          </a:prstGeom>
        </p:spPr>
        <p:txBody>
          <a:bodyPr wrap="square">
            <a:spAutoFit/>
          </a:bodyPr>
          <a:lstStyle/>
          <a:p>
            <a:pPr algn="ctr"/>
            <a:r>
              <a:rPr lang="tr-TR" sz="3200" b="1" dirty="0"/>
              <a:t>RADYASYON ALANLARI</a:t>
            </a:r>
          </a:p>
        </p:txBody>
      </p:sp>
      <p:sp>
        <p:nvSpPr>
          <p:cNvPr id="4" name="Dikdörtgen 3"/>
          <p:cNvSpPr/>
          <p:nvPr/>
        </p:nvSpPr>
        <p:spPr>
          <a:xfrm>
            <a:off x="2347220" y="1133476"/>
            <a:ext cx="7565205" cy="830997"/>
          </a:xfrm>
          <a:prstGeom prst="rect">
            <a:avLst/>
          </a:prstGeom>
        </p:spPr>
        <p:txBody>
          <a:bodyPr wrap="square">
            <a:spAutoFit/>
          </a:bodyPr>
          <a:lstStyle/>
          <a:p>
            <a:r>
              <a:rPr lang="tr-TR" sz="2400" dirty="0"/>
              <a:t>Radyasyon alanları radyasyon düzeylerine göre sınıflandırılır.</a:t>
            </a:r>
          </a:p>
        </p:txBody>
      </p:sp>
      <p:sp>
        <p:nvSpPr>
          <p:cNvPr id="6" name="Dikdörtgen 5"/>
          <p:cNvSpPr/>
          <p:nvPr/>
        </p:nvSpPr>
        <p:spPr>
          <a:xfrm>
            <a:off x="6096000" y="1858799"/>
            <a:ext cx="3816424" cy="2862322"/>
          </a:xfrm>
          <a:prstGeom prst="rect">
            <a:avLst/>
          </a:prstGeom>
        </p:spPr>
        <p:txBody>
          <a:bodyPr wrap="square">
            <a:spAutoFit/>
          </a:bodyPr>
          <a:lstStyle/>
          <a:p>
            <a:r>
              <a:rPr lang="tr-TR" sz="2000" b="1" dirty="0"/>
              <a:t>    Gözetimli Alanlar</a:t>
            </a:r>
          </a:p>
          <a:p>
            <a:pPr marL="285750" indent="-285750" algn="just">
              <a:buClr>
                <a:srgbClr val="FF0000"/>
              </a:buClr>
              <a:buFont typeface="Wingdings" panose="05000000000000000000" pitchFamily="2" charset="2"/>
              <a:buChar char="§"/>
            </a:pPr>
            <a:r>
              <a:rPr lang="tr-TR" sz="2000" dirty="0"/>
              <a:t>Radyasyon görevlileri için yıllık doz sınırlarının 1/20 ’sinin aşılma      olasılığı olup, 3/10 ’unun aşılması      beklenmeyen alanlardır.</a:t>
            </a:r>
          </a:p>
          <a:p>
            <a:pPr marL="285750" indent="-285750" algn="just">
              <a:buClr>
                <a:srgbClr val="FF0000"/>
              </a:buClr>
              <a:buFont typeface="Wingdings" panose="05000000000000000000" pitchFamily="2" charset="2"/>
              <a:buChar char="§"/>
            </a:pPr>
            <a:r>
              <a:rPr lang="tr-TR" sz="2000" dirty="0"/>
              <a:t>Kişisel doz ölçümü gerekmez.</a:t>
            </a:r>
          </a:p>
          <a:p>
            <a:pPr marL="285750" indent="-285750" algn="just">
              <a:buClr>
                <a:srgbClr val="FF0000"/>
              </a:buClr>
              <a:buFont typeface="Wingdings" panose="05000000000000000000" pitchFamily="2" charset="2"/>
              <a:buChar char="§"/>
            </a:pPr>
            <a:r>
              <a:rPr lang="tr-TR" sz="2000" dirty="0"/>
              <a:t>Fakat çevresel radyasyonun      izlenmesini gerekir.</a:t>
            </a:r>
          </a:p>
        </p:txBody>
      </p:sp>
      <p:pic>
        <p:nvPicPr>
          <p:cNvPr id="9" name="Resim 8">
            <a:extLst>
              <a:ext uri="{FF2B5EF4-FFF2-40B4-BE49-F238E27FC236}">
                <a16:creationId xmlns:a16="http://schemas.microsoft.com/office/drawing/2014/main" id="{7FBA18F2-8E0A-474E-90DD-26EC69DD4834}"/>
              </a:ext>
            </a:extLst>
          </p:cNvPr>
          <p:cNvPicPr>
            <a:picLocks noChangeAspect="1"/>
          </p:cNvPicPr>
          <p:nvPr/>
        </p:nvPicPr>
        <p:blipFill>
          <a:blip r:embed="rId2"/>
          <a:stretch>
            <a:fillRect/>
          </a:stretch>
        </p:blipFill>
        <p:spPr>
          <a:xfrm>
            <a:off x="2567608" y="4838371"/>
            <a:ext cx="3384376" cy="1398941"/>
          </a:xfrm>
          <a:prstGeom prst="rect">
            <a:avLst/>
          </a:prstGeom>
        </p:spPr>
      </p:pic>
      <p:pic>
        <p:nvPicPr>
          <p:cNvPr id="10" name="Resim 9">
            <a:extLst>
              <a:ext uri="{FF2B5EF4-FFF2-40B4-BE49-F238E27FC236}">
                <a16:creationId xmlns:a16="http://schemas.microsoft.com/office/drawing/2014/main" id="{14E89841-8B0A-4710-80FB-9109259996D9}"/>
              </a:ext>
            </a:extLst>
          </p:cNvPr>
          <p:cNvPicPr>
            <a:picLocks noChangeAspect="1"/>
          </p:cNvPicPr>
          <p:nvPr/>
        </p:nvPicPr>
        <p:blipFill>
          <a:blip r:embed="rId3"/>
          <a:stretch>
            <a:fillRect/>
          </a:stretch>
        </p:blipFill>
        <p:spPr>
          <a:xfrm>
            <a:off x="6456040" y="4797425"/>
            <a:ext cx="3356554" cy="1439886"/>
          </a:xfrm>
          <a:prstGeom prst="rect">
            <a:avLst/>
          </a:prstGeom>
        </p:spPr>
      </p:pic>
    </p:spTree>
    <p:extLst>
      <p:ext uri="{BB962C8B-B14F-4D97-AF65-F5344CB8AC3E}">
        <p14:creationId xmlns:p14="http://schemas.microsoft.com/office/powerpoint/2010/main" val="2174385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53634"/>
                                        </p:tgtEl>
                                        <p:attrNameLst>
                                          <p:attrName>style.visibility</p:attrName>
                                        </p:attrNameLst>
                                      </p:cBhvr>
                                      <p:to>
                                        <p:strVal val="visible"/>
                                      </p:to>
                                    </p:set>
                                    <p:anim calcmode="lin" valueType="num">
                                      <p:cBhvr>
                                        <p:cTn id="7" dur="500" fill="hold"/>
                                        <p:tgtEl>
                                          <p:spTgt spid="453634"/>
                                        </p:tgtEl>
                                        <p:attrNameLst>
                                          <p:attrName>ppt_w</p:attrName>
                                        </p:attrNameLst>
                                      </p:cBhvr>
                                      <p:tavLst>
                                        <p:tav tm="0">
                                          <p:val>
                                            <p:strVal val="2/3*#ppt_w"/>
                                          </p:val>
                                        </p:tav>
                                        <p:tav tm="100000">
                                          <p:val>
                                            <p:strVal val="#ppt_w"/>
                                          </p:val>
                                        </p:tav>
                                      </p:tavLst>
                                    </p:anim>
                                    <p:anim calcmode="lin" valueType="num">
                                      <p:cBhvr>
                                        <p:cTn id="8" dur="500" fill="hold"/>
                                        <p:tgtEl>
                                          <p:spTgt spid="45363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2" name="Rectangle 2"/>
          <p:cNvSpPr>
            <a:spLocks noGrp="1" noChangeArrowheads="1"/>
          </p:cNvSpPr>
          <p:nvPr>
            <p:ph type="title" idx="4294967295"/>
          </p:nvPr>
        </p:nvSpPr>
        <p:spPr>
          <a:xfrm>
            <a:off x="1991546" y="533401"/>
            <a:ext cx="8064895" cy="1109663"/>
          </a:xfrm>
        </p:spPr>
        <p:txBody>
          <a:bodyPr>
            <a:normAutofit/>
          </a:bodyPr>
          <a:lstStyle/>
          <a:p>
            <a:r>
              <a:rPr lang="tr-TR" sz="2600" b="1" dirty="0">
                <a:solidFill>
                  <a:schemeClr val="accent2"/>
                </a:solidFill>
                <a:latin typeface="Arial" pitchFamily="34" charset="0"/>
              </a:rPr>
              <a:t> </a:t>
            </a:r>
            <a:r>
              <a:rPr lang="tr-TR" sz="2800" b="1" dirty="0"/>
              <a:t>RADYASYONDAN KORUNMA</a:t>
            </a:r>
            <a:br>
              <a:rPr lang="tr-TR" sz="2800" b="1" dirty="0"/>
            </a:br>
            <a:r>
              <a:rPr lang="tr-TR" sz="2800" b="1" dirty="0"/>
              <a:t> (</a:t>
            </a:r>
            <a:r>
              <a:rPr lang="en-US" sz="2800" b="1" dirty="0">
                <a:cs typeface="Arial" pitchFamily="34" charset="0"/>
              </a:rPr>
              <a:t>MONİTORİNG</a:t>
            </a:r>
            <a:r>
              <a:rPr lang="tr-TR" sz="2800" b="1" dirty="0"/>
              <a:t>)</a:t>
            </a:r>
          </a:p>
        </p:txBody>
      </p:sp>
      <p:sp>
        <p:nvSpPr>
          <p:cNvPr id="450563" name="Rectangle 3"/>
          <p:cNvSpPr>
            <a:spLocks noGrp="1" noChangeArrowheads="1"/>
          </p:cNvSpPr>
          <p:nvPr>
            <p:ph idx="4294967295"/>
          </p:nvPr>
        </p:nvSpPr>
        <p:spPr>
          <a:xfrm>
            <a:off x="2063552" y="1557339"/>
            <a:ext cx="8064896" cy="3671887"/>
          </a:xfrm>
        </p:spPr>
        <p:txBody>
          <a:bodyPr>
            <a:normAutofit fontScale="25000" lnSpcReduction="20000"/>
          </a:bodyPr>
          <a:lstStyle/>
          <a:p>
            <a:pPr eaLnBrk="1" hangingPunct="1">
              <a:lnSpc>
                <a:spcPct val="90000"/>
              </a:lnSpc>
              <a:spcBef>
                <a:spcPct val="0"/>
              </a:spcBef>
              <a:buFontTx/>
              <a:buNone/>
            </a:pPr>
            <a:r>
              <a:rPr lang="tr-TR" sz="2000" b="1" dirty="0">
                <a:solidFill>
                  <a:schemeClr val="bg2"/>
                </a:solidFill>
                <a:latin typeface="Arial" pitchFamily="34" charset="0"/>
              </a:rPr>
              <a:t>  </a:t>
            </a:r>
          </a:p>
          <a:p>
            <a:pPr marL="0" indent="0">
              <a:spcBef>
                <a:spcPct val="0"/>
              </a:spcBef>
              <a:buSzPct val="100000"/>
              <a:buNone/>
            </a:pPr>
            <a:r>
              <a:rPr lang="en-US" sz="7200" b="1" dirty="0" err="1">
                <a:latin typeface="+mj-lt"/>
                <a:cs typeface="Arial" pitchFamily="34" charset="0"/>
              </a:rPr>
              <a:t>Denetimli</a:t>
            </a:r>
            <a:r>
              <a:rPr lang="en-US" sz="7200" b="1" dirty="0">
                <a:latin typeface="+mj-lt"/>
                <a:cs typeface="Arial" pitchFamily="34" charset="0"/>
              </a:rPr>
              <a:t> </a:t>
            </a:r>
            <a:r>
              <a:rPr lang="en-US" sz="7200" b="1" dirty="0" err="1">
                <a:latin typeface="+mj-lt"/>
                <a:cs typeface="Arial" pitchFamily="34" charset="0"/>
              </a:rPr>
              <a:t>alan</a:t>
            </a:r>
            <a:r>
              <a:rPr lang="en-US" sz="7200" b="1" dirty="0">
                <a:latin typeface="+mj-lt"/>
                <a:cs typeface="Arial" pitchFamily="34" charset="0"/>
              </a:rPr>
              <a:t> </a:t>
            </a:r>
            <a:r>
              <a:rPr lang="en-US" sz="7200" b="1" dirty="0" err="1">
                <a:latin typeface="+mj-lt"/>
                <a:cs typeface="Arial" pitchFamily="34" charset="0"/>
              </a:rPr>
              <a:t>ve</a:t>
            </a:r>
            <a:r>
              <a:rPr lang="en-US" sz="7200" b="1" dirty="0">
                <a:latin typeface="+mj-lt"/>
                <a:cs typeface="Arial" pitchFamily="34" charset="0"/>
              </a:rPr>
              <a:t> </a:t>
            </a:r>
            <a:r>
              <a:rPr lang="en-US" sz="7200" b="1" dirty="0" err="1">
                <a:latin typeface="+mj-lt"/>
                <a:cs typeface="Arial" pitchFamily="34" charset="0"/>
              </a:rPr>
              <a:t>girişlerinde</a:t>
            </a:r>
            <a:r>
              <a:rPr lang="en-US" sz="7200" b="1" dirty="0">
                <a:latin typeface="+mj-lt"/>
                <a:cs typeface="Arial" pitchFamily="34" charset="0"/>
              </a:rPr>
              <a:t>:</a:t>
            </a:r>
            <a:endParaRPr lang="tr-TR" sz="7200" b="1" dirty="0">
              <a:latin typeface="+mj-lt"/>
              <a:cs typeface="Arial" pitchFamily="34" charset="0"/>
            </a:endParaRPr>
          </a:p>
          <a:p>
            <a:pPr algn="just">
              <a:lnSpc>
                <a:spcPct val="120000"/>
              </a:lnSpc>
              <a:spcBef>
                <a:spcPct val="50000"/>
              </a:spcBef>
              <a:buClr>
                <a:srgbClr val="FF0000"/>
              </a:buClr>
              <a:buSzPct val="100000"/>
              <a:buFont typeface="Wingdings" panose="05000000000000000000" pitchFamily="2" charset="2"/>
              <a:buChar char="§"/>
            </a:pPr>
            <a:r>
              <a:rPr lang="tr-TR" sz="7200" dirty="0">
                <a:latin typeface="+mj-lt"/>
                <a:cs typeface="Arial" pitchFamily="34" charset="0"/>
              </a:rPr>
              <a:t>Radyasyon alanı olduğunu gösteren temel radyasyon işaretleri</a:t>
            </a:r>
            <a:r>
              <a:rPr lang="tr-TR" sz="7200" dirty="0">
                <a:latin typeface="+mj-lt"/>
              </a:rPr>
              <a:t>,</a:t>
            </a:r>
            <a:r>
              <a:rPr lang="tr-TR" sz="7200" dirty="0">
                <a:latin typeface="+mj-lt"/>
                <a:cs typeface="Arial" pitchFamily="34" charset="0"/>
              </a:rPr>
              <a:t> </a:t>
            </a:r>
          </a:p>
          <a:p>
            <a:pPr algn="just">
              <a:lnSpc>
                <a:spcPct val="120000"/>
              </a:lnSpc>
              <a:spcBef>
                <a:spcPct val="50000"/>
              </a:spcBef>
              <a:buClr>
                <a:srgbClr val="FF0000"/>
              </a:buClr>
              <a:buSzPct val="100000"/>
              <a:buFont typeface="Wingdings" panose="05000000000000000000" pitchFamily="2" charset="2"/>
              <a:buChar char="§"/>
            </a:pPr>
            <a:r>
              <a:rPr lang="tr-TR" sz="7200" dirty="0">
                <a:latin typeface="+mj-lt"/>
                <a:cs typeface="Arial" pitchFamily="34" charset="0"/>
              </a:rPr>
              <a:t>Radyasyona maruz kalma tehlikesinin büyüklüğünü ve özelliklerini anlaşılabilir şekilde göstermek üzere gerekli bilgi, simge ve renkleri taşıyan işaretler, </a:t>
            </a:r>
            <a:endParaRPr lang="tr-TR" sz="7200" dirty="0">
              <a:latin typeface="+mj-lt"/>
            </a:endParaRPr>
          </a:p>
          <a:p>
            <a:pPr>
              <a:lnSpc>
                <a:spcPct val="120000"/>
              </a:lnSpc>
              <a:spcBef>
                <a:spcPct val="0"/>
              </a:spcBef>
              <a:buClr>
                <a:srgbClr val="FF0000"/>
              </a:buClr>
              <a:buSzPct val="100000"/>
              <a:buFont typeface="Wingdings" panose="05000000000000000000" pitchFamily="2" charset="2"/>
              <a:buChar char="§"/>
            </a:pPr>
            <a:r>
              <a:rPr lang="tr-TR" sz="7200" dirty="0">
                <a:latin typeface="+mj-lt"/>
              </a:rPr>
              <a:t>Koruyucu giysi ve araçlar kullanılması gerektiğini gösteren uyarı işaretleri,</a:t>
            </a:r>
          </a:p>
          <a:p>
            <a:pPr algn="just">
              <a:lnSpc>
                <a:spcPct val="120000"/>
              </a:lnSpc>
              <a:buClr>
                <a:srgbClr val="FF3300"/>
              </a:buClr>
              <a:buSzPct val="100000"/>
              <a:buFont typeface="Wingdings" panose="05000000000000000000" pitchFamily="2" charset="2"/>
              <a:buChar char="§"/>
              <a:tabLst>
                <a:tab pos="228600" algn="l"/>
              </a:tabLst>
            </a:pPr>
            <a:r>
              <a:rPr lang="tr-TR" sz="7200" dirty="0">
                <a:latin typeface="+mj-lt"/>
              </a:rPr>
              <a:t>Gerekli radyasyon ölçüm cihazları bulunmalı,</a:t>
            </a:r>
          </a:p>
          <a:p>
            <a:pPr algn="just">
              <a:lnSpc>
                <a:spcPct val="120000"/>
              </a:lnSpc>
              <a:buClr>
                <a:srgbClr val="FF3300"/>
              </a:buClr>
              <a:buSzPct val="100000"/>
              <a:buFont typeface="Wingdings" panose="05000000000000000000" pitchFamily="2" charset="2"/>
              <a:buChar char="§"/>
              <a:tabLst>
                <a:tab pos="228600" algn="l"/>
              </a:tabLst>
            </a:pPr>
            <a:endParaRPr lang="tr-TR" sz="7200" dirty="0">
              <a:latin typeface="+mj-lt"/>
            </a:endParaRPr>
          </a:p>
          <a:p>
            <a:pPr algn="just">
              <a:lnSpc>
                <a:spcPct val="120000"/>
              </a:lnSpc>
              <a:buClr>
                <a:srgbClr val="FF3300"/>
              </a:buClr>
              <a:buSzPct val="100000"/>
              <a:buFont typeface="Wingdings" panose="05000000000000000000" pitchFamily="2" charset="2"/>
              <a:buChar char="§"/>
              <a:tabLst>
                <a:tab pos="228600" algn="l"/>
              </a:tabLst>
            </a:pPr>
            <a:r>
              <a:rPr lang="tr-TR" sz="7200" dirty="0"/>
              <a:t>Kişisel </a:t>
            </a:r>
            <a:r>
              <a:rPr lang="tr-TR" sz="7200" dirty="0" err="1"/>
              <a:t>dozimetre</a:t>
            </a:r>
            <a:endParaRPr lang="tr-TR" sz="7200" dirty="0"/>
          </a:p>
          <a:p>
            <a:pPr algn="just">
              <a:lnSpc>
                <a:spcPct val="120000"/>
              </a:lnSpc>
              <a:buClr>
                <a:srgbClr val="FF3300"/>
              </a:buClr>
              <a:buSzPct val="100000"/>
              <a:buFont typeface="Wingdings" panose="05000000000000000000" pitchFamily="2" charset="2"/>
              <a:buChar char="§"/>
              <a:tabLst>
                <a:tab pos="228600" algn="l"/>
              </a:tabLst>
            </a:pPr>
            <a:r>
              <a:rPr lang="tr-TR" sz="7200" dirty="0">
                <a:latin typeface="+mj-lt"/>
              </a:rPr>
              <a:t>Görev yapanların hematolojik tetkikleri yılda en az bir kere yapılır.</a:t>
            </a:r>
          </a:p>
          <a:p>
            <a:pPr marL="0" indent="0">
              <a:spcBef>
                <a:spcPct val="50000"/>
              </a:spcBef>
              <a:buNone/>
            </a:pPr>
            <a:r>
              <a:rPr lang="en-US" sz="7200" b="1" i="1" dirty="0">
                <a:solidFill>
                  <a:prstClr val="black"/>
                </a:solidFill>
              </a:rPr>
              <a:t>Ziyaretçiler</a:t>
            </a:r>
            <a:r>
              <a:rPr lang="tr-TR" sz="7200" b="1" i="1" dirty="0">
                <a:solidFill>
                  <a:prstClr val="black"/>
                </a:solidFill>
              </a:rPr>
              <a:t>:</a:t>
            </a:r>
            <a:endParaRPr lang="en-US" sz="7200" b="1" i="1" dirty="0">
              <a:solidFill>
                <a:prstClr val="black"/>
              </a:solidFill>
            </a:endParaRPr>
          </a:p>
          <a:p>
            <a:pPr marL="0" indent="0" algn="just">
              <a:spcBef>
                <a:spcPct val="50000"/>
              </a:spcBef>
              <a:buNone/>
            </a:pPr>
            <a:r>
              <a:rPr lang="tr-TR" sz="7200" dirty="0">
                <a:solidFill>
                  <a:prstClr val="black"/>
                </a:solidFill>
              </a:rPr>
              <a:t>Ziyaretçiler denetimli alanlara kesinlikle, gözetimli alanlara ise radyasyon korunması sorumlusundan izin almadan giremezler. </a:t>
            </a:r>
            <a:endParaRPr lang="en-US" sz="7200" dirty="0">
              <a:solidFill>
                <a:prstClr val="black"/>
              </a:solidFill>
            </a:endParaRPr>
          </a:p>
          <a:p>
            <a:pPr marL="0" indent="0">
              <a:spcBef>
                <a:spcPct val="0"/>
              </a:spcBef>
              <a:buNone/>
            </a:pPr>
            <a:r>
              <a:rPr lang="tr-TR" sz="7200" dirty="0">
                <a:solidFill>
                  <a:prstClr val="black"/>
                </a:solidFill>
              </a:rPr>
              <a:t>     </a:t>
            </a:r>
          </a:p>
          <a:p>
            <a:pPr marL="0" indent="0" algn="just">
              <a:spcBef>
                <a:spcPct val="50000"/>
              </a:spcBef>
              <a:buClr>
                <a:srgbClr val="FF0000"/>
              </a:buClr>
              <a:buNone/>
            </a:pPr>
            <a:endParaRPr lang="en-US" sz="3200" dirty="0">
              <a:solidFill>
                <a:schemeClr val="bg2"/>
              </a:solidFill>
              <a:latin typeface="+mj-lt"/>
            </a:endParaRPr>
          </a:p>
          <a:p>
            <a:pPr eaLnBrk="1" hangingPunct="1">
              <a:lnSpc>
                <a:spcPct val="90000"/>
              </a:lnSpc>
              <a:spcBef>
                <a:spcPct val="0"/>
              </a:spcBef>
              <a:buFontTx/>
              <a:buNone/>
            </a:pPr>
            <a:r>
              <a:rPr lang="tr-TR" sz="2400" b="1" dirty="0">
                <a:solidFill>
                  <a:schemeClr val="bg2"/>
                </a:solidFill>
                <a:latin typeface="Arial" pitchFamily="34" charset="0"/>
              </a:rPr>
              <a:t> </a:t>
            </a:r>
          </a:p>
        </p:txBody>
      </p:sp>
    </p:spTree>
    <p:extLst>
      <p:ext uri="{BB962C8B-B14F-4D97-AF65-F5344CB8AC3E}">
        <p14:creationId xmlns:p14="http://schemas.microsoft.com/office/powerpoint/2010/main" val="8455962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79576" y="1124745"/>
            <a:ext cx="6102424" cy="646331"/>
          </a:xfrm>
          <a:prstGeom prst="rect">
            <a:avLst/>
          </a:prstGeom>
        </p:spPr>
        <p:txBody>
          <a:bodyPr wrap="square">
            <a:spAutoFit/>
          </a:bodyPr>
          <a:lstStyle/>
          <a:p>
            <a:pPr algn="just"/>
            <a:endParaRPr lang="tr-TR" dirty="0"/>
          </a:p>
          <a:p>
            <a:pPr algn="just" eaLnBrk="0" hangingPunct="0"/>
            <a:endParaRPr lang="tr-TR"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11" y="2708921"/>
            <a:ext cx="4176463" cy="180020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610" y="692696"/>
            <a:ext cx="4176464" cy="1873092"/>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90" y="3789041"/>
            <a:ext cx="2978620" cy="2301151"/>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844" y="4581129"/>
            <a:ext cx="4176463" cy="1535797"/>
          </a:xfrm>
          <a:prstGeom prst="rect">
            <a:avLst/>
          </a:prstGeom>
        </p:spPr>
      </p:pic>
      <p:pic>
        <p:nvPicPr>
          <p:cNvPr id="8" name="Resim 7"/>
          <p:cNvPicPr>
            <a:picLocks noChangeAspect="1"/>
          </p:cNvPicPr>
          <p:nvPr/>
        </p:nvPicPr>
        <p:blipFill>
          <a:blip r:embed="rId6"/>
          <a:stretch>
            <a:fillRect/>
          </a:stretch>
        </p:blipFill>
        <p:spPr>
          <a:xfrm>
            <a:off x="7085856" y="692696"/>
            <a:ext cx="2592288" cy="3384376"/>
          </a:xfrm>
          <a:prstGeom prst="rect">
            <a:avLst/>
          </a:prstGeom>
        </p:spPr>
      </p:pic>
    </p:spTree>
    <p:extLst>
      <p:ext uri="{BB962C8B-B14F-4D97-AF65-F5344CB8AC3E}">
        <p14:creationId xmlns:p14="http://schemas.microsoft.com/office/powerpoint/2010/main" val="1777897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024034" y="533400"/>
            <a:ext cx="6592246" cy="951384"/>
          </a:xfrm>
        </p:spPr>
        <p:txBody>
          <a:bodyPr>
            <a:normAutofit fontScale="90000"/>
          </a:bodyPr>
          <a:lstStyle/>
          <a:p>
            <a:r>
              <a:rPr lang="tr-TR" sz="2600" b="1" dirty="0">
                <a:solidFill>
                  <a:schemeClr val="accent2"/>
                </a:solidFill>
                <a:latin typeface="Arial" pitchFamily="34" charset="0"/>
              </a:rPr>
              <a:t/>
            </a:r>
            <a:br>
              <a:rPr lang="tr-TR" sz="2600" b="1" dirty="0">
                <a:solidFill>
                  <a:schemeClr val="accent2"/>
                </a:solidFill>
                <a:latin typeface="Arial" pitchFamily="34" charset="0"/>
              </a:rPr>
            </a:br>
            <a:r>
              <a:rPr lang="tr-TR" sz="4000" b="1" dirty="0"/>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6547" name="Rectangle 3"/>
          <p:cNvSpPr>
            <a:spLocks noGrp="1" noChangeArrowheads="1"/>
          </p:cNvSpPr>
          <p:nvPr>
            <p:ph type="body" sz="half" idx="1"/>
          </p:nvPr>
        </p:nvSpPr>
        <p:spPr>
          <a:xfrm>
            <a:off x="2024034" y="1412776"/>
            <a:ext cx="5368110" cy="4752528"/>
          </a:xfrm>
        </p:spPr>
        <p:txBody>
          <a:bodyPr>
            <a:normAutofit/>
          </a:bodyPr>
          <a:lstStyle/>
          <a:p>
            <a:pPr>
              <a:lnSpc>
                <a:spcPct val="90000"/>
              </a:lnSpc>
              <a:buFontTx/>
              <a:buNone/>
            </a:pPr>
            <a:r>
              <a:rPr lang="tr-TR" sz="2400" b="1" dirty="0">
                <a:latin typeface="+mj-lt"/>
              </a:rPr>
              <a:t>    </a:t>
            </a:r>
            <a:r>
              <a:rPr lang="tr-TR" sz="2000" b="1" dirty="0">
                <a:latin typeface="+mj-lt"/>
              </a:rPr>
              <a:t>Dış Radyasyon Tehlikelerinden  Korunmak</a:t>
            </a:r>
          </a:p>
          <a:p>
            <a:pPr>
              <a:lnSpc>
                <a:spcPct val="90000"/>
              </a:lnSpc>
              <a:buFontTx/>
              <a:buNone/>
            </a:pPr>
            <a:r>
              <a:rPr lang="tr-TR" sz="2000" b="1" dirty="0">
                <a:latin typeface="+mj-lt"/>
              </a:rPr>
              <a:t>     </a:t>
            </a:r>
            <a:r>
              <a:rPr lang="tr-TR" sz="3000" b="1" dirty="0">
                <a:solidFill>
                  <a:srgbClr val="FF0000"/>
                </a:solidFill>
                <a:latin typeface="+mj-lt"/>
              </a:rPr>
              <a:t>ZAMAN</a:t>
            </a:r>
          </a:p>
          <a:p>
            <a:pPr algn="just">
              <a:lnSpc>
                <a:spcPct val="90000"/>
              </a:lnSpc>
              <a:buNone/>
            </a:pPr>
            <a:r>
              <a:rPr lang="tr-TR" sz="2200" dirty="0">
                <a:latin typeface="+mj-lt"/>
              </a:rPr>
              <a:t>    Radyoaktif kaynağın yakınında ne kadar az zaman geçirilirse o kadar az doza maruz kalınır. </a:t>
            </a:r>
          </a:p>
          <a:p>
            <a:pPr algn="just">
              <a:lnSpc>
                <a:spcPct val="90000"/>
              </a:lnSpc>
              <a:buNone/>
            </a:pPr>
            <a:r>
              <a:rPr lang="tr-TR" sz="2200" b="1" dirty="0">
                <a:latin typeface="+mj-lt"/>
              </a:rPr>
              <a:t>    </a:t>
            </a:r>
            <a:endParaRPr lang="tr-TR" sz="2200" dirty="0">
              <a:latin typeface="+mj-lt"/>
            </a:endParaRPr>
          </a:p>
          <a:p>
            <a:pPr algn="just">
              <a:lnSpc>
                <a:spcPct val="90000"/>
              </a:lnSpc>
              <a:buNone/>
            </a:pPr>
            <a:r>
              <a:rPr lang="tr-TR" sz="2200" dirty="0">
                <a:latin typeface="+mj-lt"/>
              </a:rPr>
              <a:t>    Böylece, bir ölçüm cihazının 50 </a:t>
            </a:r>
            <a:r>
              <a:rPr lang="tr-TR" sz="2200" dirty="0" err="1">
                <a:latin typeface="+mj-lt"/>
              </a:rPr>
              <a:t>mSv</a:t>
            </a:r>
            <a:r>
              <a:rPr lang="tr-TR" sz="2200" dirty="0">
                <a:latin typeface="+mj-lt"/>
              </a:rPr>
              <a:t>/saat ’</a:t>
            </a:r>
            <a:r>
              <a:rPr lang="tr-TR" sz="2200" dirty="0" err="1">
                <a:latin typeface="+mj-lt"/>
              </a:rPr>
              <a:t>lik</a:t>
            </a:r>
            <a:r>
              <a:rPr lang="tr-TR" sz="2200" dirty="0">
                <a:latin typeface="+mj-lt"/>
              </a:rPr>
              <a:t> radyasyon dozunu gösterdiği bir bölgede kalınması halinde maruz kalınacak doz;</a:t>
            </a:r>
          </a:p>
          <a:p>
            <a:pPr algn="just">
              <a:lnSpc>
                <a:spcPct val="90000"/>
              </a:lnSpc>
              <a:buNone/>
            </a:pPr>
            <a:r>
              <a:rPr lang="tr-TR" sz="2200" dirty="0">
                <a:latin typeface="+mj-lt"/>
              </a:rPr>
              <a:t>     1 saatte 50 </a:t>
            </a:r>
            <a:r>
              <a:rPr lang="tr-TR" sz="2200" dirty="0" err="1">
                <a:latin typeface="+mj-lt"/>
              </a:rPr>
              <a:t>mSv</a:t>
            </a:r>
            <a:r>
              <a:rPr lang="tr-TR" sz="2200" dirty="0">
                <a:latin typeface="+mj-lt"/>
              </a:rPr>
              <a:t>, </a:t>
            </a:r>
          </a:p>
          <a:p>
            <a:pPr algn="just">
              <a:lnSpc>
                <a:spcPct val="90000"/>
              </a:lnSpc>
              <a:buNone/>
            </a:pPr>
            <a:r>
              <a:rPr lang="tr-TR" sz="2200" dirty="0">
                <a:latin typeface="+mj-lt"/>
              </a:rPr>
              <a:t>     2 saatte 100 </a:t>
            </a:r>
            <a:r>
              <a:rPr lang="tr-TR" sz="2200" dirty="0" err="1">
                <a:latin typeface="+mj-lt"/>
              </a:rPr>
              <a:t>mSv</a:t>
            </a:r>
            <a:r>
              <a:rPr lang="tr-TR" sz="2200" dirty="0">
                <a:latin typeface="+mj-lt"/>
              </a:rPr>
              <a:t>,             </a:t>
            </a:r>
          </a:p>
          <a:p>
            <a:pPr algn="just">
              <a:lnSpc>
                <a:spcPct val="90000"/>
              </a:lnSpc>
              <a:buNone/>
            </a:pPr>
            <a:r>
              <a:rPr lang="tr-TR" sz="2200" dirty="0">
                <a:latin typeface="+mj-lt"/>
              </a:rPr>
              <a:t>     3 saatte 150 </a:t>
            </a:r>
            <a:r>
              <a:rPr lang="tr-TR" sz="2200" dirty="0" err="1">
                <a:latin typeface="+mj-lt"/>
              </a:rPr>
              <a:t>mSv</a:t>
            </a:r>
            <a:r>
              <a:rPr lang="tr-TR" sz="2200" dirty="0">
                <a:latin typeface="+mj-lt"/>
              </a:rPr>
              <a:t>  </a:t>
            </a:r>
            <a:r>
              <a:rPr lang="tr-TR" sz="2200" dirty="0" err="1">
                <a:latin typeface="+mj-lt"/>
              </a:rPr>
              <a:t>dir</a:t>
            </a:r>
            <a:r>
              <a:rPr lang="tr-TR" sz="2000" dirty="0">
                <a:latin typeface="+mj-lt"/>
              </a:rPr>
              <a:t>.</a:t>
            </a:r>
            <a:endParaRPr kumimoji="0" lang="tr-TR" dirty="0">
              <a:latin typeface="+mj-lt"/>
            </a:endParaRPr>
          </a:p>
        </p:txBody>
      </p:sp>
      <p:pic>
        <p:nvPicPr>
          <p:cNvPr id="236548" name="Picture 4"/>
          <p:cNvPicPr>
            <a:picLocks noGrp="1" noChangeAspect="1" noChangeArrowheads="1"/>
          </p:cNvPicPr>
          <p:nvPr>
            <p:ph type="clipArt" sz="half" idx="2"/>
          </p:nvPr>
        </p:nvPicPr>
        <p:blipFill>
          <a:blip r:embed="rId2" cstate="print"/>
          <a:stretch>
            <a:fillRect/>
          </a:stretch>
        </p:blipFill>
        <p:spPr>
          <a:xfrm>
            <a:off x="7536161" y="3140969"/>
            <a:ext cx="2781121" cy="2905125"/>
          </a:xfrm>
          <a:solidFill>
            <a:srgbClr val="00FF00"/>
          </a:solidFill>
          <a:ln w="38100">
            <a:solidFill>
              <a:schemeClr val="tx1"/>
            </a:solidFill>
          </a:ln>
        </p:spPr>
      </p:pic>
      <p:sp>
        <p:nvSpPr>
          <p:cNvPr id="2" name="Dikdörtgen 1"/>
          <p:cNvSpPr/>
          <p:nvPr/>
        </p:nvSpPr>
        <p:spPr>
          <a:xfrm>
            <a:off x="2351584" y="3284984"/>
            <a:ext cx="4896544" cy="432048"/>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lnSpc>
                <a:spcPct val="90000"/>
              </a:lnSpc>
              <a:buNone/>
            </a:pPr>
            <a:r>
              <a:rPr lang="tr-TR" sz="2400" b="1" dirty="0"/>
              <a:t>Doz= (Doz Şiddeti) x (Zaman)</a:t>
            </a:r>
          </a:p>
        </p:txBody>
      </p:sp>
      <p:sp>
        <p:nvSpPr>
          <p:cNvPr id="3" name="Oval Belirtme Çizgisi 2"/>
          <p:cNvSpPr/>
          <p:nvPr/>
        </p:nvSpPr>
        <p:spPr>
          <a:xfrm>
            <a:off x="8291736" y="764704"/>
            <a:ext cx="2376264" cy="1872208"/>
          </a:xfrm>
          <a:prstGeom prst="wedgeEllipseCallout">
            <a:avLst>
              <a:gd name="adj1" fmla="val -66499"/>
              <a:gd name="adj2" fmla="val 72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lang="pt-BR" sz="1200" dirty="0">
                <a:solidFill>
                  <a:schemeClr val="bg1"/>
                </a:solidFill>
              </a:rPr>
              <a:t>Ne kadar kısa süre, o kadar az doz!</a:t>
            </a:r>
            <a:r>
              <a:rPr lang="tr-TR" sz="1200" dirty="0">
                <a:solidFill>
                  <a:schemeClr val="bg1"/>
                </a:solidFill>
              </a:rPr>
              <a:t>!!!</a:t>
            </a:r>
            <a:endParaRPr lang="pt-BR" sz="1200" dirty="0">
              <a:solidFill>
                <a:schemeClr val="bg1"/>
              </a:solidFill>
            </a:endParaRPr>
          </a:p>
          <a:p>
            <a:pPr marL="171450" indent="-171450">
              <a:buFont typeface="Wingdings" panose="05000000000000000000" pitchFamily="2" charset="2"/>
              <a:buChar char="ü"/>
            </a:pPr>
            <a:r>
              <a:rPr lang="tr-TR" sz="1200" dirty="0">
                <a:solidFill>
                  <a:schemeClr val="bg1"/>
                </a:solidFill>
              </a:rPr>
              <a:t>Kaynakla çalışma süresi kısa tutulmaya çalışılır…</a:t>
            </a:r>
          </a:p>
        </p:txBody>
      </p:sp>
    </p:spTree>
    <p:extLst>
      <p:ext uri="{BB962C8B-B14F-4D97-AF65-F5344CB8AC3E}">
        <p14:creationId xmlns:p14="http://schemas.microsoft.com/office/powerpoint/2010/main" val="30333911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2286000" y="620688"/>
            <a:ext cx="7696200" cy="1224136"/>
          </a:xfrm>
        </p:spPr>
        <p:txBody>
          <a:bodyPr>
            <a:normAutofit/>
          </a:bodyPr>
          <a:lstStyle/>
          <a:p>
            <a:pPr algn="l"/>
            <a:r>
              <a:rPr lang="tr-TR" sz="4000" b="1" dirty="0"/>
              <a:t>RADYASYONDAN KORUNMA              </a:t>
            </a:r>
            <a:br>
              <a:rPr lang="tr-TR" sz="4000" b="1" dirty="0"/>
            </a:br>
            <a:endParaRPr lang="tr-TR" sz="4000" b="1" dirty="0"/>
          </a:p>
        </p:txBody>
      </p:sp>
      <p:sp>
        <p:nvSpPr>
          <p:cNvPr id="237571" name="Rectangle 3"/>
          <p:cNvSpPr>
            <a:spLocks noGrp="1" noChangeArrowheads="1"/>
          </p:cNvSpPr>
          <p:nvPr>
            <p:ph type="body" sz="half" idx="1"/>
          </p:nvPr>
        </p:nvSpPr>
        <p:spPr>
          <a:xfrm>
            <a:off x="2135560" y="1437937"/>
            <a:ext cx="4536504" cy="4714908"/>
          </a:xfrm>
        </p:spPr>
        <p:txBody>
          <a:bodyPr>
            <a:normAutofit fontScale="92500" lnSpcReduction="10000"/>
          </a:bodyPr>
          <a:lstStyle/>
          <a:p>
            <a:pPr algn="just">
              <a:lnSpc>
                <a:spcPct val="90000"/>
              </a:lnSpc>
              <a:buFontTx/>
              <a:buNone/>
            </a:pPr>
            <a:r>
              <a:rPr lang="tr-TR" sz="3200" b="1" dirty="0">
                <a:solidFill>
                  <a:srgbClr val="FF0000"/>
                </a:solidFill>
                <a:latin typeface="+mj-lt"/>
              </a:rPr>
              <a:t>MESAFE</a:t>
            </a:r>
          </a:p>
          <a:p>
            <a:pPr algn="just">
              <a:lnSpc>
                <a:spcPct val="90000"/>
              </a:lnSpc>
              <a:buNone/>
            </a:pPr>
            <a:r>
              <a:rPr lang="tr-TR" sz="2600" dirty="0">
                <a:latin typeface="+mj-lt"/>
              </a:rPr>
              <a:t>Radyasyon kaynağından uzaklaşarak,</a:t>
            </a:r>
          </a:p>
          <a:p>
            <a:pPr algn="just">
              <a:lnSpc>
                <a:spcPct val="90000"/>
              </a:lnSpc>
              <a:buNone/>
            </a:pPr>
            <a:r>
              <a:rPr lang="tr-TR" sz="2600" dirty="0">
                <a:latin typeface="+mj-lt"/>
              </a:rPr>
              <a:t>maruz kalınabilecek doz miktarı  </a:t>
            </a:r>
          </a:p>
          <a:p>
            <a:pPr algn="just">
              <a:lnSpc>
                <a:spcPct val="90000"/>
              </a:lnSpc>
              <a:buNone/>
            </a:pPr>
            <a:r>
              <a:rPr lang="tr-TR" sz="2600" dirty="0">
                <a:latin typeface="+mj-lt"/>
              </a:rPr>
              <a:t>azaltılabilir. </a:t>
            </a:r>
          </a:p>
          <a:p>
            <a:pPr algn="just">
              <a:lnSpc>
                <a:spcPct val="90000"/>
              </a:lnSpc>
              <a:buNone/>
            </a:pPr>
            <a:r>
              <a:rPr lang="tr-TR" sz="2600" dirty="0">
                <a:latin typeface="+mj-lt"/>
              </a:rPr>
              <a:t>Radyasyon, radyoaktif kaynaktan </a:t>
            </a:r>
          </a:p>
          <a:p>
            <a:pPr algn="just">
              <a:lnSpc>
                <a:spcPct val="90000"/>
              </a:lnSpc>
              <a:buNone/>
            </a:pPr>
            <a:r>
              <a:rPr lang="tr-TR" sz="2600" dirty="0">
                <a:latin typeface="+mj-lt"/>
              </a:rPr>
              <a:t>uzaklaştıkça mesafenin karesi ile ters </a:t>
            </a:r>
          </a:p>
          <a:p>
            <a:pPr algn="just">
              <a:lnSpc>
                <a:spcPct val="90000"/>
              </a:lnSpc>
              <a:buNone/>
            </a:pPr>
            <a:r>
              <a:rPr lang="tr-TR" sz="2600" dirty="0">
                <a:latin typeface="+mj-lt"/>
              </a:rPr>
              <a:t>orantılı olarak şiddetini kaybeder. </a:t>
            </a:r>
          </a:p>
          <a:p>
            <a:pPr marL="0" indent="0" algn="just">
              <a:buNone/>
            </a:pPr>
            <a:r>
              <a:rPr lang="tr-TR" sz="2600" b="1" dirty="0">
                <a:latin typeface="+mj-lt"/>
              </a:rPr>
              <a:t>              D</a:t>
            </a:r>
            <a:r>
              <a:rPr lang="tr-TR" sz="2600" b="1" baseline="-25000" dirty="0">
                <a:latin typeface="+mj-lt"/>
              </a:rPr>
              <a:t>r</a:t>
            </a:r>
            <a:r>
              <a:rPr lang="tr-TR" sz="2600" b="1" dirty="0">
                <a:latin typeface="+mj-lt"/>
              </a:rPr>
              <a:t>= D</a:t>
            </a:r>
            <a:r>
              <a:rPr lang="tr-TR" sz="2600" b="1" baseline="-25000" dirty="0">
                <a:latin typeface="+mj-lt"/>
              </a:rPr>
              <a:t>0</a:t>
            </a:r>
            <a:r>
              <a:rPr lang="tr-TR" sz="2600" b="1" dirty="0">
                <a:latin typeface="+mj-lt"/>
              </a:rPr>
              <a:t> (r</a:t>
            </a:r>
            <a:r>
              <a:rPr lang="tr-TR" sz="2600" b="1" baseline="-25000" dirty="0">
                <a:latin typeface="+mj-lt"/>
              </a:rPr>
              <a:t>0</a:t>
            </a:r>
            <a:r>
              <a:rPr lang="tr-TR" sz="2600" b="1" dirty="0">
                <a:latin typeface="+mj-lt"/>
              </a:rPr>
              <a:t>/r)</a:t>
            </a:r>
            <a:r>
              <a:rPr lang="tr-TR" sz="2600" b="1" baseline="30000" dirty="0">
                <a:latin typeface="+mj-lt"/>
              </a:rPr>
              <a:t>2 </a:t>
            </a:r>
          </a:p>
          <a:p>
            <a:pPr marL="0" indent="0" algn="just">
              <a:buNone/>
            </a:pPr>
            <a:r>
              <a:rPr lang="tr-TR" sz="2600" dirty="0"/>
              <a:t>Kaynak mesafesi 2 katına çıkarsa, alınacak doz 4 kat azalır.</a:t>
            </a:r>
            <a:endParaRPr lang="tr-TR" sz="2600" dirty="0">
              <a:latin typeface="+mj-lt"/>
            </a:endParaRPr>
          </a:p>
        </p:txBody>
      </p:sp>
      <p:pic>
        <p:nvPicPr>
          <p:cNvPr id="237572" name="Picture 4"/>
          <p:cNvPicPr>
            <a:picLocks noGrp="1" noChangeAspect="1" noChangeArrowheads="1"/>
          </p:cNvPicPr>
          <p:nvPr>
            <p:ph type="clipArt" sz="half" idx="2"/>
          </p:nvPr>
        </p:nvPicPr>
        <p:blipFill>
          <a:blip r:embed="rId2" cstate="print"/>
          <a:stretch>
            <a:fillRect/>
          </a:stretch>
        </p:blipFill>
        <p:spPr>
          <a:xfrm>
            <a:off x="6873914" y="4437112"/>
            <a:ext cx="2894495" cy="1801197"/>
          </a:xfrm>
          <a:solidFill>
            <a:schemeClr val="accent2"/>
          </a:solidFill>
          <a:ln w="28575">
            <a:solidFill>
              <a:schemeClr val="tx1"/>
            </a:solidFill>
          </a:ln>
        </p:spPr>
      </p:pic>
      <p:pic>
        <p:nvPicPr>
          <p:cNvPr id="2" name="Resim 1"/>
          <p:cNvPicPr>
            <a:picLocks noChangeAspect="1"/>
          </p:cNvPicPr>
          <p:nvPr/>
        </p:nvPicPr>
        <p:blipFill>
          <a:blip r:embed="rId3"/>
          <a:stretch>
            <a:fillRect/>
          </a:stretch>
        </p:blipFill>
        <p:spPr>
          <a:xfrm>
            <a:off x="6822504" y="1437937"/>
            <a:ext cx="2945904" cy="2848096"/>
          </a:xfrm>
          <a:prstGeom prst="rect">
            <a:avLst/>
          </a:prstGeom>
        </p:spPr>
      </p:pic>
      <p:sp>
        <p:nvSpPr>
          <p:cNvPr id="3" name="Oval Belirtme Çizgisi 2"/>
          <p:cNvSpPr/>
          <p:nvPr/>
        </p:nvSpPr>
        <p:spPr>
          <a:xfrm>
            <a:off x="8832304" y="116633"/>
            <a:ext cx="1763688" cy="1488499"/>
          </a:xfrm>
          <a:prstGeom prst="wedgeEllipseCallout">
            <a:avLst>
              <a:gd name="adj1" fmla="val -39792"/>
              <a:gd name="adj2" fmla="val 52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Ne kadar uzak, o kadar güvenli!!!!</a:t>
            </a:r>
          </a:p>
        </p:txBody>
      </p:sp>
    </p:spTree>
    <p:extLst>
      <p:ext uri="{BB962C8B-B14F-4D97-AF65-F5344CB8AC3E}">
        <p14:creationId xmlns:p14="http://schemas.microsoft.com/office/powerpoint/2010/main" val="21915675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xfrm>
            <a:off x="2279576" y="1052513"/>
            <a:ext cx="7488832" cy="863600"/>
          </a:xfrm>
        </p:spPr>
        <p:txBody>
          <a:bodyPr>
            <a:normAutofit/>
          </a:bodyPr>
          <a:lstStyle/>
          <a:p>
            <a:r>
              <a:rPr lang="sv-SE" sz="3200" b="1" dirty="0"/>
              <a:t>RADYASYONDAN KORUNMANIN </a:t>
            </a:r>
            <a:r>
              <a:rPr lang="tr-TR" sz="3200" b="1" dirty="0"/>
              <a:t>AMACI</a:t>
            </a:r>
          </a:p>
        </p:txBody>
      </p:sp>
      <p:sp>
        <p:nvSpPr>
          <p:cNvPr id="3" name="2 İçerik Yer Tutucusu"/>
          <p:cNvSpPr>
            <a:spLocks noGrp="1"/>
          </p:cNvSpPr>
          <p:nvPr>
            <p:ph idx="4294967295"/>
          </p:nvPr>
        </p:nvSpPr>
        <p:spPr>
          <a:xfrm>
            <a:off x="1288473" y="1916114"/>
            <a:ext cx="8623952" cy="3962400"/>
          </a:xfrm>
        </p:spPr>
        <p:txBody>
          <a:bodyPr>
            <a:normAutofit/>
          </a:bodyPr>
          <a:lstStyle/>
          <a:p>
            <a:pPr marL="0" indent="0" algn="just">
              <a:buClr>
                <a:srgbClr val="FF0000"/>
              </a:buClr>
              <a:buNone/>
            </a:pPr>
            <a:r>
              <a:rPr lang="tr-TR" sz="2600" dirty="0">
                <a:latin typeface="+mj-lt"/>
              </a:rPr>
              <a:t>Radyasyondan korunmanın hedefi, radyasyona maruz kalmaya neden olabilecek </a:t>
            </a:r>
            <a:r>
              <a:rPr lang="tr-TR" sz="2600" b="1" u="sng" dirty="0">
                <a:latin typeface="+mj-lt"/>
              </a:rPr>
              <a:t>faydalı uygulamaları aksatmadan</a:t>
            </a:r>
            <a:r>
              <a:rPr lang="tr-TR" sz="2600" dirty="0">
                <a:latin typeface="+mj-lt"/>
              </a:rPr>
              <a:t>,  kişilerin ve toplum üyelerinin maruz kalacağı radyasyon dozunu mümkün olabildiği kadar düşük düzeye indirerek kişilerin ve toplumun korunmasını sağlamaktır. </a:t>
            </a:r>
          </a:p>
          <a:p>
            <a:pPr algn="just">
              <a:buClr>
                <a:srgbClr val="FF0000"/>
              </a:buClr>
              <a:buNone/>
            </a:pPr>
            <a:endParaRPr lang="tr-TR" dirty="0"/>
          </a:p>
        </p:txBody>
      </p:sp>
    </p:spTree>
    <p:extLst>
      <p:ext uri="{BB962C8B-B14F-4D97-AF65-F5344CB8AC3E}">
        <p14:creationId xmlns:p14="http://schemas.microsoft.com/office/powerpoint/2010/main" val="37446107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351584" y="533400"/>
            <a:ext cx="7344816" cy="591344"/>
          </a:xfrm>
        </p:spPr>
        <p:txBody>
          <a:bodyPr>
            <a:normAutofit fontScale="90000"/>
          </a:bodyPr>
          <a:lstStyle/>
          <a:p>
            <a:r>
              <a:rPr lang="tr-TR" sz="2600" b="1" dirty="0">
                <a:solidFill>
                  <a:schemeClr val="accent2"/>
                </a:solidFill>
                <a:latin typeface="Arial" pitchFamily="34" charset="0"/>
              </a:rPr>
              <a:t> </a:t>
            </a:r>
            <a:br>
              <a:rPr lang="tr-TR" sz="2600" b="1" dirty="0">
                <a:solidFill>
                  <a:schemeClr val="accent2"/>
                </a:solidFill>
                <a:latin typeface="Arial" pitchFamily="34" charset="0"/>
              </a:rPr>
            </a:br>
            <a:r>
              <a:rPr lang="tr-TR" b="1" dirty="0">
                <a:solidFill>
                  <a:schemeClr val="tx1"/>
                </a:solidFill>
              </a:rPr>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9619" name="Rectangle 3"/>
          <p:cNvSpPr>
            <a:spLocks noGrp="1" noChangeArrowheads="1"/>
          </p:cNvSpPr>
          <p:nvPr>
            <p:ph type="body" sz="half" idx="1"/>
          </p:nvPr>
        </p:nvSpPr>
        <p:spPr>
          <a:xfrm>
            <a:off x="2063552" y="1556792"/>
            <a:ext cx="4680520" cy="4463008"/>
          </a:xfrm>
        </p:spPr>
        <p:txBody>
          <a:bodyPr>
            <a:noAutofit/>
          </a:bodyPr>
          <a:lstStyle/>
          <a:p>
            <a:pPr algn="just">
              <a:lnSpc>
                <a:spcPct val="90000"/>
              </a:lnSpc>
              <a:buFontTx/>
              <a:buNone/>
            </a:pPr>
            <a:r>
              <a:rPr lang="tr-TR" b="1" dirty="0">
                <a:latin typeface="+mj-lt"/>
              </a:rPr>
              <a:t>   </a:t>
            </a:r>
            <a:r>
              <a:rPr lang="tr-TR" sz="3200" b="1" dirty="0">
                <a:solidFill>
                  <a:srgbClr val="FF0000"/>
                </a:solidFill>
                <a:latin typeface="+mj-lt"/>
              </a:rPr>
              <a:t>ZIRHLAMA</a:t>
            </a:r>
          </a:p>
          <a:p>
            <a:pPr algn="just">
              <a:lnSpc>
                <a:spcPct val="90000"/>
              </a:lnSpc>
              <a:buClr>
                <a:srgbClr val="FF0000"/>
              </a:buClr>
              <a:buSzPct val="100000"/>
              <a:buFont typeface="Wingdings" panose="05000000000000000000" pitchFamily="2" charset="2"/>
              <a:buChar char="§"/>
            </a:pPr>
            <a:r>
              <a:rPr lang="tr-TR" sz="2000" dirty="0">
                <a:latin typeface="+mj-lt"/>
              </a:rPr>
              <a:t>Radyasyon dozu kaynak şiddetine bağlıdır.</a:t>
            </a:r>
          </a:p>
          <a:p>
            <a:pPr algn="just">
              <a:lnSpc>
                <a:spcPct val="90000"/>
              </a:lnSpc>
              <a:buClr>
                <a:srgbClr val="FF0000"/>
              </a:buClr>
              <a:buSzPct val="100000"/>
              <a:buFont typeface="Wingdings" panose="05000000000000000000" pitchFamily="2" charset="2"/>
              <a:buChar char="§"/>
            </a:pPr>
            <a:r>
              <a:rPr lang="tr-TR" sz="2000" dirty="0">
                <a:latin typeface="+mj-lt"/>
              </a:rPr>
              <a:t>Radyasyon kaynağı ile çalışan arasına konulacak bir engel kaynak şiddetini ya tamamen elimine eder, ya da kabul edilebilir bir düzeye indirir.</a:t>
            </a:r>
          </a:p>
          <a:p>
            <a:pPr algn="just">
              <a:lnSpc>
                <a:spcPct val="90000"/>
              </a:lnSpc>
              <a:buClr>
                <a:srgbClr val="FF0000"/>
              </a:buClr>
              <a:buSzPct val="100000"/>
              <a:buFont typeface="Wingdings" panose="05000000000000000000" pitchFamily="2" charset="2"/>
              <a:buChar char="§"/>
            </a:pPr>
            <a:r>
              <a:rPr lang="tr-TR" sz="2000" dirty="0">
                <a:latin typeface="+mj-lt"/>
              </a:rPr>
              <a:t>Seçilecek zırhın türü ve miktarı, kaynağın özelliklerine bağlıdır.</a:t>
            </a:r>
          </a:p>
          <a:p>
            <a:pPr algn="just">
              <a:lnSpc>
                <a:spcPct val="90000"/>
              </a:lnSpc>
              <a:buClr>
                <a:srgbClr val="FF0000"/>
              </a:buClr>
              <a:buSzPct val="100000"/>
              <a:buFont typeface="Wingdings" panose="05000000000000000000" pitchFamily="2" charset="2"/>
              <a:buChar char="§"/>
            </a:pPr>
            <a:r>
              <a:rPr lang="tr-TR" sz="2000" dirty="0">
                <a:latin typeface="+mj-lt"/>
              </a:rPr>
              <a:t> Yüksek yoğunluklu maddelerden yapılmış malzemeler özellikle </a:t>
            </a:r>
            <a:r>
              <a:rPr lang="tr-TR" sz="2000" b="1" dirty="0">
                <a:latin typeface="+mj-lt"/>
              </a:rPr>
              <a:t>X</a:t>
            </a:r>
            <a:r>
              <a:rPr lang="tr-TR" sz="2000" dirty="0">
                <a:latin typeface="+mj-lt"/>
              </a:rPr>
              <a:t> ve </a:t>
            </a:r>
            <a:r>
              <a:rPr lang="tr-TR" sz="2000" b="1" dirty="0">
                <a:latin typeface="+mj-lt"/>
              </a:rPr>
              <a:t>gama ışınlarına</a:t>
            </a:r>
            <a:r>
              <a:rPr lang="tr-TR" sz="2000" dirty="0">
                <a:latin typeface="+mj-lt"/>
              </a:rPr>
              <a:t> karşı etkili bir korunma sağlarlar.</a:t>
            </a:r>
          </a:p>
          <a:p>
            <a:pPr>
              <a:lnSpc>
                <a:spcPct val="90000"/>
              </a:lnSpc>
              <a:buNone/>
            </a:pPr>
            <a:endParaRPr lang="en-US" sz="2000" dirty="0">
              <a:latin typeface="+mj-lt"/>
            </a:endParaRPr>
          </a:p>
        </p:txBody>
      </p:sp>
      <p:pic>
        <p:nvPicPr>
          <p:cNvPr id="239620" name="Picture 4"/>
          <p:cNvPicPr>
            <a:picLocks noGrp="1" noChangeAspect="1" noChangeArrowheads="1"/>
          </p:cNvPicPr>
          <p:nvPr>
            <p:ph type="clipArt" sz="half" idx="2"/>
          </p:nvPr>
        </p:nvPicPr>
        <p:blipFill>
          <a:blip r:embed="rId2" cstate="print"/>
          <a:stretch>
            <a:fillRect/>
          </a:stretch>
        </p:blipFill>
        <p:spPr>
          <a:xfrm>
            <a:off x="7050784" y="3794814"/>
            <a:ext cx="2895600" cy="2374777"/>
          </a:xfrm>
          <a:ln w="28575">
            <a:solidFill>
              <a:schemeClr val="tx1"/>
            </a:solidFill>
          </a:ln>
        </p:spPr>
      </p:pic>
      <p:pic>
        <p:nvPicPr>
          <p:cNvPr id="2" name="Resim 1"/>
          <p:cNvPicPr>
            <a:picLocks noChangeAspect="1"/>
          </p:cNvPicPr>
          <p:nvPr/>
        </p:nvPicPr>
        <p:blipFill>
          <a:blip r:embed="rId3"/>
          <a:stretch>
            <a:fillRect/>
          </a:stretch>
        </p:blipFill>
        <p:spPr>
          <a:xfrm>
            <a:off x="6960096" y="1268760"/>
            <a:ext cx="2986288" cy="2304256"/>
          </a:xfrm>
          <a:prstGeom prst="rect">
            <a:avLst/>
          </a:prstGeom>
        </p:spPr>
      </p:pic>
    </p:spTree>
    <p:extLst>
      <p:ext uri="{BB962C8B-B14F-4D97-AF65-F5344CB8AC3E}">
        <p14:creationId xmlns:p14="http://schemas.microsoft.com/office/powerpoint/2010/main" val="26945517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p:cNvPicPr>
            <a:picLocks noGrp="1"/>
          </p:cNvPicPr>
          <p:nvPr>
            <p:ph sz="half" idx="4294967295"/>
          </p:nvPr>
        </p:nvPicPr>
        <p:blipFill>
          <a:blip r:embed="rId2" cstate="print"/>
          <a:srcRect/>
          <a:stretch>
            <a:fillRect/>
          </a:stretch>
        </p:blipFill>
        <p:spPr bwMode="auto">
          <a:xfrm>
            <a:off x="2063552" y="549275"/>
            <a:ext cx="4032250" cy="5759450"/>
          </a:xfrm>
          <a:prstGeom prst="rect">
            <a:avLst/>
          </a:prstGeom>
          <a:noFill/>
          <a:ln w="9525">
            <a:noFill/>
            <a:miter lim="800000"/>
            <a:headEnd/>
            <a:tailEnd/>
          </a:ln>
        </p:spPr>
      </p:pic>
      <p:pic>
        <p:nvPicPr>
          <p:cNvPr id="6" name="5 İçerik Yer Tutucusu" descr="C:\Documents and Settings\user\Desktop\maze-entry-room.jpg"/>
          <p:cNvPicPr>
            <a:picLocks noGrp="1"/>
          </p:cNvPicPr>
          <p:nvPr>
            <p:ph sz="half" idx="4294967295"/>
          </p:nvPr>
        </p:nvPicPr>
        <p:blipFill>
          <a:blip r:embed="rId3" cstate="print"/>
          <a:srcRect/>
          <a:stretch>
            <a:fillRect/>
          </a:stretch>
        </p:blipFill>
        <p:spPr bwMode="auto">
          <a:xfrm>
            <a:off x="6168010" y="549275"/>
            <a:ext cx="3959217" cy="5759450"/>
          </a:xfrm>
          <a:prstGeom prst="rect">
            <a:avLst/>
          </a:prstGeom>
          <a:noFill/>
          <a:ln w="9525">
            <a:noFill/>
            <a:miter lim="800000"/>
            <a:headEnd/>
            <a:tailEnd/>
          </a:ln>
        </p:spPr>
      </p:pic>
    </p:spTree>
    <p:extLst>
      <p:ext uri="{BB962C8B-B14F-4D97-AF65-F5344CB8AC3E}">
        <p14:creationId xmlns:p14="http://schemas.microsoft.com/office/powerpoint/2010/main" val="8237419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351584" y="533400"/>
            <a:ext cx="7344816" cy="825866"/>
          </a:xfrm>
        </p:spPr>
        <p:txBody>
          <a:bodyPr>
            <a:normAutofit fontScale="90000"/>
          </a:bodyPr>
          <a:lstStyle/>
          <a:p>
            <a:r>
              <a:rPr lang="tr-TR" sz="2600" b="1" dirty="0">
                <a:solidFill>
                  <a:schemeClr val="accent2"/>
                </a:solidFill>
                <a:latin typeface="Arial" pitchFamily="34" charset="0"/>
              </a:rPr>
              <a:t> </a:t>
            </a:r>
            <a:br>
              <a:rPr lang="tr-TR" sz="2600" b="1" dirty="0">
                <a:solidFill>
                  <a:schemeClr val="accent2"/>
                </a:solidFill>
                <a:latin typeface="Arial" pitchFamily="34" charset="0"/>
              </a:rPr>
            </a:br>
            <a:r>
              <a:rPr lang="tr-TR" b="1" dirty="0">
                <a:solidFill>
                  <a:schemeClr val="tx1"/>
                </a:solidFill>
              </a:rPr>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9619" name="Rectangle 3"/>
          <p:cNvSpPr>
            <a:spLocks noGrp="1" noChangeArrowheads="1"/>
          </p:cNvSpPr>
          <p:nvPr>
            <p:ph type="body" sz="half" idx="1"/>
          </p:nvPr>
        </p:nvSpPr>
        <p:spPr>
          <a:xfrm>
            <a:off x="2207568" y="1556792"/>
            <a:ext cx="5328592" cy="4463008"/>
          </a:xfrm>
        </p:spPr>
        <p:txBody>
          <a:bodyPr>
            <a:noAutofit/>
          </a:bodyPr>
          <a:lstStyle/>
          <a:p>
            <a:pPr algn="just">
              <a:lnSpc>
                <a:spcPct val="90000"/>
              </a:lnSpc>
              <a:buFontTx/>
              <a:buNone/>
            </a:pPr>
            <a:r>
              <a:rPr lang="tr-TR" b="1" dirty="0">
                <a:latin typeface="+mj-lt"/>
              </a:rPr>
              <a:t>   </a:t>
            </a:r>
            <a:r>
              <a:rPr lang="tr-TR" sz="3200" b="1" dirty="0">
                <a:solidFill>
                  <a:srgbClr val="FF0000"/>
                </a:solidFill>
                <a:latin typeface="+mj-lt"/>
              </a:rPr>
              <a:t>ENGEL</a:t>
            </a:r>
          </a:p>
          <a:p>
            <a:pPr>
              <a:lnSpc>
                <a:spcPct val="90000"/>
              </a:lnSpc>
              <a:buClr>
                <a:srgbClr val="FF0000"/>
              </a:buClr>
              <a:buSzPct val="90000"/>
              <a:buFont typeface="Wingdings" panose="05000000000000000000" pitchFamily="2" charset="2"/>
              <a:buChar char="§"/>
            </a:pPr>
            <a:r>
              <a:rPr lang="tr-TR" sz="2000" dirty="0">
                <a:latin typeface="+mj-lt"/>
              </a:rPr>
              <a:t>X-ışını odasının uygun kurşunlanması</a:t>
            </a:r>
          </a:p>
          <a:p>
            <a:pPr>
              <a:lnSpc>
                <a:spcPct val="90000"/>
              </a:lnSpc>
              <a:buClr>
                <a:srgbClr val="FF0000"/>
              </a:buClr>
              <a:buSzPct val="100000"/>
              <a:buFont typeface="Wingdings" panose="05000000000000000000" pitchFamily="2" charset="2"/>
              <a:buChar char="§"/>
            </a:pPr>
            <a:r>
              <a:rPr lang="tr-TR" sz="2000" dirty="0">
                <a:latin typeface="+mj-lt"/>
              </a:rPr>
              <a:t>Koruyucu Bariyerler </a:t>
            </a:r>
          </a:p>
          <a:p>
            <a:pPr>
              <a:lnSpc>
                <a:spcPct val="90000"/>
              </a:lnSpc>
              <a:buClr>
                <a:srgbClr val="FF0000"/>
              </a:buClr>
              <a:buSzPct val="100000"/>
              <a:buFont typeface="Wingdings" panose="05000000000000000000" pitchFamily="2" charset="2"/>
              <a:buChar char="§"/>
            </a:pPr>
            <a:r>
              <a:rPr lang="tr-TR" sz="2000" dirty="0">
                <a:latin typeface="+mj-lt"/>
              </a:rPr>
              <a:t>Kurşun giysiler (önlük, gözlük, </a:t>
            </a:r>
            <a:r>
              <a:rPr lang="tr-TR" sz="2000" dirty="0" err="1">
                <a:latin typeface="+mj-lt"/>
              </a:rPr>
              <a:t>tiroid</a:t>
            </a:r>
            <a:r>
              <a:rPr lang="tr-TR" sz="2000" dirty="0">
                <a:latin typeface="+mj-lt"/>
              </a:rPr>
              <a:t> koruyucu)</a:t>
            </a:r>
            <a:endParaRPr lang="en-US" sz="2000" dirty="0">
              <a:latin typeface="+mj-lt"/>
            </a:endParaRPr>
          </a:p>
        </p:txBody>
      </p:sp>
      <p:pic>
        <p:nvPicPr>
          <p:cNvPr id="5" name="Çevrimiçi Resim Yer Tutucusu 4"/>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2495600" y="3431324"/>
            <a:ext cx="3528393" cy="2817077"/>
          </a:xfr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3459530"/>
            <a:ext cx="3814192" cy="2674570"/>
          </a:xfrm>
          <a:prstGeom prst="rect">
            <a:avLst/>
          </a:prstGeom>
        </p:spPr>
      </p:pic>
      <p:pic>
        <p:nvPicPr>
          <p:cNvPr id="82946" name="Picture 2" descr="Kurşunlu Troid Koruyucu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7" y="1556339"/>
            <a:ext cx="1584175" cy="1296145"/>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https://www.materielmedical.fr/5481-thickbox_default/A-10032057-lunettes-plombees-pour-protection-anti-x-rg206-icare-sans-correc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4312" y="1761326"/>
            <a:ext cx="1667889"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4304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2063552" y="1426921"/>
            <a:ext cx="7992888" cy="431800"/>
          </a:xfrm>
        </p:spPr>
        <p:txBody>
          <a:bodyPr>
            <a:normAutofit fontScale="90000"/>
          </a:bodyPr>
          <a:lstStyle/>
          <a:p>
            <a:pPr algn="l"/>
            <a:r>
              <a:rPr lang="tr-TR" sz="2600" b="1" dirty="0">
                <a:solidFill>
                  <a:schemeClr val="accent2"/>
                </a:solidFill>
                <a:latin typeface="Arial" pitchFamily="34" charset="0"/>
              </a:rPr>
              <a:t> </a:t>
            </a:r>
            <a:r>
              <a:rPr lang="tr-TR" sz="2800" b="1" dirty="0"/>
              <a:t>İÇ RADYASYON TEHLİKELERİNDEN KORUNMAK          </a:t>
            </a:r>
            <a:endParaRPr lang="tr-TR" sz="2800" dirty="0"/>
          </a:p>
        </p:txBody>
      </p:sp>
      <p:sp>
        <p:nvSpPr>
          <p:cNvPr id="315395" name="Rectangle 3"/>
          <p:cNvSpPr>
            <a:spLocks noGrp="1" noChangeArrowheads="1"/>
          </p:cNvSpPr>
          <p:nvPr>
            <p:ph idx="4294967295"/>
          </p:nvPr>
        </p:nvSpPr>
        <p:spPr>
          <a:xfrm>
            <a:off x="1919536" y="2132856"/>
            <a:ext cx="8064896" cy="3816424"/>
          </a:xfrm>
        </p:spPr>
        <p:txBody>
          <a:bodyPr>
            <a:normAutofit/>
          </a:bodyPr>
          <a:lstStyle/>
          <a:p>
            <a:pPr algn="just">
              <a:lnSpc>
                <a:spcPct val="90000"/>
              </a:lnSpc>
              <a:buFontTx/>
              <a:buNone/>
            </a:pPr>
            <a:r>
              <a:rPr lang="tr-TR" b="1" dirty="0">
                <a:solidFill>
                  <a:srgbClr val="FF0000"/>
                </a:solidFill>
                <a:latin typeface="Arial" pitchFamily="34" charset="0"/>
              </a:rPr>
              <a:t>	</a:t>
            </a:r>
            <a:r>
              <a:rPr lang="tr-TR" sz="2400" b="1" dirty="0">
                <a:solidFill>
                  <a:srgbClr val="FF0000"/>
                </a:solidFill>
                <a:latin typeface="+mj-lt"/>
              </a:rPr>
              <a:t>İç radyasyon tehlikesi</a:t>
            </a:r>
            <a:r>
              <a:rPr lang="tr-TR" sz="2400" dirty="0">
                <a:solidFill>
                  <a:srgbClr val="FF0000"/>
                </a:solidFill>
                <a:latin typeface="+mj-lt"/>
              </a:rPr>
              <a:t>; </a:t>
            </a:r>
            <a:r>
              <a:rPr lang="tr-TR" sz="2400" dirty="0">
                <a:latin typeface="+mj-lt"/>
              </a:rPr>
              <a:t>açık radyoaktif maddelerin solunum ve sindirim yolu ile veya cilt üzerinde bulunan gözenek, yara ve çiziklerden  direkt vücuda girmesi sonucu meydana gelmektedir. Vücuda giren radyoaktif maddeler, cinslerine göre değişik kritik doku, organ ve kemiklere kan yoluyla taşınarak yerleşmektedirler. </a:t>
            </a:r>
          </a:p>
          <a:p>
            <a:pPr algn="just">
              <a:lnSpc>
                <a:spcPct val="90000"/>
              </a:lnSpc>
              <a:buFontTx/>
              <a:buNone/>
            </a:pPr>
            <a:r>
              <a:rPr lang="tr-TR" dirty="0">
                <a:latin typeface="+mj-lt"/>
              </a:rPr>
              <a:t>    İç</a:t>
            </a:r>
            <a:r>
              <a:rPr lang="tr-TR" sz="2400" dirty="0">
                <a:latin typeface="+mj-lt"/>
              </a:rPr>
              <a:t> radyasyon tehlikelerinden korunmak için; çeker ocaklı, uygun donanımlı laboratuvarlarda çalışılmalı ve radyoaktif maddelerin vücuda girmesini önleyecek şekilde, ağız-burun maskeli özel koruyucu giysiler ve teçhizat kullanılmalıdır.</a:t>
            </a:r>
          </a:p>
        </p:txBody>
      </p:sp>
      <p:sp>
        <p:nvSpPr>
          <p:cNvPr id="3" name="Dikdörtgen 2"/>
          <p:cNvSpPr/>
          <p:nvPr/>
        </p:nvSpPr>
        <p:spPr>
          <a:xfrm>
            <a:off x="2567608" y="692698"/>
            <a:ext cx="6840760" cy="584775"/>
          </a:xfrm>
          <a:prstGeom prst="rect">
            <a:avLst/>
          </a:prstGeom>
        </p:spPr>
        <p:txBody>
          <a:bodyPr wrap="square">
            <a:spAutoFit/>
          </a:bodyPr>
          <a:lstStyle/>
          <a:p>
            <a:pPr algn="ctr"/>
            <a:r>
              <a:rPr lang="tr-TR" sz="3200" b="1" dirty="0"/>
              <a:t>RADYASYONDAN KORUNMA </a:t>
            </a:r>
            <a:endParaRPr lang="tr-TR" sz="3200" dirty="0"/>
          </a:p>
        </p:txBody>
      </p:sp>
    </p:spTree>
    <p:extLst>
      <p:ext uri="{BB962C8B-B14F-4D97-AF65-F5344CB8AC3E}">
        <p14:creationId xmlns:p14="http://schemas.microsoft.com/office/powerpoint/2010/main" val="27805313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a:xfrm>
            <a:off x="1991544" y="457201"/>
            <a:ext cx="8064896" cy="523528"/>
          </a:xfrm>
        </p:spPr>
        <p:txBody>
          <a:bodyPr>
            <a:normAutofit fontScale="90000"/>
          </a:bodyPr>
          <a:lstStyle/>
          <a:p>
            <a:r>
              <a:rPr lang="tr-TR" dirty="0"/>
              <a:t> </a:t>
            </a:r>
            <a:r>
              <a:rPr lang="tr-TR" sz="2700" b="1" dirty="0"/>
              <a:t>İÇ RADYASYON TEHLİKELERİNDEN KORUNMAK</a:t>
            </a:r>
            <a:endParaRPr lang="en-US" sz="2700" b="1" dirty="0"/>
          </a:p>
        </p:txBody>
      </p:sp>
      <p:sp>
        <p:nvSpPr>
          <p:cNvPr id="316423" name="Rectangle 7"/>
          <p:cNvSpPr>
            <a:spLocks noChangeArrowheads="1"/>
          </p:cNvSpPr>
          <p:nvPr/>
        </p:nvSpPr>
        <p:spPr bwMode="auto">
          <a:xfrm>
            <a:off x="4057650" y="347663"/>
            <a:ext cx="9144000" cy="369974"/>
          </a:xfrm>
          <a:prstGeom prst="rect">
            <a:avLst/>
          </a:prstGeom>
          <a:noFill/>
          <a:ln w="9525">
            <a:noFill/>
            <a:miter lim="800000"/>
            <a:headEnd/>
            <a:tailEnd/>
          </a:ln>
          <a:effectLst/>
        </p:spPr>
        <p:txBody>
          <a:bodyPr lIns="92075" tIns="46038" rIns="92075" bIns="46038">
            <a:spAutoFit/>
          </a:bodyPr>
          <a:lstStyle/>
          <a:p>
            <a:endParaRPr lang="tr-TR"/>
          </a:p>
        </p:txBody>
      </p:sp>
      <p:pic>
        <p:nvPicPr>
          <p:cNvPr id="316422" name="Picture 6" descr="koruyucu"/>
          <p:cNvPicPr>
            <a:picLocks noChangeAspect="1" noChangeArrowheads="1"/>
          </p:cNvPicPr>
          <p:nvPr/>
        </p:nvPicPr>
        <p:blipFill>
          <a:blip r:embed="rId2" cstate="print"/>
          <a:srcRect/>
          <a:stretch>
            <a:fillRect/>
          </a:stretch>
        </p:blipFill>
        <p:spPr bwMode="auto">
          <a:xfrm>
            <a:off x="6146007" y="1268760"/>
            <a:ext cx="3643338" cy="4808006"/>
          </a:xfrm>
          <a:prstGeom prst="rect">
            <a:avLst/>
          </a:prstGeom>
          <a:noFill/>
        </p:spPr>
      </p:pic>
      <p:pic>
        <p:nvPicPr>
          <p:cNvPr id="316428" name="Picture 12" descr="CA9DHQRU"/>
          <p:cNvPicPr>
            <a:picLocks noChangeAspect="1" noChangeArrowheads="1"/>
          </p:cNvPicPr>
          <p:nvPr/>
        </p:nvPicPr>
        <p:blipFill>
          <a:blip r:embed="rId3" cstate="print"/>
          <a:srcRect/>
          <a:stretch>
            <a:fillRect/>
          </a:stretch>
        </p:blipFill>
        <p:spPr bwMode="auto">
          <a:xfrm>
            <a:off x="2185974" y="1268760"/>
            <a:ext cx="3743352" cy="4808006"/>
          </a:xfrm>
          <a:prstGeom prst="rect">
            <a:avLst/>
          </a:prstGeom>
          <a:noFill/>
          <a:ln w="9525">
            <a:noFill/>
            <a:miter lim="800000"/>
            <a:headEnd/>
            <a:tailEnd/>
          </a:ln>
          <a:effectLst/>
        </p:spPr>
      </p:pic>
    </p:spTree>
    <p:extLst>
      <p:ext uri="{BB962C8B-B14F-4D97-AF65-F5344CB8AC3E}">
        <p14:creationId xmlns:p14="http://schemas.microsoft.com/office/powerpoint/2010/main" val="34521734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423592" y="915988"/>
            <a:ext cx="7560840" cy="857250"/>
          </a:xfrm>
        </p:spPr>
        <p:txBody>
          <a:bodyPr>
            <a:normAutofit/>
          </a:bodyPr>
          <a:lstStyle/>
          <a:p>
            <a:pPr algn="l" eaLnBrk="1" hangingPunct="1"/>
            <a:r>
              <a:rPr lang="tr-TR" sz="4000" b="1" dirty="0">
                <a:solidFill>
                  <a:srgbClr val="FF0000"/>
                </a:solidFill>
                <a:cs typeface="Times New Roman" pitchFamily="18" charset="0"/>
              </a:rPr>
              <a:t>Diğer !!!</a:t>
            </a:r>
            <a:endParaRPr lang="tr-TR" sz="4000" b="1" dirty="0">
              <a:solidFill>
                <a:srgbClr val="FF0000"/>
              </a:solidFill>
            </a:endParaRPr>
          </a:p>
        </p:txBody>
      </p:sp>
      <p:sp>
        <p:nvSpPr>
          <p:cNvPr id="54275" name="Rectangle 3"/>
          <p:cNvSpPr>
            <a:spLocks noGrp="1" noChangeArrowheads="1"/>
          </p:cNvSpPr>
          <p:nvPr>
            <p:ph idx="4294967295"/>
          </p:nvPr>
        </p:nvSpPr>
        <p:spPr>
          <a:xfrm>
            <a:off x="2279576" y="1989139"/>
            <a:ext cx="7632848" cy="3946525"/>
          </a:xfrm>
        </p:spPr>
        <p:txBody>
          <a:bodyPr>
            <a:normAutofit/>
          </a:bodyPr>
          <a:lstStyle/>
          <a:p>
            <a:pPr algn="just" eaLnBrk="1" hangingPunct="1">
              <a:lnSpc>
                <a:spcPct val="90000"/>
              </a:lnSpc>
              <a:buClr>
                <a:srgbClr val="FF0000"/>
              </a:buClr>
            </a:pPr>
            <a:r>
              <a:rPr lang="tr-TR" dirty="0" err="1">
                <a:latin typeface="+mj-lt"/>
                <a:cs typeface="Times New Roman" pitchFamily="18" charset="0"/>
              </a:rPr>
              <a:t>Zırhlamanın</a:t>
            </a:r>
            <a:r>
              <a:rPr lang="tr-TR" dirty="0">
                <a:latin typeface="+mj-lt"/>
                <a:cs typeface="Times New Roman" pitchFamily="18" charset="0"/>
              </a:rPr>
              <a:t> </a:t>
            </a:r>
            <a:r>
              <a:rPr lang="tr-TR" dirty="0" err="1">
                <a:latin typeface="+mj-lt"/>
                <a:cs typeface="Times New Roman" pitchFamily="18" charset="0"/>
              </a:rPr>
              <a:t>yanısıra</a:t>
            </a:r>
            <a:r>
              <a:rPr lang="tr-TR" dirty="0">
                <a:latin typeface="+mj-lt"/>
                <a:cs typeface="Times New Roman" pitchFamily="18" charset="0"/>
              </a:rPr>
              <a:t>, radyasyon ünitelerinde iyi bir havalandırma  sistemi olmalıdır.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X-ışınlarının havayı iyonize etmesi sonucu </a:t>
            </a:r>
            <a:r>
              <a:rPr lang="tr-TR" dirty="0" err="1">
                <a:latin typeface="+mj-lt"/>
                <a:cs typeface="Times New Roman" pitchFamily="18" charset="0"/>
              </a:rPr>
              <a:t>toksik</a:t>
            </a:r>
            <a:r>
              <a:rPr lang="tr-TR" dirty="0">
                <a:latin typeface="+mj-lt"/>
                <a:cs typeface="Times New Roman" pitchFamily="18" charset="0"/>
              </a:rPr>
              <a:t> gazlar oluşur.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Bu gazlar havadan ağır olduğundan zemine yakın birikir.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Bu </a:t>
            </a:r>
            <a:r>
              <a:rPr lang="tr-TR" dirty="0" err="1">
                <a:latin typeface="+mj-lt"/>
                <a:cs typeface="Times New Roman" pitchFamily="18" charset="0"/>
              </a:rPr>
              <a:t>toksik</a:t>
            </a:r>
            <a:r>
              <a:rPr lang="tr-TR" dirty="0">
                <a:latin typeface="+mj-lt"/>
                <a:cs typeface="Times New Roman" pitchFamily="18" charset="0"/>
              </a:rPr>
              <a:t> gazlar nedeniyle, radyasyon odalarının, zemine yakın kesimde emici, tavana yakın kesimde ise üfleyici sistemlerle havalandırılması gerekir.</a:t>
            </a:r>
            <a:r>
              <a:rPr lang="en-US" dirty="0">
                <a:latin typeface="+mj-lt"/>
              </a:rPr>
              <a:t> </a:t>
            </a:r>
          </a:p>
          <a:p>
            <a:pPr eaLnBrk="1" hangingPunct="1">
              <a:lnSpc>
                <a:spcPct val="90000"/>
              </a:lnSpc>
            </a:pPr>
            <a:endParaRPr lang="tr-TR" dirty="0">
              <a:latin typeface="+mj-lt"/>
            </a:endParaRPr>
          </a:p>
        </p:txBody>
      </p:sp>
    </p:spTree>
    <p:extLst>
      <p:ext uri="{BB962C8B-B14F-4D97-AF65-F5344CB8AC3E}">
        <p14:creationId xmlns:p14="http://schemas.microsoft.com/office/powerpoint/2010/main" val="110013253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24000" y="0"/>
            <a:ext cx="9144000" cy="7029400"/>
          </a:xfrm>
          <a:prstGeom prst="rect">
            <a:avLst/>
          </a:prstGeom>
          <a:noFill/>
          <a:ln w="9525">
            <a:noFill/>
            <a:miter lim="800000"/>
            <a:headEnd/>
            <a:tailEnd/>
          </a:ln>
        </p:spPr>
      </p:pic>
    </p:spTree>
    <p:extLst>
      <p:ext uri="{BB962C8B-B14F-4D97-AF65-F5344CB8AC3E}">
        <p14:creationId xmlns:p14="http://schemas.microsoft.com/office/powerpoint/2010/main" val="2453418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847529" y="404664"/>
            <a:ext cx="8496944" cy="6192688"/>
          </a:xfrm>
          <a:prstGeom prst="rect">
            <a:avLst/>
          </a:prstGeom>
          <a:noFill/>
          <a:ln w="9525">
            <a:noFill/>
            <a:miter lim="800000"/>
            <a:headEnd/>
            <a:tailEnd/>
          </a:ln>
        </p:spPr>
      </p:pic>
    </p:spTree>
    <p:extLst>
      <p:ext uri="{BB962C8B-B14F-4D97-AF65-F5344CB8AC3E}">
        <p14:creationId xmlns:p14="http://schemas.microsoft.com/office/powerpoint/2010/main" val="570533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2279576" y="1008094"/>
            <a:ext cx="7704856" cy="4524315"/>
          </a:xfrm>
          <a:prstGeom prst="rect">
            <a:avLst/>
          </a:prstGeom>
          <a:noFill/>
          <a:ln w="9525">
            <a:noFill/>
            <a:miter lim="800000"/>
            <a:headEnd/>
            <a:tailEnd/>
          </a:ln>
          <a:effectLst/>
        </p:spPr>
        <p:txBody>
          <a:bodyPr wrap="square" anchor="ctr">
            <a:spAutoFit/>
          </a:bodyPr>
          <a:lstStyle/>
          <a:p>
            <a:pPr algn="ctr"/>
            <a:r>
              <a:rPr lang="tr-TR" sz="3600" b="1" dirty="0">
                <a:latin typeface="+mj-lt"/>
              </a:rPr>
              <a:t>SAĞLIK RİSKİ</a:t>
            </a:r>
          </a:p>
          <a:p>
            <a:pPr algn="ctr"/>
            <a:r>
              <a:rPr lang="tr-TR" sz="2800" dirty="0">
                <a:latin typeface="+mj-lt"/>
              </a:rPr>
              <a:t>  ( Ortalama Ömür )</a:t>
            </a:r>
          </a:p>
          <a:p>
            <a:pPr algn="ctr"/>
            <a:endParaRPr lang="tr-TR" sz="2800" dirty="0">
              <a:latin typeface="+mj-lt"/>
            </a:endParaRPr>
          </a:p>
          <a:p>
            <a:pPr algn="just"/>
            <a:r>
              <a:rPr lang="tr-TR" sz="2800" dirty="0">
                <a:latin typeface="+mj-lt"/>
              </a:rPr>
              <a:t>          </a:t>
            </a:r>
            <a:r>
              <a:rPr lang="tr-TR" sz="2800" b="1" u="sng" dirty="0">
                <a:latin typeface="+mj-lt"/>
              </a:rPr>
              <a:t>Sağlık Riski</a:t>
            </a:r>
            <a:r>
              <a:rPr lang="tr-TR" sz="2800" b="1" dirty="0">
                <a:latin typeface="+mj-lt"/>
              </a:rPr>
              <a:t>              </a:t>
            </a:r>
            <a:r>
              <a:rPr lang="tr-TR" sz="2800" b="1" u="sng" dirty="0" err="1">
                <a:latin typeface="+mj-lt"/>
              </a:rPr>
              <a:t>OrtalamaYaşam</a:t>
            </a:r>
            <a:r>
              <a:rPr lang="tr-TR" sz="2800" b="1" u="sng" dirty="0">
                <a:latin typeface="+mj-lt"/>
              </a:rPr>
              <a:t> Kaybı</a:t>
            </a:r>
            <a:endParaRPr lang="tr-TR" sz="2800" dirty="0">
              <a:latin typeface="+mj-lt"/>
            </a:endParaRPr>
          </a:p>
          <a:p>
            <a:pPr algn="just"/>
            <a:r>
              <a:rPr lang="tr-TR" sz="2800" b="1" dirty="0">
                <a:latin typeface="+mj-lt"/>
              </a:rPr>
              <a:t>          </a:t>
            </a:r>
            <a:r>
              <a:rPr lang="tr-TR" sz="2800" dirty="0">
                <a:latin typeface="+mj-lt"/>
              </a:rPr>
              <a:t>20 sigara/gün                        6 ½   yıl</a:t>
            </a:r>
          </a:p>
          <a:p>
            <a:pPr algn="just"/>
            <a:r>
              <a:rPr lang="tr-TR" sz="2800" dirty="0">
                <a:latin typeface="+mj-lt"/>
              </a:rPr>
              <a:t>          Alkollü içki                            130  gün</a:t>
            </a:r>
          </a:p>
          <a:p>
            <a:pPr algn="just"/>
            <a:r>
              <a:rPr lang="tr-TR" sz="2800" dirty="0">
                <a:latin typeface="+mj-lt"/>
              </a:rPr>
              <a:t>          Otomobil kazaları                   200  gün</a:t>
            </a:r>
          </a:p>
          <a:p>
            <a:pPr algn="just"/>
            <a:r>
              <a:rPr lang="tr-TR" sz="2800" dirty="0">
                <a:latin typeface="+mj-lt"/>
              </a:rPr>
              <a:t>          Diğer kazalar                           1 ¼  yıl</a:t>
            </a:r>
          </a:p>
          <a:p>
            <a:pPr algn="just"/>
            <a:r>
              <a:rPr lang="tr-TR" sz="2800" dirty="0">
                <a:latin typeface="+mj-lt"/>
              </a:rPr>
              <a:t>          Tüm tabii afetler                      3</a:t>
            </a:r>
            <a:r>
              <a:rPr lang="tr-TR" sz="2800" b="1" dirty="0">
                <a:latin typeface="+mj-lt"/>
              </a:rPr>
              <a:t>  </a:t>
            </a:r>
            <a:r>
              <a:rPr lang="tr-TR" sz="2800" dirty="0">
                <a:latin typeface="+mj-lt"/>
              </a:rPr>
              <a:t>½</a:t>
            </a:r>
            <a:r>
              <a:rPr lang="tr-TR" sz="2800" b="1" dirty="0">
                <a:latin typeface="+mj-lt"/>
              </a:rPr>
              <a:t> </a:t>
            </a:r>
            <a:r>
              <a:rPr lang="tr-TR" sz="2800" dirty="0">
                <a:latin typeface="+mj-lt"/>
              </a:rPr>
              <a:t>gün</a:t>
            </a:r>
          </a:p>
          <a:p>
            <a:pPr algn="just"/>
            <a:r>
              <a:rPr lang="tr-TR" sz="2800" dirty="0">
                <a:latin typeface="+mj-lt"/>
              </a:rPr>
              <a:t>          10 </a:t>
            </a:r>
            <a:r>
              <a:rPr lang="tr-TR" sz="2800" dirty="0" err="1">
                <a:latin typeface="+mj-lt"/>
              </a:rPr>
              <a:t>mSv</a:t>
            </a:r>
            <a:r>
              <a:rPr lang="tr-TR" sz="2800" dirty="0">
                <a:latin typeface="+mj-lt"/>
              </a:rPr>
              <a:t>/yıl ,30 </a:t>
            </a:r>
            <a:r>
              <a:rPr lang="tr-TR" sz="2800">
                <a:latin typeface="+mj-lt"/>
              </a:rPr>
              <a:t>yıl                     30  </a:t>
            </a:r>
            <a:r>
              <a:rPr lang="tr-TR" sz="2800" dirty="0">
                <a:latin typeface="+mj-lt"/>
              </a:rPr>
              <a:t>gün</a:t>
            </a:r>
          </a:p>
        </p:txBody>
      </p:sp>
    </p:spTree>
    <p:extLst>
      <p:ext uri="{BB962C8B-B14F-4D97-AF65-F5344CB8AC3E}">
        <p14:creationId xmlns:p14="http://schemas.microsoft.com/office/powerpoint/2010/main" val="21261058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Başlık"/>
          <p:cNvSpPr>
            <a:spLocks noGrp="1"/>
          </p:cNvSpPr>
          <p:nvPr>
            <p:ph type="title" idx="4294967295"/>
          </p:nvPr>
        </p:nvSpPr>
        <p:spPr>
          <a:xfrm>
            <a:off x="2063554" y="548680"/>
            <a:ext cx="8064895" cy="1356320"/>
          </a:xfrm>
        </p:spPr>
        <p:txBody>
          <a:bodyPr>
            <a:normAutofit/>
          </a:bodyPr>
          <a:lstStyle/>
          <a:p>
            <a:pPr algn="ctr" eaLnBrk="1" hangingPunct="1"/>
            <a:r>
              <a:rPr lang="tr-TR" altLang="tr-TR" sz="3600" b="1" dirty="0"/>
              <a:t>İlgili Tüzük, Yönetmelik, Yönerge ve Diğer Kaynaklar</a:t>
            </a:r>
            <a:endParaRPr lang="tr-TR" altLang="tr-TR" sz="3600" dirty="0"/>
          </a:p>
        </p:txBody>
      </p:sp>
      <p:sp>
        <p:nvSpPr>
          <p:cNvPr id="106499" name="2 İçerik Yer Tutucusu"/>
          <p:cNvSpPr>
            <a:spLocks noGrp="1"/>
          </p:cNvSpPr>
          <p:nvPr>
            <p:ph idx="4294967295"/>
          </p:nvPr>
        </p:nvSpPr>
        <p:spPr>
          <a:xfrm>
            <a:off x="1919538" y="1772816"/>
            <a:ext cx="8208911" cy="4393034"/>
          </a:xfrm>
        </p:spPr>
        <p:txBody>
          <a:bodyPr rtlCol="0">
            <a:normAutofit fontScale="25000" lnSpcReduction="20000"/>
          </a:bodyPr>
          <a:lstStyle/>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Türkiye Atom Enerjisi Kurumu (</a:t>
            </a:r>
            <a:r>
              <a:rPr lang="tr-TR" altLang="tr-TR" sz="8000" dirty="0">
                <a:solidFill>
                  <a:schemeClr val="tx1">
                    <a:lumMod val="75000"/>
                    <a:lumOff val="25000"/>
                  </a:schemeClr>
                </a:solidFill>
                <a:hlinkClick r:id="rId2"/>
              </a:rPr>
              <a:t>www.taek.gov.tr</a:t>
            </a:r>
            <a:r>
              <a:rPr lang="tr-TR" altLang="tr-TR" sz="8000" dirty="0">
                <a:solidFill>
                  <a:schemeClr val="tx1">
                    <a:lumMod val="75000"/>
                    <a:lumOff val="25000"/>
                  </a:schemeClr>
                </a:solidFill>
              </a:rPr>
              <a:t>)</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Radyasyon Güvenliği Tüzüğü; 24/7/1985 tarihli ve 85/9727 sayılı Bakanlar Kurulu kararı ile yürürlüğe konulmuştur.</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Nükleer Tanımlar Yönetmeliği; 9/9/1991 tarihli ve 20286 sayılı Resmi Gazetede yayımlanmıştır.</a:t>
            </a:r>
          </a:p>
          <a:p>
            <a:pPr algn="just">
              <a:buClr>
                <a:schemeClr val="tx1"/>
              </a:buClr>
              <a:buFont typeface="Wingdings" panose="05000000000000000000" pitchFamily="2" charset="2"/>
              <a:buChar char="ü"/>
              <a:defRPr/>
            </a:pPr>
            <a:r>
              <a:rPr lang="tr-TR" altLang="tr-TR" sz="8000" dirty="0" err="1">
                <a:solidFill>
                  <a:schemeClr val="tx1">
                    <a:lumMod val="75000"/>
                    <a:lumOff val="25000"/>
                  </a:schemeClr>
                </a:solidFill>
              </a:rPr>
              <a:t>Radyofarmasötik</a:t>
            </a:r>
            <a:r>
              <a:rPr lang="tr-TR" altLang="tr-TR" sz="8000" dirty="0">
                <a:solidFill>
                  <a:schemeClr val="tx1">
                    <a:lumMod val="75000"/>
                    <a:lumOff val="25000"/>
                  </a:schemeClr>
                </a:solidFill>
              </a:rPr>
              <a:t> Yönetmeliği; 23/12/1993 tarihli ve 21797 sayılı Resmi Gazetede yayımlanmıştır.</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Radyasyon Güvenliği Yönetmeliği; 24.03.2000 tarihli ve 23999 sayılı Resmi Gazetede yayımlanmıştır.</a:t>
            </a:r>
          </a:p>
          <a:p>
            <a:pPr algn="just">
              <a:buClr>
                <a:schemeClr val="tx1"/>
              </a:buClr>
              <a:buFont typeface="Wingdings" panose="05000000000000000000" pitchFamily="2" charset="2"/>
              <a:buChar char="ü"/>
              <a:defRPr/>
            </a:pPr>
            <a:r>
              <a:rPr lang="en-US" altLang="tr-TR" sz="8000" dirty="0">
                <a:solidFill>
                  <a:schemeClr val="tx1">
                    <a:lumMod val="75000"/>
                    <a:lumOff val="25000"/>
                  </a:schemeClr>
                </a:solidFill>
              </a:rPr>
              <a:t>Radiation Protection, The </a:t>
            </a:r>
            <a:r>
              <a:rPr lang="en-US" altLang="tr-TR" sz="8000" dirty="0" err="1">
                <a:solidFill>
                  <a:schemeClr val="tx1">
                    <a:lumMod val="75000"/>
                    <a:lumOff val="25000"/>
                  </a:schemeClr>
                </a:solidFill>
              </a:rPr>
              <a:t>Univers</a:t>
            </a:r>
            <a:r>
              <a:rPr lang="tr-TR" altLang="tr-TR" sz="8000" dirty="0">
                <a:solidFill>
                  <a:schemeClr val="tx1">
                    <a:lumMod val="75000"/>
                    <a:lumOff val="25000"/>
                  </a:schemeClr>
                </a:solidFill>
              </a:rPr>
              <a:t>i</a:t>
            </a:r>
            <a:r>
              <a:rPr lang="en-US" altLang="tr-TR" sz="8000" dirty="0">
                <a:solidFill>
                  <a:schemeClr val="tx1">
                    <a:lumMod val="75000"/>
                    <a:lumOff val="25000"/>
                  </a:schemeClr>
                </a:solidFill>
              </a:rPr>
              <a:t>ty of Edinburg Health and Safety Policy.</a:t>
            </a:r>
            <a:r>
              <a:rPr lang="tr-TR" altLang="tr-TR" sz="8000" dirty="0">
                <a:solidFill>
                  <a:schemeClr val="tx1">
                    <a:lumMod val="75000"/>
                    <a:lumOff val="25000"/>
                  </a:schemeClr>
                </a:solidFill>
              </a:rPr>
              <a:t> (www.safety.ed.ac.uk/policy/part7/index.html</a:t>
            </a:r>
          </a:p>
          <a:p>
            <a:pPr algn="just">
              <a:buClr>
                <a:schemeClr val="tx1"/>
              </a:buClr>
              <a:buFont typeface="Wingdings" panose="05000000000000000000" pitchFamily="2" charset="2"/>
              <a:buChar char="ü"/>
              <a:defRPr/>
            </a:pPr>
            <a:r>
              <a:rPr lang="en-US" altLang="tr-TR" sz="8000" dirty="0" err="1">
                <a:solidFill>
                  <a:schemeClr val="tx1">
                    <a:lumMod val="75000"/>
                    <a:lumOff val="25000"/>
                  </a:schemeClr>
                </a:solidFill>
              </a:rPr>
              <a:t>Riviere</a:t>
            </a:r>
            <a:r>
              <a:rPr lang="en-US" altLang="tr-TR" sz="8000" dirty="0">
                <a:solidFill>
                  <a:schemeClr val="tx1">
                    <a:lumMod val="75000"/>
                    <a:lumOff val="25000"/>
                  </a:schemeClr>
                </a:solidFill>
              </a:rPr>
              <a:t> J, Fox MA. Radiation safety manual (version II). </a:t>
            </a:r>
            <a:r>
              <a:rPr lang="en-US" altLang="tr-TR" sz="8000" dirty="0" err="1">
                <a:solidFill>
                  <a:schemeClr val="tx1">
                    <a:lumMod val="75000"/>
                    <a:lumOff val="25000"/>
                  </a:schemeClr>
                </a:solidFill>
              </a:rPr>
              <a:t>Enviromental</a:t>
            </a:r>
            <a:r>
              <a:rPr lang="en-US" altLang="tr-TR" sz="8000" dirty="0">
                <a:solidFill>
                  <a:schemeClr val="tx1">
                    <a:lumMod val="75000"/>
                    <a:lumOff val="25000"/>
                  </a:schemeClr>
                </a:solidFill>
              </a:rPr>
              <a:t> Health</a:t>
            </a:r>
            <a:r>
              <a:rPr lang="tr-TR" altLang="tr-TR" sz="8000" dirty="0">
                <a:solidFill>
                  <a:schemeClr val="tx1">
                    <a:lumMod val="75000"/>
                    <a:lumOff val="25000"/>
                  </a:schemeClr>
                </a:solidFill>
              </a:rPr>
              <a:t> </a:t>
            </a:r>
            <a:r>
              <a:rPr lang="en-US" altLang="tr-TR" sz="8000" dirty="0">
                <a:solidFill>
                  <a:schemeClr val="tx1">
                    <a:lumMod val="75000"/>
                    <a:lumOff val="25000"/>
                  </a:schemeClr>
                </a:solidFill>
              </a:rPr>
              <a:t>and Safety Center, Radiation Safety Division, North Carolina State </a:t>
            </a:r>
            <a:r>
              <a:rPr lang="en-US" altLang="tr-TR" sz="8000" dirty="0" err="1">
                <a:solidFill>
                  <a:schemeClr val="tx1">
                    <a:lumMod val="75000"/>
                    <a:lumOff val="25000"/>
                  </a:schemeClr>
                </a:solidFill>
              </a:rPr>
              <a:t>Universty</a:t>
            </a:r>
            <a:r>
              <a:rPr lang="en-US" altLang="tr-TR" sz="8000" dirty="0">
                <a:solidFill>
                  <a:schemeClr val="tx1">
                    <a:lumMod val="75000"/>
                    <a:lumOff val="25000"/>
                  </a:schemeClr>
                </a:solidFill>
              </a:rPr>
              <a:t>.</a:t>
            </a:r>
            <a:r>
              <a:rPr lang="tr-TR" altLang="tr-TR" sz="8000" dirty="0">
                <a:solidFill>
                  <a:schemeClr val="tx1">
                    <a:lumMod val="75000"/>
                    <a:lumOff val="25000"/>
                  </a:schemeClr>
                </a:solidFill>
              </a:rPr>
              <a:t> North Carolina, 2002.</a:t>
            </a:r>
          </a:p>
          <a:p>
            <a:pPr>
              <a:buClr>
                <a:schemeClr val="tx1"/>
              </a:buClr>
              <a:buFont typeface="Wingdings" panose="05000000000000000000" pitchFamily="2" charset="2"/>
              <a:buChar char="ü"/>
              <a:defRPr/>
            </a:pPr>
            <a:r>
              <a:rPr lang="tr-TR" altLang="tr-TR" sz="8000" dirty="0" err="1">
                <a:solidFill>
                  <a:schemeClr val="tx1">
                    <a:lumMod val="75000"/>
                    <a:lumOff val="25000"/>
                  </a:schemeClr>
                </a:solidFill>
              </a:rPr>
              <a:t>Pregnancy</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and</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Medical</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Radiation</a:t>
            </a:r>
            <a:r>
              <a:rPr lang="tr-TR" altLang="tr-TR" sz="8000" dirty="0">
                <a:solidFill>
                  <a:schemeClr val="tx1">
                    <a:lumMod val="75000"/>
                    <a:lumOff val="25000"/>
                  </a:schemeClr>
                </a:solidFill>
              </a:rPr>
              <a:t> (</a:t>
            </a:r>
            <a:r>
              <a:rPr lang="tr-TR" altLang="tr-TR" sz="8000" dirty="0">
                <a:solidFill>
                  <a:schemeClr val="tx1">
                    <a:lumMod val="75000"/>
                    <a:lumOff val="25000"/>
                  </a:schemeClr>
                </a:solidFill>
                <a:hlinkClick r:id="rId3"/>
              </a:rPr>
              <a:t>www.icrp.org/ICRP_84_Pregnancy_s.pps</a:t>
            </a:r>
            <a:r>
              <a:rPr lang="tr-TR" altLang="tr-TR" sz="8000" dirty="0">
                <a:solidFill>
                  <a:schemeClr val="tx1">
                    <a:lumMod val="75000"/>
                    <a:lumOff val="25000"/>
                  </a:schemeClr>
                </a:solidFill>
              </a:rPr>
              <a:t>)</a:t>
            </a:r>
          </a:p>
          <a:p>
            <a:pPr>
              <a:buNone/>
              <a:defRPr/>
            </a:pPr>
            <a:endParaRPr lang="tr-TR" altLang="tr-TR" dirty="0"/>
          </a:p>
          <a:p>
            <a:pPr>
              <a:buNone/>
              <a:defRPr/>
            </a:pPr>
            <a:endParaRPr lang="tr-TR" altLang="tr-TR" dirty="0">
              <a:solidFill>
                <a:schemeClr val="tx1">
                  <a:lumMod val="75000"/>
                  <a:lumOff val="25000"/>
                </a:schemeClr>
              </a:solidFill>
            </a:endParaRPr>
          </a:p>
          <a:p>
            <a:pPr>
              <a:buFont typeface="Wingdings 3" charset="2"/>
              <a:buChar char=""/>
              <a:defRPr/>
            </a:pPr>
            <a:endParaRPr lang="tr-TR" altLang="tr-TR" dirty="0">
              <a:solidFill>
                <a:schemeClr val="tx1">
                  <a:lumMod val="75000"/>
                  <a:lumOff val="25000"/>
                </a:schemeClr>
              </a:solidFill>
            </a:endParaRPr>
          </a:p>
        </p:txBody>
      </p:sp>
    </p:spTree>
    <p:extLst>
      <p:ext uri="{BB962C8B-B14F-4D97-AF65-F5344CB8AC3E}">
        <p14:creationId xmlns:p14="http://schemas.microsoft.com/office/powerpoint/2010/main" val="143643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2063552" y="765175"/>
            <a:ext cx="7776864" cy="1493838"/>
          </a:xfrm>
        </p:spPr>
        <p:txBody>
          <a:bodyPr>
            <a:normAutofit fontScale="90000"/>
          </a:bodyPr>
          <a:lstStyle/>
          <a:p>
            <a:pPr marL="342900" indent="-342900" algn="ctr">
              <a:tabLst>
                <a:tab pos="228600" algn="l"/>
              </a:tabLst>
            </a:pPr>
            <a:r>
              <a:rPr lang="tr-TR" sz="2600" b="1" dirty="0">
                <a:solidFill>
                  <a:srgbClr val="002060"/>
                </a:solidFill>
              </a:rPr>
              <a:t>   </a:t>
            </a:r>
            <a:r>
              <a:rPr lang="tr-TR" sz="4000" b="1" dirty="0">
                <a:solidFill>
                  <a:srgbClr val="002060"/>
                </a:solidFill>
              </a:rPr>
              <a:t> </a:t>
            </a:r>
            <a:br>
              <a:rPr lang="tr-TR" sz="4000" b="1" dirty="0">
                <a:solidFill>
                  <a:srgbClr val="002060"/>
                </a:solidFill>
              </a:rPr>
            </a:br>
            <a:r>
              <a:rPr lang="tr-TR" sz="3600" b="1" dirty="0">
                <a:solidFill>
                  <a:srgbClr val="002060"/>
                </a:solidFill>
              </a:rPr>
              <a:t> </a:t>
            </a:r>
            <a:r>
              <a:rPr lang="tr-TR" sz="3300" b="1" dirty="0"/>
              <a:t>RADYASYONDAN KORUNMA  SİSTEMİ</a:t>
            </a:r>
            <a:r>
              <a:rPr lang="tr-TR" sz="3300" dirty="0"/>
              <a:t/>
            </a:r>
            <a:br>
              <a:rPr lang="tr-TR" sz="3300" dirty="0"/>
            </a:br>
            <a:r>
              <a:rPr lang="tr-TR" sz="3300" b="1" dirty="0"/>
              <a:t>ICRP-60 (1990)</a:t>
            </a:r>
            <a:r>
              <a:rPr lang="tr-TR" sz="4000" dirty="0"/>
              <a:t/>
            </a:r>
            <a:br>
              <a:rPr lang="tr-TR" sz="4000" dirty="0"/>
            </a:br>
            <a:endParaRPr lang="tr-TR" sz="4000" dirty="0">
              <a:solidFill>
                <a:srgbClr val="002060"/>
              </a:solidFill>
            </a:endParaRPr>
          </a:p>
        </p:txBody>
      </p:sp>
      <p:sp>
        <p:nvSpPr>
          <p:cNvPr id="233475" name="Rectangle 3"/>
          <p:cNvSpPr>
            <a:spLocks noGrp="1" noChangeArrowheads="1"/>
          </p:cNvSpPr>
          <p:nvPr>
            <p:ph idx="4294967295"/>
          </p:nvPr>
        </p:nvSpPr>
        <p:spPr>
          <a:xfrm>
            <a:off x="2207568" y="2420939"/>
            <a:ext cx="7776864" cy="2952278"/>
          </a:xfrm>
        </p:spPr>
        <p:txBody>
          <a:bodyPr>
            <a:normAutofit/>
          </a:bodyPr>
          <a:lstStyle/>
          <a:p>
            <a:pPr algn="just">
              <a:buNone/>
            </a:pPr>
            <a:r>
              <a:rPr lang="tr-TR" dirty="0">
                <a:solidFill>
                  <a:schemeClr val="tx1"/>
                </a:solidFill>
                <a:latin typeface="+mj-lt"/>
              </a:rPr>
              <a:t>   Tavsiye edilen radyasyon korunma sisteminin 3 ana prensibi vardır;</a:t>
            </a:r>
          </a:p>
          <a:p>
            <a:pPr algn="just">
              <a:buNone/>
            </a:pPr>
            <a:endParaRPr lang="tr-TR" dirty="0">
              <a:solidFill>
                <a:schemeClr val="tx1"/>
              </a:solidFill>
              <a:latin typeface="+mj-lt"/>
            </a:endParaRPr>
          </a:p>
          <a:p>
            <a:pPr algn="just">
              <a:buClr>
                <a:srgbClr val="FF0000"/>
              </a:buClr>
              <a:buSzPct val="100000"/>
              <a:buFont typeface="Wingdings" panose="05000000000000000000" pitchFamily="2" charset="2"/>
              <a:buChar char="§"/>
            </a:pPr>
            <a:r>
              <a:rPr lang="tr-TR" dirty="0" err="1">
                <a:solidFill>
                  <a:schemeClr val="tx1"/>
                </a:solidFill>
                <a:latin typeface="+mj-lt"/>
              </a:rPr>
              <a:t>Justifikasyon</a:t>
            </a:r>
            <a:r>
              <a:rPr lang="tr-TR" dirty="0">
                <a:solidFill>
                  <a:schemeClr val="tx1"/>
                </a:solidFill>
                <a:latin typeface="+mj-lt"/>
              </a:rPr>
              <a:t> (Gereklilik)</a:t>
            </a:r>
          </a:p>
          <a:p>
            <a:pPr algn="just">
              <a:buClr>
                <a:srgbClr val="FF0000"/>
              </a:buClr>
              <a:buSzPct val="100000"/>
              <a:buFont typeface="Wingdings" panose="05000000000000000000" pitchFamily="2" charset="2"/>
              <a:buChar char="§"/>
            </a:pPr>
            <a:r>
              <a:rPr lang="tr-TR" dirty="0">
                <a:solidFill>
                  <a:schemeClr val="tx1"/>
                </a:solidFill>
                <a:latin typeface="+mj-lt"/>
              </a:rPr>
              <a:t>Optimizasyon (ALARA)</a:t>
            </a:r>
          </a:p>
          <a:p>
            <a:pPr algn="just">
              <a:buClr>
                <a:srgbClr val="FF0000"/>
              </a:buClr>
              <a:buSzPct val="100000"/>
              <a:buFont typeface="Wingdings" panose="05000000000000000000" pitchFamily="2" charset="2"/>
              <a:buChar char="§"/>
            </a:pPr>
            <a:r>
              <a:rPr lang="tr-TR" dirty="0">
                <a:solidFill>
                  <a:schemeClr val="tx1"/>
                </a:solidFill>
                <a:latin typeface="+mj-lt"/>
              </a:rPr>
              <a:t>Doz Sınırları</a:t>
            </a:r>
            <a:endParaRPr lang="tr-TR" sz="2400" dirty="0">
              <a:latin typeface="+mj-lt"/>
            </a:endParaRPr>
          </a:p>
        </p:txBody>
      </p:sp>
    </p:spTree>
    <p:extLst>
      <p:ext uri="{BB962C8B-B14F-4D97-AF65-F5344CB8AC3E}">
        <p14:creationId xmlns:p14="http://schemas.microsoft.com/office/powerpoint/2010/main" val="20974236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tr-TR" dirty="0"/>
              <a:t> </a:t>
            </a:r>
            <a:endParaRPr lang="en-US" sz="2600" b="1" dirty="0">
              <a:solidFill>
                <a:schemeClr val="accent2"/>
              </a:solidFill>
              <a:latin typeface="Arial" pitchFamily="34" charset="0"/>
            </a:endParaRPr>
          </a:p>
        </p:txBody>
      </p:sp>
      <p:sp>
        <p:nvSpPr>
          <p:cNvPr id="236553" name="Rectangle 9"/>
          <p:cNvSpPr>
            <a:spLocks noGrp="1" noChangeArrowheads="1"/>
          </p:cNvSpPr>
          <p:nvPr>
            <p:ph type="body" sz="half" idx="2"/>
          </p:nvPr>
        </p:nvSpPr>
        <p:spPr/>
        <p:txBody>
          <a:bodyPr/>
          <a:lstStyle/>
          <a:p>
            <a:pPr>
              <a:buFontTx/>
              <a:buNone/>
            </a:pPr>
            <a:r>
              <a:rPr lang="tr-TR" dirty="0"/>
              <a:t> </a:t>
            </a:r>
          </a:p>
        </p:txBody>
      </p:sp>
      <p:sp>
        <p:nvSpPr>
          <p:cNvPr id="236547" name="Rectangle 3"/>
          <p:cNvSpPr>
            <a:spLocks noChangeArrowheads="1"/>
          </p:cNvSpPr>
          <p:nvPr/>
        </p:nvSpPr>
        <p:spPr bwMode="auto">
          <a:xfrm>
            <a:off x="4057650" y="347663"/>
            <a:ext cx="9144000" cy="369974"/>
          </a:xfrm>
          <a:prstGeom prst="rect">
            <a:avLst/>
          </a:prstGeom>
          <a:noFill/>
          <a:ln w="9525">
            <a:noFill/>
            <a:miter lim="800000"/>
            <a:headEnd/>
            <a:tailEnd/>
          </a:ln>
          <a:effectLst/>
        </p:spPr>
        <p:txBody>
          <a:bodyPr lIns="92075" tIns="46038" rIns="92075" bIns="46038">
            <a:spAutoFit/>
          </a:bodyPr>
          <a:lstStyle/>
          <a:p>
            <a:endParaRPr lang="tr-TR"/>
          </a:p>
        </p:txBody>
      </p:sp>
      <p:sp>
        <p:nvSpPr>
          <p:cNvPr id="2" name="Dikdörtgen 1"/>
          <p:cNvSpPr/>
          <p:nvPr/>
        </p:nvSpPr>
        <p:spPr>
          <a:xfrm>
            <a:off x="2423593" y="3105835"/>
            <a:ext cx="7632847" cy="861774"/>
          </a:xfrm>
          <a:prstGeom prst="rect">
            <a:avLst/>
          </a:prstGeom>
        </p:spPr>
        <p:txBody>
          <a:bodyPr wrap="square">
            <a:spAutoFit/>
          </a:bodyPr>
          <a:lstStyle/>
          <a:p>
            <a:pPr>
              <a:buClr>
                <a:srgbClr val="FF0000"/>
              </a:buClr>
              <a:buNone/>
            </a:pPr>
            <a:r>
              <a:rPr lang="tr-TR" sz="3200" b="1" dirty="0">
                <a:solidFill>
                  <a:srgbClr val="FF0000"/>
                </a:solidFill>
                <a:latin typeface="+mj-lt"/>
              </a:rPr>
              <a:t>‘‘EN İYİ DOZ ALINMAYAN DOZDUR”</a:t>
            </a:r>
          </a:p>
          <a:p>
            <a:pPr algn="just">
              <a:buClr>
                <a:srgbClr val="FF0000"/>
              </a:buClr>
              <a:buNone/>
            </a:pPr>
            <a:endParaRPr lang="tr-TR" dirty="0"/>
          </a:p>
        </p:txBody>
      </p:sp>
      <p:sp>
        <p:nvSpPr>
          <p:cNvPr id="4" name="İçerik Yer Tutucusu 3"/>
          <p:cNvSpPr>
            <a:spLocks noGrp="1"/>
          </p:cNvSpPr>
          <p:nvPr>
            <p:ph sz="half" idx="1"/>
          </p:nvPr>
        </p:nvSpPr>
        <p:spPr/>
        <p:txBody>
          <a:bodyPr/>
          <a:lstStyle/>
          <a:p>
            <a:endParaRPr lang="tr-TR"/>
          </a:p>
        </p:txBody>
      </p:sp>
    </p:spTree>
    <p:extLst>
      <p:ext uri="{BB962C8B-B14F-4D97-AF65-F5344CB8AC3E}">
        <p14:creationId xmlns:p14="http://schemas.microsoft.com/office/powerpoint/2010/main" val="14369375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79576" y="2060848"/>
            <a:ext cx="4032448" cy="3416320"/>
          </a:xfrm>
          <a:prstGeom prst="rect">
            <a:avLst/>
          </a:prstGeom>
        </p:spPr>
        <p:txBody>
          <a:bodyPr wrap="square">
            <a:spAutoFit/>
          </a:bodyPr>
          <a:lstStyle/>
          <a:p>
            <a:pPr algn="just"/>
            <a:r>
              <a:rPr lang="tr-TR" sz="2400" b="1" dirty="0"/>
              <a:t>Uygulamaların Gerekliliği (</a:t>
            </a:r>
            <a:r>
              <a:rPr lang="tr-TR" sz="2400" b="1" dirty="0" err="1"/>
              <a:t>Justification</a:t>
            </a:r>
            <a:r>
              <a:rPr lang="tr-TR" sz="2400" b="1" dirty="0"/>
              <a:t>):</a:t>
            </a:r>
          </a:p>
          <a:p>
            <a:pPr algn="just"/>
            <a:r>
              <a:rPr lang="tr-TR" sz="2400" dirty="0"/>
              <a:t>Işınlanmanın zararlı sonuçları </a:t>
            </a:r>
            <a:r>
              <a:rPr lang="tr-TR" sz="2400" dirty="0" err="1"/>
              <a:t>gözönünde</a:t>
            </a:r>
            <a:r>
              <a:rPr lang="tr-TR" sz="2400" dirty="0"/>
              <a:t> bulundurularak, net bir fayda sağlamayan hiçbir radyasyon uygulamasına izin verilemez.</a:t>
            </a:r>
          </a:p>
          <a:p>
            <a:pPr algn="just"/>
            <a:endParaRPr lang="tr-TR" sz="2400" dirty="0"/>
          </a:p>
          <a:p>
            <a:pPr algn="just"/>
            <a:endParaRPr lang="tr-TR" sz="2400"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2060848"/>
            <a:ext cx="3528392" cy="3816424"/>
          </a:xfrm>
          <a:prstGeom prst="rect">
            <a:avLst/>
          </a:prstGeom>
        </p:spPr>
      </p:pic>
      <p:sp>
        <p:nvSpPr>
          <p:cNvPr id="6" name="Dikdörtgen 5"/>
          <p:cNvSpPr/>
          <p:nvPr/>
        </p:nvSpPr>
        <p:spPr>
          <a:xfrm>
            <a:off x="2423592" y="836712"/>
            <a:ext cx="7416824" cy="1815882"/>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p>
          <a:p>
            <a:pPr algn="ctr"/>
            <a:r>
              <a:rPr lang="tr-TR" sz="2800" dirty="0"/>
              <a:t/>
            </a:r>
            <a:br>
              <a:rPr lang="tr-TR" sz="2800" dirty="0"/>
            </a:br>
            <a:endParaRPr lang="tr-TR" sz="2800" dirty="0"/>
          </a:p>
        </p:txBody>
      </p:sp>
    </p:spTree>
    <p:extLst>
      <p:ext uri="{BB962C8B-B14F-4D97-AF65-F5344CB8AC3E}">
        <p14:creationId xmlns:p14="http://schemas.microsoft.com/office/powerpoint/2010/main" val="136541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07568" y="1412776"/>
            <a:ext cx="7704856" cy="2154436"/>
          </a:xfrm>
          <a:prstGeom prst="rect">
            <a:avLst/>
          </a:prstGeom>
        </p:spPr>
        <p:txBody>
          <a:bodyPr wrap="square">
            <a:spAutoFit/>
          </a:bodyPr>
          <a:lstStyle/>
          <a:p>
            <a:pPr algn="just"/>
            <a:r>
              <a:rPr lang="tr-TR" sz="2200" b="1" dirty="0"/>
              <a:t>Optimizasyon (ALARA):</a:t>
            </a:r>
          </a:p>
          <a:p>
            <a:pPr algn="just"/>
            <a:r>
              <a:rPr lang="tr-TR" sz="2200" dirty="0"/>
              <a:t>Radyasyona maruz kalmaya sebep olan uygulamalarda, olası tüm ışınlanmalar için bireysel dozların büyüklüğü, ışınlanacak kişilerin sayısı, ekonomik ve sosyal faktörler göz önünde bulundurularak mümkün olan en düşük dozun alınması sağlanır.</a:t>
            </a:r>
          </a:p>
          <a:p>
            <a:pPr algn="just"/>
            <a:r>
              <a:rPr lang="tr-TR" sz="2400" b="1" u="sng" dirty="0">
                <a:solidFill>
                  <a:srgbClr val="00B050"/>
                </a:solidFill>
              </a:rPr>
              <a:t>A</a:t>
            </a:r>
            <a:r>
              <a:rPr lang="tr-TR" sz="2400" b="1" dirty="0"/>
              <a:t>s </a:t>
            </a:r>
            <a:r>
              <a:rPr lang="tr-TR" sz="2400" b="1" u="sng" dirty="0" err="1">
                <a:solidFill>
                  <a:srgbClr val="00B050"/>
                </a:solidFill>
              </a:rPr>
              <a:t>L</a:t>
            </a:r>
            <a:r>
              <a:rPr lang="tr-TR" sz="2400" b="1" dirty="0" err="1"/>
              <a:t>ow</a:t>
            </a:r>
            <a:r>
              <a:rPr lang="tr-TR" sz="2400" b="1" dirty="0"/>
              <a:t> </a:t>
            </a:r>
            <a:r>
              <a:rPr lang="tr-TR" sz="2400" b="1" u="sng" dirty="0">
                <a:solidFill>
                  <a:srgbClr val="00B050"/>
                </a:solidFill>
              </a:rPr>
              <a:t>A</a:t>
            </a:r>
            <a:r>
              <a:rPr lang="tr-TR" sz="2400" b="1" dirty="0"/>
              <a:t>s </a:t>
            </a:r>
            <a:r>
              <a:rPr lang="tr-TR" sz="2400" b="1" u="sng" dirty="0" err="1">
                <a:solidFill>
                  <a:srgbClr val="00B050"/>
                </a:solidFill>
              </a:rPr>
              <a:t>R</a:t>
            </a:r>
            <a:r>
              <a:rPr lang="tr-TR" sz="2400" b="1" dirty="0" err="1"/>
              <a:t>easonably</a:t>
            </a:r>
            <a:r>
              <a:rPr lang="tr-TR" sz="2400" b="1" dirty="0"/>
              <a:t> </a:t>
            </a:r>
            <a:r>
              <a:rPr lang="tr-TR" sz="2400" b="1" u="sng" dirty="0" err="1">
                <a:solidFill>
                  <a:srgbClr val="00B050"/>
                </a:solidFill>
              </a:rPr>
              <a:t>A</a:t>
            </a:r>
            <a:r>
              <a:rPr lang="tr-TR" sz="2400" b="1" dirty="0" err="1"/>
              <a:t>chievable</a:t>
            </a:r>
            <a:r>
              <a:rPr lang="tr-TR" sz="2400" b="1" dirty="0"/>
              <a:t> (ALARA)</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3561760"/>
            <a:ext cx="3501721" cy="2531537"/>
          </a:xfrm>
          <a:prstGeom prst="rect">
            <a:avLst/>
          </a:prstGeom>
        </p:spPr>
      </p:pic>
      <p:sp>
        <p:nvSpPr>
          <p:cNvPr id="6" name="Dikdörtgen 5"/>
          <p:cNvSpPr/>
          <p:nvPr/>
        </p:nvSpPr>
        <p:spPr>
          <a:xfrm>
            <a:off x="2135560" y="546855"/>
            <a:ext cx="7920880" cy="1384995"/>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r>
              <a:rPr lang="tr-TR" sz="2800" dirty="0"/>
              <a:t/>
            </a:r>
            <a:br>
              <a:rPr lang="tr-TR" sz="2800" dirty="0"/>
            </a:br>
            <a:endParaRPr lang="tr-TR" sz="2800" dirty="0"/>
          </a:p>
        </p:txBody>
      </p:sp>
      <p:pic>
        <p:nvPicPr>
          <p:cNvPr id="7" name="Picture 5" descr="effect_dose"/>
          <p:cNvPicPr>
            <a:picLocks noChangeAspect="1" noChangeArrowheads="1"/>
          </p:cNvPicPr>
          <p:nvPr/>
        </p:nvPicPr>
        <p:blipFill>
          <a:blip r:embed="rId3" cstate="print"/>
          <a:srcRect/>
          <a:stretch>
            <a:fillRect/>
          </a:stretch>
        </p:blipFill>
        <p:spPr bwMode="auto">
          <a:xfrm>
            <a:off x="6456041" y="3536434"/>
            <a:ext cx="3528391" cy="2628870"/>
          </a:xfrm>
          <a:prstGeom prst="rect">
            <a:avLst/>
          </a:prstGeom>
          <a:noFill/>
        </p:spPr>
      </p:pic>
      <p:cxnSp>
        <p:nvCxnSpPr>
          <p:cNvPr id="8" name="Düz Bağlayıcı 7"/>
          <p:cNvCxnSpPr/>
          <p:nvPr/>
        </p:nvCxnSpPr>
        <p:spPr>
          <a:xfrm>
            <a:off x="8688289" y="3373836"/>
            <a:ext cx="981441" cy="2359421"/>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9" name="Düz Bağlayıcı 8"/>
          <p:cNvCxnSpPr/>
          <p:nvPr/>
        </p:nvCxnSpPr>
        <p:spPr>
          <a:xfrm flipH="1">
            <a:off x="8597327" y="3353336"/>
            <a:ext cx="1072402" cy="237992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4196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07568" y="1340768"/>
            <a:ext cx="7776864" cy="1938992"/>
          </a:xfrm>
          <a:prstGeom prst="rect">
            <a:avLst/>
          </a:prstGeom>
        </p:spPr>
        <p:txBody>
          <a:bodyPr wrap="square">
            <a:spAutoFit/>
          </a:bodyPr>
          <a:lstStyle/>
          <a:p>
            <a:pPr algn="just"/>
            <a:r>
              <a:rPr lang="tr-TR" sz="2400" b="1" dirty="0"/>
              <a:t>Doz Sınırlaması:</a:t>
            </a:r>
          </a:p>
          <a:p>
            <a:pPr algn="just"/>
            <a:r>
              <a:rPr lang="tr-TR" sz="2400" dirty="0"/>
              <a:t>Tıbbi ışınlamalar hariç, izin verilen tüm ışınlamaların neden olduğu ilgili organ veya dokudaki eşdeğer doz ve etkin doz, Yönetmeliğin 10 uncu maddesinde belirtilen yıllık doz sınırlarını aşamaz.</a:t>
            </a:r>
          </a:p>
        </p:txBody>
      </p:sp>
      <p:sp>
        <p:nvSpPr>
          <p:cNvPr id="6" name="Dikdörtgen 5"/>
          <p:cNvSpPr/>
          <p:nvPr/>
        </p:nvSpPr>
        <p:spPr>
          <a:xfrm>
            <a:off x="2423592" y="548682"/>
            <a:ext cx="7488832" cy="1384995"/>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r>
              <a:rPr lang="tr-TR" sz="2800" dirty="0"/>
              <a:t/>
            </a:r>
            <a:br>
              <a:rPr lang="tr-TR" sz="2800" dirty="0"/>
            </a:br>
            <a:endParaRPr lang="tr-TR" sz="2800" dirty="0"/>
          </a:p>
        </p:txBody>
      </p:sp>
      <p:sp>
        <p:nvSpPr>
          <p:cNvPr id="7" name="Dikdörtgen 6"/>
          <p:cNvSpPr/>
          <p:nvPr/>
        </p:nvSpPr>
        <p:spPr>
          <a:xfrm>
            <a:off x="2207568" y="3717033"/>
            <a:ext cx="7704856" cy="1200329"/>
          </a:xfrm>
          <a:prstGeom prst="rect">
            <a:avLst/>
          </a:prstGeom>
        </p:spPr>
        <p:txBody>
          <a:bodyPr wrap="square">
            <a:spAutoFit/>
          </a:bodyPr>
          <a:lstStyle/>
          <a:p>
            <a:pPr algn="just">
              <a:tabLst>
                <a:tab pos="228600" algn="l"/>
              </a:tabLst>
            </a:pPr>
            <a:r>
              <a:rPr lang="tr-TR" sz="2400" u="sng" dirty="0">
                <a:solidFill>
                  <a:srgbClr val="FF0000"/>
                </a:solidFill>
              </a:rPr>
              <a:t>Doz Sınırlarının Uygulanmadığı Işınlanmalar</a:t>
            </a:r>
          </a:p>
          <a:p>
            <a:pPr marL="342900" indent="-342900" algn="just">
              <a:buClr>
                <a:srgbClr val="FF3300"/>
              </a:buClr>
              <a:buFont typeface="Wingdings" panose="05000000000000000000" pitchFamily="2" charset="2"/>
              <a:buChar char="§"/>
              <a:tabLst>
                <a:tab pos="228600" algn="l"/>
              </a:tabLst>
            </a:pPr>
            <a:r>
              <a:rPr lang="tr-TR" sz="2400" dirty="0"/>
              <a:t>Doğal fon (background) radyasyon ( 2-3 </a:t>
            </a:r>
            <a:r>
              <a:rPr lang="tr-TR" sz="2400" dirty="0" err="1"/>
              <a:t>mSv</a:t>
            </a:r>
            <a:r>
              <a:rPr lang="tr-TR" sz="2400" dirty="0"/>
              <a:t>/yıl)</a:t>
            </a:r>
          </a:p>
          <a:p>
            <a:pPr marL="342900" indent="-342900" algn="just">
              <a:buClr>
                <a:srgbClr val="FF3300"/>
              </a:buClr>
              <a:buFont typeface="Wingdings" panose="05000000000000000000" pitchFamily="2" charset="2"/>
              <a:buChar char="§"/>
              <a:tabLst>
                <a:tab pos="228600" algn="l"/>
              </a:tabLst>
            </a:pPr>
            <a:r>
              <a:rPr lang="tr-TR" sz="2400" dirty="0"/>
              <a:t>Tıbbi ışınlama sonucu alınan radyasyon dozları</a:t>
            </a:r>
          </a:p>
        </p:txBody>
      </p:sp>
    </p:spTree>
    <p:extLst>
      <p:ext uri="{BB962C8B-B14F-4D97-AF65-F5344CB8AC3E}">
        <p14:creationId xmlns:p14="http://schemas.microsoft.com/office/powerpoint/2010/main" val="312719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title" idx="4294967295"/>
          </p:nvPr>
        </p:nvSpPr>
        <p:spPr>
          <a:xfrm>
            <a:off x="2279578" y="908051"/>
            <a:ext cx="7344815" cy="735013"/>
          </a:xfrm>
        </p:spPr>
        <p:txBody>
          <a:bodyPr>
            <a:normAutofit fontScale="90000"/>
          </a:bodyPr>
          <a:lstStyle/>
          <a:p>
            <a:r>
              <a:rPr lang="tr-TR" sz="2600" b="1" dirty="0">
                <a:solidFill>
                  <a:schemeClr val="accent2"/>
                </a:solidFill>
                <a:latin typeface="Arial" pitchFamily="34" charset="0"/>
              </a:rPr>
              <a:t> </a:t>
            </a:r>
            <a:r>
              <a:rPr lang="tr-TR" sz="3300" b="1" dirty="0"/>
              <a:t>RADYASYONDAN KORUNMA</a:t>
            </a:r>
            <a:br>
              <a:rPr lang="tr-TR" sz="3300" b="1" dirty="0"/>
            </a:br>
            <a:r>
              <a:rPr lang="tr-TR" sz="3300" b="1" dirty="0"/>
              <a:t> (</a:t>
            </a:r>
            <a:r>
              <a:rPr lang="en-US" sz="3300" b="1" dirty="0">
                <a:cs typeface="Arial" pitchFamily="34" charset="0"/>
              </a:rPr>
              <a:t>MONİTORİNG</a:t>
            </a:r>
            <a:r>
              <a:rPr lang="tr-TR" sz="3300" b="1" dirty="0"/>
              <a:t>)</a:t>
            </a:r>
          </a:p>
        </p:txBody>
      </p:sp>
      <p:sp>
        <p:nvSpPr>
          <p:cNvPr id="421891" name="Rectangle 3"/>
          <p:cNvSpPr>
            <a:spLocks noGrp="1" noChangeArrowheads="1"/>
          </p:cNvSpPr>
          <p:nvPr>
            <p:ph idx="4294967295"/>
          </p:nvPr>
        </p:nvSpPr>
        <p:spPr>
          <a:xfrm>
            <a:off x="2279577" y="2060576"/>
            <a:ext cx="7704854" cy="3744913"/>
          </a:xfrm>
        </p:spPr>
        <p:txBody>
          <a:bodyPr>
            <a:normAutofit fontScale="77500" lnSpcReduction="20000"/>
          </a:bodyPr>
          <a:lstStyle/>
          <a:p>
            <a:pPr algn="just" eaLnBrk="1" hangingPunct="1">
              <a:spcBef>
                <a:spcPct val="0"/>
              </a:spcBef>
              <a:buFontTx/>
              <a:buNone/>
            </a:pPr>
            <a:r>
              <a:rPr lang="tr-TR" sz="2400" b="1" dirty="0">
                <a:solidFill>
                  <a:schemeClr val="bg2"/>
                </a:solidFill>
                <a:latin typeface="Arial" pitchFamily="34" charset="0"/>
              </a:rPr>
              <a:t>    </a:t>
            </a:r>
            <a:r>
              <a:rPr lang="tr-TR" sz="3400" b="1" dirty="0">
                <a:latin typeface="+mj-lt"/>
              </a:rPr>
              <a:t>M</a:t>
            </a:r>
            <a:r>
              <a:rPr lang="en-US" sz="3400" b="1" dirty="0" err="1">
                <a:latin typeface="+mj-lt"/>
                <a:cs typeface="Arial" pitchFamily="34" charset="0"/>
              </a:rPr>
              <a:t>onitoring</a:t>
            </a:r>
            <a:r>
              <a:rPr lang="en-US" sz="3400" b="1" dirty="0">
                <a:latin typeface="+mj-lt"/>
                <a:cs typeface="Arial" pitchFamily="34" charset="0"/>
              </a:rPr>
              <a:t>,</a:t>
            </a:r>
            <a:r>
              <a:rPr lang="en-US" sz="3400" dirty="0">
                <a:latin typeface="+mj-lt"/>
                <a:cs typeface="Arial" pitchFamily="34" charset="0"/>
              </a:rPr>
              <a:t> </a:t>
            </a:r>
            <a:r>
              <a:rPr lang="tr-TR" sz="3400" dirty="0">
                <a:latin typeface="+mj-lt"/>
              </a:rPr>
              <a:t>i</a:t>
            </a:r>
            <a:r>
              <a:rPr lang="en-US" sz="3400" dirty="0" err="1">
                <a:latin typeface="+mj-lt"/>
                <a:cs typeface="Arial" pitchFamily="34" charset="0"/>
              </a:rPr>
              <a:t>yonla</a:t>
            </a:r>
            <a:r>
              <a:rPr lang="tr-TR" sz="3400" dirty="0">
                <a:latin typeface="+mj-lt"/>
              </a:rPr>
              <a:t>ş</a:t>
            </a:r>
            <a:r>
              <a:rPr lang="en-US" sz="3400" dirty="0">
                <a:latin typeface="+mj-lt"/>
                <a:cs typeface="Arial" pitchFamily="34" charset="0"/>
              </a:rPr>
              <a:t>t</a:t>
            </a:r>
            <a:r>
              <a:rPr lang="tr-TR" sz="3400" dirty="0">
                <a:latin typeface="+mj-lt"/>
              </a:rPr>
              <a:t>ı</a:t>
            </a:r>
            <a:r>
              <a:rPr lang="en-US" sz="3400" dirty="0">
                <a:latin typeface="+mj-lt"/>
                <a:cs typeface="Arial" pitchFamily="34" charset="0"/>
              </a:rPr>
              <a:t>r</a:t>
            </a:r>
            <a:r>
              <a:rPr lang="tr-TR" sz="3400" dirty="0">
                <a:latin typeface="+mj-lt"/>
              </a:rPr>
              <a:t>ı</a:t>
            </a:r>
            <a:r>
              <a:rPr lang="en-US" sz="3400" dirty="0">
                <a:latin typeface="+mj-lt"/>
                <a:cs typeface="Arial" pitchFamily="34" charset="0"/>
              </a:rPr>
              <a:t>c</a:t>
            </a:r>
            <a:r>
              <a:rPr lang="tr-TR" sz="3400" dirty="0">
                <a:latin typeface="+mj-lt"/>
              </a:rPr>
              <a:t>ı</a:t>
            </a:r>
            <a:r>
              <a:rPr lang="en-US" sz="3400" dirty="0">
                <a:latin typeface="+mj-lt"/>
                <a:cs typeface="Arial" pitchFamily="34" charset="0"/>
              </a:rPr>
              <a:t> </a:t>
            </a:r>
            <a:r>
              <a:rPr lang="en-US" sz="3400" dirty="0" err="1">
                <a:latin typeface="+mj-lt"/>
                <a:cs typeface="Arial" pitchFamily="34" charset="0"/>
              </a:rPr>
              <a:t>radyasyon</a:t>
            </a:r>
            <a:r>
              <a:rPr lang="tr-TR" sz="3400" dirty="0">
                <a:latin typeface="+mj-lt"/>
                <a:cs typeface="Arial" pitchFamily="34" charset="0"/>
              </a:rPr>
              <a:t>un</a:t>
            </a:r>
            <a:r>
              <a:rPr lang="tr-TR" sz="3400" dirty="0">
                <a:latin typeface="+mj-lt"/>
              </a:rPr>
              <a:t> v</a:t>
            </a:r>
            <a:r>
              <a:rPr lang="en-US" sz="3400" dirty="0">
                <a:latin typeface="+mj-lt"/>
                <a:cs typeface="Arial" pitchFamily="34" charset="0"/>
              </a:rPr>
              <a:t>e </a:t>
            </a:r>
            <a:r>
              <a:rPr lang="en-US" sz="3400" dirty="0" err="1">
                <a:latin typeface="+mj-lt"/>
                <a:cs typeface="Arial" pitchFamily="34" charset="0"/>
              </a:rPr>
              <a:t>radyoaktif</a:t>
            </a:r>
            <a:r>
              <a:rPr lang="en-US" sz="3400" dirty="0">
                <a:latin typeface="+mj-lt"/>
                <a:cs typeface="Arial" pitchFamily="34" charset="0"/>
              </a:rPr>
              <a:t> </a:t>
            </a:r>
            <a:r>
              <a:rPr lang="en-US" sz="3400" dirty="0" err="1">
                <a:latin typeface="+mj-lt"/>
                <a:cs typeface="Arial" pitchFamily="34" charset="0"/>
              </a:rPr>
              <a:t>kontaminasyonun</a:t>
            </a:r>
            <a:r>
              <a:rPr lang="tr-TR" sz="3400" dirty="0">
                <a:latin typeface="+mj-lt"/>
              </a:rPr>
              <a:t> v</a:t>
            </a:r>
            <a:r>
              <a:rPr lang="en-US" sz="3400" dirty="0" err="1">
                <a:latin typeface="+mj-lt"/>
                <a:cs typeface="Arial" pitchFamily="34" charset="0"/>
              </a:rPr>
              <a:t>arl</a:t>
            </a:r>
            <a:r>
              <a:rPr lang="tr-TR" sz="3400" dirty="0">
                <a:latin typeface="+mj-lt"/>
              </a:rPr>
              <a:t>ı</a:t>
            </a:r>
            <a:r>
              <a:rPr lang="en-US" sz="3400" dirty="0">
                <a:latin typeface="+mj-lt"/>
                <a:cs typeface="Arial" pitchFamily="34" charset="0"/>
              </a:rPr>
              <a:t>ğ</a:t>
            </a:r>
            <a:r>
              <a:rPr lang="tr-TR" sz="3400" dirty="0">
                <a:latin typeface="+mj-lt"/>
              </a:rPr>
              <a:t>ı</a:t>
            </a:r>
            <a:r>
              <a:rPr lang="en-US" sz="3400" dirty="0">
                <a:latin typeface="+mj-lt"/>
                <a:cs typeface="Arial" pitchFamily="34" charset="0"/>
              </a:rPr>
              <a:t>n</a:t>
            </a:r>
            <a:r>
              <a:rPr lang="tr-TR" sz="3400" dirty="0">
                <a:latin typeface="+mj-lt"/>
              </a:rPr>
              <a:t>ı v</a:t>
            </a:r>
            <a:r>
              <a:rPr lang="en-US" sz="3400" dirty="0">
                <a:latin typeface="+mj-lt"/>
                <a:cs typeface="Arial" pitchFamily="34" charset="0"/>
              </a:rPr>
              <a:t>e </a:t>
            </a:r>
            <a:r>
              <a:rPr lang="en-US" sz="3400" dirty="0" err="1">
                <a:latin typeface="+mj-lt"/>
                <a:cs typeface="Arial" pitchFamily="34" charset="0"/>
              </a:rPr>
              <a:t>derecesini</a:t>
            </a:r>
            <a:r>
              <a:rPr lang="en-US" sz="3400" dirty="0">
                <a:latin typeface="+mj-lt"/>
                <a:cs typeface="Arial" pitchFamily="34" charset="0"/>
              </a:rPr>
              <a:t> </a:t>
            </a:r>
            <a:r>
              <a:rPr lang="tr-TR" sz="3400" dirty="0">
                <a:latin typeface="+mj-lt"/>
                <a:cs typeface="Arial" pitchFamily="34" charset="0"/>
              </a:rPr>
              <a:t> </a:t>
            </a:r>
            <a:r>
              <a:rPr lang="en-US" sz="3400" dirty="0" err="1">
                <a:latin typeface="+mj-lt"/>
                <a:cs typeface="Arial" pitchFamily="34" charset="0"/>
              </a:rPr>
              <a:t>tayin</a:t>
            </a:r>
            <a:r>
              <a:rPr lang="tr-TR" sz="3400" dirty="0">
                <a:latin typeface="+mj-lt"/>
                <a:cs typeface="Arial" pitchFamily="34" charset="0"/>
              </a:rPr>
              <a:t> </a:t>
            </a:r>
            <a:r>
              <a:rPr lang="en-US" sz="3400" dirty="0">
                <a:latin typeface="+mj-lt"/>
                <a:cs typeface="Arial" pitchFamily="34" charset="0"/>
              </a:rPr>
              <a:t> </a:t>
            </a:r>
            <a:r>
              <a:rPr lang="en-US" sz="3400" dirty="0" err="1">
                <a:latin typeface="+mj-lt"/>
                <a:cs typeface="Arial" pitchFamily="34" charset="0"/>
              </a:rPr>
              <a:t>etmektir</a:t>
            </a:r>
            <a:r>
              <a:rPr lang="tr-TR" sz="3400" dirty="0">
                <a:latin typeface="+mj-lt"/>
              </a:rPr>
              <a:t>. </a:t>
            </a:r>
          </a:p>
          <a:p>
            <a:pPr algn="just" eaLnBrk="1" hangingPunct="1">
              <a:spcBef>
                <a:spcPct val="0"/>
              </a:spcBef>
              <a:buFontTx/>
              <a:buNone/>
            </a:pPr>
            <a:endParaRPr lang="tr-TR" sz="3400" dirty="0">
              <a:latin typeface="+mj-lt"/>
            </a:endParaRPr>
          </a:p>
          <a:p>
            <a:pPr algn="just" eaLnBrk="1" hangingPunct="1">
              <a:spcBef>
                <a:spcPct val="0"/>
              </a:spcBef>
              <a:buFontTx/>
              <a:buNone/>
            </a:pPr>
            <a:r>
              <a:rPr lang="tr-TR" sz="3400" dirty="0">
                <a:latin typeface="+mj-lt"/>
              </a:rPr>
              <a:t>    R</a:t>
            </a:r>
            <a:r>
              <a:rPr lang="en-US" sz="3400" dirty="0" err="1">
                <a:latin typeface="+mj-lt"/>
                <a:cs typeface="Times New Roman" pitchFamily="18" charset="0"/>
              </a:rPr>
              <a:t>adyasyon</a:t>
            </a:r>
            <a:r>
              <a:rPr lang="en-US" sz="3400" dirty="0">
                <a:latin typeface="+mj-lt"/>
                <a:cs typeface="Times New Roman" pitchFamily="18" charset="0"/>
              </a:rPr>
              <a:t> monitoring</a:t>
            </a:r>
            <a:r>
              <a:rPr lang="tr-TR" sz="3400" dirty="0">
                <a:latin typeface="+mj-lt"/>
              </a:rPr>
              <a:t>i; r</a:t>
            </a:r>
            <a:r>
              <a:rPr lang="en-US" sz="3400" dirty="0" err="1">
                <a:latin typeface="+mj-lt"/>
                <a:cs typeface="Times New Roman" pitchFamily="18" charset="0"/>
              </a:rPr>
              <a:t>adyasyon</a:t>
            </a:r>
            <a:r>
              <a:rPr lang="tr-TR" sz="3400" dirty="0">
                <a:latin typeface="+mj-lt"/>
              </a:rPr>
              <a:t>da</a:t>
            </a:r>
            <a:r>
              <a:rPr lang="en-US" sz="3400" dirty="0">
                <a:latin typeface="+mj-lt"/>
                <a:cs typeface="Times New Roman" pitchFamily="18" charset="0"/>
              </a:rPr>
              <a:t>n</a:t>
            </a:r>
            <a:r>
              <a:rPr lang="tr-TR" sz="3400" dirty="0">
                <a:latin typeface="+mj-lt"/>
              </a:rPr>
              <a:t> </a:t>
            </a:r>
            <a:r>
              <a:rPr lang="en-US" sz="3400" dirty="0">
                <a:latin typeface="+mj-lt"/>
                <a:cs typeface="Times New Roman" pitchFamily="18" charset="0"/>
              </a:rPr>
              <a:t>koru</a:t>
            </a:r>
            <a:r>
              <a:rPr lang="tr-TR" sz="3400" dirty="0">
                <a:latin typeface="+mj-lt"/>
              </a:rPr>
              <a:t>n</a:t>
            </a:r>
            <a:r>
              <a:rPr lang="en-US" sz="3400" dirty="0">
                <a:latin typeface="+mj-lt"/>
                <a:cs typeface="Times New Roman" pitchFamily="18" charset="0"/>
              </a:rPr>
              <a:t>ma program</a:t>
            </a:r>
            <a:r>
              <a:rPr lang="tr-TR" sz="3400" dirty="0">
                <a:latin typeface="+mj-lt"/>
              </a:rPr>
              <a:t>ı</a:t>
            </a:r>
            <a:r>
              <a:rPr lang="en-US" sz="3400" dirty="0">
                <a:latin typeface="+mj-lt"/>
                <a:cs typeface="Times New Roman" pitchFamily="18" charset="0"/>
              </a:rPr>
              <a:t>n</a:t>
            </a:r>
            <a:r>
              <a:rPr lang="tr-TR" sz="3400" dirty="0">
                <a:latin typeface="+mj-lt"/>
              </a:rPr>
              <a:t>ı</a:t>
            </a:r>
            <a:r>
              <a:rPr lang="en-US" sz="3400" dirty="0">
                <a:latin typeface="+mj-lt"/>
                <a:cs typeface="Times New Roman" pitchFamily="18" charset="0"/>
              </a:rPr>
              <a:t>n </a:t>
            </a:r>
            <a:r>
              <a:rPr lang="en-US" sz="3400" dirty="0" err="1">
                <a:latin typeface="+mj-lt"/>
                <a:cs typeface="Times New Roman" pitchFamily="18" charset="0"/>
              </a:rPr>
              <a:t>ayr</a:t>
            </a:r>
            <a:r>
              <a:rPr lang="tr-TR" sz="3400" dirty="0">
                <a:latin typeface="+mj-lt"/>
              </a:rPr>
              <a:t>ı</a:t>
            </a:r>
            <a:r>
              <a:rPr lang="en-US" sz="3400" dirty="0" err="1">
                <a:latin typeface="+mj-lt"/>
                <a:cs typeface="Times New Roman" pitchFamily="18" charset="0"/>
              </a:rPr>
              <a:t>lmaz</a:t>
            </a:r>
            <a:r>
              <a:rPr lang="en-US" sz="3400" dirty="0">
                <a:latin typeface="+mj-lt"/>
                <a:cs typeface="Times New Roman" pitchFamily="18" charset="0"/>
              </a:rPr>
              <a:t> </a:t>
            </a:r>
            <a:r>
              <a:rPr lang="en-US" sz="3400" dirty="0" err="1">
                <a:latin typeface="+mj-lt"/>
                <a:cs typeface="Times New Roman" pitchFamily="18" charset="0"/>
              </a:rPr>
              <a:t>bir</a:t>
            </a:r>
            <a:r>
              <a:rPr lang="en-US" sz="3400" dirty="0">
                <a:latin typeface="+mj-lt"/>
                <a:cs typeface="Times New Roman" pitchFamily="18" charset="0"/>
              </a:rPr>
              <a:t> </a:t>
            </a:r>
            <a:r>
              <a:rPr lang="en-US" sz="3400" dirty="0" err="1">
                <a:latin typeface="+mj-lt"/>
                <a:cs typeface="Times New Roman" pitchFamily="18" charset="0"/>
              </a:rPr>
              <a:t>parças</a:t>
            </a:r>
            <a:r>
              <a:rPr lang="tr-TR" sz="3400" dirty="0">
                <a:latin typeface="+mj-lt"/>
              </a:rPr>
              <a:t>ı</a:t>
            </a:r>
            <a:r>
              <a:rPr lang="en-US" sz="3400" dirty="0">
                <a:latin typeface="+mj-lt"/>
                <a:cs typeface="Times New Roman" pitchFamily="18" charset="0"/>
              </a:rPr>
              <a:t>d</a:t>
            </a:r>
            <a:r>
              <a:rPr lang="tr-TR" sz="3400" dirty="0">
                <a:latin typeface="+mj-lt"/>
              </a:rPr>
              <a:t>ı</a:t>
            </a:r>
            <a:r>
              <a:rPr lang="en-US" sz="3400" dirty="0">
                <a:latin typeface="+mj-lt"/>
                <a:cs typeface="Times New Roman" pitchFamily="18" charset="0"/>
              </a:rPr>
              <a:t>r. </a:t>
            </a:r>
          </a:p>
          <a:p>
            <a:pPr algn="just" eaLnBrk="1" hangingPunct="1">
              <a:spcBef>
                <a:spcPct val="0"/>
              </a:spcBef>
              <a:buFontTx/>
              <a:buNone/>
            </a:pPr>
            <a:endParaRPr lang="tr-TR" sz="3400" dirty="0">
              <a:latin typeface="+mj-lt"/>
            </a:endParaRPr>
          </a:p>
          <a:p>
            <a:pPr algn="just" eaLnBrk="1" hangingPunct="1">
              <a:spcBef>
                <a:spcPct val="0"/>
              </a:spcBef>
              <a:buFontTx/>
              <a:buNone/>
            </a:pPr>
            <a:r>
              <a:rPr lang="tr-TR" sz="3400" dirty="0">
                <a:latin typeface="+mj-lt"/>
              </a:rPr>
              <a:t>    </a:t>
            </a:r>
            <a:r>
              <a:rPr lang="en-US" sz="3400" dirty="0">
                <a:solidFill>
                  <a:srgbClr val="FF0000"/>
                </a:solidFill>
                <a:latin typeface="+mj-lt"/>
                <a:cs typeface="Arial" pitchFamily="34" charset="0"/>
              </a:rPr>
              <a:t>Alan</a:t>
            </a:r>
            <a:r>
              <a:rPr lang="en-US" sz="3400" dirty="0">
                <a:latin typeface="+mj-lt"/>
                <a:cs typeface="Arial" pitchFamily="34" charset="0"/>
              </a:rPr>
              <a:t> </a:t>
            </a:r>
            <a:r>
              <a:rPr lang="tr-TR" sz="3400" dirty="0">
                <a:latin typeface="+mj-lt"/>
              </a:rPr>
              <a:t>v</a:t>
            </a:r>
            <a:r>
              <a:rPr lang="en-US" sz="3400" dirty="0">
                <a:latin typeface="+mj-lt"/>
                <a:cs typeface="Arial" pitchFamily="34" charset="0"/>
              </a:rPr>
              <a:t>e </a:t>
            </a:r>
            <a:r>
              <a:rPr lang="en-US" sz="3400" dirty="0" err="1">
                <a:solidFill>
                  <a:srgbClr val="FF0000"/>
                </a:solidFill>
                <a:latin typeface="+mj-lt"/>
                <a:cs typeface="Arial" pitchFamily="34" charset="0"/>
              </a:rPr>
              <a:t>personel</a:t>
            </a:r>
            <a:r>
              <a:rPr lang="en-US" sz="3400" dirty="0">
                <a:solidFill>
                  <a:srgbClr val="FF0000"/>
                </a:solidFill>
                <a:latin typeface="+mj-lt"/>
                <a:cs typeface="Arial" pitchFamily="34" charset="0"/>
              </a:rPr>
              <a:t> </a:t>
            </a:r>
            <a:r>
              <a:rPr lang="tr-TR" sz="3400" dirty="0">
                <a:solidFill>
                  <a:srgbClr val="FF0000"/>
                </a:solidFill>
                <a:latin typeface="+mj-lt"/>
                <a:cs typeface="Arial" pitchFamily="34" charset="0"/>
              </a:rPr>
              <a:t> </a:t>
            </a:r>
            <a:r>
              <a:rPr lang="en-US" sz="3400" dirty="0" err="1">
                <a:latin typeface="+mj-lt"/>
                <a:cs typeface="Arial" pitchFamily="34" charset="0"/>
              </a:rPr>
              <a:t>ol</a:t>
            </a:r>
            <a:r>
              <a:rPr lang="tr-TR" sz="3400" dirty="0">
                <a:latin typeface="+mj-lt"/>
              </a:rPr>
              <a:t>m</a:t>
            </a:r>
            <a:r>
              <a:rPr lang="en-US" sz="3400" dirty="0" err="1">
                <a:latin typeface="+mj-lt"/>
                <a:cs typeface="Arial" pitchFamily="34" charset="0"/>
              </a:rPr>
              <a:t>ak</a:t>
            </a:r>
            <a:r>
              <a:rPr lang="en-US" sz="3400" dirty="0">
                <a:latin typeface="+mj-lt"/>
                <a:cs typeface="Arial" pitchFamily="34" charset="0"/>
              </a:rPr>
              <a:t> </a:t>
            </a:r>
            <a:r>
              <a:rPr lang="tr-TR" sz="3400" dirty="0">
                <a:latin typeface="+mj-lt"/>
              </a:rPr>
              <a:t>üzere </a:t>
            </a:r>
            <a:r>
              <a:rPr lang="en-US" sz="3400" dirty="0" err="1">
                <a:latin typeface="+mj-lt"/>
                <a:cs typeface="Arial" pitchFamily="34" charset="0"/>
              </a:rPr>
              <a:t>iki</a:t>
            </a:r>
            <a:r>
              <a:rPr lang="en-US" sz="3400" dirty="0">
                <a:latin typeface="+mj-lt"/>
                <a:cs typeface="Arial" pitchFamily="34" charset="0"/>
              </a:rPr>
              <a:t> </a:t>
            </a:r>
            <a:r>
              <a:rPr lang="tr-TR" sz="3400" dirty="0">
                <a:latin typeface="+mj-lt"/>
                <a:cs typeface="Arial" pitchFamily="34" charset="0"/>
              </a:rPr>
              <a:t> </a:t>
            </a:r>
            <a:r>
              <a:rPr lang="en-US" sz="3400" dirty="0" err="1">
                <a:latin typeface="+mj-lt"/>
                <a:cs typeface="Arial" pitchFamily="34" charset="0"/>
              </a:rPr>
              <a:t>türlü</a:t>
            </a:r>
            <a:r>
              <a:rPr lang="en-US" sz="3400" dirty="0">
                <a:latin typeface="+mj-lt"/>
                <a:cs typeface="Arial" pitchFamily="34" charset="0"/>
              </a:rPr>
              <a:t> monitoring</a:t>
            </a:r>
            <a:r>
              <a:rPr lang="tr-TR" sz="3400" dirty="0">
                <a:latin typeface="+mj-lt"/>
              </a:rPr>
              <a:t>  </a:t>
            </a:r>
            <a:r>
              <a:rPr lang="en-US" sz="3400" dirty="0" err="1">
                <a:latin typeface="+mj-lt"/>
                <a:cs typeface="Arial" pitchFamily="34" charset="0"/>
              </a:rPr>
              <a:t>vardır</a:t>
            </a:r>
            <a:r>
              <a:rPr lang="en-US" sz="3400" dirty="0">
                <a:latin typeface="+mj-lt"/>
                <a:cs typeface="Arial" pitchFamily="34" charset="0"/>
              </a:rPr>
              <a:t>.</a:t>
            </a:r>
            <a:r>
              <a:rPr lang="tr-TR" sz="3400" dirty="0">
                <a:latin typeface="+mj-lt"/>
              </a:rPr>
              <a:t> </a:t>
            </a:r>
          </a:p>
          <a:p>
            <a:pPr algn="just" eaLnBrk="1" hangingPunct="1">
              <a:spcBef>
                <a:spcPct val="0"/>
              </a:spcBef>
              <a:buFontTx/>
              <a:buNone/>
            </a:pPr>
            <a:r>
              <a:rPr lang="tr-TR" sz="3400" dirty="0">
                <a:latin typeface="+mj-lt"/>
              </a:rPr>
              <a:t> </a:t>
            </a:r>
          </a:p>
          <a:p>
            <a:pPr algn="just" eaLnBrk="1" hangingPunct="1">
              <a:spcBef>
                <a:spcPct val="0"/>
              </a:spcBef>
              <a:buFontTx/>
              <a:buNone/>
            </a:pPr>
            <a:r>
              <a:rPr lang="tr-TR" sz="3400" dirty="0">
                <a:latin typeface="+mj-lt"/>
              </a:rPr>
              <a:t>	</a:t>
            </a:r>
            <a:r>
              <a:rPr lang="tr-TR" sz="3400" b="1" dirty="0">
                <a:latin typeface="+mj-lt"/>
              </a:rPr>
              <a:t>P</a:t>
            </a:r>
            <a:r>
              <a:rPr lang="en-US" sz="3400" b="1" dirty="0">
                <a:latin typeface="+mj-lt"/>
                <a:cs typeface="Arial" pitchFamily="34" charset="0"/>
              </a:rPr>
              <a:t>ERSONEL </a:t>
            </a:r>
            <a:r>
              <a:rPr lang="tr-TR" sz="3400" b="1" dirty="0">
                <a:latin typeface="+mj-lt"/>
              </a:rPr>
              <a:t>M</a:t>
            </a:r>
            <a:r>
              <a:rPr lang="en-US" sz="3400" b="1" dirty="0">
                <a:latin typeface="+mj-lt"/>
                <a:cs typeface="Arial" pitchFamily="34" charset="0"/>
              </a:rPr>
              <a:t>ONİTORİNG</a:t>
            </a:r>
            <a:r>
              <a:rPr lang="tr-TR" sz="3400" b="1" dirty="0">
                <a:latin typeface="+mj-lt"/>
              </a:rPr>
              <a:t>:</a:t>
            </a:r>
          </a:p>
          <a:p>
            <a:pPr algn="just" eaLnBrk="1" hangingPunct="1">
              <a:spcBef>
                <a:spcPct val="0"/>
              </a:spcBef>
              <a:buFontTx/>
              <a:buNone/>
            </a:pPr>
            <a:r>
              <a:rPr lang="tr-TR" sz="3400" dirty="0">
                <a:latin typeface="+mj-lt"/>
              </a:rPr>
              <a:t>	</a:t>
            </a:r>
            <a:r>
              <a:rPr lang="en-US" sz="3400" dirty="0" err="1">
                <a:latin typeface="+mj-lt"/>
                <a:cs typeface="Arial" pitchFamily="34" charset="0"/>
              </a:rPr>
              <a:t>Kişiler</a:t>
            </a:r>
            <a:r>
              <a:rPr lang="en-US" sz="3400" dirty="0">
                <a:latin typeface="+mj-lt"/>
                <a:cs typeface="Arial" pitchFamily="34" charset="0"/>
              </a:rPr>
              <a:t> </a:t>
            </a:r>
            <a:r>
              <a:rPr lang="en-US" sz="3400" dirty="0" err="1">
                <a:latin typeface="+mj-lt"/>
                <a:cs typeface="Arial" pitchFamily="34" charset="0"/>
              </a:rPr>
              <a:t>tarafından</a:t>
            </a:r>
            <a:r>
              <a:rPr lang="en-US" sz="3400" dirty="0">
                <a:latin typeface="+mj-lt"/>
                <a:cs typeface="Arial" pitchFamily="34" charset="0"/>
              </a:rPr>
              <a:t> </a:t>
            </a:r>
            <a:r>
              <a:rPr lang="en-US" sz="3400" dirty="0" err="1">
                <a:latin typeface="+mj-lt"/>
                <a:cs typeface="Arial" pitchFamily="34" charset="0"/>
              </a:rPr>
              <a:t>alınan</a:t>
            </a:r>
            <a:r>
              <a:rPr lang="en-US" sz="3400" dirty="0">
                <a:latin typeface="+mj-lt"/>
                <a:cs typeface="Arial" pitchFamily="34" charset="0"/>
              </a:rPr>
              <a:t> </a:t>
            </a:r>
            <a:r>
              <a:rPr lang="en-US" sz="3400" dirty="0" err="1">
                <a:latin typeface="+mj-lt"/>
                <a:cs typeface="Arial" pitchFamily="34" charset="0"/>
              </a:rPr>
              <a:t>toplam</a:t>
            </a:r>
            <a:r>
              <a:rPr lang="en-US" sz="3400" dirty="0">
                <a:latin typeface="+mj-lt"/>
                <a:cs typeface="Arial" pitchFamily="34" charset="0"/>
              </a:rPr>
              <a:t> </a:t>
            </a:r>
            <a:r>
              <a:rPr lang="en-US" sz="3400" dirty="0" err="1">
                <a:latin typeface="+mj-lt"/>
                <a:cs typeface="Arial" pitchFamily="34" charset="0"/>
              </a:rPr>
              <a:t>vücut</a:t>
            </a:r>
            <a:r>
              <a:rPr lang="tr-TR" sz="3400" dirty="0">
                <a:latin typeface="+mj-lt"/>
              </a:rPr>
              <a:t> </a:t>
            </a:r>
            <a:r>
              <a:rPr lang="en-US" sz="3400" dirty="0" err="1">
                <a:latin typeface="+mj-lt"/>
                <a:cs typeface="Arial" pitchFamily="34" charset="0"/>
              </a:rPr>
              <a:t>dozunun</a:t>
            </a:r>
            <a:r>
              <a:rPr lang="en-US" sz="3400" dirty="0">
                <a:latin typeface="+mj-lt"/>
                <a:cs typeface="Arial" pitchFamily="34" charset="0"/>
              </a:rPr>
              <a:t> </a:t>
            </a:r>
            <a:r>
              <a:rPr lang="en-US" sz="3400" dirty="0" err="1">
                <a:latin typeface="+mj-lt"/>
                <a:cs typeface="Arial" pitchFamily="34" charset="0"/>
              </a:rPr>
              <a:t>rutin</a:t>
            </a:r>
            <a:r>
              <a:rPr lang="tr-TR" sz="3400" dirty="0">
                <a:latin typeface="+mj-lt"/>
              </a:rPr>
              <a:t> </a:t>
            </a:r>
            <a:r>
              <a:rPr lang="en-US" sz="3400" dirty="0" err="1">
                <a:latin typeface="+mj-lt"/>
                <a:cs typeface="Arial" pitchFamily="34" charset="0"/>
              </a:rPr>
              <a:t>olarak</a:t>
            </a:r>
            <a:r>
              <a:rPr lang="en-US" sz="3400" dirty="0">
                <a:latin typeface="+mj-lt"/>
                <a:cs typeface="Arial" pitchFamily="34" charset="0"/>
              </a:rPr>
              <a:t> </a:t>
            </a:r>
            <a:r>
              <a:rPr lang="en-US" sz="3400" dirty="0" err="1">
                <a:latin typeface="+mj-lt"/>
                <a:cs typeface="Arial" pitchFamily="34" charset="0"/>
              </a:rPr>
              <a:t>ölçülmesidir</a:t>
            </a:r>
            <a:r>
              <a:rPr lang="en-US" sz="3400" dirty="0">
                <a:latin typeface="+mj-lt"/>
                <a:cs typeface="Arial" pitchFamily="34" charset="0"/>
              </a:rPr>
              <a:t>. </a:t>
            </a:r>
            <a:endParaRPr lang="en-US" sz="3400" dirty="0">
              <a:latin typeface="+mj-lt"/>
              <a:cs typeface="Times New Roman" pitchFamily="18" charset="0"/>
            </a:endParaRPr>
          </a:p>
          <a:p>
            <a:pPr algn="just" eaLnBrk="1" hangingPunct="1">
              <a:spcBef>
                <a:spcPct val="0"/>
              </a:spcBef>
              <a:buFontTx/>
              <a:buNone/>
            </a:pPr>
            <a:endParaRPr lang="tr-TR" sz="2400" dirty="0">
              <a:solidFill>
                <a:schemeClr val="bg2"/>
              </a:solidFill>
            </a:endParaRPr>
          </a:p>
          <a:p>
            <a:pPr marL="0" indent="0" algn="just">
              <a:buNone/>
            </a:pPr>
            <a:endParaRPr lang="tr-TR" sz="2000" dirty="0">
              <a:solidFill>
                <a:schemeClr val="bg2"/>
              </a:solidFill>
              <a:latin typeface="Arial" pitchFamily="34" charset="0"/>
            </a:endParaRPr>
          </a:p>
        </p:txBody>
      </p:sp>
    </p:spTree>
    <p:extLst>
      <p:ext uri="{BB962C8B-B14F-4D97-AF65-F5344CB8AC3E}">
        <p14:creationId xmlns:p14="http://schemas.microsoft.com/office/powerpoint/2010/main" val="29650557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idx="4294967295"/>
          </p:nvPr>
        </p:nvSpPr>
        <p:spPr>
          <a:xfrm>
            <a:off x="1991544" y="692151"/>
            <a:ext cx="8136904" cy="879475"/>
          </a:xfrm>
        </p:spPr>
        <p:txBody>
          <a:bodyPr>
            <a:normAutofit fontScale="90000"/>
          </a:bodyPr>
          <a:lstStyle/>
          <a:p>
            <a:r>
              <a:rPr lang="tr-TR" sz="3200" b="1" dirty="0">
                <a:solidFill>
                  <a:schemeClr val="accent2"/>
                </a:solidFill>
                <a:latin typeface="Arial" pitchFamily="34" charset="0"/>
              </a:rPr>
              <a:t> </a:t>
            </a:r>
            <a:r>
              <a:rPr lang="tr-TR" sz="3200" b="1" dirty="0"/>
              <a:t>RADYASYONDAN KORUNMA</a:t>
            </a:r>
            <a:br>
              <a:rPr lang="tr-TR" sz="3200" b="1" dirty="0"/>
            </a:br>
            <a:r>
              <a:rPr lang="tr-TR" sz="3200" b="1" dirty="0"/>
              <a:t> (</a:t>
            </a:r>
            <a:r>
              <a:rPr lang="en-US" sz="3200" b="1" dirty="0">
                <a:cs typeface="Arial" pitchFamily="34" charset="0"/>
              </a:rPr>
              <a:t>MONİTORİNG</a:t>
            </a:r>
            <a:r>
              <a:rPr lang="tr-TR" sz="3200" b="1" dirty="0"/>
              <a:t>)</a:t>
            </a:r>
          </a:p>
        </p:txBody>
      </p:sp>
      <p:sp>
        <p:nvSpPr>
          <p:cNvPr id="422915" name="Rectangle 3"/>
          <p:cNvSpPr>
            <a:spLocks noGrp="1" noChangeArrowheads="1"/>
          </p:cNvSpPr>
          <p:nvPr>
            <p:ph idx="4294967295"/>
          </p:nvPr>
        </p:nvSpPr>
        <p:spPr>
          <a:xfrm>
            <a:off x="2207568" y="1628775"/>
            <a:ext cx="8136904" cy="4592638"/>
          </a:xfrm>
        </p:spPr>
        <p:txBody>
          <a:bodyPr>
            <a:normAutofit/>
          </a:bodyPr>
          <a:lstStyle/>
          <a:p>
            <a:pPr algn="just" eaLnBrk="1" hangingPunct="1">
              <a:lnSpc>
                <a:spcPct val="90000"/>
              </a:lnSpc>
              <a:spcBef>
                <a:spcPct val="0"/>
              </a:spcBef>
              <a:buFontTx/>
              <a:buNone/>
            </a:pPr>
            <a:r>
              <a:rPr lang="tr-TR" sz="2400" dirty="0">
                <a:latin typeface="+mj-lt"/>
              </a:rPr>
              <a:t>D</a:t>
            </a:r>
            <a:r>
              <a:rPr lang="en-US" sz="2400" dirty="0" err="1">
                <a:latin typeface="+mj-lt"/>
                <a:cs typeface="Arial" pitchFamily="34" charset="0"/>
              </a:rPr>
              <a:t>ozların</a:t>
            </a:r>
            <a:r>
              <a:rPr lang="en-US" sz="2400" dirty="0">
                <a:latin typeface="+mj-lt"/>
                <a:cs typeface="Arial" pitchFamily="34" charset="0"/>
              </a:rPr>
              <a:t> </a:t>
            </a:r>
            <a:r>
              <a:rPr lang="en-US" sz="2400" dirty="0" err="1">
                <a:latin typeface="+mj-lt"/>
                <a:cs typeface="Arial" pitchFamily="34" charset="0"/>
              </a:rPr>
              <a:t>ölçülmesinde</a:t>
            </a:r>
            <a:r>
              <a:rPr lang="tr-TR" sz="2400" dirty="0">
                <a:latin typeface="+mj-lt"/>
              </a:rPr>
              <a:t>,</a:t>
            </a:r>
            <a:r>
              <a:rPr lang="en-US" sz="2400" dirty="0">
                <a:latin typeface="+mj-lt"/>
                <a:cs typeface="Arial" pitchFamily="34" charset="0"/>
              </a:rPr>
              <a:t> </a:t>
            </a:r>
            <a:r>
              <a:rPr lang="tr-TR" sz="2400" dirty="0">
                <a:latin typeface="+mj-lt"/>
              </a:rPr>
              <a:t>1- </a:t>
            </a:r>
            <a:r>
              <a:rPr lang="en-US" sz="2400" dirty="0" err="1">
                <a:solidFill>
                  <a:srgbClr val="FF0000"/>
                </a:solidFill>
                <a:latin typeface="+mj-lt"/>
                <a:cs typeface="Arial" pitchFamily="34" charset="0"/>
              </a:rPr>
              <a:t>indirekt</a:t>
            </a:r>
            <a:r>
              <a:rPr lang="tr-TR" sz="2400" dirty="0">
                <a:solidFill>
                  <a:srgbClr val="FF0000"/>
                </a:solidFill>
                <a:latin typeface="+mj-lt"/>
                <a:cs typeface="Arial" pitchFamily="34" charset="0"/>
              </a:rPr>
              <a:t> </a:t>
            </a:r>
            <a:r>
              <a:rPr lang="en-US" sz="2400" dirty="0">
                <a:latin typeface="+mj-lt"/>
                <a:cs typeface="Arial" pitchFamily="34" charset="0"/>
              </a:rPr>
              <a:t> </a:t>
            </a:r>
            <a:r>
              <a:rPr lang="en-US" sz="2400" dirty="0" err="1">
                <a:latin typeface="+mj-lt"/>
                <a:cs typeface="Arial" pitchFamily="34" charset="0"/>
              </a:rPr>
              <a:t>ve</a:t>
            </a:r>
            <a:r>
              <a:rPr lang="en-US" sz="2400" dirty="0">
                <a:latin typeface="+mj-lt"/>
                <a:cs typeface="Arial" pitchFamily="34" charset="0"/>
              </a:rPr>
              <a:t> </a:t>
            </a:r>
            <a:r>
              <a:rPr lang="tr-TR" sz="2400" dirty="0">
                <a:latin typeface="+mj-lt"/>
              </a:rPr>
              <a:t>2- </a:t>
            </a:r>
            <a:r>
              <a:rPr lang="en-US" sz="2400" dirty="0" err="1">
                <a:solidFill>
                  <a:srgbClr val="FF0000"/>
                </a:solidFill>
                <a:latin typeface="+mj-lt"/>
                <a:cs typeface="Arial" pitchFamily="34" charset="0"/>
              </a:rPr>
              <a:t>direkt</a:t>
            </a:r>
            <a:r>
              <a:rPr lang="tr-TR" sz="2400" dirty="0">
                <a:latin typeface="+mj-lt"/>
              </a:rPr>
              <a:t> </a:t>
            </a:r>
            <a:r>
              <a:rPr lang="en-US" sz="2400" dirty="0">
                <a:latin typeface="+mj-lt"/>
                <a:cs typeface="Arial" pitchFamily="34" charset="0"/>
              </a:rPr>
              <a:t>monitoring</a:t>
            </a:r>
            <a:r>
              <a:rPr lang="tr-TR" dirty="0">
                <a:latin typeface="+mj-lt"/>
                <a:cs typeface="Arial" pitchFamily="34" charset="0"/>
              </a:rPr>
              <a:t> </a:t>
            </a:r>
          </a:p>
          <a:p>
            <a:pPr algn="just" eaLnBrk="1" hangingPunct="1">
              <a:lnSpc>
                <a:spcPct val="90000"/>
              </a:lnSpc>
              <a:spcBef>
                <a:spcPct val="0"/>
              </a:spcBef>
              <a:buFontTx/>
              <a:buNone/>
            </a:pPr>
            <a:r>
              <a:rPr lang="en-US" sz="2400" dirty="0" err="1">
                <a:latin typeface="+mj-lt"/>
                <a:cs typeface="Arial" pitchFamily="34" charset="0"/>
              </a:rPr>
              <a:t>cihaz</a:t>
            </a:r>
            <a:r>
              <a:rPr lang="tr-TR" sz="2400" dirty="0" err="1">
                <a:latin typeface="+mj-lt"/>
              </a:rPr>
              <a:t>ları</a:t>
            </a:r>
            <a:r>
              <a:rPr lang="tr-TR" sz="2400" dirty="0">
                <a:latin typeface="+mj-lt"/>
              </a:rPr>
              <a:t> </a:t>
            </a:r>
            <a:r>
              <a:rPr lang="en-US" sz="2400" dirty="0" err="1">
                <a:latin typeface="+mj-lt"/>
                <a:cs typeface="Arial" pitchFamily="34" charset="0"/>
              </a:rPr>
              <a:t>kullanılmaktadır</a:t>
            </a:r>
            <a:r>
              <a:rPr lang="en-US" sz="2400" dirty="0">
                <a:latin typeface="+mj-lt"/>
                <a:cs typeface="Arial" pitchFamily="34" charset="0"/>
              </a:rPr>
              <a:t>.  </a:t>
            </a:r>
            <a:endParaRPr lang="tr-TR" sz="2400" dirty="0">
              <a:latin typeface="+mj-lt"/>
            </a:endParaRPr>
          </a:p>
          <a:p>
            <a:pPr algn="just">
              <a:lnSpc>
                <a:spcPct val="90000"/>
              </a:lnSpc>
              <a:spcBef>
                <a:spcPct val="0"/>
              </a:spcBef>
              <a:buNone/>
            </a:pPr>
            <a:r>
              <a:rPr lang="tr-TR" sz="2400" dirty="0">
                <a:latin typeface="+mj-lt"/>
              </a:rPr>
              <a:t>1- </a:t>
            </a:r>
            <a:r>
              <a:rPr lang="en-US" sz="2400" dirty="0" err="1">
                <a:latin typeface="+mj-lt"/>
                <a:cs typeface="Arial" pitchFamily="34" charset="0"/>
              </a:rPr>
              <a:t>Doz</a:t>
            </a:r>
            <a:r>
              <a:rPr lang="en-US" sz="2400" dirty="0">
                <a:latin typeface="+mj-lt"/>
                <a:cs typeface="Arial" pitchFamily="34" charset="0"/>
              </a:rPr>
              <a:t> </a:t>
            </a:r>
            <a:r>
              <a:rPr lang="en-US" sz="2400" dirty="0" err="1">
                <a:latin typeface="+mj-lt"/>
                <a:cs typeface="Arial" pitchFamily="34" charset="0"/>
              </a:rPr>
              <a:t>okumaları</a:t>
            </a:r>
            <a:r>
              <a:rPr lang="en-US" sz="2400" dirty="0">
                <a:latin typeface="+mj-lt"/>
                <a:cs typeface="Arial" pitchFamily="34" charset="0"/>
              </a:rPr>
              <a:t> </a:t>
            </a:r>
            <a:r>
              <a:rPr lang="en-US" sz="2400" dirty="0" err="1">
                <a:latin typeface="+mj-lt"/>
                <a:cs typeface="Arial" pitchFamily="34" charset="0"/>
              </a:rPr>
              <a:t>ek</a:t>
            </a:r>
            <a:r>
              <a:rPr lang="en-US" sz="2400" dirty="0">
                <a:latin typeface="+mj-lt"/>
                <a:cs typeface="Arial" pitchFamily="34" charset="0"/>
              </a:rPr>
              <a:t> </a:t>
            </a:r>
            <a:r>
              <a:rPr lang="en-US" sz="2400" dirty="0" err="1">
                <a:latin typeface="+mj-lt"/>
                <a:cs typeface="Arial" pitchFamily="34" charset="0"/>
              </a:rPr>
              <a:t>bir</a:t>
            </a:r>
            <a:r>
              <a:rPr lang="en-US" sz="2400" dirty="0">
                <a:latin typeface="+mj-lt"/>
                <a:cs typeface="Arial" pitchFamily="34" charset="0"/>
              </a:rPr>
              <a:t> </a:t>
            </a:r>
            <a:r>
              <a:rPr lang="en-US" sz="2400" dirty="0" err="1">
                <a:latin typeface="+mj-lt"/>
                <a:cs typeface="Arial" pitchFamily="34" charset="0"/>
              </a:rPr>
              <a:t>cihaza</a:t>
            </a:r>
            <a:r>
              <a:rPr lang="en-US" sz="2400" dirty="0">
                <a:latin typeface="+mj-lt"/>
                <a:cs typeface="Arial" pitchFamily="34" charset="0"/>
              </a:rPr>
              <a:t> </a:t>
            </a:r>
            <a:r>
              <a:rPr lang="en-US" sz="2400" dirty="0" err="1">
                <a:latin typeface="+mj-lt"/>
                <a:cs typeface="Arial" pitchFamily="34" charset="0"/>
              </a:rPr>
              <a:t>ihtiya</a:t>
            </a:r>
            <a:r>
              <a:rPr lang="tr-TR" sz="2400" dirty="0">
                <a:latin typeface="+mj-lt"/>
              </a:rPr>
              <a:t>ç</a:t>
            </a:r>
            <a:r>
              <a:rPr lang="en-US" sz="2400" dirty="0">
                <a:latin typeface="+mj-lt"/>
                <a:cs typeface="Arial" pitchFamily="34" charset="0"/>
              </a:rPr>
              <a:t> </a:t>
            </a:r>
            <a:r>
              <a:rPr lang="en-US" sz="2400" dirty="0" err="1">
                <a:latin typeface="+mj-lt"/>
                <a:cs typeface="Arial" pitchFamily="34" charset="0"/>
              </a:rPr>
              <a:t>gösteren</a:t>
            </a:r>
            <a:r>
              <a:rPr lang="tr-TR" sz="2400" dirty="0">
                <a:latin typeface="+mj-lt"/>
              </a:rPr>
              <a:t> ve </a:t>
            </a:r>
            <a:r>
              <a:rPr lang="tr-TR" dirty="0">
                <a:latin typeface="+mj-lt"/>
              </a:rPr>
              <a:t>belli bir</a:t>
            </a:r>
          </a:p>
          <a:p>
            <a:pPr algn="just">
              <a:lnSpc>
                <a:spcPct val="90000"/>
              </a:lnSpc>
              <a:spcBef>
                <a:spcPct val="0"/>
              </a:spcBef>
              <a:buNone/>
            </a:pPr>
            <a:r>
              <a:rPr lang="tr-TR" dirty="0">
                <a:latin typeface="+mj-lt"/>
              </a:rPr>
              <a:t> zaman aralığında alınan toplam radyasyon dozunu ölçen</a:t>
            </a:r>
          </a:p>
          <a:p>
            <a:pPr algn="just">
              <a:lnSpc>
                <a:spcPct val="90000"/>
              </a:lnSpc>
              <a:spcBef>
                <a:spcPct val="0"/>
              </a:spcBef>
              <a:buNone/>
            </a:pPr>
            <a:r>
              <a:rPr lang="tr-TR" dirty="0">
                <a:latin typeface="+mj-lt"/>
              </a:rPr>
              <a:t> cihazlardır.</a:t>
            </a:r>
            <a:r>
              <a:rPr lang="tr-TR" sz="2400" dirty="0">
                <a:latin typeface="+mj-lt"/>
              </a:rPr>
              <a:t> </a:t>
            </a:r>
          </a:p>
          <a:p>
            <a:pPr>
              <a:lnSpc>
                <a:spcPct val="90000"/>
              </a:lnSpc>
              <a:spcBef>
                <a:spcPct val="0"/>
              </a:spcBef>
              <a:buFontTx/>
              <a:buNone/>
            </a:pPr>
            <a:endParaRPr lang="tr-TR" sz="2400" dirty="0">
              <a:latin typeface="+mj-lt"/>
            </a:endParaRPr>
          </a:p>
          <a:p>
            <a:pPr>
              <a:lnSpc>
                <a:spcPct val="90000"/>
              </a:lnSpc>
              <a:spcBef>
                <a:spcPct val="0"/>
              </a:spcBef>
              <a:buClr>
                <a:srgbClr val="FF0000"/>
              </a:buClr>
              <a:buFont typeface="Wingdings" panose="05000000000000000000" pitchFamily="2" charset="2"/>
              <a:buChar char="§"/>
            </a:pPr>
            <a:r>
              <a:rPr lang="tr-TR" sz="2400" dirty="0">
                <a:latin typeface="+mj-lt"/>
              </a:rPr>
              <a:t> </a:t>
            </a:r>
            <a:r>
              <a:rPr lang="en-US" sz="2400" dirty="0">
                <a:latin typeface="+mj-lt"/>
                <a:cs typeface="Arial" pitchFamily="34" charset="0"/>
              </a:rPr>
              <a:t>Film </a:t>
            </a:r>
            <a:r>
              <a:rPr lang="en-US" sz="2400" dirty="0" err="1">
                <a:latin typeface="+mj-lt"/>
                <a:cs typeface="Arial" pitchFamily="34" charset="0"/>
              </a:rPr>
              <a:t>Dozimetreler</a:t>
            </a:r>
            <a:r>
              <a:rPr lang="tr-TR" sz="2400" dirty="0">
                <a:latin typeface="+mj-lt"/>
              </a:rPr>
              <a:t>		</a:t>
            </a:r>
          </a:p>
          <a:p>
            <a:pPr>
              <a:lnSpc>
                <a:spcPct val="90000"/>
              </a:lnSpc>
              <a:spcBef>
                <a:spcPct val="0"/>
              </a:spcBef>
              <a:buClr>
                <a:srgbClr val="FF0000"/>
              </a:buClr>
              <a:buFont typeface="Wingdings" panose="05000000000000000000" pitchFamily="2" charset="2"/>
              <a:buChar char="§"/>
            </a:pPr>
            <a:r>
              <a:rPr lang="tr-TR" sz="2400" dirty="0">
                <a:latin typeface="+mj-lt"/>
              </a:rPr>
              <a:t> </a:t>
            </a:r>
            <a:r>
              <a:rPr lang="en-US" sz="2400" dirty="0">
                <a:latin typeface="+mj-lt"/>
                <a:cs typeface="Arial" pitchFamily="34" charset="0"/>
              </a:rPr>
              <a:t>T</a:t>
            </a:r>
            <a:r>
              <a:rPr lang="tr-TR" sz="2400" dirty="0">
                <a:latin typeface="+mj-lt"/>
              </a:rPr>
              <a:t>LD</a:t>
            </a:r>
            <a:r>
              <a:rPr lang="en-US" sz="2400" dirty="0">
                <a:latin typeface="+mj-lt"/>
                <a:cs typeface="Arial" pitchFamily="34" charset="0"/>
              </a:rPr>
              <a:t> </a:t>
            </a:r>
            <a:r>
              <a:rPr lang="en-US" sz="2400" dirty="0" err="1">
                <a:latin typeface="+mj-lt"/>
                <a:cs typeface="Arial" pitchFamily="34" charset="0"/>
              </a:rPr>
              <a:t>Dozimetreler</a:t>
            </a:r>
            <a:endParaRPr lang="en-US" sz="2400" dirty="0">
              <a:latin typeface="+mj-lt"/>
              <a:cs typeface="Times New Roman" pitchFamily="18" charset="0"/>
            </a:endParaRPr>
          </a:p>
          <a:p>
            <a:pPr>
              <a:lnSpc>
                <a:spcPct val="90000"/>
              </a:lnSpc>
              <a:spcBef>
                <a:spcPct val="0"/>
              </a:spcBef>
              <a:buClr>
                <a:srgbClr val="FF0000"/>
              </a:buClr>
              <a:buFont typeface="Wingdings" panose="05000000000000000000" pitchFamily="2" charset="2"/>
              <a:buChar char="§"/>
            </a:pPr>
            <a:r>
              <a:rPr lang="tr-TR" sz="2400" dirty="0">
                <a:latin typeface="+mj-lt"/>
              </a:rPr>
              <a:t> </a:t>
            </a:r>
            <a:r>
              <a:rPr lang="tr-TR" dirty="0">
                <a:latin typeface="+mj-lt"/>
                <a:cs typeface="Arial" pitchFamily="34" charset="0"/>
              </a:rPr>
              <a:t>OSL</a:t>
            </a:r>
            <a:r>
              <a:rPr lang="en-US" sz="2400" dirty="0">
                <a:latin typeface="+mj-lt"/>
                <a:cs typeface="Arial" pitchFamily="34" charset="0"/>
              </a:rPr>
              <a:t> </a:t>
            </a:r>
            <a:r>
              <a:rPr lang="en-US" sz="2400" dirty="0" err="1">
                <a:latin typeface="+mj-lt"/>
                <a:cs typeface="Arial" pitchFamily="34" charset="0"/>
              </a:rPr>
              <a:t>Doz</a:t>
            </a:r>
            <a:r>
              <a:rPr lang="tr-TR" sz="2400" dirty="0" err="1">
                <a:latin typeface="+mj-lt"/>
                <a:cs typeface="Arial" pitchFamily="34" charset="0"/>
              </a:rPr>
              <a:t>imetreler</a:t>
            </a:r>
            <a:endParaRPr lang="en-US" sz="2400" dirty="0">
              <a:latin typeface="+mj-lt"/>
              <a:cs typeface="Times New Roman" pitchFamily="18" charset="0"/>
            </a:endParaRPr>
          </a:p>
        </p:txBody>
      </p:sp>
      <p:pic>
        <p:nvPicPr>
          <p:cNvPr id="422917" name="Picture 5"/>
          <p:cNvPicPr>
            <a:picLocks noChangeAspect="1" noChangeArrowheads="1"/>
          </p:cNvPicPr>
          <p:nvPr/>
        </p:nvPicPr>
        <p:blipFill>
          <a:blip r:embed="rId2" cstate="print"/>
          <a:srcRect/>
          <a:stretch>
            <a:fillRect/>
          </a:stretch>
        </p:blipFill>
        <p:spPr bwMode="auto">
          <a:xfrm>
            <a:off x="5543523" y="3196438"/>
            <a:ext cx="2016224" cy="1723408"/>
          </a:xfrm>
          <a:prstGeom prst="rect">
            <a:avLst/>
          </a:prstGeom>
          <a:noFill/>
        </p:spPr>
      </p:pic>
      <p:pic>
        <p:nvPicPr>
          <p:cNvPr id="422918" name="Picture 6"/>
          <p:cNvPicPr>
            <a:picLocks noChangeAspect="1" noChangeArrowheads="1"/>
          </p:cNvPicPr>
          <p:nvPr/>
        </p:nvPicPr>
        <p:blipFill>
          <a:blip r:embed="rId3" cstate="print"/>
          <a:srcRect/>
          <a:stretch>
            <a:fillRect/>
          </a:stretch>
        </p:blipFill>
        <p:spPr bwMode="auto">
          <a:xfrm>
            <a:off x="7725286" y="3356910"/>
            <a:ext cx="2117250" cy="1350975"/>
          </a:xfrm>
          <a:prstGeom prst="rect">
            <a:avLst/>
          </a:prstGeom>
          <a:noFill/>
        </p:spPr>
      </p:pic>
      <p:pic>
        <p:nvPicPr>
          <p:cNvPr id="2" name="Resim 1"/>
          <p:cNvPicPr>
            <a:picLocks noChangeAspect="1"/>
          </p:cNvPicPr>
          <p:nvPr/>
        </p:nvPicPr>
        <p:blipFill>
          <a:blip r:embed="rId4"/>
          <a:stretch>
            <a:fillRect/>
          </a:stretch>
        </p:blipFill>
        <p:spPr>
          <a:xfrm>
            <a:off x="7727350" y="4779617"/>
            <a:ext cx="1897042" cy="1441894"/>
          </a:xfrm>
          <a:prstGeom prst="rect">
            <a:avLst/>
          </a:prstGeom>
        </p:spPr>
      </p:pic>
      <p:pic>
        <p:nvPicPr>
          <p:cNvPr id="3" name="Resim 2"/>
          <p:cNvPicPr>
            <a:picLocks noChangeAspect="1"/>
          </p:cNvPicPr>
          <p:nvPr/>
        </p:nvPicPr>
        <p:blipFill>
          <a:blip r:embed="rId5"/>
          <a:stretch>
            <a:fillRect/>
          </a:stretch>
        </p:blipFill>
        <p:spPr>
          <a:xfrm>
            <a:off x="5951750" y="5040711"/>
            <a:ext cx="1440394" cy="1180800"/>
          </a:xfrm>
          <a:prstGeom prst="rect">
            <a:avLst/>
          </a:prstGeom>
        </p:spPr>
      </p:pic>
    </p:spTree>
    <p:extLst>
      <p:ext uri="{BB962C8B-B14F-4D97-AF65-F5344CB8AC3E}">
        <p14:creationId xmlns:p14="http://schemas.microsoft.com/office/powerpoint/2010/main" val="15682785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8" name="Rectangle 2"/>
          <p:cNvSpPr>
            <a:spLocks noGrp="1" noChangeArrowheads="1"/>
          </p:cNvSpPr>
          <p:nvPr>
            <p:ph type="title" idx="4294967295"/>
          </p:nvPr>
        </p:nvSpPr>
        <p:spPr>
          <a:xfrm>
            <a:off x="2423592" y="533400"/>
            <a:ext cx="7128792" cy="1219200"/>
          </a:xfrm>
        </p:spPr>
        <p:txBody>
          <a:bodyPr>
            <a:normAutofit/>
          </a:bodyPr>
          <a:lstStyle/>
          <a:p>
            <a:r>
              <a:rPr lang="tr-TR" sz="3600" b="1" dirty="0"/>
              <a:t> </a:t>
            </a:r>
            <a:r>
              <a:rPr lang="tr-TR" sz="2800" b="1" dirty="0"/>
              <a:t>RADYASYONDAN KORUNMA</a:t>
            </a:r>
            <a:br>
              <a:rPr lang="tr-TR" sz="2800" b="1" dirty="0"/>
            </a:br>
            <a:r>
              <a:rPr lang="tr-TR" sz="2800" b="1" dirty="0"/>
              <a:t> (</a:t>
            </a:r>
            <a:r>
              <a:rPr lang="en-US" sz="2800" b="1" dirty="0">
                <a:cs typeface="Arial" pitchFamily="34" charset="0"/>
              </a:rPr>
              <a:t>MONİTORİNG</a:t>
            </a:r>
            <a:r>
              <a:rPr lang="tr-TR" sz="2800" b="1" dirty="0"/>
              <a:t>)</a:t>
            </a:r>
          </a:p>
        </p:txBody>
      </p:sp>
      <p:sp>
        <p:nvSpPr>
          <p:cNvPr id="423939" name="Rectangle 3"/>
          <p:cNvSpPr>
            <a:spLocks noGrp="1" noChangeArrowheads="1"/>
          </p:cNvSpPr>
          <p:nvPr>
            <p:ph idx="4294967295"/>
          </p:nvPr>
        </p:nvSpPr>
        <p:spPr>
          <a:xfrm>
            <a:off x="2207570" y="1557339"/>
            <a:ext cx="7848871" cy="4359275"/>
          </a:xfrm>
        </p:spPr>
        <p:txBody>
          <a:bodyPr>
            <a:normAutofit/>
          </a:bodyPr>
          <a:lstStyle/>
          <a:p>
            <a:pPr eaLnBrk="1" hangingPunct="1">
              <a:spcBef>
                <a:spcPct val="0"/>
              </a:spcBef>
              <a:buFontTx/>
              <a:buNone/>
            </a:pPr>
            <a:r>
              <a:rPr lang="tr-TR" sz="2400" b="1" dirty="0">
                <a:solidFill>
                  <a:schemeClr val="bg2"/>
                </a:solidFill>
                <a:latin typeface="Arial" pitchFamily="34" charset="0"/>
              </a:rPr>
              <a:t>    </a:t>
            </a:r>
            <a:endParaRPr lang="tr-TR" sz="2400" dirty="0">
              <a:solidFill>
                <a:schemeClr val="bg2"/>
              </a:solidFill>
            </a:endParaRPr>
          </a:p>
          <a:p>
            <a:pPr algn="just" eaLnBrk="1" hangingPunct="1">
              <a:spcBef>
                <a:spcPct val="0"/>
              </a:spcBef>
              <a:buFontTx/>
              <a:buNone/>
            </a:pPr>
            <a:r>
              <a:rPr lang="tr-TR" sz="2400" dirty="0">
                <a:latin typeface="+mj-lt"/>
              </a:rPr>
              <a:t>2- </a:t>
            </a:r>
            <a:r>
              <a:rPr lang="en-US" sz="2400" dirty="0" err="1">
                <a:latin typeface="+mj-lt"/>
                <a:cs typeface="Arial" pitchFamily="34" charset="0"/>
              </a:rPr>
              <a:t>Alınan</a:t>
            </a:r>
            <a:r>
              <a:rPr lang="en-US" sz="2400" dirty="0">
                <a:latin typeface="+mj-lt"/>
                <a:cs typeface="Arial" pitchFamily="34" charset="0"/>
              </a:rPr>
              <a:t> </a:t>
            </a:r>
            <a:r>
              <a:rPr lang="en-US" sz="2400" dirty="0" err="1">
                <a:latin typeface="+mj-lt"/>
                <a:cs typeface="Arial" pitchFamily="34" charset="0"/>
              </a:rPr>
              <a:t>radyasyon</a:t>
            </a:r>
            <a:r>
              <a:rPr lang="en-US" sz="2400" dirty="0">
                <a:latin typeface="+mj-lt"/>
                <a:cs typeface="Arial" pitchFamily="34" charset="0"/>
              </a:rPr>
              <a:t> </a:t>
            </a:r>
            <a:r>
              <a:rPr lang="en-US" sz="2400" dirty="0" err="1">
                <a:latin typeface="+mj-lt"/>
                <a:cs typeface="Arial" pitchFamily="34" charset="0"/>
              </a:rPr>
              <a:t>dozlarını</a:t>
            </a:r>
            <a:r>
              <a:rPr lang="en-US" sz="2400" dirty="0">
                <a:latin typeface="+mj-lt"/>
                <a:cs typeface="Arial" pitchFamily="34" charset="0"/>
              </a:rPr>
              <a:t> </a:t>
            </a:r>
            <a:r>
              <a:rPr lang="en-US" sz="2400" dirty="0" err="1">
                <a:latin typeface="+mj-lt"/>
                <a:cs typeface="Arial" pitchFamily="34" charset="0"/>
              </a:rPr>
              <a:t>doğrudan</a:t>
            </a:r>
            <a:r>
              <a:rPr lang="en-US" sz="2400" dirty="0">
                <a:latin typeface="+mj-lt"/>
                <a:cs typeface="Arial" pitchFamily="34" charset="0"/>
              </a:rPr>
              <a:t> </a:t>
            </a:r>
            <a:r>
              <a:rPr lang="en-US" sz="2400" dirty="0" err="1">
                <a:latin typeface="+mj-lt"/>
                <a:cs typeface="Arial" pitchFamily="34" charset="0"/>
              </a:rPr>
              <a:t>okumayı</a:t>
            </a:r>
            <a:r>
              <a:rPr lang="en-US" sz="2400" dirty="0">
                <a:latin typeface="+mj-lt"/>
                <a:cs typeface="Arial" pitchFamily="34" charset="0"/>
              </a:rPr>
              <a:t> </a:t>
            </a:r>
            <a:r>
              <a:rPr lang="en-US" sz="2400" dirty="0" err="1">
                <a:latin typeface="+mj-lt"/>
                <a:cs typeface="Arial" pitchFamily="34" charset="0"/>
              </a:rPr>
              <a:t>mümkün</a:t>
            </a:r>
            <a:r>
              <a:rPr lang="tr-TR" dirty="0">
                <a:latin typeface="+mj-lt"/>
                <a:cs typeface="Arial" pitchFamily="34" charset="0"/>
              </a:rPr>
              <a:t> </a:t>
            </a:r>
            <a:r>
              <a:rPr lang="en-US" sz="2400" dirty="0" err="1">
                <a:latin typeface="+mj-lt"/>
                <a:cs typeface="Arial" pitchFamily="34" charset="0"/>
              </a:rPr>
              <a:t>kılan</a:t>
            </a:r>
            <a:r>
              <a:rPr lang="en-US" sz="2400" dirty="0">
                <a:latin typeface="+mj-lt"/>
                <a:cs typeface="Arial" pitchFamily="34" charset="0"/>
              </a:rPr>
              <a:t> </a:t>
            </a:r>
            <a:r>
              <a:rPr lang="en-US" sz="2400" dirty="0" err="1">
                <a:latin typeface="+mj-lt"/>
                <a:cs typeface="Arial" pitchFamily="34" charset="0"/>
              </a:rPr>
              <a:t>direkt</a:t>
            </a:r>
            <a:r>
              <a:rPr lang="en-US" sz="2400" dirty="0">
                <a:latin typeface="+mj-lt"/>
                <a:cs typeface="Arial" pitchFamily="34" charset="0"/>
              </a:rPr>
              <a:t> </a:t>
            </a:r>
            <a:r>
              <a:rPr lang="en-US" sz="2400" dirty="0" err="1">
                <a:latin typeface="+mj-lt"/>
                <a:cs typeface="Arial" pitchFamily="34" charset="0"/>
              </a:rPr>
              <a:t>okumalı</a:t>
            </a:r>
            <a:r>
              <a:rPr lang="en-US" sz="2400" dirty="0">
                <a:latin typeface="+mj-lt"/>
                <a:cs typeface="Arial" pitchFamily="34" charset="0"/>
              </a:rPr>
              <a:t> </a:t>
            </a:r>
            <a:r>
              <a:rPr lang="en-US" sz="2400" dirty="0" err="1">
                <a:latin typeface="+mj-lt"/>
                <a:cs typeface="Arial" pitchFamily="34" charset="0"/>
              </a:rPr>
              <a:t>cihazlar</a:t>
            </a:r>
            <a:r>
              <a:rPr lang="tr-TR" sz="2400" dirty="0">
                <a:latin typeface="+mj-lt"/>
              </a:rPr>
              <a:t>dır.</a:t>
            </a:r>
          </a:p>
          <a:p>
            <a:pPr eaLnBrk="1" hangingPunct="1">
              <a:spcBef>
                <a:spcPct val="0"/>
              </a:spcBef>
              <a:buFontTx/>
              <a:buNone/>
            </a:pPr>
            <a:endParaRPr lang="tr-TR" sz="2400" dirty="0">
              <a:latin typeface="+mj-lt"/>
            </a:endParaRPr>
          </a:p>
          <a:p>
            <a:pPr eaLnBrk="1" hangingPunct="1">
              <a:spcBef>
                <a:spcPct val="0"/>
              </a:spcBef>
              <a:buClr>
                <a:srgbClr val="FF0000"/>
              </a:buClr>
              <a:buSzPct val="100000"/>
              <a:buFont typeface="Wingdings" panose="05000000000000000000" pitchFamily="2" charset="2"/>
              <a:buChar char="§"/>
            </a:pPr>
            <a:r>
              <a:rPr lang="en-US" sz="2400" dirty="0">
                <a:latin typeface="+mj-lt"/>
                <a:cs typeface="Times New Roman" pitchFamily="18" charset="0"/>
              </a:rPr>
              <a:t>Cep (</a:t>
            </a:r>
            <a:r>
              <a:rPr lang="en-US" sz="2400" dirty="0" err="1">
                <a:latin typeface="+mj-lt"/>
                <a:cs typeface="Times New Roman" pitchFamily="18" charset="0"/>
              </a:rPr>
              <a:t>Kalem</a:t>
            </a:r>
            <a:r>
              <a:rPr lang="en-US" sz="2400" dirty="0">
                <a:latin typeface="+mj-lt"/>
                <a:cs typeface="Times New Roman" pitchFamily="18" charset="0"/>
              </a:rPr>
              <a:t>) </a:t>
            </a:r>
            <a:r>
              <a:rPr lang="en-US" sz="2400" dirty="0" err="1">
                <a:latin typeface="+mj-lt"/>
                <a:cs typeface="Times New Roman" pitchFamily="18" charset="0"/>
              </a:rPr>
              <a:t>Dozimetreleri</a:t>
            </a:r>
            <a:r>
              <a:rPr lang="en-US" sz="2400" dirty="0">
                <a:latin typeface="+mj-lt"/>
                <a:cs typeface="Times New Roman" pitchFamily="18" charset="0"/>
              </a:rPr>
              <a:t> </a:t>
            </a:r>
            <a:endParaRPr lang="tr-TR" sz="2400" dirty="0">
              <a:latin typeface="+mj-lt"/>
            </a:endParaRPr>
          </a:p>
          <a:p>
            <a:pPr eaLnBrk="1" hangingPunct="1">
              <a:spcBef>
                <a:spcPct val="0"/>
              </a:spcBef>
              <a:buClr>
                <a:srgbClr val="FF0000"/>
              </a:buClr>
              <a:buSzPct val="100000"/>
              <a:buFont typeface="Wingdings" panose="05000000000000000000" pitchFamily="2" charset="2"/>
              <a:buChar char="§"/>
            </a:pPr>
            <a:endParaRPr lang="tr-TR" sz="2400" dirty="0">
              <a:latin typeface="+mj-lt"/>
            </a:endParaRPr>
          </a:p>
          <a:p>
            <a:pPr eaLnBrk="1" hangingPunct="1">
              <a:spcBef>
                <a:spcPct val="0"/>
              </a:spcBef>
              <a:buClr>
                <a:srgbClr val="FF0000"/>
              </a:buClr>
              <a:buSzPct val="100000"/>
              <a:buFont typeface="Wingdings" panose="05000000000000000000" pitchFamily="2" charset="2"/>
              <a:buChar char="§"/>
            </a:pPr>
            <a:r>
              <a:rPr lang="en-US" sz="2400" dirty="0" err="1">
                <a:latin typeface="+mj-lt"/>
                <a:cs typeface="Times New Roman" pitchFamily="18" charset="0"/>
              </a:rPr>
              <a:t>Elektronik</a:t>
            </a:r>
            <a:r>
              <a:rPr lang="en-US" sz="2400" dirty="0">
                <a:latin typeface="+mj-lt"/>
                <a:cs typeface="Times New Roman" pitchFamily="18" charset="0"/>
              </a:rPr>
              <a:t> </a:t>
            </a:r>
            <a:r>
              <a:rPr lang="en-US" sz="2400" dirty="0" err="1">
                <a:latin typeface="+mj-lt"/>
                <a:cs typeface="Times New Roman" pitchFamily="18" charset="0"/>
              </a:rPr>
              <a:t>Dozimetreler</a:t>
            </a:r>
            <a:endParaRPr lang="en-US" sz="2400" dirty="0">
              <a:latin typeface="+mj-lt"/>
              <a:cs typeface="Times New Roman" pitchFamily="18" charset="0"/>
            </a:endParaRPr>
          </a:p>
          <a:p>
            <a:pPr eaLnBrk="1" hangingPunct="1">
              <a:spcBef>
                <a:spcPct val="0"/>
              </a:spcBef>
              <a:buFontTx/>
              <a:buNone/>
            </a:pPr>
            <a:endParaRPr lang="tr-TR" sz="2400" dirty="0">
              <a:solidFill>
                <a:schemeClr val="bg2"/>
              </a:solidFill>
              <a:latin typeface="Arial" pitchFamily="34" charset="0"/>
            </a:endParaRPr>
          </a:p>
          <a:p>
            <a:pPr algn="just"/>
            <a:endParaRPr lang="tr-TR" sz="2000" dirty="0">
              <a:solidFill>
                <a:schemeClr val="bg2"/>
              </a:solidFill>
              <a:latin typeface="Arial" pitchFamily="34" charset="0"/>
            </a:endParaRPr>
          </a:p>
        </p:txBody>
      </p:sp>
      <p:pic>
        <p:nvPicPr>
          <p:cNvPr id="423941" name="Picture 5" descr="image002"/>
          <p:cNvPicPr>
            <a:picLocks noChangeAspect="1" noChangeArrowheads="1"/>
          </p:cNvPicPr>
          <p:nvPr/>
        </p:nvPicPr>
        <p:blipFill>
          <a:blip r:embed="rId2" cstate="print"/>
          <a:srcRect/>
          <a:stretch>
            <a:fillRect/>
          </a:stretch>
        </p:blipFill>
        <p:spPr bwMode="auto">
          <a:xfrm>
            <a:off x="6600057" y="4293097"/>
            <a:ext cx="2952329" cy="1915709"/>
          </a:xfrm>
          <a:prstGeom prst="rect">
            <a:avLst/>
          </a:prstGeom>
          <a:noFill/>
        </p:spPr>
      </p:pic>
      <p:pic>
        <p:nvPicPr>
          <p:cNvPr id="423942" name="Picture 6" descr="dosimeter"/>
          <p:cNvPicPr>
            <a:picLocks noChangeAspect="1" noChangeArrowheads="1"/>
          </p:cNvPicPr>
          <p:nvPr/>
        </p:nvPicPr>
        <p:blipFill>
          <a:blip r:embed="rId3" cstate="print"/>
          <a:srcRect/>
          <a:stretch>
            <a:fillRect/>
          </a:stretch>
        </p:blipFill>
        <p:spPr bwMode="auto">
          <a:xfrm>
            <a:off x="6600056" y="2527226"/>
            <a:ext cx="2952328" cy="1693863"/>
          </a:xfrm>
          <a:prstGeom prst="rect">
            <a:avLst/>
          </a:prstGeom>
          <a:noFill/>
        </p:spPr>
      </p:pic>
    </p:spTree>
    <p:extLst>
      <p:ext uri="{BB962C8B-B14F-4D97-AF65-F5344CB8AC3E}">
        <p14:creationId xmlns:p14="http://schemas.microsoft.com/office/powerpoint/2010/main" val="2713194401"/>
      </p:ext>
    </p:extLst>
  </p:cSld>
  <p:clrMapOvr>
    <a:masterClrMapping/>
  </p:clrMapOvr>
  <p:transition>
    <p:fade/>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1456</Words>
  <Application>Microsoft Office PowerPoint</Application>
  <PresentationFormat>Geniş ekran</PresentationFormat>
  <Paragraphs>183</Paragraphs>
  <Slides>30</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30</vt:i4>
      </vt:variant>
    </vt:vector>
  </HeadingPairs>
  <TitlesOfParts>
    <vt:vector size="37" baseType="lpstr">
      <vt:lpstr>Arial</vt:lpstr>
      <vt:lpstr>Calibri</vt:lpstr>
      <vt:lpstr>Calibri Light</vt:lpstr>
      <vt:lpstr>Times New Roman</vt:lpstr>
      <vt:lpstr>Wingdings</vt:lpstr>
      <vt:lpstr>Wingdings 3</vt:lpstr>
      <vt:lpstr>Office Teması</vt:lpstr>
      <vt:lpstr>Radyasyondan korunma</vt:lpstr>
      <vt:lpstr>RADYASYONDAN KORUNMANIN AMACI</vt:lpstr>
      <vt:lpstr>      RADYASYONDAN KORUNMA  SİSTEMİ ICRP-60 (1990) </vt:lpstr>
      <vt:lpstr>PowerPoint Sunusu</vt:lpstr>
      <vt:lpstr>PowerPoint Sunusu</vt:lpstr>
      <vt:lpstr>PowerPoint Sunusu</vt:lpstr>
      <vt:lpstr> RADYASYONDAN KORUNMA  (MONİTORİNG)</vt:lpstr>
      <vt:lpstr> RADYASYONDAN KORUNMA  (MONİTORİNG)</vt:lpstr>
      <vt:lpstr> RADYASYONDAN KORUNMA  (MONİTORİNG)</vt:lpstr>
      <vt:lpstr>KİŞİSEL KORUNMA</vt:lpstr>
      <vt:lpstr> RADYASYONDAN KORUNMA  (MONİTORİNG)</vt:lpstr>
      <vt:lpstr>PowerPoint Sunusu</vt:lpstr>
      <vt:lpstr>PowerPoint Sunusu</vt:lpstr>
      <vt:lpstr> </vt:lpstr>
      <vt:lpstr>   </vt:lpstr>
      <vt:lpstr> RADYASYONDAN KORUNMA  (MONİTORİNG)</vt:lpstr>
      <vt:lpstr>PowerPoint Sunusu</vt:lpstr>
      <vt:lpstr> RADYASYONDAN KORUNMA               </vt:lpstr>
      <vt:lpstr>RADYASYONDAN KORUNMA               </vt:lpstr>
      <vt:lpstr>  RADYASYONDAN KORUNMA               </vt:lpstr>
      <vt:lpstr>PowerPoint Sunusu</vt:lpstr>
      <vt:lpstr>  RADYASYONDAN KORUNMA               </vt:lpstr>
      <vt:lpstr> İÇ RADYASYON TEHLİKELERİNDEN KORUNMAK          </vt:lpstr>
      <vt:lpstr> İÇ RADYASYON TEHLİKELERİNDEN KORUNMAK</vt:lpstr>
      <vt:lpstr>Diğer !!!</vt:lpstr>
      <vt:lpstr>PowerPoint Sunusu</vt:lpstr>
      <vt:lpstr>PowerPoint Sunusu</vt:lpstr>
      <vt:lpstr>PowerPoint Sunusu</vt:lpstr>
      <vt:lpstr>İlgili Tüzük, Yönetmelik, Yönerge ve Diğer Kaynaklar</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Radyasyondan korunma</dc:title>
  <dc:creator>user</dc:creator>
  <cp:lastModifiedBy>user</cp:lastModifiedBy>
  <cp:revision>1</cp:revision>
  <dcterms:created xsi:type="dcterms:W3CDTF">2021-03-30T13:22:22Z</dcterms:created>
  <dcterms:modified xsi:type="dcterms:W3CDTF">2021-03-30T13:22:28Z</dcterms:modified>
</cp:coreProperties>
</file>