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42333" y="4321175"/>
            <a:ext cx="1860551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105298818 h 10000"/>
              <a:gd name="T12" fmla="*/ 2147483646 w 8042"/>
              <a:gd name="T13" fmla="*/ 76236572 h 10000"/>
              <a:gd name="T14" fmla="*/ 2147483646 w 8042"/>
              <a:gd name="T15" fmla="*/ 19533436 h 10000"/>
              <a:gd name="T16" fmla="*/ 94026232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5151" y="4529139"/>
            <a:ext cx="77893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A621C-1E26-4364-AA66-2D2DFA548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015B4-75EF-4B77-94D1-2477D6B02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0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410884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 smtClean="0">
                <a:solidFill>
                  <a:srgbClr val="A53010"/>
                </a:solidFill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10892367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 smtClean="0">
                <a:solidFill>
                  <a:srgbClr val="A53010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36AF4-5602-48B9-8674-74B3D1C24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4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7B993-C1EE-436F-8C8C-05A5D839D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28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410884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 smtClean="0">
                <a:solidFill>
                  <a:srgbClr val="A53010"/>
                </a:solidFill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0892367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 smtClean="0">
                <a:solidFill>
                  <a:srgbClr val="A53010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92CF-2444-4358-A551-0A4F812F9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7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ACCA5-B2D2-42FA-92DA-EAF6D508C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8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0E76-FFEB-41CE-9849-AAC11D3C8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3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D705-A8FF-4364-817F-B081015DE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0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49AB-670A-4278-BAFA-ECCC1F8A6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1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258E7-68B2-4148-BF9D-BF645D3AC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5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C8FD-5BEE-4C27-BCCF-62ADACFDB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3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4CD4-8502-48CB-B7A4-26651F53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7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4027-8D7D-49AF-BF23-93CD54F73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F288E-6255-4906-96E3-FF5AB9950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3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71C9-53F6-436A-8B11-543A13D71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0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615366511 h 10000"/>
              <a:gd name="T2" fmla="*/ 2147483646 w 7908"/>
              <a:gd name="T3" fmla="*/ 24645112 h 10000"/>
              <a:gd name="T4" fmla="*/ 2147483646 w 7908"/>
              <a:gd name="T5" fmla="*/ 1232255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8129016 h 10000"/>
              <a:gd name="T12" fmla="*/ 0 w 7908"/>
              <a:gd name="T13" fmla="*/ 1310965120 h 10000"/>
              <a:gd name="T14" fmla="*/ 2147483646 w 7908"/>
              <a:gd name="T15" fmla="*/ 1304673540 h 10000"/>
              <a:gd name="T16" fmla="*/ 2147483646 w 7908"/>
              <a:gd name="T17" fmla="*/ 1304673540 h 10000"/>
              <a:gd name="T18" fmla="*/ 2147483646 w 7908"/>
              <a:gd name="T19" fmla="*/ 1292480016 h 10000"/>
              <a:gd name="T20" fmla="*/ 2147483646 w 7908"/>
              <a:gd name="T21" fmla="*/ 1280025837 h 10000"/>
              <a:gd name="T22" fmla="*/ 2147483646 w 7908"/>
              <a:gd name="T23" fmla="*/ 689304438 h 10000"/>
              <a:gd name="T24" fmla="*/ 2147483646 w 7908"/>
              <a:gd name="T25" fmla="*/ 6153665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031B-2719-493F-A960-0329704DA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5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1"/>
            <a:ext cx="26416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7518" y="0"/>
            <a:ext cx="2603500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1" y="0"/>
            <a:ext cx="243417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917" y="623888"/>
            <a:ext cx="8786283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  <a:endParaRPr lang="en-US" alt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90800" y="2133600"/>
            <a:ext cx="8788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1" y="6135689"/>
            <a:ext cx="102235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135689"/>
            <a:ext cx="7622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567" y="787401"/>
            <a:ext cx="7810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ADBFBB0-1023-443C-8971-99AA3C0D0F73}" type="slidenum">
              <a:rPr lang="en-US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2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usercontent.com/translate_c?hl=tr&amp;langpair=en|tr&amp;rurl=translate.google.com.tr&amp;u=http://www.webmd.com/hw-popup/multiple-myeloma&amp;usg=ALkJrhjjXdFmcCKlAD4wbwBST_D1aOyPV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testsonline.org.tr/understanding/analytes/urinalysis/ui_exams-2.html" TargetMode="External"/><Relationship Id="rId2" Type="http://schemas.openxmlformats.org/officeDocument/2006/relationships/hyperlink" Target="http://www.labtestsonline.org.tr/understanding/analytes/urinalysis/ui_exam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btestsonline.org.tr/understanding/analytes/urinalysis/ui_exams-3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İdrar Analizi</a:t>
            </a:r>
            <a:endParaRPr lang="en-GB" b="1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13595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Normal idrarın kimyasal analizinde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Glukoz yoktur.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Protein (temel olarak albumin) negatiftir.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Yanlış pozitif sonuçlar,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Alkali idrarda (pH&gt; 7.5) dipstick uzun süreiçeride tutulduğunda,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Yüksek konsantrasyonlu idrarda,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Ciddi hematüride,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Penisilin, sulfonamid veya talbutomid gibi ilaçların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kullanımında,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Yanlış negatif sonuçlar;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Dilüe idrarda (dansitesi&lt;1015)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Protein içeriğinin albumin olmadığı veya düşükmoleküler ağırlıklı proteinler olduğu durumlarda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0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400" b="1">
                <a:solidFill>
                  <a:schemeClr val="tx1">
                    <a:lumMod val="75000"/>
                    <a:lumOff val="25000"/>
                  </a:schemeClr>
                </a:solidFill>
              </a:rPr>
              <a:t>Mikroalbüminüri, günlük albumin atılışının 30-300 mg olduğu durumlardır. Böbrek hastalıklarının tanısında proteinüriden daha duyarlıdır. Diyabetik nefropatinin en erken bulgusudur. </a:t>
            </a:r>
            <a:endParaRPr lang="tr-TR" altLang="tr-TR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3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b="1" smtClean="0"/>
              <a:t>Glu</a:t>
            </a:r>
            <a:r>
              <a:rPr lang="tr-TR" altLang="tr-TR" b="1" smtClean="0"/>
              <a:t>k</a:t>
            </a:r>
            <a:r>
              <a:rPr lang="en-US" altLang="tr-TR" b="1" smtClean="0"/>
              <a:t>o</a:t>
            </a:r>
            <a:r>
              <a:rPr lang="tr-TR" altLang="tr-TR" b="1" smtClean="0"/>
              <a:t>z</a:t>
            </a:r>
            <a:endParaRPr lang="tr-TR" altLang="tr-TR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Normalde idrarda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glukoz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yoktur. Ancak, kan şekeri diyabetli hastalarda olduğu gibi çok yükselirse idrarda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glukoz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saptanabilir. Yine bazı böbrek hastalıklarında da idrarda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glukoz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saptanabilir. Yani,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Glukozüri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(altta yatan hastalık araştırılmak şartıyla)varsa: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Kontrol altına alınmamış/alınamamış diyabet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Böbrek eşik değerinde düşme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Bazı </a:t>
            </a: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hormonal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bozukluklar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Karaciğer hastalıkları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İlaçlar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Gebelik olabilir.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25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b="1" smtClean="0"/>
              <a:t>Protein</a:t>
            </a:r>
            <a:endParaRPr lang="tr-TR" altLang="tr-TR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Normalde idrarda teşhis edilebilecek kadar protein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yoktur.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İdrarda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protein bulunmasına –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proteinüri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bu bir hastalığının belirtisidir. Klasik testlerle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albumin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tayin edilir, diğer proteinler için özel testler kullanılmalıdır. Bazen düşük düzeyde protein kişi uzun süreli ayakta kaldığında idrarda saptanabilir (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postural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proteinüri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Bu durumda sabah ilk idrar tetkikinde protein bakmak uygun olur. Ateş, ağır egzersiz gibi durumlarda geçici olarak ve bazı böbrek hastalıklarında kalıcı olarak idrarda protein atılımı görülür.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Proteinüri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başkaca,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Multiple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miyelom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gibi  kanda proteinlerin fazla üretildiği  bozukluklarda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Bence </a:t>
            </a:r>
            <a:r>
              <a:rPr lang="tr-TR" altLang="tr-TR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Jones</a:t>
            </a:r>
            <a:r>
              <a:rPr lang="tr-TR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proteini. Bu insanların yaklaşık% 50 olarak adlandırılan nadir görülen bir kanser türü ile idrarda bulunan anormal bir protein </a:t>
            </a:r>
            <a:r>
              <a:rPr lang="tr-TR" altLang="tr-TR" sz="12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multipl</a:t>
            </a:r>
            <a:r>
              <a:rPr lang="tr-TR" altLang="tr-TR" sz="12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</a:t>
            </a:r>
            <a:r>
              <a:rPr lang="tr-TR" altLang="tr-TR" sz="12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miyelom</a:t>
            </a:r>
            <a:r>
              <a:rPr lang="tr-TR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. </a:t>
            </a:r>
            <a:r>
              <a:rPr lang="tr-TR" altLang="tr-TR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Multipl</a:t>
            </a:r>
            <a:r>
              <a:rPr lang="tr-TR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miyelom</a:t>
            </a:r>
            <a:r>
              <a:rPr lang="tr-TR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şüphelenilen bir idrar testi sıklıkla yapılır. Bence </a:t>
            </a:r>
            <a:r>
              <a:rPr lang="tr-TR" altLang="tr-TR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Jones</a:t>
            </a:r>
            <a:r>
              <a:rPr lang="tr-TR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proteini, normal bir idrar testi sırasında yapılan protein testi kontrol etmez.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Eritrositlerin parçalandığı durumlarda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İnflamasyon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kanser,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üriner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sistem (idrar kesesi, prostat,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üretra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gibi) zedelenmelerinde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Vajinal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sekresyonun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idrara karışması durumunda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Görülür.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499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24 saatlik idrarda protein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İdrarda artmış protein böbrek hastalıkları için önemli bir </a:t>
            </a:r>
            <a:r>
              <a:rPr lang="tr-TR" alt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belirteçdir</a:t>
            </a: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Normalde&lt;150 mg/gün, 150-600 mg arası takip edilmelidir.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Bazal </a:t>
            </a:r>
            <a:r>
              <a:rPr lang="tr-TR" alt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membran</a:t>
            </a: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hasarı,BM</a:t>
            </a: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elektriksel yük değişimi,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glomerüler</a:t>
            </a: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kapiller</a:t>
            </a: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basınç artışı patolojik sebeptir.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İdrarla daha çok </a:t>
            </a:r>
            <a:r>
              <a:rPr lang="tr-TR" alt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albumin</a:t>
            </a: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atılır.Terminolojik</a:t>
            </a: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olarak </a:t>
            </a:r>
            <a:r>
              <a:rPr lang="tr-TR" alt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proteinüri</a:t>
            </a: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kavramı = </a:t>
            </a:r>
            <a:r>
              <a:rPr lang="tr-TR" alt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albuminüri</a:t>
            </a:r>
            <a:endParaRPr lang="tr-TR" altLang="tr-T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Büyük moleküllü globülinlerin atlımı fazlaysa(MPGMN) kötü </a:t>
            </a:r>
            <a:r>
              <a:rPr lang="tr-TR" alt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prognoz</a:t>
            </a:r>
            <a:r>
              <a:rPr lang="tr-TR" altLang="tr-T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işaretidir.</a:t>
            </a:r>
            <a:endParaRPr lang="tr-TR" altLang="tr-T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56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Ketonlar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6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Normal idrarda yoktur. Bunlar bilindiği gibi, yağ metabolizmasının ara </a:t>
            </a:r>
            <a:r>
              <a:rPr lang="tr-TR" altLang="tr-TR" sz="6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ürünleridir.Birey</a:t>
            </a:r>
            <a:r>
              <a:rPr lang="tr-TR" altLang="tr-TR" sz="6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yeterince </a:t>
            </a:r>
            <a:r>
              <a:rPr lang="tr-TR" altLang="tr-TR" sz="6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karbohidrat</a:t>
            </a:r>
            <a:r>
              <a:rPr lang="tr-TR" altLang="tr-TR" sz="6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almamışsa  (açlık, yüksek protein diyeti)  ya da bireyin organizması yeterince </a:t>
            </a:r>
            <a:r>
              <a:rPr lang="tr-TR" altLang="tr-TR" sz="6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karbohidratı</a:t>
            </a:r>
            <a:r>
              <a:rPr lang="tr-TR" altLang="tr-TR" sz="6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kullanamıyorsa (enerji yağlardan sağlanır) keton cisimleri miktarı artar. Kontrol edilemeyen diyabet, şiddetli egzersiz, soğuğa </a:t>
            </a:r>
            <a:r>
              <a:rPr lang="tr-TR" altLang="tr-TR" sz="6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maruziyet</a:t>
            </a:r>
            <a:r>
              <a:rPr lang="tr-TR" altLang="tr-TR" sz="6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sürekli kusmayla </a:t>
            </a:r>
            <a:r>
              <a:rPr lang="tr-TR" altLang="tr-TR" sz="6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karbohidrat</a:t>
            </a:r>
            <a:r>
              <a:rPr lang="tr-TR" altLang="tr-TR" sz="6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kaybı  da yağ metabolizmasını artırıp </a:t>
            </a:r>
            <a:r>
              <a:rPr lang="tr-TR" altLang="tr-TR" sz="6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ketonüriye</a:t>
            </a:r>
            <a:r>
              <a:rPr lang="tr-TR" altLang="tr-TR" sz="6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neden olur.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tr-T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066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Kan</a:t>
            </a:r>
            <a:r>
              <a:rPr lang="en-US" altLang="tr-TR" b="1" smtClean="0"/>
              <a:t> (Hemoglobin)</a:t>
            </a:r>
            <a:endParaRPr lang="tr-TR" altLang="tr-TR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tr-T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tr-T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İdrarda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Hb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varlığı-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hemoglobinüri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idrarda kanın varlığını-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hematüri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işaret eder. İdrarın mikroskobik incelenmesinde bir kaç eritrosit normaldir. Bu durumda idrardaki kan negatif sayılır. Ama, eritrosit sayısı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artmışşsa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hematüri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testi pozitif sayılır.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Eritrositlerin idrarda biraz artması, -dolayısıyla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hematuri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hemoglobinüri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 böbrek ve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üriner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sistem hastalıkları, travma, ilaç, sigara yada şiddetli egzersizden ileri gelir.  Bu testle hastalığın ciddiyeti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tesbit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edilemez, ilave testler yapılmalıdır. Ayrıca idrarın doğru olarak alınması da (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hemoroid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ile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kontaminasyon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vajinal kanama) önemlidir.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Bazen, kan için kimyasal test negatiftir. Ancak,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mikroskobide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çok eritrosit vardır. Bu durumda, vitamin C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aranmalıdır.Çünkü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bu vitamin, idrar kan testlerinin doğruluğunu </a:t>
            </a:r>
            <a:r>
              <a:rPr lang="tr-TR" alt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interfere</a:t>
            </a:r>
            <a:r>
              <a:rPr lang="tr-TR" alt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eder.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63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Nitrit, Bilirubin, Urobilinojen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tr-T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Nitrit</a:t>
            </a:r>
            <a:r>
              <a:rPr lang="en-US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US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 test, bazı bakterilerin nitratı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nitrite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döndürmesi nedeniyle  yapılır, bakteri varlığını gösterir. Pozitif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nitrit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testi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Üriner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Sistem Enfeksiyonu nedeniyledir. Bazı bakteriler bu dönüşümü yapmadığından testin (-) çıkması bakteri olmadığını göstermez.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Bilirubin</a:t>
            </a:r>
            <a:endParaRPr lang="tr-TR" altLang="tr-T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 sağlıklı bireylerin idrarında yoktur. Bazı karaciğer hastalıklarında, siroz, hepatit, safra tıkanması gibi durumlarda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bilirubin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(safra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komponenti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kana sızar ve idrarla atılır.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Urobilinojen</a:t>
            </a:r>
            <a:endParaRPr lang="tr-TR" altLang="tr-T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Normalde , idrarda çok az miktarda bulunur. İnce bağırsak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bilirubinden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meydana gelir ve bir kısmı kana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absorblanır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Testin pozitif çıkması karaciğer hastalıklarının göstergesidir.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71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Lökosit esteraz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İdrada lökosit varlığını göstermede kullanılan bir testtir. Duyarlılığı %75-97 arasındadır.</a:t>
            </a:r>
          </a:p>
        </p:txBody>
      </p:sp>
    </p:spTree>
    <p:extLst>
      <p:ext uri="{BB962C8B-B14F-4D97-AF65-F5344CB8AC3E}">
        <p14:creationId xmlns:p14="http://schemas.microsoft.com/office/powerpoint/2010/main" val="4278094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İdrar sedimentleri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Ucuz,  ve kolaylıkla uygulanabilen bir tanı yöntemidir.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 Böbrek biyopsisi yapmadan hastalığın nedeni,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aktivitesi ve şiddeti hakkında bilgi verebilir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 İdrarın mikroskopik incelemesi birçok hastalıkta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nonspesifik bulgular içerebilir.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Önemli renal parankim hastalığı varsa idrarsedimenti genellikle normal değildir.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 İçindeki şekilli elemanların ve hücrelerin iyi görünebilmesi bakımından yüksek osmolariteye ve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asit pH’ ya sahip, taze elde edilmiş sabah idrarından analizin yapılması tercih edilmelidir.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Bu idrarı 3000 devirli santrifüjde 5 dk santrifüj ederek, tüpün üstündeki idrarda protein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bakmak,çökeltide sediment muayenesi için yararlanmak en pratik yoldur.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Santrifüj edilmeden sedimente bakmak sağlıklı bir yöntem değildir.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200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İdrarda: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Eritrosit (5 ten az), lökosit (her alanda 3-5), epitel hücreleri, kristaller (böbrek taşı, metabolik hastalıklar, besin kristalleri),silendirler (bazı böbrek hastalıkları), mikroorganizmalar (bakteri, mantar, parazit gibi)  görülebilir.</a:t>
            </a:r>
            <a:endParaRPr lang="tr-TR" altLang="tr-TR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65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Documents and Settings\ZEL\Desktop\60px-Neutroph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2060575"/>
            <a:ext cx="117633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Picture 3" descr="C:\Documents and Settings\ZEL\Desktop\85px-Monocy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692151"/>
            <a:ext cx="20161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5" descr="C:\Documents and Settings\ZEL\Desktop\95px-Macroph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3043238"/>
            <a:ext cx="2987675" cy="29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6" descr="C:\Documents and Settings\ZEL\Desktop\squamousep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4133850"/>
            <a:ext cx="1524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4484689" y="3244850"/>
            <a:ext cx="3222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tr-TR" altLang="tr-TR">
                <a:solidFill>
                  <a:prstClr val="black"/>
                </a:solidFill>
                <a:latin typeface="Arial" panose="020B0604020202020204" pitchFamily="34" charset="0"/>
              </a:rPr>
              <a:t>İdrarda epitel ve kan hücreleri</a:t>
            </a:r>
          </a:p>
        </p:txBody>
      </p:sp>
    </p:spTree>
    <p:extLst>
      <p:ext uri="{BB962C8B-B14F-4D97-AF65-F5344CB8AC3E}">
        <p14:creationId xmlns:p14="http://schemas.microsoft.com/office/powerpoint/2010/main" val="25505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İdrar testleri niçin yapılır? Örnekler nasıl toplanır?</a:t>
            </a:r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Genel olarak organizma, özelde üriner sistem hakkında bilgi verir.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Hastalığın tanısına (infeksiyon, böbrek hastalığı) yardımcı olur.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Hastanın takibinde, tedavinin izlenmesinde( örn DM, böbrek hast. , üriner İnfeksiyon) anlamlıdır.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İdrar analizlerinde kullanılacak örnekler spot idrar örnekleri ya da 24 saatlik idrar örnekleri olabilir. Bazı analizler için 24 saatlik idrar örneğine koruyucu borik asit, HCl,sodyum karbonat gibi koruyucular eklenmelidir.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Sabah ilk idrarı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v-SE" altLang="tr-T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Rutin idrar analizi için tercih edilen en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konsantre ve asidik idrardır. Özellikle hücrelerin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değerlendirilmesi, nitrit, protein ve bilirubin tayini için uygundur.</a:t>
            </a:r>
          </a:p>
        </p:txBody>
      </p:sp>
    </p:spTree>
    <p:extLst>
      <p:ext uri="{BB962C8B-B14F-4D97-AF65-F5344CB8AC3E}">
        <p14:creationId xmlns:p14="http://schemas.microsoft.com/office/powerpoint/2010/main" val="321379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İdrarda </a:t>
            </a:r>
          </a:p>
        </p:txBody>
      </p:sp>
      <p:sp>
        <p:nvSpPr>
          <p:cNvPr id="59395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000"/>
              <a:t>Kristaller</a:t>
            </a:r>
          </a:p>
        </p:txBody>
      </p:sp>
      <p:pic>
        <p:nvPicPr>
          <p:cNvPr id="50180" name="Picture 7" descr="C:\Belgelerim\BİYOKİMYA DERSLERİ\2001-2002 EĞİTİM-ÖĞRETİM YILI\4.SINIF GENİTOÜRİNER HASTALIKLAR STAJ KURULU\s1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76400"/>
            <a:ext cx="22479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103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İdrarda Silendirler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İçeriğe göre: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Hücresel olmayan silendirler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Hiyalen silendir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Granüler silendir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Mum (waxy) silendir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Yağ silendir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Fibrin silendir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Hücresel silendirler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Epitel silendir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Lökosit silendir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Eritrosit silendir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Bakteriyel silendir</a:t>
            </a:r>
          </a:p>
        </p:txBody>
      </p:sp>
    </p:spTree>
    <p:extLst>
      <p:ext uri="{BB962C8B-B14F-4D97-AF65-F5344CB8AC3E}">
        <p14:creationId xmlns:p14="http://schemas.microsoft.com/office/powerpoint/2010/main" val="3980080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Bakteri, mantar ve parazit hücreleri</a:t>
            </a:r>
          </a:p>
        </p:txBody>
      </p:sp>
      <p:pic>
        <p:nvPicPr>
          <p:cNvPr id="52227" name="Picture 4" descr="C:\Belgelerim\BİYOKİMYA DERSLERİ\2001-2002 EĞİTİM-ÖĞRETİM YILI\4.SINIF GENİTOÜRİNER HASTALIKLAR STAJ KURULU\s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063" y="2133600"/>
            <a:ext cx="5667375" cy="3778250"/>
          </a:xfrm>
        </p:spPr>
      </p:pic>
    </p:spTree>
    <p:extLst>
      <p:ext uri="{BB962C8B-B14F-4D97-AF65-F5344CB8AC3E}">
        <p14:creationId xmlns:p14="http://schemas.microsoft.com/office/powerpoint/2010/main" val="1344773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325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4000"/>
              <a:t>Testleri</a:t>
            </a:r>
            <a:r>
              <a:rPr lang="tr-TR" altLang="en-US" sz="4000"/>
              <a:t> </a:t>
            </a:r>
            <a:r>
              <a:rPr lang="en-GB" altLang="en-US" sz="4000"/>
              <a:t>yorumlarken</a:t>
            </a:r>
            <a:r>
              <a:rPr lang="tr-TR" altLang="en-US" sz="4000"/>
              <a:t> </a:t>
            </a:r>
            <a:r>
              <a:rPr lang="en-GB" altLang="en-US" sz="4000"/>
              <a:t>kullanılan</a:t>
            </a:r>
            <a:r>
              <a:rPr lang="tr-TR" altLang="en-US" sz="4000"/>
              <a:t> </a:t>
            </a:r>
            <a:r>
              <a:rPr lang="en-GB" altLang="en-US" sz="4000"/>
              <a:t>ilaçların</a:t>
            </a:r>
            <a:r>
              <a:rPr lang="tr-TR" altLang="en-US" sz="4000"/>
              <a:t> </a:t>
            </a:r>
            <a:r>
              <a:rPr lang="en-GB" altLang="en-US" sz="4000"/>
              <a:t>etkisi</a:t>
            </a:r>
            <a:r>
              <a:rPr lang="tr-TR" altLang="en-US" sz="4000"/>
              <a:t> </a:t>
            </a:r>
            <a:r>
              <a:rPr lang="en-GB" altLang="en-US" sz="4000"/>
              <a:t>mutlaka</a:t>
            </a:r>
            <a:r>
              <a:rPr lang="tr-TR" altLang="en-US" sz="4000"/>
              <a:t> </a:t>
            </a:r>
            <a:r>
              <a:rPr lang="en-GB" altLang="en-US" sz="4000"/>
              <a:t>gözönüne alınmalıdır.</a:t>
            </a:r>
          </a:p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893341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Kaynaklar</a:t>
            </a:r>
            <a:endParaRPr lang="en-GB" altLang="en-US" smtClean="0"/>
          </a:p>
        </p:txBody>
      </p:sp>
      <p:sp>
        <p:nvSpPr>
          <p:cNvPr id="5427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/>
              <a:t>Clinical Chemistry Principles, Techniques,and Correlations Bishop-Fody-Schoeff 7. ed. 2013 LWW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9630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İdrar Analizi Niçin Yapılır?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Birçok hastalık erken dönemde idrarda anormal madde ölçümleriyle teşhis edilir. Anormallikler idrarda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glukoz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protein,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bilirubin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eritrosit,  lökosit, kristaller ve bakteri gibi bileşenlerin anlamlı derecede artışı ile olur. Bunlar oluşur çünkü: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Kanda artmış atılması gereken madde vardır ve vücut bunları idrarla boşaltıp azaltmak istemektedir.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Böbrek hastalıklarında böbreğin filtreleme gücü azalır veya,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Enfeksiyon gibi durumlarda idrarda bakteri üreyebilir.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Tam bir idrar analizi üç farklı test aşamasından oluşur: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b="1" dirty="0">
                <a:solidFill>
                  <a:srgbClr val="FF0000"/>
                </a:solidFill>
                <a:hlinkClick r:id="rId2"/>
              </a:rPr>
              <a:t>Fiziksel (</a:t>
            </a:r>
            <a:r>
              <a:rPr lang="tr-TR" altLang="tr-TR" sz="1600" b="1" dirty="0" err="1">
                <a:solidFill>
                  <a:srgbClr val="FF0000"/>
                </a:solidFill>
                <a:hlinkClick r:id="rId2"/>
              </a:rPr>
              <a:t>makroskobik</a:t>
            </a:r>
            <a:r>
              <a:rPr lang="tr-TR" altLang="tr-TR" sz="1600" b="1" dirty="0">
                <a:solidFill>
                  <a:srgbClr val="FF0000"/>
                </a:solidFill>
                <a:hlinkClick r:id="rId2"/>
              </a:rPr>
              <a:t>)inceleme</a:t>
            </a:r>
            <a:r>
              <a:rPr lang="tr-TR" altLang="tr-TR" sz="1600" b="1" dirty="0">
                <a:solidFill>
                  <a:srgbClr val="FF0000"/>
                </a:solidFill>
              </a:rPr>
              <a:t> 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:İdrar rengi, konsantrasyonu,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miktar  ve berraklığı değerlendirilir.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Kimyasal inceleme</a:t>
            </a:r>
            <a:r>
              <a:rPr lang="tr-TR" altLang="tr-T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:hastalıklar ve sağlıkla ile ilgili bilgi veren  maddelerin (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glukoz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protein, ketonlar,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nitrit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bilirubin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ürobilinojen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gibi) kimyasal olarak ölçümüdür.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Mikroskobik inceleme</a:t>
            </a:r>
            <a:r>
              <a:rPr lang="tr-TR" altLang="tr-T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İdrardaki hücre tiplerini(eritrosit, lökosit,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epitel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hücresi),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silendirleri,kristalleri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 </a:t>
            </a:r>
            <a:r>
              <a:rPr lang="tr-TR" altLang="tr-T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bakteri,mukus</a:t>
            </a: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diğer bileşenlerin  tanımlanıp değerlendirilmesidir. 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İdrar Kültürü (gerekirse):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3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2000" b="1"/>
              <a:t>İdrar,böbreklerde oluşan,üreterlerden geçip mesanede toplanan ve üretra yoluyla dışarı atılan bir sıvıdır.</a:t>
            </a:r>
            <a:r>
              <a:rPr lang="tr-TR" altLang="tr-TR" smtClean="0"/>
              <a:t> </a:t>
            </a:r>
            <a:endParaRPr lang="en-US" altLang="tr-TR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Sağlıklı yetişkin bireylerde idrar, steril ve berraktır, karakteristik kokusu vardır. Çözünmüş bileşiklerin yanında, hücresel parçalar, </a:t>
            </a: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proteinöz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atıklar ve kristaller içerir.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Sağlıklı bireyler, yeterli bir </a:t>
            </a: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homeostazda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günde yaklaşık 1500ml idrar çıkarır. İdrar miktarındaki değişiklikler, günde 100mL den azsa anüri, 400 </a:t>
            </a: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mL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den azsa </a:t>
            </a: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oligüri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2L den fazlaysa </a:t>
            </a:r>
            <a:r>
              <a:rPr lang="tr-TR" alt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poliüri</a:t>
            </a:r>
            <a:r>
              <a:rPr lang="tr-TR" alt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olarak tanımlanır.</a:t>
            </a:r>
            <a:endParaRPr lang="en-US" altLang="tr-T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Renk, Koku ve Görünüm 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Normalde açık sarı renklidir. Konsantre idrarın rengi, koyu kehribardan portakal rengine kadar değişir.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Düşük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dansiteli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idrar, çok açık renklidir.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Kan, porfirin, bazı ilaçlar idrara kırmızı; metilen mavisi tedavisi ve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pseudomonas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enfeksiyonu, yeşil-mavi;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methemoglobin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alkaptonüri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mavi-siyah renklenme görülür.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Bakteriüri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üratlar, fosfatlar bulanık görünümlü, </a:t>
            </a:r>
            <a:r>
              <a:rPr lang="tr-T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diüretik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kullanımı , KBH de soluk renkli görünümlü idrar verir.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İdrarın genellikle aromatik bir kokusu vardır. Bazı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hastalıklar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idrarın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kokusunu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değiştirebilir. Örneğin idrar yolu enfeksiyonlarında kötü kokulu idrar görülebilir. Bazı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metabolik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hastalıklarda da idrar kokusu tanı koydurucu olabilir.</a:t>
            </a: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3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en-US" b="1" smtClean="0"/>
              <a:t>Yoğunluk</a:t>
            </a:r>
            <a:endParaRPr lang="en-GB" altLang="en-US" b="1" smtClean="0"/>
          </a:p>
        </p:txBody>
      </p:sp>
      <p:sp>
        <p:nvSpPr>
          <p:cNvPr id="3584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 b="1" smtClean="0"/>
              <a:t>Yoğunluk için  </a:t>
            </a:r>
            <a:r>
              <a:rPr lang="en-GB" altLang="en-US" smtClean="0"/>
              <a:t>normal </a:t>
            </a:r>
            <a:r>
              <a:rPr lang="tr-TR" altLang="en-US" smtClean="0"/>
              <a:t>değerler, sağlıklı yetişkin bireylerde</a:t>
            </a:r>
            <a:r>
              <a:rPr lang="en-GB" altLang="en-US" smtClean="0"/>
              <a:t> </a:t>
            </a:r>
            <a:r>
              <a:rPr lang="en-GB" altLang="en-US" b="1" smtClean="0"/>
              <a:t>1.0</a:t>
            </a:r>
            <a:r>
              <a:rPr lang="tr-TR" altLang="en-US" b="1" smtClean="0"/>
              <a:t>10 -</a:t>
            </a:r>
            <a:r>
              <a:rPr lang="en-GB" altLang="en-US" b="1" smtClean="0"/>
              <a:t> 1.0</a:t>
            </a:r>
            <a:r>
              <a:rPr lang="tr-TR" altLang="en-US" b="1" smtClean="0"/>
              <a:t>3</a:t>
            </a:r>
            <a:r>
              <a:rPr lang="en-GB" altLang="en-US" b="1" smtClean="0"/>
              <a:t>0</a:t>
            </a:r>
            <a:r>
              <a:rPr lang="tr-TR" altLang="en-US" b="1" smtClean="0"/>
              <a:t> g/mL</a:t>
            </a:r>
            <a:r>
              <a:rPr lang="en-GB" altLang="en-US" smtClean="0"/>
              <a:t> arasında olmakla beraber</a:t>
            </a:r>
            <a:r>
              <a:rPr lang="tr-TR" altLang="en-US" smtClean="0"/>
              <a:t>,</a:t>
            </a:r>
            <a:r>
              <a:rPr lang="en-GB" altLang="en-US" smtClean="0"/>
              <a:t> bazı laboratuvarlarda farklı değerlerde </a:t>
            </a:r>
            <a:r>
              <a:rPr lang="tr-TR" altLang="en-US" smtClean="0"/>
              <a:t>de </a:t>
            </a:r>
            <a:r>
              <a:rPr lang="en-GB" altLang="en-US" smtClean="0"/>
              <a:t>olabilmektedir. </a:t>
            </a:r>
            <a:endParaRPr lang="tr-TR" altLang="en-US" smtClean="0"/>
          </a:p>
          <a:p>
            <a:pPr eaLnBrk="1" hangingPunct="1"/>
            <a:r>
              <a:rPr lang="en-GB" altLang="en-US" smtClean="0"/>
              <a:t>İdrar </a:t>
            </a:r>
            <a:r>
              <a:rPr lang="tr-TR" altLang="en-US" smtClean="0"/>
              <a:t>yoğunluğunun</a:t>
            </a:r>
            <a:r>
              <a:rPr lang="en-GB" altLang="en-US" smtClean="0"/>
              <a:t> yüksek olması</a:t>
            </a:r>
            <a:r>
              <a:rPr lang="tr-TR" altLang="en-US" smtClean="0"/>
              <a:t>,</a:t>
            </a:r>
            <a:r>
              <a:rPr lang="en-GB" altLang="en-US" smtClean="0"/>
              <a:t> böbreklerin yeterince düzgün çalışmadığının ve idrara örneği veren kişinin yeterince su içmediğinin ya da vücuttan fazla su kaybedildiğinin belirtisidir.</a:t>
            </a:r>
            <a:r>
              <a:rPr lang="tr-TR" altLang="en-US" smtClean="0"/>
              <a:t>Örnekler:</a:t>
            </a:r>
            <a:r>
              <a:rPr lang="en-GB" altLang="en-US" smtClean="0"/>
              <a:t>Hipovolemik Şok</a:t>
            </a:r>
            <a:r>
              <a:rPr lang="tr-TR" altLang="en-US" smtClean="0"/>
              <a:t>, </a:t>
            </a:r>
            <a:r>
              <a:rPr lang="en-GB" altLang="en-US" smtClean="0"/>
              <a:t>İshal, terleme, kusma </a:t>
            </a:r>
            <a:r>
              <a:rPr lang="tr-TR" altLang="en-US" smtClean="0"/>
              <a:t>ile</a:t>
            </a:r>
            <a:r>
              <a:rPr lang="en-GB" altLang="en-US" smtClean="0"/>
              <a:t> aşırı su kaybedilmesi</a:t>
            </a:r>
            <a:r>
              <a:rPr lang="tr-TR" altLang="en-US" smtClean="0"/>
              <a:t>, bazı böbrek hastalıkları</a:t>
            </a:r>
          </a:p>
          <a:p>
            <a:pPr eaLnBrk="1" hangingPunct="1"/>
            <a:r>
              <a:rPr lang="tr-TR" altLang="en-US" smtClean="0"/>
              <a:t>İdrar yoğunluğunun düşük olması,</a:t>
            </a:r>
            <a:r>
              <a:rPr lang="en-GB" altLang="en-US" smtClean="0"/>
              <a:t> </a:t>
            </a:r>
            <a:r>
              <a:rPr lang="tr-TR" altLang="en-US" smtClean="0"/>
              <a:t>Örnekler: Şekersiz diyabet</a:t>
            </a:r>
            <a:r>
              <a:rPr lang="en-GB" altLang="en-US" smtClean="0"/>
              <a:t>,</a:t>
            </a:r>
            <a:r>
              <a:rPr lang="tr-TR" altLang="en-US" smtClean="0"/>
              <a:t> g</a:t>
            </a:r>
            <a:r>
              <a:rPr lang="en-GB" altLang="en-US" smtClean="0"/>
              <a:t>lomerülonefrit</a:t>
            </a:r>
            <a:r>
              <a:rPr lang="tr-TR" altLang="en-US" smtClean="0"/>
              <a:t>, </a:t>
            </a:r>
            <a:r>
              <a:rPr lang="en-GB" altLang="en-US" smtClean="0"/>
              <a:t>Böbrek yetmezliği</a:t>
            </a:r>
          </a:p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97753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pH(idrar asiditesi)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Normalde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4,6-8 arasında değişkenlik gösterir.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Yüksek proteinli diyet,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asidoz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ateş,gut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potasyum eksikliği, bazı ilaçlar (bir grup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diüretik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asit idrara;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Vejeteryan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diyet,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alkaloz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su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diürezi,süt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ürünleri, bazı ilaçlar(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asetazolamid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potasyum </a:t>
            </a:r>
            <a:r>
              <a:rPr lang="tr-TR" alt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sitrat</a:t>
            </a:r>
            <a:r>
              <a:rPr lang="tr-TR" alt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sodyum bikarbonat gibi)  alkali idrara yol açar.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tr-T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tr-TR" altLang="tr-T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96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Kimyasal Testler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tr-TR" altLang="tr-TR" sz="4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altLang="tr-TR" sz="4000">
                <a:solidFill>
                  <a:schemeClr val="tx1">
                    <a:lumMod val="75000"/>
                    <a:lumOff val="25000"/>
                  </a:schemeClr>
                </a:solidFill>
              </a:rPr>
              <a:t>Protein, glukoz, keton cisimleri,kan, lökosit esteraz, nitrit, bilurubin, urobilinojen ölçümleri klasik olarak idrarda yapılan kimyasal testlerdir.</a:t>
            </a:r>
          </a:p>
        </p:txBody>
      </p:sp>
    </p:spTree>
    <p:extLst>
      <p:ext uri="{BB962C8B-B14F-4D97-AF65-F5344CB8AC3E}">
        <p14:creationId xmlns:p14="http://schemas.microsoft.com/office/powerpoint/2010/main" val="83909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Referans Aralıkları</a:t>
            </a:r>
            <a:br>
              <a:rPr lang="tr-TR" altLang="tr-TR" b="1" smtClean="0"/>
            </a:br>
            <a:endParaRPr lang="tr-TR" altLang="tr-TR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Referans aralıkları hastanın yaşı, cinsiyeti, numunenin ait olduğu nüfus ve test metodu gibi birçok faktöre bağlıdır ve sayısal test sonuçları farklı laboratuvarlarda farklı anlamlara gelebilir.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90304951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1023</Words>
  <Application>Microsoft Office PowerPoint</Application>
  <PresentationFormat>Geniş ekran</PresentationFormat>
  <Paragraphs>203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Duman</vt:lpstr>
      <vt:lpstr>İdrar Analizi</vt:lpstr>
      <vt:lpstr>İdrar testleri niçin yapılır? Örnekler nasıl toplanır?</vt:lpstr>
      <vt:lpstr>İdrar Analizi Niçin Yapılır?</vt:lpstr>
      <vt:lpstr>İdrar,böbreklerde oluşan,üreterlerden geçip mesanede toplanan ve üretra yoluyla dışarı atılan bir sıvıdır. </vt:lpstr>
      <vt:lpstr>Renk, Koku ve Görünüm </vt:lpstr>
      <vt:lpstr>Yoğunluk</vt:lpstr>
      <vt:lpstr>pH(idrar asiditesi)</vt:lpstr>
      <vt:lpstr>Kimyasal Testler</vt:lpstr>
      <vt:lpstr>Referans Aralıkları </vt:lpstr>
      <vt:lpstr>Normal idrarın kimyasal analizinde</vt:lpstr>
      <vt:lpstr>Glukoz</vt:lpstr>
      <vt:lpstr>Protein</vt:lpstr>
      <vt:lpstr>24 saatlik idrarda protein</vt:lpstr>
      <vt:lpstr>Ketonlar</vt:lpstr>
      <vt:lpstr>Kan (Hemoglobin)</vt:lpstr>
      <vt:lpstr>Nitrit, Bilirubin, Urobilinojen</vt:lpstr>
      <vt:lpstr>Lökosit esteraz</vt:lpstr>
      <vt:lpstr>İdrar sedimentleri</vt:lpstr>
      <vt:lpstr>PowerPoint Sunusu</vt:lpstr>
      <vt:lpstr>İdrarda </vt:lpstr>
      <vt:lpstr>İdrarda Silendirler</vt:lpstr>
      <vt:lpstr>Bakteri, mantar ve parazit hücreleri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İdrar Analizi</dc:title>
  <dc:creator>zeliha</dc:creator>
  <cp:lastModifiedBy>zeynepkarabay@yahoo.com</cp:lastModifiedBy>
  <cp:revision>2</cp:revision>
  <dcterms:created xsi:type="dcterms:W3CDTF">2018-02-13T12:31:33Z</dcterms:created>
  <dcterms:modified xsi:type="dcterms:W3CDTF">2020-07-07T23:23:46Z</dcterms:modified>
</cp:coreProperties>
</file>