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67" r:id="rId4"/>
    <p:sldId id="269" r:id="rId5"/>
    <p:sldId id="270" r:id="rId6"/>
    <p:sldId id="271" r:id="rId7"/>
    <p:sldId id="272" r:id="rId8"/>
    <p:sldId id="273" r:id="rId9"/>
    <p:sldId id="274" r:id="rId10"/>
    <p:sldId id="275" r:id="rId11"/>
    <p:sldId id="276" r:id="rId12"/>
    <p:sldId id="277" r:id="rId13"/>
    <p:sldId id="278" r:id="rId14"/>
    <p:sldId id="279" r:id="rId15"/>
    <p:sldId id="26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6/27/2020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6/27/2020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6/27/2020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6/27/2020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6/27/2020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6/27/2020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6/27/2020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6/27/2020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6/27/2020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licey.ne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CB0B1-BEF2-4B2E-A81B-47F6AA2B0EEB}"/>
              </a:ext>
            </a:extLst>
          </p:cNvPr>
          <p:cNvSpPr>
            <a:spLocks noGrp="1"/>
          </p:cNvSpPr>
          <p:nvPr>
            <p:ph type="ctrTitle"/>
          </p:nvPr>
        </p:nvSpPr>
        <p:spPr/>
        <p:txBody>
          <a:bodyPr/>
          <a:lstStyle/>
          <a:p>
            <a:r>
              <a:rPr lang="ru-RU" dirty="0"/>
              <a:t>Синтаксис </a:t>
            </a:r>
            <a:r>
              <a:rPr lang="tr-TR" dirty="0"/>
              <a:t>I</a:t>
            </a:r>
            <a:endParaRPr lang="en-US" dirty="0"/>
          </a:p>
        </p:txBody>
      </p:sp>
      <p:sp>
        <p:nvSpPr>
          <p:cNvPr id="3" name="Subtitle 2">
            <a:extLst>
              <a:ext uri="{FF2B5EF4-FFF2-40B4-BE49-F238E27FC236}">
                <a16:creationId xmlns:a16="http://schemas.microsoft.com/office/drawing/2014/main" id="{8E08CD69-D3F2-4000-8667-1A55860AC75E}"/>
              </a:ext>
            </a:extLst>
          </p:cNvPr>
          <p:cNvSpPr>
            <a:spLocks noGrp="1"/>
          </p:cNvSpPr>
          <p:nvPr>
            <p:ph type="subTitle" idx="1"/>
          </p:nvPr>
        </p:nvSpPr>
        <p:spPr/>
        <p:txBody>
          <a:bodyPr/>
          <a:lstStyle/>
          <a:p>
            <a:r>
              <a:rPr lang="ru-RU"/>
              <a:t>Урок 1</a:t>
            </a:r>
            <a:r>
              <a:rPr lang="ru-RU" dirty="0"/>
              <a:t>3</a:t>
            </a:r>
            <a:endParaRPr lang="en-US" dirty="0"/>
          </a:p>
        </p:txBody>
      </p:sp>
    </p:spTree>
    <p:extLst>
      <p:ext uri="{BB962C8B-B14F-4D97-AF65-F5344CB8AC3E}">
        <p14:creationId xmlns:p14="http://schemas.microsoft.com/office/powerpoint/2010/main" val="2492438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06F422-BDD0-455D-9A58-CDA0AAA0B303}"/>
              </a:ext>
            </a:extLst>
          </p:cNvPr>
          <p:cNvSpPr>
            <a:spLocks noGrp="1"/>
          </p:cNvSpPr>
          <p:nvPr>
            <p:ph idx="1"/>
          </p:nvPr>
        </p:nvSpPr>
        <p:spPr>
          <a:xfrm>
            <a:off x="1371600" y="636104"/>
            <a:ext cx="9601200" cy="5231296"/>
          </a:xfrm>
        </p:spPr>
        <p:txBody>
          <a:bodyPr>
            <a:normAutofit fontScale="92500" lnSpcReduction="10000"/>
          </a:bodyPr>
          <a:lstStyle/>
          <a:p>
            <a:r>
              <a:rPr lang="ru-RU" dirty="0"/>
              <a:t>В зависимости от контекста одни и те же слова выступают то в роли вводных (следовательно, не членов предложения), то в роли членов предложения. Для того чтобы не ошибиться, следует помнить, что:</a:t>
            </a:r>
          </a:p>
          <a:p>
            <a:pPr marL="0" indent="0">
              <a:buNone/>
            </a:pPr>
            <a:r>
              <a:rPr lang="ru-RU" b="1" dirty="0"/>
              <a:t>	а)</a:t>
            </a:r>
            <a:r>
              <a:rPr lang="ru-RU" dirty="0"/>
              <a:t> к члену предложения можно поставить вопрос;</a:t>
            </a:r>
          </a:p>
          <a:p>
            <a:pPr marL="0" indent="0">
              <a:buNone/>
            </a:pPr>
            <a:r>
              <a:rPr lang="ru-RU" b="1" dirty="0"/>
              <a:t>	б)</a:t>
            </a:r>
            <a:r>
              <a:rPr lang="ru-RU" dirty="0"/>
              <a:t> вводное слово не является членом предложения и имеет одно из перечисленных выше значений;</a:t>
            </a:r>
          </a:p>
          <a:p>
            <a:pPr marL="0" indent="0">
              <a:buNone/>
            </a:pPr>
            <a:r>
              <a:rPr lang="ru-RU" b="1" dirty="0"/>
              <a:t>	в)</a:t>
            </a:r>
            <a:r>
              <a:rPr lang="ru-RU" dirty="0"/>
              <a:t> вводное слов обычно (но не всегда) можно изъять из состава предложения.</a:t>
            </a:r>
          </a:p>
          <a:p>
            <a:pPr marL="0" indent="0">
              <a:buNone/>
            </a:pPr>
            <a:r>
              <a:rPr lang="ru-RU" dirty="0"/>
              <a:t>Пример:</a:t>
            </a:r>
          </a:p>
          <a:p>
            <a:pPr marL="0" indent="0">
              <a:buNone/>
            </a:pPr>
            <a:r>
              <a:rPr lang="ru-RU" i="1" dirty="0"/>
              <a:t>	Это </a:t>
            </a:r>
            <a:r>
              <a:rPr lang="ru-RU" b="1" i="1" dirty="0"/>
              <a:t>правда</a:t>
            </a:r>
            <a:r>
              <a:rPr lang="ru-RU" dirty="0"/>
              <a:t> (Достоевский). – </a:t>
            </a:r>
            <a:r>
              <a:rPr lang="ru-RU" b="1" i="1" dirty="0"/>
              <a:t>Правда</a:t>
            </a:r>
            <a:r>
              <a:rPr lang="ru-RU" dirty="0"/>
              <a:t>, иногда... не слишком весело скитаться по 	проселочным дорогам (Тургенев).</a:t>
            </a:r>
          </a:p>
          <a:p>
            <a:pPr marL="0" indent="0">
              <a:buNone/>
            </a:pPr>
            <a:r>
              <a:rPr lang="ru-RU" dirty="0"/>
              <a:t>	В течение лета он </a:t>
            </a:r>
            <a:r>
              <a:rPr lang="ru-RU" b="1" i="1" dirty="0"/>
              <a:t>может</a:t>
            </a:r>
            <a:r>
              <a:rPr lang="ru-RU" dirty="0"/>
              <a:t> привязаться к этому слабому, многоречивому существу, 	увлечься, влюбиться (Чехов). – </a:t>
            </a:r>
            <a:r>
              <a:rPr lang="ru-RU" i="1" dirty="0"/>
              <a:t>Вы, </a:t>
            </a:r>
            <a:r>
              <a:rPr lang="ru-RU" b="1" i="1" dirty="0"/>
              <a:t>может</a:t>
            </a:r>
            <a:r>
              <a:rPr lang="ru-RU" i="1" dirty="0"/>
              <a:t>, подумали, что уж я у вас денег 	прошу!</a:t>
            </a:r>
            <a:r>
              <a:rPr lang="ru-RU" dirty="0"/>
              <a:t> (Достоевский).</a:t>
            </a:r>
          </a:p>
          <a:p>
            <a:pPr marL="0" indent="0">
              <a:buNone/>
            </a:pPr>
            <a:r>
              <a:rPr lang="ru-RU" dirty="0"/>
              <a:t>	Слушай, мы </a:t>
            </a:r>
            <a:r>
              <a:rPr lang="ru-RU" b="1" i="1" dirty="0"/>
              <a:t>верно</a:t>
            </a:r>
            <a:r>
              <a:rPr lang="ru-RU" dirty="0"/>
              <a:t> пошли? Ты место помнишь? (Кассиль). – </a:t>
            </a:r>
            <a:r>
              <a:rPr lang="ru-RU" i="1" dirty="0"/>
              <a:t>Кричит Осел: 	мы, </a:t>
            </a:r>
            <a:r>
              <a:rPr lang="ru-RU" b="1" i="1" dirty="0"/>
              <a:t>верно</a:t>
            </a:r>
            <a:r>
              <a:rPr lang="ru-RU" i="1" dirty="0"/>
              <a:t>, уж поладим, коль рядом сядем</a:t>
            </a:r>
            <a:r>
              <a:rPr lang="ru-RU" dirty="0"/>
              <a:t> (Крылов).</a:t>
            </a:r>
          </a:p>
          <a:p>
            <a:pPr marL="0" indent="0">
              <a:buNone/>
            </a:pPr>
            <a:endParaRPr lang="en-US" dirty="0"/>
          </a:p>
        </p:txBody>
      </p:sp>
    </p:spTree>
    <p:extLst>
      <p:ext uri="{BB962C8B-B14F-4D97-AF65-F5344CB8AC3E}">
        <p14:creationId xmlns:p14="http://schemas.microsoft.com/office/powerpoint/2010/main" val="1780337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0EFF36-DB10-46D2-909A-4A1BB1AAEAA8}"/>
              </a:ext>
            </a:extLst>
          </p:cNvPr>
          <p:cNvSpPr>
            <a:spLocks noGrp="1"/>
          </p:cNvSpPr>
          <p:nvPr>
            <p:ph idx="1"/>
          </p:nvPr>
        </p:nvSpPr>
        <p:spPr>
          <a:xfrm>
            <a:off x="1371600" y="649357"/>
            <a:ext cx="9601200" cy="5218043"/>
          </a:xfrm>
        </p:spPr>
        <p:txBody>
          <a:bodyPr/>
          <a:lstStyle/>
          <a:p>
            <a:r>
              <a:rPr lang="ru-RU" dirty="0"/>
              <a:t>Иногда критерием разграничения вводных слов и членов предложения является возможность добавления слова </a:t>
            </a:r>
            <a:r>
              <a:rPr lang="ru-RU" b="1" i="1" dirty="0"/>
              <a:t>говоря</a:t>
            </a:r>
            <a:r>
              <a:rPr lang="ru-RU" dirty="0"/>
              <a:t>.</a:t>
            </a:r>
          </a:p>
          <a:p>
            <a:pPr marL="0" indent="0" fontAlgn="base">
              <a:buNone/>
            </a:pPr>
            <a:r>
              <a:rPr lang="ru-RU" i="1" dirty="0"/>
              <a:t>Пример: </a:t>
            </a:r>
          </a:p>
          <a:p>
            <a:pPr marL="0" indent="0" fontAlgn="base">
              <a:buNone/>
            </a:pPr>
            <a:r>
              <a:rPr lang="ru-RU" i="1" dirty="0"/>
              <a:t>	Он, </a:t>
            </a:r>
            <a:r>
              <a:rPr lang="ru-RU" b="1" i="1" dirty="0"/>
              <a:t>кстати</a:t>
            </a:r>
            <a:r>
              <a:rPr lang="ru-RU" i="1" dirty="0"/>
              <a:t>, так и не пришёл</a:t>
            </a:r>
            <a:r>
              <a:rPr lang="ru-RU" dirty="0"/>
              <a:t> («кстати говоря»); </a:t>
            </a:r>
          </a:p>
          <a:p>
            <a:pPr marL="0" indent="0" fontAlgn="base">
              <a:buNone/>
            </a:pPr>
            <a:r>
              <a:rPr lang="ru-RU" i="1" dirty="0"/>
              <a:t>	Тебе, </a:t>
            </a:r>
            <a:r>
              <a:rPr lang="ru-RU" b="1" i="1" dirty="0"/>
              <a:t>собственно</a:t>
            </a:r>
            <a:r>
              <a:rPr lang="ru-RU" i="1" dirty="0"/>
              <a:t>, можно было 	бы и не приходить</a:t>
            </a:r>
            <a:r>
              <a:rPr lang="ru-RU" dirty="0"/>
              <a:t> («собственно говоря»); </a:t>
            </a:r>
          </a:p>
          <a:p>
            <a:pPr marL="0" indent="0" fontAlgn="base">
              <a:buNone/>
            </a:pPr>
            <a:r>
              <a:rPr lang="ru-RU" dirty="0"/>
              <a:t>	</a:t>
            </a:r>
            <a:r>
              <a:rPr lang="ru-RU" b="1" i="1" dirty="0"/>
              <a:t>Короче</a:t>
            </a:r>
            <a:r>
              <a:rPr lang="ru-RU" i="1" dirty="0"/>
              <a:t>, книга полезная</a:t>
            </a:r>
            <a:r>
              <a:rPr lang="ru-RU" dirty="0"/>
              <a:t> («короче говоря»); </a:t>
            </a:r>
          </a:p>
          <a:p>
            <a:pPr marL="0" indent="0" fontAlgn="base">
              <a:buNone/>
            </a:pPr>
            <a:r>
              <a:rPr lang="ru-RU" i="1" dirty="0"/>
              <a:t>	Возвращаться к сказанному, </a:t>
            </a:r>
            <a:r>
              <a:rPr lang="ru-RU" b="1" i="1" dirty="0"/>
              <a:t>по правде</a:t>
            </a:r>
            <a:r>
              <a:rPr lang="ru-RU" i="1" dirty="0"/>
              <a:t>, не хочется</a:t>
            </a:r>
            <a:r>
              <a:rPr lang="ru-RU" dirty="0"/>
              <a:t> («по правде говоря»).</a:t>
            </a:r>
          </a:p>
          <a:p>
            <a:endParaRPr lang="en-US" dirty="0"/>
          </a:p>
        </p:txBody>
      </p:sp>
    </p:spTree>
    <p:extLst>
      <p:ext uri="{BB962C8B-B14F-4D97-AF65-F5344CB8AC3E}">
        <p14:creationId xmlns:p14="http://schemas.microsoft.com/office/powerpoint/2010/main" val="2641962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A8D049-9C19-4407-A8DD-9AD982CA636B}"/>
              </a:ext>
            </a:extLst>
          </p:cNvPr>
          <p:cNvSpPr>
            <a:spLocks noGrp="1"/>
          </p:cNvSpPr>
          <p:nvPr>
            <p:ph idx="1"/>
          </p:nvPr>
        </p:nvSpPr>
        <p:spPr>
          <a:xfrm>
            <a:off x="1371600" y="1404730"/>
            <a:ext cx="9601200" cy="4462670"/>
          </a:xfrm>
        </p:spPr>
        <p:txBody>
          <a:bodyPr>
            <a:normAutofit/>
          </a:bodyPr>
          <a:lstStyle/>
          <a:p>
            <a:r>
              <a:rPr lang="ru-RU" dirty="0"/>
              <a:t>Слово </a:t>
            </a:r>
            <a:r>
              <a:rPr lang="ru-RU" b="1" i="1" dirty="0"/>
              <a:t>наверное</a:t>
            </a:r>
            <a:r>
              <a:rPr lang="ru-RU" dirty="0"/>
              <a:t> является вводным в значении «вероятно, по-видимому» (</a:t>
            </a:r>
            <a:r>
              <a:rPr lang="tr-TR" dirty="0"/>
              <a:t>tahminen, büyük ihtimal, olasılıklı) </a:t>
            </a:r>
            <a:endParaRPr lang="ru-RU" dirty="0"/>
          </a:p>
          <a:p>
            <a:pPr marL="0" indent="0" fontAlgn="base">
              <a:buNone/>
            </a:pPr>
            <a:r>
              <a:rPr lang="ru-RU" i="1" dirty="0"/>
              <a:t>Пример: </a:t>
            </a:r>
          </a:p>
          <a:p>
            <a:pPr marL="0" indent="0" fontAlgn="base">
              <a:buNone/>
            </a:pPr>
            <a:r>
              <a:rPr lang="ru-RU" i="1" dirty="0"/>
              <a:t>	Сёстры, </a:t>
            </a:r>
            <a:r>
              <a:rPr lang="ru-RU" b="1" i="1" dirty="0"/>
              <a:t>наверное</a:t>
            </a:r>
            <a:r>
              <a:rPr lang="ru-RU" i="1" dirty="0"/>
              <a:t>, уже спят</a:t>
            </a:r>
            <a:r>
              <a:rPr lang="ru-RU" dirty="0"/>
              <a:t> (Короленко).</a:t>
            </a:r>
          </a:p>
          <a:p>
            <a:pPr marL="0" indent="0">
              <a:buNone/>
            </a:pPr>
            <a:r>
              <a:rPr lang="ru-RU" dirty="0"/>
              <a:t>!!! Слово </a:t>
            </a:r>
            <a:r>
              <a:rPr lang="ru-RU" b="1" i="1" dirty="0"/>
              <a:t>наверное</a:t>
            </a:r>
            <a:r>
              <a:rPr lang="ru-RU" dirty="0"/>
              <a:t> является членом предложения в значении «несомненно, точно»</a:t>
            </a:r>
            <a:r>
              <a:rPr lang="tr-TR" dirty="0"/>
              <a:t> (kesin olarak)</a:t>
            </a:r>
            <a:endParaRPr lang="ru-RU" dirty="0"/>
          </a:p>
          <a:p>
            <a:pPr marL="0" indent="0" fontAlgn="base">
              <a:buNone/>
            </a:pPr>
            <a:r>
              <a:rPr lang="ru-RU" i="1" dirty="0"/>
              <a:t>Пример: </a:t>
            </a:r>
          </a:p>
          <a:p>
            <a:pPr marL="0" indent="0" fontAlgn="base">
              <a:buNone/>
            </a:pPr>
            <a:r>
              <a:rPr lang="ru-RU" i="1" dirty="0"/>
              <a:t>	Если я буду знать</a:t>
            </a:r>
            <a:r>
              <a:rPr lang="ru-RU" dirty="0"/>
              <a:t> (как?) </a:t>
            </a:r>
            <a:r>
              <a:rPr lang="ru-RU" b="1" i="1" dirty="0"/>
              <a:t>наверное</a:t>
            </a:r>
            <a:r>
              <a:rPr lang="ru-RU" i="1" dirty="0"/>
              <a:t>, что я умереть должна, я вам тогда всё 	скажу, всё!</a:t>
            </a:r>
            <a:r>
              <a:rPr lang="ru-RU" dirty="0"/>
              <a:t> (Тургенев).</a:t>
            </a:r>
          </a:p>
          <a:p>
            <a:endParaRPr lang="en-US" dirty="0"/>
          </a:p>
        </p:txBody>
      </p:sp>
    </p:spTree>
    <p:extLst>
      <p:ext uri="{BB962C8B-B14F-4D97-AF65-F5344CB8AC3E}">
        <p14:creationId xmlns:p14="http://schemas.microsoft.com/office/powerpoint/2010/main" val="367683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441072-9909-4619-A7F8-F02A8A4D0CEF}"/>
              </a:ext>
            </a:extLst>
          </p:cNvPr>
          <p:cNvSpPr>
            <a:spLocks noGrp="1"/>
          </p:cNvSpPr>
          <p:nvPr>
            <p:ph idx="1"/>
          </p:nvPr>
        </p:nvSpPr>
        <p:spPr>
          <a:xfrm>
            <a:off x="1371600" y="609600"/>
            <a:ext cx="9601200" cy="5257800"/>
          </a:xfrm>
        </p:spPr>
        <p:txBody>
          <a:bodyPr>
            <a:normAutofit/>
          </a:bodyPr>
          <a:lstStyle/>
          <a:p>
            <a:r>
              <a:rPr lang="ru-RU" dirty="0"/>
              <a:t>Слово </a:t>
            </a:r>
            <a:r>
              <a:rPr lang="ru-RU" b="1" i="1" dirty="0"/>
              <a:t>наконец</a:t>
            </a:r>
            <a:r>
              <a:rPr lang="ru-RU" dirty="0"/>
              <a:t> является вводным:</a:t>
            </a:r>
          </a:p>
          <a:p>
            <a:pPr marL="0" indent="0">
              <a:buNone/>
            </a:pPr>
            <a:r>
              <a:rPr lang="tr-TR" dirty="0"/>
              <a:t>	- </a:t>
            </a:r>
            <a:r>
              <a:rPr lang="ru-RU" dirty="0"/>
              <a:t>если указывает на связь мыслей, порядок их изложения (в значении «и </a:t>
            </a:r>
            <a:r>
              <a:rPr lang="tr-TR" dirty="0"/>
              <a:t>	</a:t>
            </a:r>
            <a:r>
              <a:rPr lang="ru-RU" dirty="0"/>
              <a:t>ещё»)</a:t>
            </a:r>
            <a:r>
              <a:rPr lang="tr-TR" dirty="0"/>
              <a:t> (düşüncelerin, fikirlerin sırasını belirlerken)</a:t>
            </a:r>
            <a:r>
              <a:rPr lang="ru-RU" dirty="0"/>
              <a:t>, завершает собой </a:t>
            </a:r>
            <a:r>
              <a:rPr lang="tr-TR" dirty="0"/>
              <a:t>	</a:t>
            </a:r>
            <a:r>
              <a:rPr lang="ru-RU" dirty="0"/>
              <a:t>перечисление:</a:t>
            </a:r>
            <a:endParaRPr lang="tr-TR" dirty="0"/>
          </a:p>
          <a:p>
            <a:pPr marL="0" indent="0">
              <a:buNone/>
            </a:pPr>
            <a:r>
              <a:rPr lang="ru-RU" b="1" i="1" dirty="0"/>
              <a:t>Пример:</a:t>
            </a:r>
            <a:r>
              <a:rPr lang="ru-RU" i="1" dirty="0"/>
              <a:t> Опекушин был выходцем из простого народа, сперва – самоучка, затем 	признанный художник и, </a:t>
            </a:r>
            <a:r>
              <a:rPr lang="ru-RU" b="1" i="1" dirty="0"/>
              <a:t>наконец</a:t>
            </a:r>
            <a:r>
              <a:rPr lang="ru-RU" i="1" dirty="0"/>
              <a:t>, академик</a:t>
            </a:r>
            <a:r>
              <a:rPr lang="ru-RU" dirty="0"/>
              <a:t> (Телешов).</a:t>
            </a:r>
          </a:p>
          <a:p>
            <a:pPr marL="0" indent="0">
              <a:buNone/>
            </a:pPr>
            <a:r>
              <a:rPr lang="ru-RU" dirty="0"/>
              <a:t>!!! Часто слову </a:t>
            </a:r>
            <a:r>
              <a:rPr lang="ru-RU" b="1" i="1" dirty="0"/>
              <a:t>наконец</a:t>
            </a:r>
            <a:r>
              <a:rPr lang="ru-RU" dirty="0"/>
              <a:t> предшествуют при однородных членах слова </a:t>
            </a:r>
            <a:r>
              <a:rPr lang="ru-RU" b="1" i="1" dirty="0"/>
              <a:t>во-первых, во-вторых</a:t>
            </a:r>
            <a:r>
              <a:rPr lang="ru-RU" dirty="0"/>
              <a:t> или </a:t>
            </a:r>
            <a:r>
              <a:rPr lang="ru-RU" b="1" i="1" dirty="0"/>
              <a:t>с одной стороны, с другой стороны</a:t>
            </a:r>
            <a:r>
              <a:rPr lang="ru-RU" dirty="0"/>
              <a:t>, по отношению к которым слово </a:t>
            </a:r>
            <a:r>
              <a:rPr lang="ru-RU" b="1" i="1" dirty="0"/>
              <a:t>наконец</a:t>
            </a:r>
            <a:r>
              <a:rPr lang="ru-RU" dirty="0"/>
              <a:t> является замыкающим перечисление;</a:t>
            </a:r>
          </a:p>
          <a:p>
            <a:pPr marL="0" indent="0">
              <a:buNone/>
            </a:pPr>
            <a:r>
              <a:rPr lang="ru-RU" dirty="0"/>
              <a:t>	- если даёт оценку факта с точки зрения лица говорящего или употребляется 	для выражения нетерпения, для усиления, подчёркивания чего-либо (</a:t>
            </a:r>
            <a:r>
              <a:rPr lang="tr-TR" dirty="0"/>
              <a:t>sabırsızlığı, vurgulamağı)</a:t>
            </a:r>
            <a:r>
              <a:rPr lang="ru-RU" dirty="0"/>
              <a:t>:</a:t>
            </a:r>
          </a:p>
          <a:p>
            <a:pPr marL="0" indent="0" fontAlgn="base">
              <a:buNone/>
            </a:pPr>
            <a:r>
              <a:rPr lang="ru-RU" b="1" i="1" dirty="0"/>
              <a:t>Пример:</a:t>
            </a:r>
            <a:r>
              <a:rPr lang="ru-RU" i="1" dirty="0"/>
              <a:t> Да уходите же, </a:t>
            </a:r>
            <a:r>
              <a:rPr lang="ru-RU" b="1" i="1" dirty="0"/>
              <a:t>наконец</a:t>
            </a:r>
            <a:r>
              <a:rPr lang="ru-RU" i="1" dirty="0"/>
              <a:t>!</a:t>
            </a:r>
            <a:r>
              <a:rPr lang="ru-RU" dirty="0"/>
              <a:t> (Чехов).</a:t>
            </a:r>
          </a:p>
          <a:p>
            <a:endParaRPr lang="en-US" dirty="0"/>
          </a:p>
        </p:txBody>
      </p:sp>
    </p:spTree>
    <p:extLst>
      <p:ext uri="{BB962C8B-B14F-4D97-AF65-F5344CB8AC3E}">
        <p14:creationId xmlns:p14="http://schemas.microsoft.com/office/powerpoint/2010/main" val="1049953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68B92A-EE3E-46D0-A209-6D0A40845646}"/>
              </a:ext>
            </a:extLst>
          </p:cNvPr>
          <p:cNvSpPr>
            <a:spLocks noGrp="1"/>
          </p:cNvSpPr>
          <p:nvPr>
            <p:ph idx="1"/>
          </p:nvPr>
        </p:nvSpPr>
        <p:spPr>
          <a:xfrm>
            <a:off x="1692965" y="561560"/>
            <a:ext cx="9601200" cy="4542183"/>
          </a:xfrm>
        </p:spPr>
        <p:txBody>
          <a:bodyPr/>
          <a:lstStyle/>
          <a:p>
            <a:pPr fontAlgn="base"/>
            <a:r>
              <a:rPr lang="ru-RU" dirty="0"/>
              <a:t>Слово </a:t>
            </a:r>
            <a:r>
              <a:rPr lang="ru-RU" b="1" i="1" dirty="0"/>
              <a:t>наконец</a:t>
            </a:r>
            <a:r>
              <a:rPr lang="ru-RU" dirty="0"/>
              <a:t> не является вводным и выполняет функцию обстоятельства в значении «под конец», «напоследок», «после всего», «в результате всего» (</a:t>
            </a:r>
            <a:r>
              <a:rPr lang="tr-TR" dirty="0"/>
              <a:t>sonuç olarak)</a:t>
            </a:r>
            <a:r>
              <a:rPr lang="ru-RU" dirty="0"/>
              <a:t>. </a:t>
            </a:r>
          </a:p>
          <a:p>
            <a:pPr marL="0" indent="0" fontAlgn="base">
              <a:buNone/>
            </a:pPr>
            <a:r>
              <a:rPr lang="ru-RU" b="1" i="1" dirty="0"/>
              <a:t>Пример: </a:t>
            </a:r>
          </a:p>
          <a:p>
            <a:pPr marL="0" indent="0" fontAlgn="base">
              <a:buNone/>
            </a:pPr>
            <a:r>
              <a:rPr lang="ru-RU" i="1" dirty="0"/>
              <a:t>	Давал три бала ежегодно и промотался </a:t>
            </a:r>
            <a:r>
              <a:rPr lang="ru-RU" b="1" i="1" dirty="0"/>
              <a:t>наконец</a:t>
            </a:r>
            <a:r>
              <a:rPr lang="ru-RU" dirty="0"/>
              <a:t> (Пушкин).</a:t>
            </a:r>
          </a:p>
          <a:p>
            <a:pPr marL="0" indent="0">
              <a:buNone/>
            </a:pPr>
            <a:r>
              <a:rPr lang="ru-RU" dirty="0"/>
              <a:t>!!! В этом значении к слову </a:t>
            </a:r>
            <a:r>
              <a:rPr lang="ru-RU" b="1" i="1" dirty="0"/>
              <a:t>наконец</a:t>
            </a:r>
            <a:r>
              <a:rPr lang="ru-RU" dirty="0"/>
              <a:t> обычно может быть добавлена частица </a:t>
            </a:r>
            <a:r>
              <a:rPr lang="ru-RU" b="1" i="1" dirty="0"/>
              <a:t>-то</a:t>
            </a:r>
            <a:r>
              <a:rPr lang="ru-RU" dirty="0"/>
              <a:t> (при вводном слове такое добавление невозможно).</a:t>
            </a:r>
          </a:p>
          <a:p>
            <a:pPr marL="0" indent="0" fontAlgn="base">
              <a:buNone/>
            </a:pPr>
            <a:r>
              <a:rPr lang="ru-RU" b="1" i="1" dirty="0"/>
              <a:t>Пример: </a:t>
            </a:r>
          </a:p>
          <a:p>
            <a:pPr marL="0" indent="0" fontAlgn="base">
              <a:buNone/>
            </a:pPr>
            <a:r>
              <a:rPr lang="ru-RU" b="1" i="1" dirty="0"/>
              <a:t>	Наконец</a:t>
            </a:r>
            <a:r>
              <a:rPr lang="ru-RU" i="1" dirty="0"/>
              <a:t> добрались до станции</a:t>
            </a:r>
            <a:r>
              <a:rPr lang="ru-RU" dirty="0"/>
              <a:t> (</a:t>
            </a:r>
            <a:r>
              <a:rPr lang="ru-RU" b="1" i="1" dirty="0"/>
              <a:t>Наконец-то</a:t>
            </a:r>
            <a:r>
              <a:rPr lang="ru-RU" i="1" dirty="0"/>
              <a:t> добрались до станции</a:t>
            </a:r>
            <a:r>
              <a:rPr lang="ru-RU" dirty="0"/>
              <a:t>). – 	</a:t>
            </a:r>
            <a:r>
              <a:rPr lang="ru-RU" i="1" dirty="0"/>
              <a:t>Можно, </a:t>
            </a:r>
            <a:r>
              <a:rPr lang="ru-RU" b="1" i="1" dirty="0"/>
              <a:t>наконец</a:t>
            </a:r>
            <a:r>
              <a:rPr lang="ru-RU" i="1" dirty="0"/>
              <a:t>,</a:t>
            </a:r>
            <a:r>
              <a:rPr lang="tr-TR" i="1" dirty="0"/>
              <a:t> (sonuncu)</a:t>
            </a:r>
            <a:r>
              <a:rPr lang="ru-RU" i="1" dirty="0"/>
              <a:t> обратиться за советом к отцу</a:t>
            </a:r>
            <a:r>
              <a:rPr lang="ru-RU" dirty="0"/>
              <a:t> (добавление </a:t>
            </a:r>
            <a:r>
              <a:rPr lang="tr-TR" dirty="0"/>
              <a:t>	</a:t>
            </a:r>
            <a:r>
              <a:rPr lang="ru-RU" dirty="0"/>
              <a:t>частицы </a:t>
            </a:r>
            <a:r>
              <a:rPr lang="ru-RU" i="1" dirty="0"/>
              <a:t>-то</a:t>
            </a:r>
            <a:r>
              <a:rPr lang="ru-RU" dirty="0"/>
              <a:t> невозможно).</a:t>
            </a:r>
          </a:p>
          <a:p>
            <a:endParaRPr lang="en-US" dirty="0"/>
          </a:p>
        </p:txBody>
      </p:sp>
    </p:spTree>
    <p:extLst>
      <p:ext uri="{BB962C8B-B14F-4D97-AF65-F5344CB8AC3E}">
        <p14:creationId xmlns:p14="http://schemas.microsoft.com/office/powerpoint/2010/main" val="2464723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21D1D-5D66-4DB7-A70C-9CE2B2CC1A36}"/>
              </a:ext>
            </a:extLst>
          </p:cNvPr>
          <p:cNvSpPr>
            <a:spLocks noGrp="1"/>
          </p:cNvSpPr>
          <p:nvPr>
            <p:ph type="title"/>
          </p:nvPr>
        </p:nvSpPr>
        <p:spPr>
          <a:xfrm>
            <a:off x="1371600" y="685800"/>
            <a:ext cx="9601200" cy="864704"/>
          </a:xfrm>
        </p:spPr>
        <p:txBody>
          <a:bodyPr/>
          <a:lstStyle/>
          <a:p>
            <a:r>
              <a:rPr lang="tr-TR" dirty="0"/>
              <a:t>Kaynakça</a:t>
            </a:r>
            <a:endParaRPr lang="en-US" dirty="0"/>
          </a:p>
        </p:txBody>
      </p:sp>
      <p:sp>
        <p:nvSpPr>
          <p:cNvPr id="3" name="Content Placeholder 2">
            <a:extLst>
              <a:ext uri="{FF2B5EF4-FFF2-40B4-BE49-F238E27FC236}">
                <a16:creationId xmlns:a16="http://schemas.microsoft.com/office/drawing/2014/main" id="{7C328E66-6187-4CB0-8599-77BFBBAB5C3F}"/>
              </a:ext>
            </a:extLst>
          </p:cNvPr>
          <p:cNvSpPr>
            <a:spLocks noGrp="1"/>
          </p:cNvSpPr>
          <p:nvPr>
            <p:ph idx="1"/>
          </p:nvPr>
        </p:nvSpPr>
        <p:spPr>
          <a:xfrm>
            <a:off x="1371600" y="1722784"/>
            <a:ext cx="9601200" cy="3988904"/>
          </a:xfrm>
        </p:spPr>
        <p:txBody>
          <a:bodyPr>
            <a:normAutofit/>
          </a:bodyPr>
          <a:lstStyle/>
          <a:p>
            <a:r>
              <a:rPr lang="tr-TR" dirty="0" err="1"/>
              <a:t>Nenkova</a:t>
            </a:r>
            <a:r>
              <a:rPr lang="tr-TR" dirty="0"/>
              <a:t>, T. </a:t>
            </a:r>
            <a:r>
              <a:rPr lang="tr-TR" dirty="0" err="1"/>
              <a:t>Praktiçeskaya</a:t>
            </a:r>
            <a:r>
              <a:rPr lang="tr-TR" dirty="0"/>
              <a:t> </a:t>
            </a:r>
            <a:r>
              <a:rPr lang="tr-TR" dirty="0" err="1"/>
              <a:t>grammatika</a:t>
            </a:r>
            <a:r>
              <a:rPr lang="tr-TR" dirty="0"/>
              <a:t> </a:t>
            </a:r>
            <a:r>
              <a:rPr lang="tr-TR" dirty="0" err="1"/>
              <a:t>russkogo</a:t>
            </a:r>
            <a:r>
              <a:rPr lang="tr-TR" dirty="0"/>
              <a:t> </a:t>
            </a:r>
            <a:r>
              <a:rPr lang="tr-TR" dirty="0" err="1"/>
              <a:t>yazıka</a:t>
            </a:r>
            <a:r>
              <a:rPr lang="tr-TR" dirty="0"/>
              <a:t>, </a:t>
            </a:r>
            <a:r>
              <a:rPr lang="tr-TR" dirty="0" err="1"/>
              <a:t>Veles</a:t>
            </a:r>
            <a:r>
              <a:rPr lang="tr-TR" dirty="0"/>
              <a:t>, Sofya, 2002.</a:t>
            </a:r>
          </a:p>
          <a:p>
            <a:r>
              <a:rPr lang="tr-TR" dirty="0" err="1"/>
              <a:t>Lekant</a:t>
            </a:r>
            <a:r>
              <a:rPr lang="tr-TR" dirty="0"/>
              <a:t>, P.A. </a:t>
            </a:r>
            <a:r>
              <a:rPr lang="tr-TR" dirty="0" err="1"/>
              <a:t>v.d</a:t>
            </a:r>
            <a:r>
              <a:rPr lang="tr-TR" dirty="0"/>
              <a:t>. </a:t>
            </a:r>
            <a:r>
              <a:rPr lang="tr-TR" dirty="0" err="1"/>
              <a:t>Sovremennıy</a:t>
            </a:r>
            <a:r>
              <a:rPr lang="tr-TR" dirty="0"/>
              <a:t> </a:t>
            </a:r>
            <a:r>
              <a:rPr lang="tr-TR" dirty="0" err="1"/>
              <a:t>russkiy</a:t>
            </a:r>
            <a:r>
              <a:rPr lang="tr-TR" dirty="0"/>
              <a:t> yazık, </a:t>
            </a:r>
            <a:r>
              <a:rPr lang="tr-TR" dirty="0" err="1"/>
              <a:t>Drofa</a:t>
            </a:r>
            <a:r>
              <a:rPr lang="tr-TR" dirty="0"/>
              <a:t>, </a:t>
            </a:r>
            <a:r>
              <a:rPr lang="tr-TR" dirty="0" err="1"/>
              <a:t>Moskva</a:t>
            </a:r>
            <a:r>
              <a:rPr lang="tr-TR" dirty="0"/>
              <a:t>, 2001.</a:t>
            </a:r>
          </a:p>
          <a:p>
            <a:r>
              <a:rPr lang="tr-TR" dirty="0" err="1"/>
              <a:t>İvanova</a:t>
            </a:r>
            <a:r>
              <a:rPr lang="tr-TR" dirty="0"/>
              <a:t>, İ.S. </a:t>
            </a:r>
            <a:r>
              <a:rPr lang="tr-TR" dirty="0" err="1"/>
              <a:t>v.d</a:t>
            </a:r>
            <a:r>
              <a:rPr lang="tr-TR" dirty="0"/>
              <a:t>. </a:t>
            </a:r>
            <a:r>
              <a:rPr lang="tr-TR" dirty="0" err="1"/>
              <a:t>Sintaksis</a:t>
            </a:r>
            <a:r>
              <a:rPr lang="tr-TR" dirty="0"/>
              <a:t>, </a:t>
            </a:r>
            <a:r>
              <a:rPr lang="tr-TR" dirty="0" err="1"/>
              <a:t>Zlatoust</a:t>
            </a:r>
            <a:r>
              <a:rPr lang="tr-TR" dirty="0"/>
              <a:t>, </a:t>
            </a:r>
            <a:r>
              <a:rPr lang="tr-TR" dirty="0" err="1"/>
              <a:t>Sankt</a:t>
            </a:r>
            <a:r>
              <a:rPr lang="tr-TR" dirty="0"/>
              <a:t>-Petersburg, 2018.</a:t>
            </a:r>
          </a:p>
          <a:p>
            <a:r>
              <a:rPr lang="tr-TR" dirty="0" err="1"/>
              <a:t>Veliçko</a:t>
            </a:r>
            <a:r>
              <a:rPr lang="tr-TR" dirty="0"/>
              <a:t>, A.V. </a:t>
            </a:r>
            <a:r>
              <a:rPr lang="tr-TR" dirty="0" err="1"/>
              <a:t>v.d</a:t>
            </a:r>
            <a:r>
              <a:rPr lang="tr-TR" dirty="0"/>
              <a:t>. </a:t>
            </a:r>
            <a:r>
              <a:rPr lang="tr-TR" dirty="0" err="1"/>
              <a:t>Kniga</a:t>
            </a:r>
            <a:r>
              <a:rPr lang="tr-TR" dirty="0"/>
              <a:t> o </a:t>
            </a:r>
            <a:r>
              <a:rPr lang="tr-TR" dirty="0" err="1"/>
              <a:t>grammatike</a:t>
            </a:r>
            <a:r>
              <a:rPr lang="tr-TR" dirty="0"/>
              <a:t>, </a:t>
            </a:r>
            <a:r>
              <a:rPr lang="tr-TR" dirty="0" err="1"/>
              <a:t>Zlatoust</a:t>
            </a:r>
            <a:r>
              <a:rPr lang="tr-TR" dirty="0"/>
              <a:t>, </a:t>
            </a:r>
            <a:r>
              <a:rPr lang="tr-TR" dirty="0" err="1"/>
              <a:t>Sankt</a:t>
            </a:r>
            <a:r>
              <a:rPr lang="tr-TR" dirty="0"/>
              <a:t>-Petersburg, 2018.</a:t>
            </a:r>
          </a:p>
          <a:p>
            <a:r>
              <a:rPr lang="tr-TR" dirty="0" err="1"/>
              <a:t>Babaytseva</a:t>
            </a:r>
            <a:r>
              <a:rPr lang="tr-TR" dirty="0"/>
              <a:t>, V.V. </a:t>
            </a:r>
            <a:r>
              <a:rPr lang="tr-TR" dirty="0" err="1"/>
              <a:t>v.d</a:t>
            </a:r>
            <a:r>
              <a:rPr lang="tr-TR" dirty="0"/>
              <a:t>. </a:t>
            </a:r>
            <a:r>
              <a:rPr lang="tr-TR" dirty="0" err="1"/>
              <a:t>Russkiy</a:t>
            </a:r>
            <a:r>
              <a:rPr lang="tr-TR" dirty="0"/>
              <a:t> yazık, </a:t>
            </a:r>
            <a:r>
              <a:rPr lang="tr-TR" dirty="0" err="1"/>
              <a:t>Drofa</a:t>
            </a:r>
            <a:r>
              <a:rPr lang="tr-TR" dirty="0"/>
              <a:t>, </a:t>
            </a:r>
            <a:r>
              <a:rPr lang="tr-TR" dirty="0" err="1"/>
              <a:t>Moskva</a:t>
            </a:r>
            <a:r>
              <a:rPr lang="tr-TR" dirty="0"/>
              <a:t>, 2010.</a:t>
            </a:r>
          </a:p>
          <a:p>
            <a:r>
              <a:rPr lang="tr-TR" dirty="0" err="1"/>
              <a:t>Rozental</a:t>
            </a:r>
            <a:r>
              <a:rPr lang="tr-TR" dirty="0"/>
              <a:t>, D.E. </a:t>
            </a:r>
            <a:r>
              <a:rPr lang="tr-TR" dirty="0" err="1"/>
              <a:t>v.d</a:t>
            </a:r>
            <a:r>
              <a:rPr lang="tr-TR" dirty="0"/>
              <a:t>. </a:t>
            </a:r>
            <a:r>
              <a:rPr lang="tr-TR" dirty="0" err="1"/>
              <a:t>Sovremennıy</a:t>
            </a:r>
            <a:r>
              <a:rPr lang="tr-TR" dirty="0"/>
              <a:t> </a:t>
            </a:r>
            <a:r>
              <a:rPr lang="tr-TR" dirty="0" err="1"/>
              <a:t>russkiy</a:t>
            </a:r>
            <a:r>
              <a:rPr lang="tr-TR" dirty="0"/>
              <a:t> yazık, </a:t>
            </a:r>
            <a:r>
              <a:rPr lang="tr-TR" dirty="0" err="1"/>
              <a:t>Ayris-Press</a:t>
            </a:r>
            <a:r>
              <a:rPr lang="tr-TR" dirty="0"/>
              <a:t>: </a:t>
            </a:r>
            <a:r>
              <a:rPr lang="tr-TR" dirty="0" err="1"/>
              <a:t>Moskva</a:t>
            </a:r>
            <a:r>
              <a:rPr lang="tr-TR" dirty="0"/>
              <a:t>, 2004.</a:t>
            </a:r>
            <a:endParaRPr lang="ru-RU" dirty="0"/>
          </a:p>
          <a:p>
            <a:r>
              <a:rPr lang="tr-TR" dirty="0" err="1"/>
              <a:t>Skoblikova</a:t>
            </a:r>
            <a:r>
              <a:rPr lang="tr-TR" dirty="0"/>
              <a:t>, Ye.S.,</a:t>
            </a:r>
            <a:r>
              <a:rPr lang="tr-TR" dirty="0" err="1"/>
              <a:t>Sovremennıy</a:t>
            </a:r>
            <a:r>
              <a:rPr lang="tr-TR" dirty="0"/>
              <a:t> </a:t>
            </a:r>
            <a:r>
              <a:rPr lang="tr-TR" dirty="0" err="1"/>
              <a:t>russkiy</a:t>
            </a:r>
            <a:r>
              <a:rPr lang="tr-TR" dirty="0"/>
              <a:t> yazık. </a:t>
            </a:r>
            <a:r>
              <a:rPr lang="tr-TR" dirty="0" err="1"/>
              <a:t>Sintaksis</a:t>
            </a:r>
            <a:r>
              <a:rPr lang="tr-TR" dirty="0"/>
              <a:t> </a:t>
            </a:r>
            <a:r>
              <a:rPr lang="tr-TR" dirty="0" err="1"/>
              <a:t>slojnogopredlojeniya</a:t>
            </a:r>
            <a:r>
              <a:rPr lang="tr-TR" dirty="0"/>
              <a:t>, </a:t>
            </a:r>
            <a:r>
              <a:rPr lang="tr-TR" dirty="0" err="1"/>
              <a:t>Flinta</a:t>
            </a:r>
            <a:r>
              <a:rPr lang="tr-TR" dirty="0"/>
              <a:t>, </a:t>
            </a:r>
            <a:r>
              <a:rPr lang="tr-TR" dirty="0" err="1"/>
              <a:t>Moskva</a:t>
            </a:r>
            <a:r>
              <a:rPr lang="tr-TR" dirty="0"/>
              <a:t>, 2006.</a:t>
            </a:r>
            <a:endParaRPr lang="ru-RU" dirty="0"/>
          </a:p>
          <a:p>
            <a:r>
              <a:rPr lang="en-US" dirty="0">
                <a:hlinkClick r:id="rId2"/>
              </a:rPr>
              <a:t>https://licey.net/</a:t>
            </a:r>
            <a:endParaRPr lang="en-US" dirty="0"/>
          </a:p>
        </p:txBody>
      </p:sp>
    </p:spTree>
    <p:extLst>
      <p:ext uri="{BB962C8B-B14F-4D97-AF65-F5344CB8AC3E}">
        <p14:creationId xmlns:p14="http://schemas.microsoft.com/office/powerpoint/2010/main" val="769351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7B9C5-0F59-4DD9-8FD1-15AE120CB458}"/>
              </a:ext>
            </a:extLst>
          </p:cNvPr>
          <p:cNvSpPr>
            <a:spLocks noGrp="1"/>
          </p:cNvSpPr>
          <p:nvPr>
            <p:ph type="title"/>
          </p:nvPr>
        </p:nvSpPr>
        <p:spPr>
          <a:xfrm>
            <a:off x="1371600" y="685800"/>
            <a:ext cx="9601200" cy="798443"/>
          </a:xfrm>
        </p:spPr>
        <p:txBody>
          <a:bodyPr/>
          <a:lstStyle/>
          <a:p>
            <a:r>
              <a:rPr lang="ru-RU" dirty="0"/>
              <a:t>Вводные слова и словосочетания</a:t>
            </a:r>
            <a:endParaRPr lang="en-US" dirty="0"/>
          </a:p>
        </p:txBody>
      </p:sp>
      <p:sp>
        <p:nvSpPr>
          <p:cNvPr id="3" name="Content Placeholder 2">
            <a:extLst>
              <a:ext uri="{FF2B5EF4-FFF2-40B4-BE49-F238E27FC236}">
                <a16:creationId xmlns:a16="http://schemas.microsoft.com/office/drawing/2014/main" id="{51DD00DA-7777-47ED-AF47-CFE92A59BD06}"/>
              </a:ext>
            </a:extLst>
          </p:cNvPr>
          <p:cNvSpPr>
            <a:spLocks noGrp="1"/>
          </p:cNvSpPr>
          <p:nvPr>
            <p:ph idx="1"/>
          </p:nvPr>
        </p:nvSpPr>
        <p:spPr>
          <a:xfrm>
            <a:off x="1371600" y="1577009"/>
            <a:ext cx="9601200" cy="4290391"/>
          </a:xfrm>
        </p:spPr>
        <p:txBody>
          <a:bodyPr/>
          <a:lstStyle/>
          <a:p>
            <a:pPr algn="just"/>
            <a:r>
              <a:rPr lang="ru-RU" b="1" dirty="0"/>
              <a:t>Вводные слова и словосочетания</a:t>
            </a:r>
            <a:r>
              <a:rPr lang="ru-RU" dirty="0"/>
              <a:t> не являются членами предложения. С их помощью говорящий выражает свое отношение к содержанию высказывания (уверенность или неуверенность, эмоциональную реакцию и др.):</a:t>
            </a:r>
          </a:p>
          <a:p>
            <a:pPr marL="0" indent="0" algn="just" fontAlgn="base">
              <a:buNone/>
            </a:pPr>
            <a:r>
              <a:rPr lang="ru-RU" dirty="0"/>
              <a:t>Пример: К сожалению</a:t>
            </a:r>
            <a:r>
              <a:rPr lang="ru-RU" i="1" dirty="0"/>
              <a:t>, у меня нет лишнего билета.</a:t>
            </a:r>
            <a:endParaRPr lang="ru-RU" dirty="0"/>
          </a:p>
          <a:p>
            <a:pPr algn="just"/>
            <a:r>
              <a:rPr lang="ru-RU" dirty="0"/>
              <a:t>Эту же функцию могут выполнять и вводные предложения.</a:t>
            </a:r>
          </a:p>
          <a:p>
            <a:pPr marL="0" indent="0" algn="just">
              <a:buNone/>
            </a:pPr>
            <a:r>
              <a:rPr lang="ru-RU" dirty="0"/>
              <a:t>Пример: К сожалению</a:t>
            </a:r>
            <a:r>
              <a:rPr lang="ru-RU" i="1" dirty="0"/>
              <a:t>, у меня нет лишнего билета. (</a:t>
            </a:r>
            <a:r>
              <a:rPr lang="ru-RU" dirty="0"/>
              <a:t>по структуре  - это	безличное 	односоставное предложение) </a:t>
            </a:r>
          </a:p>
          <a:p>
            <a:pPr algn="just"/>
            <a:r>
              <a:rPr lang="ru-RU" dirty="0"/>
              <a:t>На письме вводные слова, словосочетания и предложения </a:t>
            </a:r>
            <a:r>
              <a:rPr lang="ru-RU" b="1" dirty="0"/>
              <a:t>обычно выделяются запятыми</a:t>
            </a:r>
            <a:r>
              <a:rPr lang="ru-RU" dirty="0"/>
              <a:t>.</a:t>
            </a:r>
          </a:p>
          <a:p>
            <a:endParaRPr lang="en-US" dirty="0"/>
          </a:p>
        </p:txBody>
      </p:sp>
    </p:spTree>
    <p:extLst>
      <p:ext uri="{BB962C8B-B14F-4D97-AF65-F5344CB8AC3E}">
        <p14:creationId xmlns:p14="http://schemas.microsoft.com/office/powerpoint/2010/main" val="3072265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5DCC9F-B4AC-426E-95A7-FBEFC3D86760}"/>
              </a:ext>
            </a:extLst>
          </p:cNvPr>
          <p:cNvSpPr>
            <a:spLocks noGrp="1"/>
          </p:cNvSpPr>
          <p:nvPr>
            <p:ph idx="1"/>
          </p:nvPr>
        </p:nvSpPr>
        <p:spPr>
          <a:xfrm>
            <a:off x="1371600" y="755374"/>
            <a:ext cx="9601200" cy="5112026"/>
          </a:xfrm>
        </p:spPr>
        <p:txBody>
          <a:bodyPr/>
          <a:lstStyle/>
          <a:p>
            <a:pPr algn="just"/>
            <a:r>
              <a:rPr lang="ru-RU" dirty="0"/>
              <a:t>Вводные слова и словосочетания обладают следующими значениями:</a:t>
            </a:r>
          </a:p>
          <a:p>
            <a:pPr marL="0" indent="0" algn="just">
              <a:buNone/>
            </a:pPr>
            <a:r>
              <a:rPr lang="ru-RU" dirty="0"/>
              <a:t>	-  </a:t>
            </a:r>
            <a:r>
              <a:rPr lang="ru-RU" b="1" dirty="0"/>
              <a:t>Уверенность, достоверность.</a:t>
            </a:r>
            <a:r>
              <a:rPr lang="ru-RU" dirty="0"/>
              <a:t> Выражаются при помощи: </a:t>
            </a:r>
            <a:r>
              <a:rPr lang="ru-RU" i="1" dirty="0"/>
              <a:t>конечно, 	разумеется, бесспорно, несомненно, без сомнения, безусловно, 	действительно, в самом деле, правда, само собой, само собой разумеется, 	подлинно</a:t>
            </a:r>
            <a:r>
              <a:rPr lang="ru-RU" dirty="0"/>
              <a:t> и др.</a:t>
            </a:r>
          </a:p>
          <a:p>
            <a:pPr marL="0" indent="0" algn="just">
              <a:buNone/>
            </a:pPr>
            <a:r>
              <a:rPr lang="ru-RU" dirty="0"/>
              <a:t>Пример: </a:t>
            </a:r>
            <a:r>
              <a:rPr lang="ru-RU" i="1" dirty="0"/>
              <a:t>Он, без сомнения, был лучшим в классе. </a:t>
            </a:r>
          </a:p>
          <a:p>
            <a:pPr marL="0" indent="0" algn="just">
              <a:buNone/>
            </a:pPr>
            <a:r>
              <a:rPr lang="ru-RU" dirty="0"/>
              <a:t>	- </a:t>
            </a:r>
            <a:r>
              <a:rPr lang="ru-RU" b="1" dirty="0"/>
              <a:t>Неуверенность, предположение</a:t>
            </a:r>
            <a:r>
              <a:rPr lang="ru-RU" dirty="0"/>
              <a:t>, </a:t>
            </a:r>
            <a:r>
              <a:rPr lang="ru-RU" b="1" dirty="0"/>
              <a:t>неопределённость, допущение</a:t>
            </a:r>
            <a:r>
              <a:rPr lang="ru-RU" dirty="0"/>
              <a:t>, 	выражаются при помощи: </a:t>
            </a:r>
            <a:r>
              <a:rPr lang="ru-RU" i="1" dirty="0"/>
              <a:t>Наверное, кажется, как кажется, вероятно, по 	всей вероятности, право, чай, очевидно, возможно, пожалуй, видно, по-	видимому, как видно, верно, может быть, должно быть, думается, думаю, 	полагаю, надо полагать, надеюсь, некоторым образом, в каком-то смысле, 	положим, предположим, допустим, если хотите, так или иначе</a:t>
            </a:r>
            <a:r>
              <a:rPr lang="ru-RU" dirty="0"/>
              <a:t> и др.</a:t>
            </a:r>
          </a:p>
          <a:p>
            <a:pPr marL="0" indent="0" algn="just">
              <a:buNone/>
            </a:pPr>
            <a:r>
              <a:rPr lang="ru-RU" dirty="0"/>
              <a:t>Пример: </a:t>
            </a:r>
            <a:r>
              <a:rPr lang="ru-RU" i="1" dirty="0"/>
              <a:t>Кажется, пойдет дождь</a:t>
            </a:r>
            <a:r>
              <a:rPr lang="ru-RU" dirty="0"/>
              <a:t>. </a:t>
            </a:r>
            <a:endParaRPr lang="en-US" dirty="0"/>
          </a:p>
        </p:txBody>
      </p:sp>
    </p:spTree>
    <p:extLst>
      <p:ext uri="{BB962C8B-B14F-4D97-AF65-F5344CB8AC3E}">
        <p14:creationId xmlns:p14="http://schemas.microsoft.com/office/powerpoint/2010/main" val="3645017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575CEF-A519-4F9F-A1ED-9CA52BF3D79C}"/>
              </a:ext>
            </a:extLst>
          </p:cNvPr>
          <p:cNvSpPr>
            <a:spLocks noGrp="1"/>
          </p:cNvSpPr>
          <p:nvPr>
            <p:ph idx="1"/>
          </p:nvPr>
        </p:nvSpPr>
        <p:spPr>
          <a:xfrm>
            <a:off x="1371600" y="940904"/>
            <a:ext cx="9601200" cy="4926496"/>
          </a:xfrm>
        </p:spPr>
        <p:txBody>
          <a:bodyPr/>
          <a:lstStyle/>
          <a:p>
            <a:pPr marL="0" indent="0" algn="just">
              <a:buNone/>
            </a:pPr>
            <a:r>
              <a:rPr lang="ru-RU" dirty="0"/>
              <a:t>	-  </a:t>
            </a:r>
            <a:r>
              <a:rPr lang="ru-RU" b="1" dirty="0"/>
              <a:t>Радость, одобрение</a:t>
            </a:r>
            <a:r>
              <a:rPr lang="ru-RU" dirty="0"/>
              <a:t>. Выражаются при помощи: </a:t>
            </a:r>
            <a:r>
              <a:rPr lang="ru-RU" i="1" dirty="0"/>
              <a:t>к счастью, на счастье, к 	радости, на радость, к удовольствию кого-либо, что хорошо, что ещё лучше</a:t>
            </a:r>
            <a:r>
              <a:rPr lang="ru-RU" dirty="0"/>
              <a:t> и 	др.</a:t>
            </a:r>
          </a:p>
          <a:p>
            <a:pPr marL="0" indent="0" algn="just">
              <a:buNone/>
            </a:pPr>
            <a:r>
              <a:rPr lang="ru-RU" dirty="0"/>
              <a:t>Пример: </a:t>
            </a:r>
            <a:r>
              <a:rPr lang="ru-RU" i="1" dirty="0"/>
              <a:t>К радости, я была готова к этому вопросу</a:t>
            </a:r>
            <a:r>
              <a:rPr lang="ru-RU" dirty="0"/>
              <a:t>. </a:t>
            </a:r>
          </a:p>
          <a:p>
            <a:pPr marL="0" indent="0" algn="just">
              <a:buNone/>
            </a:pPr>
            <a:r>
              <a:rPr lang="ru-RU" dirty="0"/>
              <a:t>	-  </a:t>
            </a:r>
            <a:r>
              <a:rPr lang="ru-RU" b="1" dirty="0"/>
              <a:t>Сожаление, неодобрение</a:t>
            </a:r>
            <a:r>
              <a:rPr lang="ru-RU" dirty="0"/>
              <a:t>. Выражаются при помощи: </a:t>
            </a:r>
            <a:r>
              <a:rPr lang="ru-RU" i="1" dirty="0"/>
              <a:t>к несчастью, по 	несчастью, к сожалению, к стыду кого-либо, к прискорбию, к досаде, на 	беду, как на беду, как нарочно, грешным делом, что ещё хуже, что обидно, 	увы</a:t>
            </a:r>
            <a:r>
              <a:rPr lang="ru-RU" dirty="0"/>
              <a:t> и др.</a:t>
            </a:r>
          </a:p>
          <a:p>
            <a:pPr marL="0" indent="0" algn="just">
              <a:buNone/>
            </a:pPr>
            <a:r>
              <a:rPr lang="ru-RU" dirty="0"/>
              <a:t>Пример: </a:t>
            </a:r>
            <a:r>
              <a:rPr lang="ru-RU" i="1" dirty="0"/>
              <a:t>Увы, она уже уехала. </a:t>
            </a:r>
          </a:p>
          <a:p>
            <a:pPr marL="0" indent="0" algn="just">
              <a:buNone/>
            </a:pPr>
            <a:r>
              <a:rPr lang="ru-RU" dirty="0"/>
              <a:t>	- </a:t>
            </a:r>
            <a:r>
              <a:rPr lang="ru-RU" b="1" dirty="0"/>
              <a:t>Удивление, недоумение</a:t>
            </a:r>
            <a:r>
              <a:rPr lang="ru-RU" dirty="0"/>
              <a:t>. Выражаются при помощи: </a:t>
            </a:r>
            <a:r>
              <a:rPr lang="ru-RU" i="1" dirty="0"/>
              <a:t>К удивлению, 	удивительно, удивительное дело, к изумлению, странно, странное дело, 	непонятное дело</a:t>
            </a:r>
            <a:r>
              <a:rPr lang="ru-RU" dirty="0"/>
              <a:t> и др.</a:t>
            </a:r>
          </a:p>
          <a:p>
            <a:pPr marL="0" indent="0" algn="just">
              <a:buNone/>
            </a:pPr>
            <a:r>
              <a:rPr lang="ru-RU" dirty="0"/>
              <a:t>Пример: </a:t>
            </a:r>
            <a:r>
              <a:rPr lang="ru-RU" i="1" dirty="0"/>
              <a:t>Анна, к моему удивлению, прекрасно танцевала</a:t>
            </a:r>
            <a:r>
              <a:rPr lang="ru-RU" dirty="0"/>
              <a:t>. </a:t>
            </a:r>
          </a:p>
          <a:p>
            <a:pPr marL="0" indent="0">
              <a:buNone/>
            </a:pPr>
            <a:endParaRPr lang="en-US" dirty="0"/>
          </a:p>
        </p:txBody>
      </p:sp>
    </p:spTree>
    <p:extLst>
      <p:ext uri="{BB962C8B-B14F-4D97-AF65-F5344CB8AC3E}">
        <p14:creationId xmlns:p14="http://schemas.microsoft.com/office/powerpoint/2010/main" val="3523607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DEBE9-88EC-4B2A-8607-67224193C0F4}"/>
              </a:ext>
            </a:extLst>
          </p:cNvPr>
          <p:cNvSpPr>
            <a:spLocks noGrp="1"/>
          </p:cNvSpPr>
          <p:nvPr>
            <p:ph idx="1"/>
          </p:nvPr>
        </p:nvSpPr>
        <p:spPr>
          <a:xfrm>
            <a:off x="1371600" y="556591"/>
            <a:ext cx="9601200" cy="5310809"/>
          </a:xfrm>
        </p:spPr>
        <p:txBody>
          <a:bodyPr>
            <a:normAutofit lnSpcReduction="10000"/>
          </a:bodyPr>
          <a:lstStyle/>
          <a:p>
            <a:pPr marL="530352" lvl="1" indent="0" algn="just">
              <a:buNone/>
            </a:pPr>
            <a:r>
              <a:rPr lang="ru-RU" dirty="0"/>
              <a:t>	- </a:t>
            </a:r>
            <a:r>
              <a:rPr lang="ru-RU" b="1" dirty="0"/>
              <a:t>Опасение</a:t>
            </a:r>
            <a:r>
              <a:rPr lang="ru-RU" dirty="0"/>
              <a:t>. Выражается при помощи: </a:t>
            </a:r>
            <a:r>
              <a:rPr lang="ru-RU" i="1" dirty="0"/>
              <a:t>Неровен час, чего доброго, не дай 	бог, того и гляди</a:t>
            </a:r>
            <a:r>
              <a:rPr lang="ru-RU" dirty="0"/>
              <a:t> и др.</a:t>
            </a:r>
          </a:p>
          <a:p>
            <a:pPr marL="530352" lvl="1" indent="0" algn="just">
              <a:buNone/>
            </a:pPr>
            <a:r>
              <a:rPr lang="ru-RU" dirty="0"/>
              <a:t>Пример: </a:t>
            </a:r>
            <a:r>
              <a:rPr lang="ru-RU" i="1" dirty="0"/>
              <a:t>Того и гляди, дождь пойдет</a:t>
            </a:r>
            <a:r>
              <a:rPr lang="ru-RU" dirty="0"/>
              <a:t>. </a:t>
            </a:r>
          </a:p>
          <a:p>
            <a:pPr marL="530352" lvl="1" indent="0" algn="just">
              <a:buNone/>
            </a:pPr>
            <a:r>
              <a:rPr lang="ru-RU" dirty="0"/>
              <a:t>	- </a:t>
            </a:r>
            <a:r>
              <a:rPr lang="ru-RU" b="1" dirty="0"/>
              <a:t>Общий экспрессивный характер высказывания</a:t>
            </a:r>
            <a:r>
              <a:rPr lang="ru-RU" dirty="0"/>
              <a:t>. Выражается при помощи:</a:t>
            </a:r>
            <a:r>
              <a:rPr lang="ru-RU" i="1" dirty="0"/>
              <a:t> 	По совести, по справедливости, по сути, по существу, по душе, по правде, 	правда, по правде сказать, надо правду сказать, если правду сказать, 	смешно сказать, сказать по чести, между нами говоря, нечего зря говорить, 	признаюсь, кроме шуток, в сущности говоря</a:t>
            </a:r>
            <a:r>
              <a:rPr lang="ru-RU" dirty="0"/>
              <a:t> и др. </a:t>
            </a:r>
          </a:p>
          <a:p>
            <a:pPr marL="530352" lvl="1" indent="0" algn="just">
              <a:buNone/>
            </a:pPr>
            <a:r>
              <a:rPr lang="ru-RU" dirty="0"/>
              <a:t>Пример: </a:t>
            </a:r>
            <a:r>
              <a:rPr lang="ru-RU" i="1" dirty="0"/>
              <a:t>Был он, правда, не лучшим студентом в группе</a:t>
            </a:r>
            <a:r>
              <a:rPr lang="ru-RU" dirty="0"/>
              <a:t>.</a:t>
            </a:r>
          </a:p>
          <a:p>
            <a:pPr marL="530352" lvl="1" indent="0" algn="just">
              <a:buNone/>
            </a:pPr>
            <a:r>
              <a:rPr lang="ru-RU" dirty="0"/>
              <a:t>	- </a:t>
            </a:r>
            <a:r>
              <a:rPr lang="ru-RU" b="1" dirty="0"/>
              <a:t>Источник сообщения</a:t>
            </a:r>
            <a:r>
              <a:rPr lang="ru-RU" dirty="0"/>
              <a:t>. Выражается при помощи:</a:t>
            </a:r>
            <a:r>
              <a:rPr lang="ru-RU" i="1" dirty="0"/>
              <a:t> По сообщению кого-либо, 	по мнению кого-либо, по-моему, по-твоему, по словам кого-либо, по 	выражению кого-либо, по слухам, по пословице, по преданию, с точки 	зрения кого-либо, помнится, слышно, дескать, мол, говорят, как слышно, 	как думаю, как считаю, как помню, как говорят, как считают, как известно, 	как указывалось, как оказалось, как говорили в старину, на мой взгляд</a:t>
            </a:r>
            <a:r>
              <a:rPr lang="ru-RU" dirty="0"/>
              <a:t> и др.</a:t>
            </a:r>
          </a:p>
          <a:p>
            <a:pPr marL="530352" lvl="1" indent="0" algn="just">
              <a:buNone/>
            </a:pPr>
            <a:r>
              <a:rPr lang="ru-RU" dirty="0"/>
              <a:t>Пример: </a:t>
            </a:r>
            <a:r>
              <a:rPr lang="ru-RU" i="1" dirty="0"/>
              <a:t>Она, по-моему, что-то скрывает от нас</a:t>
            </a:r>
            <a:r>
              <a:rPr lang="ru-RU" dirty="0"/>
              <a:t>.</a:t>
            </a:r>
            <a:endParaRPr lang="en-US" dirty="0"/>
          </a:p>
        </p:txBody>
      </p:sp>
    </p:spTree>
    <p:extLst>
      <p:ext uri="{BB962C8B-B14F-4D97-AF65-F5344CB8AC3E}">
        <p14:creationId xmlns:p14="http://schemas.microsoft.com/office/powerpoint/2010/main" val="3470743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E1DEBA-8F7E-41B4-96E6-7BDB0285CBC5}"/>
              </a:ext>
            </a:extLst>
          </p:cNvPr>
          <p:cNvSpPr>
            <a:spLocks noGrp="1"/>
          </p:cNvSpPr>
          <p:nvPr>
            <p:ph idx="1"/>
          </p:nvPr>
        </p:nvSpPr>
        <p:spPr>
          <a:xfrm>
            <a:off x="1371600" y="636104"/>
            <a:ext cx="9601200" cy="5231296"/>
          </a:xfrm>
        </p:spPr>
        <p:txBody>
          <a:bodyPr/>
          <a:lstStyle/>
          <a:p>
            <a:pPr marL="0" indent="0" algn="just">
              <a:buNone/>
            </a:pPr>
            <a:r>
              <a:rPr lang="ru-RU" dirty="0"/>
              <a:t>	- </a:t>
            </a:r>
            <a:r>
              <a:rPr lang="ru-RU" b="1" dirty="0"/>
              <a:t>Порядок мыслей и их связь. </a:t>
            </a:r>
            <a:r>
              <a:rPr lang="ru-RU" dirty="0"/>
              <a:t>Выражается при помощи: </a:t>
            </a:r>
            <a:r>
              <a:rPr lang="ru-RU" i="1" dirty="0"/>
              <a:t>Во-первых, во-	вторых, в-третьих, наконец, итак, следовательно, значит, таким образом, 	напротив, наоборот, например, к примеру, в частности, кроме того, к тому 	же, в довершении всего, вдобавок, притом, с одной стороны, с другой 	стороны, впрочем, между прочим, в общем, сверх того, стало быть, главное, 	кстати, кстати сказать, к слову сказать</a:t>
            </a:r>
            <a:r>
              <a:rPr lang="ru-RU" dirty="0"/>
              <a:t> и др.</a:t>
            </a:r>
          </a:p>
          <a:p>
            <a:pPr marL="0" indent="0" algn="just">
              <a:buNone/>
            </a:pPr>
            <a:r>
              <a:rPr lang="ru-RU" dirty="0"/>
              <a:t>Пример</a:t>
            </a:r>
            <a:r>
              <a:rPr lang="ru-RU" i="1" dirty="0"/>
              <a:t>: Кстати, это был его первый опыт</a:t>
            </a:r>
            <a:r>
              <a:rPr lang="ru-RU" dirty="0"/>
              <a:t>.</a:t>
            </a:r>
          </a:p>
          <a:p>
            <a:pPr marL="0" indent="0" algn="just">
              <a:buNone/>
            </a:pPr>
            <a:r>
              <a:rPr lang="ru-RU" dirty="0"/>
              <a:t>	- </a:t>
            </a:r>
            <a:r>
              <a:rPr lang="ru-RU" b="1" dirty="0"/>
              <a:t>Оценка стиля высказывания, манеры речи, способов оформления мыслей. 	</a:t>
            </a:r>
            <a:r>
              <a:rPr lang="ru-RU" dirty="0"/>
              <a:t>Выражаются при помощи: </a:t>
            </a:r>
            <a:r>
              <a:rPr lang="ru-RU" i="1" dirty="0"/>
              <a:t>Словом, одним словом, другими словами, иначе 	говоря, прямо говоря, грубо говоря, собственно говоря, собственно, короче 	говоря, короче, вернее, лучше сказать, прямо сказать, проще сказать, так 	сказать, как бы сказать, если можно так выразиться, что называется</a:t>
            </a:r>
            <a:r>
              <a:rPr lang="ru-RU" dirty="0"/>
              <a:t> и др.</a:t>
            </a:r>
          </a:p>
          <a:p>
            <a:pPr marL="0" indent="0" algn="just">
              <a:buNone/>
            </a:pPr>
            <a:r>
              <a:rPr lang="ru-RU" dirty="0"/>
              <a:t>Пример: </a:t>
            </a:r>
            <a:r>
              <a:rPr lang="ru-RU" i="1" dirty="0"/>
              <a:t>Словом, день ото дня ему становилось лучше. </a:t>
            </a:r>
            <a:endParaRPr lang="en-US" i="1" dirty="0"/>
          </a:p>
        </p:txBody>
      </p:sp>
    </p:spTree>
    <p:extLst>
      <p:ext uri="{BB962C8B-B14F-4D97-AF65-F5344CB8AC3E}">
        <p14:creationId xmlns:p14="http://schemas.microsoft.com/office/powerpoint/2010/main" val="587193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D5D79A-911E-48A6-8BA9-C268299B54AD}"/>
              </a:ext>
            </a:extLst>
          </p:cNvPr>
          <p:cNvSpPr>
            <a:spLocks noGrp="1"/>
          </p:cNvSpPr>
          <p:nvPr>
            <p:ph idx="1"/>
          </p:nvPr>
        </p:nvSpPr>
        <p:spPr>
          <a:xfrm>
            <a:off x="1371600" y="715617"/>
            <a:ext cx="9601200" cy="5151783"/>
          </a:xfrm>
        </p:spPr>
        <p:txBody>
          <a:bodyPr/>
          <a:lstStyle/>
          <a:p>
            <a:pPr marL="0" indent="0">
              <a:buNone/>
            </a:pPr>
            <a:r>
              <a:rPr lang="ru-RU" dirty="0"/>
              <a:t>	- </a:t>
            </a:r>
            <a:r>
              <a:rPr lang="ru-RU" b="1" dirty="0"/>
              <a:t>Оценка меры, степени того, о чём говорится; степень обычности 	излагаемых фактов. </a:t>
            </a:r>
            <a:r>
              <a:rPr lang="ru-RU" dirty="0"/>
              <a:t>Выражается при помощи: </a:t>
            </a:r>
            <a:r>
              <a:rPr lang="ru-RU" i="1" dirty="0"/>
              <a:t>По меньшей мере, по 	крайней мере, в той или иной степени, в значительной мере, по 	обыкновению, по обычаю, бывает, случается, как водится, как и всегда, как 	это бывает, как это случается, как это случается иногда</a:t>
            </a:r>
            <a:r>
              <a:rPr lang="ru-RU" dirty="0"/>
              <a:t> и др.</a:t>
            </a:r>
          </a:p>
          <a:p>
            <a:pPr marL="0" indent="0">
              <a:buNone/>
            </a:pPr>
            <a:r>
              <a:rPr lang="ru-RU" dirty="0"/>
              <a:t>Пример: Как и всегда, Андрей был не готов.</a:t>
            </a:r>
          </a:p>
          <a:p>
            <a:pPr marL="0" indent="0">
              <a:buNone/>
            </a:pPr>
            <a:r>
              <a:rPr lang="ru-RU" dirty="0"/>
              <a:t>	- </a:t>
            </a:r>
            <a:r>
              <a:rPr lang="ru-RU" b="1" dirty="0"/>
              <a:t>Привлечение внимания собеседника к сообщению, акцентирование, 	подчёркивание. </a:t>
            </a:r>
            <a:r>
              <a:rPr lang="ru-RU" dirty="0"/>
              <a:t>Выражается при помощи: </a:t>
            </a:r>
            <a:r>
              <a:rPr lang="ru-RU" i="1" dirty="0"/>
              <a:t>Видишь (ли), знаешь (ли), 	помнишь (ли), понимаешь (ли), веришь (ли), послушайте, позвольте, 	представьте, представьте себе, можете себе представить, поверьте, 	вообразите, признайтесь, поверите, поверишь ли, не поверишь, 	согласитесь, заметьте, сделайте милость, если хочешь знать, напоминаю, 	напоминаем, повторяю, подчеркиваю, что важно, что ещё важнее, что 	существенно, что ещё существенней</a:t>
            </a:r>
            <a:r>
              <a:rPr lang="ru-RU" dirty="0"/>
              <a:t> и др.</a:t>
            </a:r>
          </a:p>
          <a:p>
            <a:pPr marL="0" indent="0">
              <a:buNone/>
            </a:pPr>
            <a:r>
              <a:rPr lang="ru-RU" dirty="0"/>
              <a:t>Пример: </a:t>
            </a:r>
            <a:r>
              <a:rPr lang="ru-RU" i="1" dirty="0"/>
              <a:t>Как, позвольте, я должна это сделать</a:t>
            </a:r>
            <a:r>
              <a:rPr lang="ru-RU" dirty="0"/>
              <a:t>. </a:t>
            </a:r>
            <a:endParaRPr lang="en-US" dirty="0"/>
          </a:p>
        </p:txBody>
      </p:sp>
    </p:spTree>
    <p:extLst>
      <p:ext uri="{BB962C8B-B14F-4D97-AF65-F5344CB8AC3E}">
        <p14:creationId xmlns:p14="http://schemas.microsoft.com/office/powerpoint/2010/main" val="4179789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D18475-160E-4225-B6E6-1509C1AB6604}"/>
              </a:ext>
            </a:extLst>
          </p:cNvPr>
          <p:cNvSpPr>
            <a:spLocks noGrp="1"/>
          </p:cNvSpPr>
          <p:nvPr>
            <p:ph idx="1"/>
          </p:nvPr>
        </p:nvSpPr>
        <p:spPr>
          <a:xfrm>
            <a:off x="1371600" y="490330"/>
            <a:ext cx="9601200" cy="5377070"/>
          </a:xfrm>
        </p:spPr>
        <p:txBody>
          <a:bodyPr/>
          <a:lstStyle/>
          <a:p>
            <a:pPr algn="just"/>
            <a:r>
              <a:rPr lang="ru-RU" dirty="0"/>
              <a:t>По своей грамматической соотнесённости вводные слова и конструкции могут восходить к различным частям речи и различным грамматическим формам:</a:t>
            </a:r>
          </a:p>
          <a:p>
            <a:pPr marL="0" indent="0" algn="just">
              <a:buNone/>
            </a:pPr>
            <a:r>
              <a:rPr lang="ru-RU" dirty="0"/>
              <a:t>	- существительные в различных падежах с предлогами и без предлогов (</a:t>
            </a:r>
            <a:r>
              <a:rPr lang="ru-RU" i="1" dirty="0"/>
              <a:t>Без сомнения, на радость, к счастью</a:t>
            </a:r>
            <a:r>
              <a:rPr lang="ru-RU" dirty="0"/>
              <a:t> и др.)</a:t>
            </a:r>
          </a:p>
          <a:p>
            <a:pPr marL="0" indent="0" algn="just">
              <a:buNone/>
            </a:pPr>
            <a:r>
              <a:rPr lang="ru-RU" dirty="0"/>
              <a:t>	- прилагательные в краткой форме, в различных падежах, в превосходной степени (</a:t>
            </a:r>
            <a:r>
              <a:rPr lang="ru-RU" i="1" dirty="0"/>
              <a:t>Право, виноват, главное, в общем, самое главное, самое меньшее.)</a:t>
            </a:r>
          </a:p>
          <a:p>
            <a:pPr marL="0" indent="0" algn="just">
              <a:buNone/>
            </a:pPr>
            <a:r>
              <a:rPr lang="ru-RU" dirty="0"/>
              <a:t>	- местоимения в косвенных падежах с предлогами (</a:t>
            </a:r>
            <a:r>
              <a:rPr lang="ru-RU" i="1" dirty="0"/>
              <a:t>Кроме того, к тому же, между тем.)</a:t>
            </a:r>
            <a:endParaRPr lang="ru-RU" dirty="0"/>
          </a:p>
          <a:p>
            <a:pPr marL="0" indent="0" algn="just">
              <a:buNone/>
            </a:pPr>
            <a:r>
              <a:rPr lang="ru-RU" dirty="0"/>
              <a:t>	- наречия в положительной или сравнительной степени (</a:t>
            </a:r>
            <a:r>
              <a:rPr lang="ru-RU" i="1" dirty="0"/>
              <a:t>Бесспорно, конечно, вероятно, короче, вернее.)</a:t>
            </a:r>
            <a:endParaRPr lang="ru-RU" dirty="0"/>
          </a:p>
          <a:p>
            <a:pPr marL="0" indent="0" algn="just">
              <a:buNone/>
            </a:pPr>
            <a:r>
              <a:rPr lang="ru-RU" dirty="0"/>
              <a:t>	- глаголы в различных формах изъявительного или повелительного наклонения (</a:t>
            </a:r>
            <a:r>
              <a:rPr lang="ru-RU" i="1" dirty="0"/>
              <a:t>Думаю, веришь ли, казалось, говорят, вообрази, помилуй.)</a:t>
            </a:r>
            <a:endParaRPr lang="ru-RU" dirty="0"/>
          </a:p>
          <a:p>
            <a:pPr marL="0" indent="0">
              <a:buNone/>
            </a:pPr>
            <a:endParaRPr lang="ru-RU" dirty="0"/>
          </a:p>
          <a:p>
            <a:pPr marL="0" indent="0">
              <a:buNone/>
            </a:pPr>
            <a:endParaRPr lang="en-US" dirty="0"/>
          </a:p>
        </p:txBody>
      </p:sp>
    </p:spTree>
    <p:extLst>
      <p:ext uri="{BB962C8B-B14F-4D97-AF65-F5344CB8AC3E}">
        <p14:creationId xmlns:p14="http://schemas.microsoft.com/office/powerpoint/2010/main" val="3755655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0F252B-023B-4E13-88B9-30805AC8CEA0}"/>
              </a:ext>
            </a:extLst>
          </p:cNvPr>
          <p:cNvSpPr>
            <a:spLocks noGrp="1"/>
          </p:cNvSpPr>
          <p:nvPr>
            <p:ph idx="1"/>
          </p:nvPr>
        </p:nvSpPr>
        <p:spPr>
          <a:xfrm>
            <a:off x="1371600" y="967408"/>
            <a:ext cx="9601200" cy="4899991"/>
          </a:xfrm>
        </p:spPr>
        <p:txBody>
          <a:bodyPr/>
          <a:lstStyle/>
          <a:p>
            <a:pPr marL="0" indent="0">
              <a:buNone/>
            </a:pPr>
            <a:r>
              <a:rPr lang="ru-RU" dirty="0"/>
              <a:t>	- инфинитив или сочетание с инфинитивом (</a:t>
            </a:r>
            <a:r>
              <a:rPr lang="ru-RU" i="1" dirty="0"/>
              <a:t>Видать, знать, признаться, смешно сказать.)</a:t>
            </a:r>
            <a:endParaRPr lang="ru-RU" dirty="0"/>
          </a:p>
          <a:p>
            <a:pPr marL="0" indent="0">
              <a:buNone/>
            </a:pPr>
            <a:r>
              <a:rPr lang="ru-RU" dirty="0"/>
              <a:t>	- сочетания с деепричастиями (</a:t>
            </a:r>
            <a:r>
              <a:rPr lang="ru-RU" i="1" dirty="0"/>
              <a:t>Правду говоря, короче говоря, грубо выражаясь.)</a:t>
            </a:r>
            <a:endParaRPr lang="ru-RU" dirty="0"/>
          </a:p>
          <a:p>
            <a:pPr marL="0" indent="0">
              <a:buNone/>
            </a:pPr>
            <a:r>
              <a:rPr lang="ru-RU" dirty="0"/>
              <a:t>	- двусоставные предложения с подлежащим – личным местоимением и сказуемым – глаголом со значением волеизъявления, говорения, мысли и др. (</a:t>
            </a:r>
            <a:r>
              <a:rPr lang="ru-RU" i="1" dirty="0"/>
              <a:t>Сколько я помню, я часто думаю.)</a:t>
            </a:r>
          </a:p>
          <a:p>
            <a:pPr marL="0" indent="0" fontAlgn="base">
              <a:buNone/>
            </a:pPr>
            <a:r>
              <a:rPr lang="ru-RU" i="1" dirty="0"/>
              <a:t>	- </a:t>
            </a:r>
            <a:r>
              <a:rPr lang="ru-RU" dirty="0"/>
              <a:t>безличные предложения (</a:t>
            </a:r>
            <a:r>
              <a:rPr lang="ru-RU" i="1" dirty="0"/>
              <a:t>Ей мнилось, нам всем хорошо помнится)</a:t>
            </a:r>
            <a:endParaRPr lang="ru-RU" dirty="0"/>
          </a:p>
          <a:p>
            <a:pPr marL="0" indent="0" fontAlgn="base">
              <a:buNone/>
            </a:pPr>
            <a:r>
              <a:rPr lang="ru-RU" dirty="0"/>
              <a:t>	- неопределённо-личные предложения. (</a:t>
            </a:r>
            <a:r>
              <a:rPr lang="ru-RU" i="1" dirty="0"/>
              <a:t>Так думали о нём, как обычно говорили о нём)</a:t>
            </a:r>
            <a:endParaRPr lang="ru-RU" dirty="0"/>
          </a:p>
          <a:p>
            <a:pPr marL="0" indent="0">
              <a:buNone/>
            </a:pPr>
            <a:endParaRPr lang="ru-RU" dirty="0"/>
          </a:p>
          <a:p>
            <a:pPr marL="0" indent="0">
              <a:buNone/>
            </a:pPr>
            <a:endParaRPr lang="en-US" dirty="0"/>
          </a:p>
        </p:txBody>
      </p:sp>
    </p:spTree>
    <p:extLst>
      <p:ext uri="{BB962C8B-B14F-4D97-AF65-F5344CB8AC3E}">
        <p14:creationId xmlns:p14="http://schemas.microsoft.com/office/powerpoint/2010/main" val="49285819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1318</TotalTime>
  <Words>1959</Words>
  <Application>Microsoft Office PowerPoint</Application>
  <PresentationFormat>Widescreen</PresentationFormat>
  <Paragraphs>85</Paragraphs>
  <Slides>15</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Franklin Gothic Book</vt:lpstr>
      <vt:lpstr>Crop</vt:lpstr>
      <vt:lpstr>Синтаксис I</vt:lpstr>
      <vt:lpstr>Вводные слова и словосочетания</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Синтаксис II</dc:title>
  <dc:creator>asus</dc:creator>
  <cp:lastModifiedBy>asus</cp:lastModifiedBy>
  <cp:revision>205</cp:revision>
  <dcterms:created xsi:type="dcterms:W3CDTF">2020-03-16T17:46:39Z</dcterms:created>
  <dcterms:modified xsi:type="dcterms:W3CDTF">2020-06-27T15:02:43Z</dcterms:modified>
</cp:coreProperties>
</file>