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4D64-77F1-44BF-B250-D16AA4BCAFE0}"/>
              </a:ext>
            </a:extLst>
          </p:cNvPr>
          <p:cNvSpPr>
            <a:spLocks noGrp="1"/>
          </p:cNvSpPr>
          <p:nvPr>
            <p:ph type="ctrTitle"/>
          </p:nvPr>
        </p:nvSpPr>
        <p:spPr/>
        <p:txBody>
          <a:bodyPr/>
          <a:lstStyle/>
          <a:p>
            <a:r>
              <a:rPr lang="tr-TR" dirty="0"/>
              <a:t>İş </a:t>
            </a:r>
            <a:r>
              <a:rPr lang="en-US" dirty="0" err="1"/>
              <a:t>Ya</a:t>
            </a:r>
            <a:r>
              <a:rPr lang="tr-TR" dirty="0"/>
              <a:t>ş</a:t>
            </a:r>
            <a:r>
              <a:rPr lang="en-US" dirty="0"/>
              <a:t>am</a:t>
            </a:r>
            <a:r>
              <a:rPr lang="tr-TR" dirty="0"/>
              <a:t>ında İletişim Becerileri</a:t>
            </a:r>
            <a:br>
              <a:rPr lang="tr-TR" dirty="0"/>
            </a:br>
            <a:r>
              <a:rPr lang="en-US" dirty="0" err="1"/>
              <a:t>Hafta</a:t>
            </a:r>
            <a:r>
              <a:rPr lang="en-US" dirty="0"/>
              <a:t> 7</a:t>
            </a:r>
            <a:endParaRPr lang="tr-TR" dirty="0"/>
          </a:p>
        </p:txBody>
      </p:sp>
      <p:sp>
        <p:nvSpPr>
          <p:cNvPr id="3" name="Subtitle 2">
            <a:extLst>
              <a:ext uri="{FF2B5EF4-FFF2-40B4-BE49-F238E27FC236}">
                <a16:creationId xmlns:a16="http://schemas.microsoft.com/office/drawing/2014/main" id="{B51BEE36-E46A-4621-A36A-66D6C0C179FF}"/>
              </a:ext>
            </a:extLst>
          </p:cNvPr>
          <p:cNvSpPr>
            <a:spLocks noGrp="1"/>
          </p:cNvSpPr>
          <p:nvPr>
            <p:ph type="subTitle" idx="1"/>
          </p:nvPr>
        </p:nvSpPr>
        <p:spPr/>
        <p:txBody>
          <a:bodyPr/>
          <a:lstStyle/>
          <a:p>
            <a:r>
              <a:rPr lang="en-US" dirty="0"/>
              <a:t>12 KIZGIN ADAM</a:t>
            </a:r>
            <a:endParaRPr lang="tr-TR" dirty="0"/>
          </a:p>
        </p:txBody>
      </p:sp>
    </p:spTree>
    <p:extLst>
      <p:ext uri="{BB962C8B-B14F-4D97-AF65-F5344CB8AC3E}">
        <p14:creationId xmlns:p14="http://schemas.microsoft.com/office/powerpoint/2010/main" val="429264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F831-0308-4722-A253-7D3C62E31D6F}"/>
              </a:ext>
            </a:extLst>
          </p:cNvPr>
          <p:cNvSpPr>
            <a:spLocks noGrp="1"/>
          </p:cNvSpPr>
          <p:nvPr>
            <p:ph type="title"/>
          </p:nvPr>
        </p:nvSpPr>
        <p:spPr/>
        <p:txBody>
          <a:bodyPr/>
          <a:lstStyle/>
          <a:p>
            <a:pPr algn="ctr"/>
            <a:r>
              <a:rPr lang="en-US" dirty="0"/>
              <a:t> </a:t>
            </a:r>
            <a:r>
              <a:rPr lang="en-US" dirty="0">
                <a:solidFill>
                  <a:srgbClr val="FFFF00"/>
                </a:solidFill>
              </a:rPr>
              <a:t>12 KIZGIN ADAM</a:t>
            </a:r>
            <a:endParaRPr lang="tr-TR" dirty="0"/>
          </a:p>
        </p:txBody>
      </p:sp>
      <p:pic>
        <p:nvPicPr>
          <p:cNvPr id="6" name="Content Placeholder 5">
            <a:extLst>
              <a:ext uri="{FF2B5EF4-FFF2-40B4-BE49-F238E27FC236}">
                <a16:creationId xmlns:a16="http://schemas.microsoft.com/office/drawing/2014/main" id="{E5E6FB2F-B3DD-45D2-8002-09BE4A4500A4}"/>
              </a:ext>
            </a:extLst>
          </p:cNvPr>
          <p:cNvPicPr>
            <a:picLocks noGrp="1" noChangeAspect="1"/>
          </p:cNvPicPr>
          <p:nvPr>
            <p:ph idx="1"/>
          </p:nvPr>
        </p:nvPicPr>
        <p:blipFill>
          <a:blip r:embed="rId2"/>
          <a:stretch>
            <a:fillRect/>
          </a:stretch>
        </p:blipFill>
        <p:spPr>
          <a:xfrm>
            <a:off x="2141166" y="1789542"/>
            <a:ext cx="7143750" cy="4000500"/>
          </a:xfrm>
        </p:spPr>
      </p:pic>
    </p:spTree>
    <p:extLst>
      <p:ext uri="{BB962C8B-B14F-4D97-AF65-F5344CB8AC3E}">
        <p14:creationId xmlns:p14="http://schemas.microsoft.com/office/powerpoint/2010/main" val="251071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0612-4A59-4C10-864E-750E2B4B6CDF}"/>
              </a:ext>
            </a:extLst>
          </p:cNvPr>
          <p:cNvSpPr>
            <a:spLocks noGrp="1"/>
          </p:cNvSpPr>
          <p:nvPr>
            <p:ph type="title"/>
          </p:nvPr>
        </p:nvSpPr>
        <p:spPr/>
        <p:txBody>
          <a:bodyPr/>
          <a:lstStyle/>
          <a:p>
            <a:pPr algn="ctr"/>
            <a:r>
              <a:rPr lang="en-US" dirty="0">
                <a:solidFill>
                  <a:srgbClr val="FFFF00"/>
                </a:solidFill>
              </a:rPr>
              <a:t>12 KIZGIN ADAM</a:t>
            </a:r>
            <a:endParaRPr lang="tr-TR" dirty="0"/>
          </a:p>
        </p:txBody>
      </p:sp>
      <p:sp>
        <p:nvSpPr>
          <p:cNvPr id="3" name="Content Placeholder 2">
            <a:extLst>
              <a:ext uri="{FF2B5EF4-FFF2-40B4-BE49-F238E27FC236}">
                <a16:creationId xmlns:a16="http://schemas.microsoft.com/office/drawing/2014/main" id="{647E694C-DB0F-4B8F-900E-69B399599FD9}"/>
              </a:ext>
            </a:extLst>
          </p:cNvPr>
          <p:cNvSpPr>
            <a:spLocks noGrp="1"/>
          </p:cNvSpPr>
          <p:nvPr>
            <p:ph idx="1"/>
          </p:nvPr>
        </p:nvSpPr>
        <p:spPr/>
        <p:txBody>
          <a:bodyPr>
            <a:normAutofit fontScale="92500" lnSpcReduction="20000"/>
          </a:bodyPr>
          <a:lstStyle/>
          <a:p>
            <a:r>
              <a:rPr lang="tr-TR" dirty="0"/>
              <a:t>Kenar mahalleye karşı olumsuz kalıp yargıları olan jüri üyeleri kenar mahallede doğan jüri üyesini iç gruba tehdit olarak algılanmış olabilir.</a:t>
            </a:r>
            <a:endParaRPr lang="en-US" dirty="0"/>
          </a:p>
          <a:p>
            <a:r>
              <a:rPr lang="tr-TR" dirty="0"/>
              <a:t> Aslında oyunu değiştiren kişi suçsuz oyu kullanan jürinin -8 numaralı jüri- yanında oturan 9. numaralı jüridir. Kendisi çocuğun suçsuzluğu konusunda ikna olmamış ama 8. jürinin onlara karşı duruşu ve öz güveninden etkilenmiştir. </a:t>
            </a:r>
            <a:endParaRPr lang="en-US" dirty="0"/>
          </a:p>
          <a:p>
            <a:r>
              <a:rPr lang="tr-TR" dirty="0"/>
              <a:t>Bu durum akıllara iknada fiziksel yakınlığın önemi var mı sorusunu getirirken aynı zamanda ikna üzerinde kaynağın özelliklerinin etkisini de gösteriyor. </a:t>
            </a:r>
            <a:endParaRPr lang="en-US" dirty="0"/>
          </a:p>
          <a:p>
            <a:r>
              <a:rPr lang="tr-TR" dirty="0"/>
              <a:t>Ara verildiğinde suçlu oyu kullanan jürilerden bazıları 8 numaralı jüriyle bireysel iletişime geçerek kararının yanlış olduğunu söylemiş ve onu ikna etmeye çabalamışlardır.</a:t>
            </a:r>
            <a:endParaRPr lang="en-US" dirty="0"/>
          </a:p>
          <a:p>
            <a:r>
              <a:rPr lang="tr-TR" dirty="0"/>
              <a:t> Bu jüriler ikna sürecinde bireysel iletişimin grup içerisindeki iletişimden daha etkili olabileceğini düşünmüş olabilirler.</a:t>
            </a:r>
          </a:p>
        </p:txBody>
      </p:sp>
    </p:spTree>
    <p:extLst>
      <p:ext uri="{BB962C8B-B14F-4D97-AF65-F5344CB8AC3E}">
        <p14:creationId xmlns:p14="http://schemas.microsoft.com/office/powerpoint/2010/main" val="220168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1567-FB4A-4823-8539-AB6549C7F8DF}"/>
              </a:ext>
            </a:extLst>
          </p:cNvPr>
          <p:cNvSpPr>
            <a:spLocks noGrp="1"/>
          </p:cNvSpPr>
          <p:nvPr>
            <p:ph type="title"/>
          </p:nvPr>
        </p:nvSpPr>
        <p:spPr/>
        <p:txBody>
          <a:bodyPr/>
          <a:lstStyle/>
          <a:p>
            <a:pPr algn="ctr"/>
            <a:r>
              <a:rPr lang="en-US" dirty="0">
                <a:solidFill>
                  <a:srgbClr val="FFFF00"/>
                </a:solidFill>
              </a:rPr>
              <a:t>12 KIZGIN ADAM</a:t>
            </a:r>
            <a:endParaRPr lang="tr-TR" dirty="0">
              <a:solidFill>
                <a:srgbClr val="FFFF00"/>
              </a:solidFill>
            </a:endParaRPr>
          </a:p>
        </p:txBody>
      </p:sp>
      <p:pic>
        <p:nvPicPr>
          <p:cNvPr id="5" name="Content Placeholder 4">
            <a:extLst>
              <a:ext uri="{FF2B5EF4-FFF2-40B4-BE49-F238E27FC236}">
                <a16:creationId xmlns:a16="http://schemas.microsoft.com/office/drawing/2014/main" id="{DAFD8E51-20F7-45DF-A2D7-384AB5B779F0}"/>
              </a:ext>
            </a:extLst>
          </p:cNvPr>
          <p:cNvPicPr>
            <a:picLocks noGrp="1" noChangeAspect="1"/>
          </p:cNvPicPr>
          <p:nvPr>
            <p:ph idx="1"/>
          </p:nvPr>
        </p:nvPicPr>
        <p:blipFill>
          <a:blip r:embed="rId2"/>
          <a:stretch>
            <a:fillRect/>
          </a:stretch>
        </p:blipFill>
        <p:spPr>
          <a:xfrm>
            <a:off x="2141166" y="1616410"/>
            <a:ext cx="7459132" cy="4195762"/>
          </a:xfrm>
        </p:spPr>
      </p:pic>
    </p:spTree>
    <p:extLst>
      <p:ext uri="{BB962C8B-B14F-4D97-AF65-F5344CB8AC3E}">
        <p14:creationId xmlns:p14="http://schemas.microsoft.com/office/powerpoint/2010/main" val="405221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8EF7-0E56-4891-84DA-D9C729906989}"/>
              </a:ext>
            </a:extLst>
          </p:cNvPr>
          <p:cNvSpPr>
            <a:spLocks noGrp="1"/>
          </p:cNvSpPr>
          <p:nvPr>
            <p:ph type="title"/>
          </p:nvPr>
        </p:nvSpPr>
        <p:spPr/>
        <p:txBody>
          <a:bodyPr/>
          <a:lstStyle/>
          <a:p>
            <a:pPr algn="ctr"/>
            <a:r>
              <a:rPr lang="en-US" dirty="0">
                <a:solidFill>
                  <a:srgbClr val="FFFF00"/>
                </a:solidFill>
              </a:rPr>
              <a:t>12 KIZGIN ADAM</a:t>
            </a:r>
            <a:endParaRPr lang="tr-TR" dirty="0"/>
          </a:p>
        </p:txBody>
      </p:sp>
      <p:sp>
        <p:nvSpPr>
          <p:cNvPr id="3" name="Content Placeholder 2">
            <a:extLst>
              <a:ext uri="{FF2B5EF4-FFF2-40B4-BE49-F238E27FC236}">
                <a16:creationId xmlns:a16="http://schemas.microsoft.com/office/drawing/2014/main" id="{74B46F6B-E1A5-431B-A99A-B4FABF48769E}"/>
              </a:ext>
            </a:extLst>
          </p:cNvPr>
          <p:cNvSpPr>
            <a:spLocks noGrp="1"/>
          </p:cNvSpPr>
          <p:nvPr>
            <p:ph idx="1"/>
          </p:nvPr>
        </p:nvSpPr>
        <p:spPr/>
        <p:txBody>
          <a:bodyPr/>
          <a:lstStyle/>
          <a:p>
            <a:r>
              <a:rPr lang="tr-TR" dirty="0"/>
              <a:t>Film, kasten adam öldürmeyle suçlanan 18 yaşındaki birinin davasındaki jürinin karar alma sürecini anlatıyor. </a:t>
            </a:r>
            <a:endParaRPr lang="en-US" dirty="0"/>
          </a:p>
          <a:p>
            <a:endParaRPr lang="en-US" dirty="0"/>
          </a:p>
          <a:p>
            <a:r>
              <a:rPr lang="tr-TR" dirty="0"/>
              <a:t>Davada, babasını bıçaklayarak öldürmekle suçlanan bir çocuk ve olaya tanıklık eden iki kişinin ifadesi bulunmaktadır.</a:t>
            </a:r>
            <a:endParaRPr lang="en-US" dirty="0"/>
          </a:p>
          <a:p>
            <a:endParaRPr lang="en-US" dirty="0"/>
          </a:p>
          <a:p>
            <a:r>
              <a:rPr lang="tr-TR" dirty="0"/>
              <a:t> Birbirini tanımayan 12 jüri üyesinin kararıyla dava sonuçlanacaktır.</a:t>
            </a:r>
            <a:endParaRPr lang="en-US" dirty="0"/>
          </a:p>
          <a:p>
            <a:endParaRPr lang="en-US" dirty="0"/>
          </a:p>
          <a:p>
            <a:r>
              <a:rPr lang="tr-TR" dirty="0"/>
              <a:t> Jürinin kararı sonucunda çocuk suçlu bulunursa elektrikli sandalye ile idam edilecektir.</a:t>
            </a:r>
          </a:p>
        </p:txBody>
      </p:sp>
    </p:spTree>
    <p:extLst>
      <p:ext uri="{BB962C8B-B14F-4D97-AF65-F5344CB8AC3E}">
        <p14:creationId xmlns:p14="http://schemas.microsoft.com/office/powerpoint/2010/main" val="208842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6336-8FAA-4143-91B8-84CEC9CD8237}"/>
              </a:ext>
            </a:extLst>
          </p:cNvPr>
          <p:cNvSpPr>
            <a:spLocks noGrp="1"/>
          </p:cNvSpPr>
          <p:nvPr>
            <p:ph type="title"/>
          </p:nvPr>
        </p:nvSpPr>
        <p:spPr/>
        <p:txBody>
          <a:bodyPr/>
          <a:lstStyle/>
          <a:p>
            <a:pPr algn="ctr"/>
            <a:r>
              <a:rPr lang="en-US" dirty="0">
                <a:solidFill>
                  <a:srgbClr val="FFFF00"/>
                </a:solidFill>
              </a:rPr>
              <a:t>12 KIZGIN ADAM</a:t>
            </a:r>
            <a:endParaRPr lang="tr-TR" dirty="0"/>
          </a:p>
        </p:txBody>
      </p:sp>
      <p:sp>
        <p:nvSpPr>
          <p:cNvPr id="3" name="Content Placeholder 2">
            <a:extLst>
              <a:ext uri="{FF2B5EF4-FFF2-40B4-BE49-F238E27FC236}">
                <a16:creationId xmlns:a16="http://schemas.microsoft.com/office/drawing/2014/main" id="{2B9E8601-FF09-4A50-9D17-6B2B21EED5A7}"/>
              </a:ext>
            </a:extLst>
          </p:cNvPr>
          <p:cNvSpPr>
            <a:spLocks noGrp="1"/>
          </p:cNvSpPr>
          <p:nvPr>
            <p:ph idx="1"/>
          </p:nvPr>
        </p:nvSpPr>
        <p:spPr/>
        <p:txBody>
          <a:bodyPr>
            <a:normAutofit/>
          </a:bodyPr>
          <a:lstStyle/>
          <a:p>
            <a:r>
              <a:rPr lang="tr-TR" dirty="0"/>
              <a:t>12 jüri üyesi yılın en sıcak gününde, çalışmayan bir vantilatörün bulunduğu kilitli bir odada davanın sonucuna karar vereceklerdir.</a:t>
            </a:r>
            <a:endParaRPr lang="en-US" dirty="0"/>
          </a:p>
          <a:p>
            <a:r>
              <a:rPr lang="tr-TR" dirty="0"/>
              <a:t> </a:t>
            </a:r>
            <a:r>
              <a:rPr lang="tr-TR" b="1" dirty="0"/>
              <a:t>Armstong ve Berg’e göre (2007) kapının kilitli oluşu jürinin karar verme sürecinde, jüriye “izole edildiğini anımsatmak” için kullanılmıştır</a:t>
            </a:r>
            <a:r>
              <a:rPr lang="tr-TR" dirty="0"/>
              <a:t>. </a:t>
            </a:r>
            <a:endParaRPr lang="en-US" dirty="0"/>
          </a:p>
          <a:p>
            <a:endParaRPr lang="en-US" dirty="0"/>
          </a:p>
          <a:p>
            <a:r>
              <a:rPr lang="tr-TR" sz="1700" dirty="0"/>
              <a:t>Jüri henüz karar aşamasına dahi geçmeden çocuğun babasını neden öldürdüğü tartışılmaktadır; bu durum bize jürinin çocuğu suçlu olarak düşündüğünü gösterir. Odadaki vantilatör aslında lambayla bağlantılıdır, 12 jüri üyesi arızalı olduğunu düşündüğü için bunaltıcı ortamda kalırlar. Bu düşünceleri jüri üyelerinin olaya tek, sabit bir pencereden baktığını gösteriyor olabilir. Filmde oy eşitliği sağlandığında; yağmur başlar, lamba ve vantilatör açılır, oda ferahlar. Bu ferahlama ise dengenin sağlandığını simgeliyor olabilir.</a:t>
            </a:r>
            <a:endParaRPr lang="en-US" sz="1700" dirty="0"/>
          </a:p>
        </p:txBody>
      </p:sp>
    </p:spTree>
    <p:extLst>
      <p:ext uri="{BB962C8B-B14F-4D97-AF65-F5344CB8AC3E}">
        <p14:creationId xmlns:p14="http://schemas.microsoft.com/office/powerpoint/2010/main" val="374929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BDD3-A1ED-4D96-B8B2-50A1354A45CE}"/>
              </a:ext>
            </a:extLst>
          </p:cNvPr>
          <p:cNvSpPr>
            <a:spLocks noGrp="1"/>
          </p:cNvSpPr>
          <p:nvPr>
            <p:ph type="title"/>
          </p:nvPr>
        </p:nvSpPr>
        <p:spPr/>
        <p:txBody>
          <a:bodyPr/>
          <a:lstStyle/>
          <a:p>
            <a:pPr algn="ctr"/>
            <a:r>
              <a:rPr lang="en-US" dirty="0">
                <a:solidFill>
                  <a:srgbClr val="FFFF00"/>
                </a:solidFill>
              </a:rPr>
              <a:t>12 KIZGIN ADAM</a:t>
            </a:r>
            <a:endParaRPr lang="tr-TR" dirty="0"/>
          </a:p>
        </p:txBody>
      </p:sp>
      <p:pic>
        <p:nvPicPr>
          <p:cNvPr id="5" name="Content Placeholder 4">
            <a:extLst>
              <a:ext uri="{FF2B5EF4-FFF2-40B4-BE49-F238E27FC236}">
                <a16:creationId xmlns:a16="http://schemas.microsoft.com/office/drawing/2014/main" id="{60E1A9D6-A0A0-45A6-BEB9-8477C16C238D}"/>
              </a:ext>
            </a:extLst>
          </p:cNvPr>
          <p:cNvPicPr>
            <a:picLocks noGrp="1" noChangeAspect="1"/>
          </p:cNvPicPr>
          <p:nvPr>
            <p:ph idx="1"/>
          </p:nvPr>
        </p:nvPicPr>
        <p:blipFill>
          <a:blip r:embed="rId2"/>
          <a:stretch>
            <a:fillRect/>
          </a:stretch>
        </p:blipFill>
        <p:spPr>
          <a:xfrm>
            <a:off x="2021748" y="1238876"/>
            <a:ext cx="6687028" cy="5348317"/>
          </a:xfrm>
        </p:spPr>
      </p:pic>
    </p:spTree>
    <p:extLst>
      <p:ext uri="{BB962C8B-B14F-4D97-AF65-F5344CB8AC3E}">
        <p14:creationId xmlns:p14="http://schemas.microsoft.com/office/powerpoint/2010/main" val="111940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991E-2262-4FB8-91AC-DC3BF1B103AD}"/>
              </a:ext>
            </a:extLst>
          </p:cNvPr>
          <p:cNvSpPr>
            <a:spLocks noGrp="1"/>
          </p:cNvSpPr>
          <p:nvPr>
            <p:ph type="title"/>
          </p:nvPr>
        </p:nvSpPr>
        <p:spPr/>
        <p:txBody>
          <a:bodyPr/>
          <a:lstStyle/>
          <a:p>
            <a:pPr algn="ctr"/>
            <a:r>
              <a:rPr lang="en-US" dirty="0">
                <a:solidFill>
                  <a:srgbClr val="FFFF00"/>
                </a:solidFill>
              </a:rPr>
              <a:t>12 KIZGIN ADAM</a:t>
            </a:r>
            <a:endParaRPr lang="tr-TR" dirty="0"/>
          </a:p>
        </p:txBody>
      </p:sp>
      <p:sp>
        <p:nvSpPr>
          <p:cNvPr id="3" name="Content Placeholder 2">
            <a:extLst>
              <a:ext uri="{FF2B5EF4-FFF2-40B4-BE49-F238E27FC236}">
                <a16:creationId xmlns:a16="http://schemas.microsoft.com/office/drawing/2014/main" id="{0972D53B-72B5-4DF1-9003-1DAE0DF98B31}"/>
              </a:ext>
            </a:extLst>
          </p:cNvPr>
          <p:cNvSpPr>
            <a:spLocks noGrp="1"/>
          </p:cNvSpPr>
          <p:nvPr>
            <p:ph idx="1"/>
          </p:nvPr>
        </p:nvSpPr>
        <p:spPr/>
        <p:txBody>
          <a:bodyPr>
            <a:normAutofit lnSpcReduction="10000"/>
          </a:bodyPr>
          <a:lstStyle/>
          <a:p>
            <a:r>
              <a:rPr lang="tr-TR" dirty="0"/>
              <a:t>Filmde herhangi bir kadının konuştuğunu göremezsiniz hatta filmde yer alan kadın oyuncular sadece mahkeme bekleme salonundan geçen figüranlardır.</a:t>
            </a:r>
            <a:endParaRPr lang="en-US" dirty="0"/>
          </a:p>
          <a:p>
            <a:r>
              <a:rPr lang="tr-TR" dirty="0"/>
              <a:t> </a:t>
            </a:r>
            <a:endParaRPr lang="en-US" dirty="0"/>
          </a:p>
          <a:p>
            <a:r>
              <a:rPr lang="tr-TR" b="1" dirty="0"/>
              <a:t>Peki ama jüriler içerisinde neden kadın yoktur? </a:t>
            </a:r>
            <a:r>
              <a:rPr lang="tr-TR" dirty="0"/>
              <a:t> Amerikan jüri sisteminde başlangıçta kadınlar yer almıyordu.</a:t>
            </a:r>
            <a:endParaRPr lang="en-US" dirty="0"/>
          </a:p>
          <a:p>
            <a:r>
              <a:rPr lang="tr-TR" dirty="0"/>
              <a:t> Bu, toplumsal cinsiyet eşitsizliğinin bir göstergesidir.</a:t>
            </a:r>
            <a:endParaRPr lang="en-US" dirty="0"/>
          </a:p>
          <a:p>
            <a:r>
              <a:rPr lang="tr-TR" i="1" dirty="0"/>
              <a:t>20. yüzyılda kadın hareketleriyle bu durumun önüne geçilmiştir.  Filmin 1957 yapımı olduğu düşünüldüğünde,  o tarihlerde Amerika’nın birçok yerinde jüri sisteminde kadınlar da yer almaktaydı. Bu nedenle filmdeki jüride neden sadece erkeklerin yer aldığı kafalarda bir soru işareti olmuştur. </a:t>
            </a:r>
          </a:p>
        </p:txBody>
      </p:sp>
    </p:spTree>
    <p:extLst>
      <p:ext uri="{BB962C8B-B14F-4D97-AF65-F5344CB8AC3E}">
        <p14:creationId xmlns:p14="http://schemas.microsoft.com/office/powerpoint/2010/main" val="110435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A6D6-5315-4F56-BC1E-8332A9FF5ACA}"/>
              </a:ext>
            </a:extLst>
          </p:cNvPr>
          <p:cNvSpPr>
            <a:spLocks noGrp="1"/>
          </p:cNvSpPr>
          <p:nvPr>
            <p:ph type="title"/>
          </p:nvPr>
        </p:nvSpPr>
        <p:spPr/>
        <p:txBody>
          <a:bodyPr/>
          <a:lstStyle/>
          <a:p>
            <a:pPr algn="ctr"/>
            <a:r>
              <a:rPr lang="en-US" dirty="0">
                <a:solidFill>
                  <a:srgbClr val="FFFF00"/>
                </a:solidFill>
              </a:rPr>
              <a:t>12 KIZGIN ADAM</a:t>
            </a:r>
            <a:endParaRPr lang="tr-TR" dirty="0"/>
          </a:p>
        </p:txBody>
      </p:sp>
      <p:sp>
        <p:nvSpPr>
          <p:cNvPr id="3" name="Content Placeholder 2">
            <a:extLst>
              <a:ext uri="{FF2B5EF4-FFF2-40B4-BE49-F238E27FC236}">
                <a16:creationId xmlns:a16="http://schemas.microsoft.com/office/drawing/2014/main" id="{359B89D3-907E-4477-92CB-FFB100AD1958}"/>
              </a:ext>
            </a:extLst>
          </p:cNvPr>
          <p:cNvSpPr>
            <a:spLocks noGrp="1"/>
          </p:cNvSpPr>
          <p:nvPr>
            <p:ph idx="1"/>
          </p:nvPr>
        </p:nvSpPr>
        <p:spPr/>
        <p:txBody>
          <a:bodyPr/>
          <a:lstStyle/>
          <a:p>
            <a:r>
              <a:rPr lang="tr-TR" dirty="0"/>
              <a:t>Bir numaralı jüri aynı zamanda karar sürecini yönetecek kişidir. </a:t>
            </a:r>
            <a:endParaRPr lang="en-US" dirty="0"/>
          </a:p>
          <a:p>
            <a:r>
              <a:rPr lang="tr-TR" dirty="0"/>
              <a:t>Karar sürecinin başında karar alma yollarını diğer jürilere açıklamış ve oylama yapmayı teklif etmiştir.</a:t>
            </a:r>
            <a:endParaRPr lang="en-US" dirty="0"/>
          </a:p>
          <a:p>
            <a:r>
              <a:rPr lang="tr-TR" dirty="0"/>
              <a:t> Karar alınabilmesi için oylamada bütün jürilerin aynı görüşte olması gerekmektedir. </a:t>
            </a:r>
            <a:endParaRPr lang="en-US" dirty="0"/>
          </a:p>
          <a:p>
            <a:r>
              <a:rPr lang="tr-TR" dirty="0"/>
              <a:t>Oylamada 11 kişi çocuğu suçlu bulmuştur, 8 numaralı jüri çocuğun suçlu olduğundan emin değildir.</a:t>
            </a:r>
            <a:endParaRPr lang="en-US" dirty="0"/>
          </a:p>
          <a:p>
            <a:r>
              <a:rPr lang="tr-TR" dirty="0"/>
              <a:t> Dava hakimi jüriye en ufak şüphesi olan  varsa suçsuz oyu kullanması gerektiğini söylemiştir ama 11 jüri üyesi kesin olarak çocuğu suçlu bulmuştur.</a:t>
            </a:r>
          </a:p>
        </p:txBody>
      </p:sp>
    </p:spTree>
    <p:extLst>
      <p:ext uri="{BB962C8B-B14F-4D97-AF65-F5344CB8AC3E}">
        <p14:creationId xmlns:p14="http://schemas.microsoft.com/office/powerpoint/2010/main" val="91221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0706-CDC7-4E15-8C15-ACCB6AA7705C}"/>
              </a:ext>
            </a:extLst>
          </p:cNvPr>
          <p:cNvSpPr>
            <a:spLocks noGrp="1"/>
          </p:cNvSpPr>
          <p:nvPr>
            <p:ph type="title"/>
          </p:nvPr>
        </p:nvSpPr>
        <p:spPr/>
        <p:txBody>
          <a:bodyPr/>
          <a:lstStyle/>
          <a:p>
            <a:pPr algn="ctr"/>
            <a:r>
              <a:rPr lang="en-US" dirty="0">
                <a:solidFill>
                  <a:srgbClr val="FFFF00"/>
                </a:solidFill>
              </a:rPr>
              <a:t>12 KIZGIN ADAM</a:t>
            </a:r>
            <a:endParaRPr lang="tr-TR" dirty="0"/>
          </a:p>
        </p:txBody>
      </p:sp>
      <p:sp>
        <p:nvSpPr>
          <p:cNvPr id="3" name="Content Placeholder 2">
            <a:extLst>
              <a:ext uri="{FF2B5EF4-FFF2-40B4-BE49-F238E27FC236}">
                <a16:creationId xmlns:a16="http://schemas.microsoft.com/office/drawing/2014/main" id="{4A3FF097-FF29-4975-81E9-35AD08112D77}"/>
              </a:ext>
            </a:extLst>
          </p:cNvPr>
          <p:cNvSpPr>
            <a:spLocks noGrp="1"/>
          </p:cNvSpPr>
          <p:nvPr>
            <p:ph idx="1"/>
          </p:nvPr>
        </p:nvSpPr>
        <p:spPr/>
        <p:txBody>
          <a:bodyPr>
            <a:normAutofit lnSpcReduction="10000"/>
          </a:bodyPr>
          <a:lstStyle/>
          <a:p>
            <a:r>
              <a:rPr lang="tr-TR" b="1" dirty="0"/>
              <a:t>11 kişiye karşılık suçsuz oyu kullanan jüri açıklamalara ve baskıya rağmen neden gruba uyum sağlamamıştır? </a:t>
            </a:r>
            <a:endParaRPr lang="en-US" b="1" dirty="0"/>
          </a:p>
          <a:p>
            <a:r>
              <a:rPr lang="tr-TR" dirty="0"/>
              <a:t>8 numaralı jürinin uyum göstermemesinde doğruyu bilme isteği yatmaktadır. Savunma avukatının yeterli savunma yapmadığını düşünen 8 numaralı jüri üyesi, daha önce çocuğun yaşadığı yere girmiş ve yakındaki dükkanlarda bıçağın satıldığını öğrenmiştir, bıçağı herhangi birinin kolaylıkla edinmiş olabileceğine karar vermiştir. </a:t>
            </a:r>
            <a:endParaRPr lang="en-US" dirty="0"/>
          </a:p>
          <a:p>
            <a:r>
              <a:rPr lang="tr-TR" dirty="0"/>
              <a:t>Yapılan bir araştırma, bireyin konu hakkında bilgisi arttıkça daha az uyma davranışı sergilediğini göstermiştir (akt. Taylor, Peplau ve Sears, 2015). Diğer jüriler sadece duruşmalarda edindikleri bilgilere sahip olmalarına karşın 8 numaralı jürinin dava hakkında daha fazla bilgisi bulunmaktadır, bu durum uyma davranışı sergilememesinin nedeni olabilir.</a:t>
            </a:r>
          </a:p>
        </p:txBody>
      </p:sp>
    </p:spTree>
    <p:extLst>
      <p:ext uri="{BB962C8B-B14F-4D97-AF65-F5344CB8AC3E}">
        <p14:creationId xmlns:p14="http://schemas.microsoft.com/office/powerpoint/2010/main" val="105402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9CA7-57EC-4996-8629-F8E51F2365D6}"/>
              </a:ext>
            </a:extLst>
          </p:cNvPr>
          <p:cNvSpPr>
            <a:spLocks noGrp="1"/>
          </p:cNvSpPr>
          <p:nvPr>
            <p:ph type="title"/>
          </p:nvPr>
        </p:nvSpPr>
        <p:spPr/>
        <p:txBody>
          <a:bodyPr/>
          <a:lstStyle/>
          <a:p>
            <a:pPr algn="ctr"/>
            <a:r>
              <a:rPr lang="en-US" dirty="0">
                <a:solidFill>
                  <a:srgbClr val="FFFF00"/>
                </a:solidFill>
              </a:rPr>
              <a:t>12 KIZGIN ADAM</a:t>
            </a:r>
            <a:endParaRPr lang="tr-TR" dirty="0"/>
          </a:p>
        </p:txBody>
      </p:sp>
      <p:sp>
        <p:nvSpPr>
          <p:cNvPr id="3" name="Content Placeholder 2">
            <a:extLst>
              <a:ext uri="{FF2B5EF4-FFF2-40B4-BE49-F238E27FC236}">
                <a16:creationId xmlns:a16="http://schemas.microsoft.com/office/drawing/2014/main" id="{830998E9-CEB8-4EDB-B9DF-E84ACCE0C284}"/>
              </a:ext>
            </a:extLst>
          </p:cNvPr>
          <p:cNvSpPr>
            <a:spLocks noGrp="1"/>
          </p:cNvSpPr>
          <p:nvPr>
            <p:ph idx="1"/>
          </p:nvPr>
        </p:nvSpPr>
        <p:spPr/>
        <p:txBody>
          <a:bodyPr/>
          <a:lstStyle/>
          <a:p>
            <a:r>
              <a:rPr lang="tr-TR" b="1" dirty="0"/>
              <a:t>Açıklamalar sonucunda suçlu oyu kullanan kişiler arasında ikinci oylama kararı alınmıştır, oylama gizli olacaktır ve yine 11 suçlu oyu çıkarsa, 8. jüri oyunu değiştirecektir.</a:t>
            </a:r>
            <a:r>
              <a:rPr lang="tr-TR" dirty="0"/>
              <a:t> </a:t>
            </a:r>
            <a:endParaRPr lang="en-US" dirty="0"/>
          </a:p>
          <a:p>
            <a:endParaRPr lang="en-US" dirty="0"/>
          </a:p>
          <a:p>
            <a:endParaRPr lang="en-US" dirty="0"/>
          </a:p>
          <a:p>
            <a:r>
              <a:rPr lang="tr-TR" dirty="0"/>
              <a:t>Mascovici’e göre (1976) grup tek bir bireyi hızla reddedebilirken bireyin yanında bir kişi daha olduğunda grup reddetme davranışı göstermeyecektir, ikinci suçsuz oyu bu durumu sağlamıştır.</a:t>
            </a:r>
          </a:p>
        </p:txBody>
      </p:sp>
    </p:spTree>
    <p:extLst>
      <p:ext uri="{BB962C8B-B14F-4D97-AF65-F5344CB8AC3E}">
        <p14:creationId xmlns:p14="http://schemas.microsoft.com/office/powerpoint/2010/main" val="2780208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17</TotalTime>
  <Words>675</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İş Yaşamında İletişim Becerileri Hafta 7</vt:lpstr>
      <vt:lpstr>12 KIZGIN ADAM</vt:lpstr>
      <vt:lpstr>12 KIZGIN ADAM</vt:lpstr>
      <vt:lpstr>12 KIZGIN ADAM</vt:lpstr>
      <vt:lpstr>12 KIZGIN ADAM</vt:lpstr>
      <vt:lpstr>12 KIZGIN ADAM</vt:lpstr>
      <vt:lpstr>12 KIZGIN ADAM</vt:lpstr>
      <vt:lpstr>12 KIZGIN ADAM</vt:lpstr>
      <vt:lpstr>12 KIZGIN ADAM</vt:lpstr>
      <vt:lpstr> 12 KIZGIN ADAM</vt:lpstr>
      <vt:lpstr>12 KIZGIN ADAM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Yaşamında İletişim Becerileri Hafta 7</dc:title>
  <dc:creator>Author 2</dc:creator>
  <cp:lastModifiedBy>Author 2</cp:lastModifiedBy>
  <cp:revision>4</cp:revision>
  <dcterms:created xsi:type="dcterms:W3CDTF">2020-01-13T11:11:38Z</dcterms:created>
  <dcterms:modified xsi:type="dcterms:W3CDTF">2020-01-13T18:17:05Z</dcterms:modified>
</cp:coreProperties>
</file>