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DAA00-373F-40AA-A2F8-BC1B7110378A}" type="datetimeFigureOut">
              <a:rPr lang="tr-TR" smtClean="0"/>
              <a:pPr/>
              <a:t>15/05/2018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0C95E4-DEDF-4F94-82F5-D58631CB436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zdogan.com/dna-nedir-dna-hasari-kanserlesmeyi-nasil-etkile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rozdogan.com/mutasyon-nedir-nasil-kanserlesmeye-neden-olur/" TargetMode="External"/><Relationship Id="rId2" Type="http://schemas.openxmlformats.org/officeDocument/2006/relationships/hyperlink" Target="https://www.drozdogan.com/tumor-mikrocevresi-nedir-kanser-tedavisi-icin-neden-cok-onemlidi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rozdogan.com/egfr-mutasyonu-nedir-akciger-kanserinde-egfr-testi-nasil-yapili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Büyüme Faktörleri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PDGF/R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İnhibisyon</a:t>
            </a:r>
            <a:endParaRPr lang="tr-TR" dirty="0" smtClean="0"/>
          </a:p>
          <a:p>
            <a:r>
              <a:rPr lang="tr-TR" b="1" dirty="0" smtClean="0"/>
              <a:t>PDGF </a:t>
            </a:r>
            <a:r>
              <a:rPr lang="tr-TR" b="1" dirty="0" err="1" smtClean="0"/>
              <a:t>inhibisyonu</a:t>
            </a:r>
            <a:endParaRPr lang="tr-TR" b="1" dirty="0" smtClean="0"/>
          </a:p>
          <a:p>
            <a:r>
              <a:rPr lang="tr-TR" dirty="0" smtClean="0"/>
              <a:t>Antikor</a:t>
            </a:r>
          </a:p>
          <a:p>
            <a:r>
              <a:rPr lang="tr-TR" dirty="0" smtClean="0"/>
              <a:t>PDGRF </a:t>
            </a:r>
            <a:r>
              <a:rPr lang="tr-TR" dirty="0" err="1" smtClean="0"/>
              <a:t>ekstraselüler</a:t>
            </a:r>
            <a:r>
              <a:rPr lang="tr-TR" dirty="0" smtClean="0"/>
              <a:t> kısma sahip çözünebilir </a:t>
            </a:r>
            <a:r>
              <a:rPr lang="tr-TR" dirty="0" err="1" smtClean="0"/>
              <a:t>rekombinant</a:t>
            </a:r>
            <a:r>
              <a:rPr lang="tr-TR" dirty="0" smtClean="0"/>
              <a:t> </a:t>
            </a:r>
            <a:r>
              <a:rPr lang="tr-TR" dirty="0" err="1" smtClean="0"/>
              <a:t>dimerler</a:t>
            </a:r>
            <a:endParaRPr lang="tr-TR" dirty="0" smtClean="0"/>
          </a:p>
          <a:p>
            <a:r>
              <a:rPr lang="tr-TR" dirty="0" err="1" smtClean="0"/>
              <a:t>Aptamerler</a:t>
            </a:r>
            <a:endParaRPr lang="tr-TR" dirty="0" smtClean="0"/>
          </a:p>
          <a:p>
            <a:r>
              <a:rPr lang="tr-TR" b="1" dirty="0" smtClean="0"/>
              <a:t>PDGFR </a:t>
            </a:r>
            <a:r>
              <a:rPr lang="tr-TR" b="1" dirty="0" err="1" smtClean="0"/>
              <a:t>inhibisyonu</a:t>
            </a:r>
            <a:endParaRPr lang="tr-TR" b="1" dirty="0" smtClean="0"/>
          </a:p>
          <a:p>
            <a:r>
              <a:rPr lang="tr-TR" dirty="0" smtClean="0"/>
              <a:t>Antikorlar</a:t>
            </a:r>
          </a:p>
          <a:p>
            <a:r>
              <a:rPr lang="tr-TR" dirty="0" smtClean="0"/>
              <a:t>Dominant-negatif </a:t>
            </a:r>
            <a:r>
              <a:rPr lang="tr-TR" dirty="0" err="1" smtClean="0"/>
              <a:t>ligandlar</a:t>
            </a:r>
            <a:endParaRPr lang="tr-TR" dirty="0" smtClean="0"/>
          </a:p>
          <a:p>
            <a:r>
              <a:rPr lang="tr-TR" dirty="0" err="1" smtClean="0"/>
              <a:t>Kinaz</a:t>
            </a:r>
            <a:r>
              <a:rPr lang="tr-TR" dirty="0" smtClean="0"/>
              <a:t> inhibitörleri</a:t>
            </a:r>
          </a:p>
          <a:p>
            <a:r>
              <a:rPr lang="tr-TR" dirty="0" err="1" smtClean="0"/>
              <a:t>Promoter</a:t>
            </a:r>
            <a:r>
              <a:rPr lang="tr-TR" dirty="0" smtClean="0"/>
              <a:t> </a:t>
            </a:r>
            <a:r>
              <a:rPr lang="tr-TR" dirty="0" err="1" smtClean="0"/>
              <a:t>silencing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Epidermal</a:t>
            </a:r>
            <a:r>
              <a:rPr lang="tr-TR" dirty="0" smtClean="0"/>
              <a:t> </a:t>
            </a:r>
            <a:r>
              <a:rPr lang="tr-TR" dirty="0" err="1" smtClean="0"/>
              <a:t>Growth</a:t>
            </a:r>
            <a:r>
              <a:rPr lang="tr-TR" dirty="0" smtClean="0"/>
              <a:t> </a:t>
            </a:r>
            <a:r>
              <a:rPr lang="tr-TR" dirty="0" err="1" smtClean="0"/>
              <a:t>Factor</a:t>
            </a:r>
            <a:endParaRPr lang="tr-TR" dirty="0" smtClean="0"/>
          </a:p>
          <a:p>
            <a:r>
              <a:rPr lang="tr-TR" dirty="0" smtClean="0"/>
              <a:t>Ve Reseptörü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EGFRnin</a:t>
            </a:r>
            <a:r>
              <a:rPr lang="tr-TR" dirty="0" smtClean="0"/>
              <a:t> </a:t>
            </a:r>
            <a:r>
              <a:rPr lang="tr-TR" dirty="0" err="1" smtClean="0"/>
              <a:t>Onkogenik</a:t>
            </a:r>
            <a:r>
              <a:rPr lang="tr-TR" dirty="0" smtClean="0"/>
              <a:t> Hale Gelmesi</a:t>
            </a:r>
          </a:p>
          <a:p>
            <a:r>
              <a:rPr lang="tr-TR" dirty="0" smtClean="0"/>
              <a:t>1. </a:t>
            </a:r>
            <a:r>
              <a:rPr lang="tr-TR" dirty="0" err="1" smtClean="0"/>
              <a:t>Autocrine</a:t>
            </a:r>
            <a:r>
              <a:rPr lang="tr-TR" dirty="0" smtClean="0"/>
              <a:t> </a:t>
            </a:r>
            <a:r>
              <a:rPr lang="tr-TR" dirty="0" err="1" smtClean="0"/>
              <a:t>ligand</a:t>
            </a:r>
            <a:r>
              <a:rPr lang="tr-TR" dirty="0" smtClean="0"/>
              <a:t> </a:t>
            </a:r>
            <a:r>
              <a:rPr lang="tr-TR" dirty="0" err="1" smtClean="0"/>
              <a:t>loopları</a:t>
            </a:r>
            <a:endParaRPr lang="tr-TR" dirty="0" smtClean="0"/>
          </a:p>
          <a:p>
            <a:r>
              <a:rPr lang="tr-TR" dirty="0" smtClean="0"/>
              <a:t>2. EGFR </a:t>
            </a:r>
            <a:r>
              <a:rPr lang="tr-TR" dirty="0" err="1" smtClean="0"/>
              <a:t>amplifikasyonu</a:t>
            </a:r>
            <a:r>
              <a:rPr lang="tr-TR" dirty="0" smtClean="0"/>
              <a:t>/</a:t>
            </a:r>
            <a:r>
              <a:rPr lang="tr-TR" dirty="0" err="1" smtClean="0"/>
              <a:t>overekspresyonu</a:t>
            </a:r>
            <a:endParaRPr lang="tr-TR" dirty="0" smtClean="0"/>
          </a:p>
          <a:p>
            <a:r>
              <a:rPr lang="nn-NO" dirty="0" smtClean="0"/>
              <a:t>3. Ligandsız iletim için delesyon/mutasyon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dirty="0" err="1" smtClean="0"/>
              <a:t>EGFRde</a:t>
            </a:r>
            <a:r>
              <a:rPr lang="tr-TR" dirty="0" smtClean="0"/>
              <a:t> </a:t>
            </a:r>
            <a:r>
              <a:rPr lang="tr-TR" dirty="0" smtClean="0"/>
              <a:t>Tedavi Hedefleri</a:t>
            </a:r>
          </a:p>
          <a:p>
            <a:r>
              <a:rPr lang="tr-TR" b="1" dirty="0" smtClean="0"/>
              <a:t>a) Hücre Dışından</a:t>
            </a:r>
          </a:p>
          <a:p>
            <a:r>
              <a:rPr lang="tr-TR" dirty="0" err="1" smtClean="0"/>
              <a:t>MoAb</a:t>
            </a:r>
            <a:endParaRPr lang="tr-TR" dirty="0" smtClean="0"/>
          </a:p>
          <a:p>
            <a:r>
              <a:rPr lang="tr-TR" dirty="0" smtClean="0"/>
              <a:t>Anti-</a:t>
            </a:r>
            <a:r>
              <a:rPr lang="tr-TR" dirty="0" err="1" smtClean="0"/>
              <a:t>EGFRvIII</a:t>
            </a:r>
            <a:r>
              <a:rPr lang="tr-TR" dirty="0" smtClean="0"/>
              <a:t> aşısı</a:t>
            </a:r>
          </a:p>
          <a:p>
            <a:r>
              <a:rPr lang="tr-TR" dirty="0" err="1" smtClean="0"/>
              <a:t>Bispesifik</a:t>
            </a:r>
            <a:r>
              <a:rPr lang="tr-TR" dirty="0" smtClean="0"/>
              <a:t> Ab</a:t>
            </a:r>
          </a:p>
          <a:p>
            <a:r>
              <a:rPr lang="tr-TR" dirty="0" err="1" smtClean="0"/>
              <a:t>Immünotoksin</a:t>
            </a:r>
            <a:endParaRPr lang="tr-TR" dirty="0" smtClean="0"/>
          </a:p>
          <a:p>
            <a:r>
              <a:rPr lang="tr-TR" dirty="0" err="1" smtClean="0"/>
              <a:t>konjugatları</a:t>
            </a:r>
            <a:endParaRPr lang="tr-TR" dirty="0" smtClean="0"/>
          </a:p>
          <a:p>
            <a:r>
              <a:rPr lang="tr-TR" dirty="0" err="1" smtClean="0"/>
              <a:t>Ligand</a:t>
            </a:r>
            <a:r>
              <a:rPr lang="tr-TR" dirty="0" smtClean="0"/>
              <a:t>-toksin</a:t>
            </a:r>
          </a:p>
          <a:p>
            <a:r>
              <a:rPr lang="tr-TR" dirty="0" err="1" smtClean="0"/>
              <a:t>Konjugatları</a:t>
            </a:r>
            <a:endParaRPr lang="tr-TR" dirty="0" smtClean="0"/>
          </a:p>
          <a:p>
            <a:r>
              <a:rPr lang="tr-TR" b="1" dirty="0" smtClean="0"/>
              <a:t>b) </a:t>
            </a:r>
            <a:r>
              <a:rPr lang="tr-TR" b="1" dirty="0" err="1" smtClean="0"/>
              <a:t>Sitoplazmik</a:t>
            </a:r>
            <a:endParaRPr lang="tr-TR" b="1" dirty="0" smtClean="0"/>
          </a:p>
          <a:p>
            <a:r>
              <a:rPr lang="tr-TR" dirty="0" smtClean="0"/>
              <a:t>Reseptör için küçük moleküler</a:t>
            </a:r>
          </a:p>
          <a:p>
            <a:r>
              <a:rPr lang="tr-TR" dirty="0" smtClean="0"/>
              <a:t>inhibitörler (TKD-</a:t>
            </a:r>
            <a:r>
              <a:rPr lang="tr-TR" dirty="0" err="1" smtClean="0"/>
              <a:t>inh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Erlotinib</a:t>
            </a:r>
            <a:r>
              <a:rPr lang="tr-TR" dirty="0" smtClean="0"/>
              <a:t>, </a:t>
            </a:r>
            <a:r>
              <a:rPr lang="tr-TR" dirty="0" err="1" smtClean="0"/>
              <a:t>gefitinib</a:t>
            </a:r>
            <a:r>
              <a:rPr lang="tr-TR" dirty="0" smtClean="0"/>
              <a:t>...</a:t>
            </a:r>
          </a:p>
          <a:p>
            <a:r>
              <a:rPr lang="tr-TR" b="1" dirty="0" smtClean="0"/>
              <a:t>c) </a:t>
            </a:r>
            <a:r>
              <a:rPr lang="tr-TR" b="1" dirty="0" err="1" smtClean="0"/>
              <a:t>Nükleik</a:t>
            </a:r>
            <a:endParaRPr lang="tr-TR" b="1" dirty="0" smtClean="0"/>
          </a:p>
          <a:p>
            <a:r>
              <a:rPr lang="tr-TR" dirty="0" err="1" smtClean="0"/>
              <a:t>Antisense</a:t>
            </a:r>
            <a:r>
              <a:rPr lang="tr-TR" dirty="0" smtClean="0"/>
              <a:t> </a:t>
            </a:r>
            <a:r>
              <a:rPr lang="tr-TR" dirty="0" err="1" smtClean="0"/>
              <a:t>oligolar</a:t>
            </a:r>
            <a:endParaRPr lang="tr-TR" dirty="0" smtClean="0"/>
          </a:p>
          <a:p>
            <a:r>
              <a:rPr lang="tr-TR" dirty="0" err="1" smtClean="0"/>
              <a:t>Ribozimler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Önemli </a:t>
            </a:r>
            <a:r>
              <a:rPr lang="tr-TR" dirty="0" smtClean="0"/>
              <a:t>Tedavi Antikorları</a:t>
            </a:r>
          </a:p>
          <a:p>
            <a:r>
              <a:rPr lang="tr-TR" b="1" dirty="0" err="1" smtClean="0"/>
              <a:t>Trastuzumab</a:t>
            </a:r>
            <a:r>
              <a:rPr lang="tr-TR" b="1" dirty="0" smtClean="0"/>
              <a:t> (</a:t>
            </a:r>
            <a:r>
              <a:rPr lang="tr-TR" b="1" dirty="0" err="1" smtClean="0"/>
              <a:t>herceptin</a:t>
            </a:r>
            <a:r>
              <a:rPr lang="tr-TR" b="1" dirty="0" smtClean="0"/>
              <a:t>)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Liganddan</a:t>
            </a:r>
            <a:r>
              <a:rPr lang="tr-TR" dirty="0" smtClean="0"/>
              <a:t> bağımsız sinyal iletimini engeller</a:t>
            </a:r>
          </a:p>
          <a:p>
            <a:r>
              <a:rPr lang="tr-TR" dirty="0" smtClean="0"/>
              <a:t>-ADCC aktivasyonu (ab 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cellular</a:t>
            </a:r>
            <a:r>
              <a:rPr lang="tr-TR" dirty="0" smtClean="0"/>
              <a:t> </a:t>
            </a:r>
            <a:r>
              <a:rPr lang="tr-TR" dirty="0" err="1" smtClean="0"/>
              <a:t>cytotoxicity</a:t>
            </a:r>
            <a:r>
              <a:rPr lang="tr-TR" dirty="0" smtClean="0"/>
              <a:t>)</a:t>
            </a:r>
          </a:p>
          <a:p>
            <a:r>
              <a:rPr lang="tr-TR" dirty="0" smtClean="0"/>
              <a:t>-ECD </a:t>
            </a:r>
            <a:r>
              <a:rPr lang="tr-TR" dirty="0" err="1" smtClean="0"/>
              <a:t>sheddingi</a:t>
            </a:r>
            <a:r>
              <a:rPr lang="tr-TR" dirty="0" smtClean="0"/>
              <a:t> engeller (</a:t>
            </a:r>
            <a:r>
              <a:rPr lang="tr-TR" dirty="0" err="1" smtClean="0"/>
              <a:t>extracellular</a:t>
            </a:r>
            <a:r>
              <a:rPr lang="tr-TR" dirty="0" smtClean="0"/>
              <a:t> domain)</a:t>
            </a:r>
          </a:p>
          <a:p>
            <a:r>
              <a:rPr lang="tr-TR" dirty="0" err="1" smtClean="0"/>
              <a:t>Downregülasyon</a:t>
            </a:r>
            <a:r>
              <a:rPr lang="tr-TR" dirty="0" smtClean="0"/>
              <a:t> </a:t>
            </a:r>
            <a:r>
              <a:rPr lang="tr-TR" dirty="0" err="1" smtClean="0"/>
              <a:t>inhibisyonu</a:t>
            </a:r>
            <a:r>
              <a:rPr lang="tr-TR" dirty="0" smtClean="0"/>
              <a:t> gerçekleşmez</a:t>
            </a:r>
          </a:p>
          <a:p>
            <a:r>
              <a:rPr lang="tr-TR" b="1" dirty="0" err="1" smtClean="0"/>
              <a:t>Pertuzumab</a:t>
            </a:r>
            <a:endParaRPr lang="tr-TR" b="1" dirty="0" smtClean="0"/>
          </a:p>
          <a:p>
            <a:r>
              <a:rPr lang="tr-TR" dirty="0" smtClean="0"/>
              <a:t>-</a:t>
            </a:r>
            <a:r>
              <a:rPr lang="tr-TR" dirty="0" err="1" smtClean="0"/>
              <a:t>Liganddan</a:t>
            </a:r>
            <a:r>
              <a:rPr lang="tr-TR" dirty="0" smtClean="0"/>
              <a:t> bağımsız HER2 </a:t>
            </a:r>
            <a:r>
              <a:rPr lang="tr-TR" dirty="0" err="1" smtClean="0"/>
              <a:t>dimerizasyonunu</a:t>
            </a:r>
            <a:r>
              <a:rPr lang="tr-TR" dirty="0" smtClean="0"/>
              <a:t> engeller</a:t>
            </a:r>
          </a:p>
          <a:p>
            <a:r>
              <a:rPr lang="tr-TR" dirty="0" smtClean="0"/>
              <a:t>-ADCC aktivasyonu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b="1" dirty="0" smtClean="0"/>
              <a:t>Kombinasyon Tedavi</a:t>
            </a:r>
          </a:p>
          <a:p>
            <a:pPr>
              <a:buNone/>
            </a:pPr>
            <a:r>
              <a:rPr lang="tr-TR" dirty="0" smtClean="0"/>
              <a:t>   </a:t>
            </a:r>
            <a:r>
              <a:rPr lang="tr-TR" dirty="0" err="1" smtClean="0"/>
              <a:t>Anthrasiklinler</a:t>
            </a:r>
            <a:r>
              <a:rPr lang="tr-TR" dirty="0" smtClean="0"/>
              <a:t>, </a:t>
            </a:r>
            <a:r>
              <a:rPr lang="tr-TR" dirty="0" err="1" smtClean="0"/>
              <a:t>Taxotereler</a:t>
            </a:r>
            <a:r>
              <a:rPr lang="tr-TR" dirty="0" smtClean="0"/>
              <a:t>, Platin </a:t>
            </a:r>
            <a:r>
              <a:rPr lang="tr-TR" dirty="0" smtClean="0"/>
              <a:t>bazlı </a:t>
            </a:r>
            <a:r>
              <a:rPr lang="tr-TR" dirty="0" smtClean="0"/>
              <a:t>ilaçlar, Diğer </a:t>
            </a:r>
            <a:r>
              <a:rPr lang="tr-TR" dirty="0" err="1" smtClean="0"/>
              <a:t>MoAblar</a:t>
            </a:r>
            <a:r>
              <a:rPr lang="tr-TR" b="1" dirty="0" smtClean="0"/>
              <a:t>+</a:t>
            </a:r>
          </a:p>
          <a:p>
            <a:pPr>
              <a:buNone/>
            </a:pPr>
            <a:r>
              <a:rPr lang="tr-TR" b="1" dirty="0" err="1" smtClean="0"/>
              <a:t>Trastuzumab</a:t>
            </a:r>
            <a:r>
              <a:rPr lang="tr-TR" b="1" dirty="0" smtClean="0"/>
              <a:t> (</a:t>
            </a:r>
            <a:r>
              <a:rPr lang="tr-TR" b="1" dirty="0" err="1" smtClean="0"/>
              <a:t>herceptin</a:t>
            </a:r>
            <a:r>
              <a:rPr lang="tr-TR" b="1" dirty="0" smtClean="0"/>
              <a:t>)</a:t>
            </a:r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Liganddan</a:t>
            </a:r>
            <a:r>
              <a:rPr lang="tr-TR" dirty="0" smtClean="0"/>
              <a:t> bağımsız sinyal iletimini engeller</a:t>
            </a:r>
          </a:p>
          <a:p>
            <a:pPr>
              <a:buNone/>
            </a:pPr>
            <a:r>
              <a:rPr lang="tr-TR" dirty="0" smtClean="0"/>
              <a:t>-ADCC aktivasyonu (ab </a:t>
            </a:r>
            <a:r>
              <a:rPr lang="tr-TR" dirty="0" err="1" smtClean="0"/>
              <a:t>dependent</a:t>
            </a:r>
            <a:r>
              <a:rPr lang="tr-TR" dirty="0" smtClean="0"/>
              <a:t> </a:t>
            </a:r>
            <a:r>
              <a:rPr lang="tr-TR" dirty="0" err="1" smtClean="0"/>
              <a:t>cellular</a:t>
            </a:r>
            <a:r>
              <a:rPr lang="tr-TR" dirty="0" smtClean="0"/>
              <a:t> </a:t>
            </a:r>
            <a:r>
              <a:rPr lang="tr-TR" dirty="0" err="1" smtClean="0"/>
              <a:t>cytotoxicity</a:t>
            </a:r>
            <a:r>
              <a:rPr lang="tr-TR" dirty="0" smtClean="0"/>
              <a:t>)</a:t>
            </a:r>
          </a:p>
          <a:p>
            <a:pPr>
              <a:buNone/>
            </a:pPr>
            <a:r>
              <a:rPr lang="tr-TR" dirty="0" smtClean="0"/>
              <a:t>-ECD </a:t>
            </a:r>
            <a:r>
              <a:rPr lang="tr-TR" dirty="0" err="1" smtClean="0"/>
              <a:t>sheddingi</a:t>
            </a:r>
            <a:r>
              <a:rPr lang="tr-TR" dirty="0" smtClean="0"/>
              <a:t> engeller (</a:t>
            </a:r>
            <a:r>
              <a:rPr lang="tr-TR" dirty="0" err="1" smtClean="0"/>
              <a:t>extracellular</a:t>
            </a:r>
            <a:r>
              <a:rPr lang="tr-TR" dirty="0" smtClean="0"/>
              <a:t> domain)</a:t>
            </a:r>
          </a:p>
          <a:p>
            <a:pPr>
              <a:buNone/>
            </a:pPr>
            <a:r>
              <a:rPr lang="tr-TR" dirty="0" err="1" smtClean="0"/>
              <a:t>Downregülasyon</a:t>
            </a:r>
            <a:r>
              <a:rPr lang="tr-TR" dirty="0" smtClean="0"/>
              <a:t> </a:t>
            </a:r>
            <a:r>
              <a:rPr lang="tr-TR" dirty="0" err="1" smtClean="0"/>
              <a:t>inhibisyonu</a:t>
            </a:r>
            <a:r>
              <a:rPr lang="tr-TR" dirty="0" smtClean="0"/>
              <a:t> gerçekleşmez</a:t>
            </a:r>
          </a:p>
          <a:p>
            <a:pPr>
              <a:buNone/>
            </a:pPr>
            <a:r>
              <a:rPr lang="tr-TR" b="1" dirty="0" err="1" smtClean="0"/>
              <a:t>Pertuzumab</a:t>
            </a:r>
            <a:endParaRPr lang="tr-TR" b="1" dirty="0" smtClean="0"/>
          </a:p>
          <a:p>
            <a:pPr>
              <a:buNone/>
            </a:pPr>
            <a:r>
              <a:rPr lang="tr-TR" dirty="0" smtClean="0"/>
              <a:t>-</a:t>
            </a:r>
            <a:r>
              <a:rPr lang="tr-TR" dirty="0" err="1" smtClean="0"/>
              <a:t>Liganddan</a:t>
            </a:r>
            <a:r>
              <a:rPr lang="tr-TR" dirty="0" smtClean="0"/>
              <a:t> bağımsız HER2 </a:t>
            </a:r>
            <a:r>
              <a:rPr lang="tr-TR" dirty="0" err="1" smtClean="0"/>
              <a:t>dimerizasyonunu</a:t>
            </a:r>
            <a:r>
              <a:rPr lang="tr-TR" dirty="0" smtClean="0"/>
              <a:t> engeller</a:t>
            </a:r>
          </a:p>
          <a:p>
            <a:pPr>
              <a:buNone/>
            </a:pPr>
            <a:r>
              <a:rPr lang="tr-TR" dirty="0" smtClean="0"/>
              <a:t>-ADCC aktivasyonu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Referanslar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     </a:t>
            </a:r>
            <a:r>
              <a:rPr lang="en-US" dirty="0" err="1" smtClean="0"/>
              <a:t>Harari</a:t>
            </a:r>
            <a:r>
              <a:rPr lang="en-US" dirty="0" smtClean="0"/>
              <a:t>, P. (2004). Epidermal growth factor receptor inhibition strategies in oncology. Endocrine Related Cancer,</a:t>
            </a:r>
          </a:p>
          <a:p>
            <a:pPr>
              <a:buNone/>
            </a:pPr>
            <a:r>
              <a:rPr lang="tr-TR" dirty="0" smtClean="0"/>
              <a:t>     11(4</a:t>
            </a:r>
            <a:r>
              <a:rPr lang="tr-TR" dirty="0" smtClean="0"/>
              <a:t>), </a:t>
            </a:r>
            <a:r>
              <a:rPr lang="tr-TR" dirty="0" err="1" smtClean="0"/>
              <a:t>pp</a:t>
            </a:r>
            <a:r>
              <a:rPr lang="tr-TR" dirty="0" smtClean="0"/>
              <a:t>.689-708.</a:t>
            </a:r>
          </a:p>
          <a:p>
            <a:pPr>
              <a:buNone/>
            </a:pPr>
            <a:r>
              <a:rPr lang="tr-TR" dirty="0" smtClean="0"/>
              <a:t>     </a:t>
            </a:r>
            <a:r>
              <a:rPr lang="en-US" dirty="0" err="1" smtClean="0"/>
              <a:t>Wieduwilt</a:t>
            </a:r>
            <a:r>
              <a:rPr lang="en-US" dirty="0" smtClean="0"/>
              <a:t>, M. and </a:t>
            </a:r>
            <a:r>
              <a:rPr lang="en-US" dirty="0" err="1" smtClean="0"/>
              <a:t>Moasser</a:t>
            </a:r>
            <a:r>
              <a:rPr lang="en-US" dirty="0" smtClean="0"/>
              <a:t>, M. (2008). The epidermal growth factor receptor family: Biology driving targeted</a:t>
            </a:r>
          </a:p>
          <a:p>
            <a:pPr>
              <a:buNone/>
            </a:pPr>
            <a:r>
              <a:rPr lang="tr-TR" dirty="0" smtClean="0"/>
              <a:t>     </a:t>
            </a:r>
            <a:r>
              <a:rPr lang="en-US" dirty="0" smtClean="0"/>
              <a:t>therapeutics</a:t>
            </a:r>
            <a:r>
              <a:rPr lang="en-US" dirty="0" smtClean="0"/>
              <a:t>. Cellular and Molecular Life Sciences, 65(10</a:t>
            </a:r>
            <a:r>
              <a:rPr lang="en-US" dirty="0" smtClean="0"/>
              <a:t>),</a:t>
            </a:r>
            <a:r>
              <a:rPr lang="tr-TR" dirty="0" smtClean="0"/>
              <a:t> </a:t>
            </a:r>
            <a:r>
              <a:rPr lang="en-US" dirty="0" smtClean="0"/>
              <a:t>pp.1566-1584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tr-TR" dirty="0" smtClean="0"/>
              <a:t>     </a:t>
            </a:r>
            <a:r>
              <a:rPr lang="en-US" dirty="0" err="1" smtClean="0"/>
              <a:t>McInnes</a:t>
            </a:r>
            <a:r>
              <a:rPr lang="en-US" dirty="0" smtClean="0"/>
              <a:t>, C. and Sykes, B. (1997). Growth factor receptors: Structure, mechanism, and drug discovery. Biopolymers,</a:t>
            </a:r>
          </a:p>
          <a:p>
            <a:pPr>
              <a:buNone/>
            </a:pPr>
            <a:r>
              <a:rPr lang="tr-TR" dirty="0" smtClean="0"/>
              <a:t>     43(5</a:t>
            </a:r>
            <a:r>
              <a:rPr lang="tr-TR" dirty="0" smtClean="0"/>
              <a:t>), </a:t>
            </a:r>
            <a:r>
              <a:rPr lang="tr-TR" dirty="0" err="1" smtClean="0"/>
              <a:t>pp</a:t>
            </a:r>
            <a:r>
              <a:rPr lang="tr-TR" dirty="0" smtClean="0"/>
              <a:t>.339-366.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Hücre dışındaki </a:t>
            </a:r>
            <a:r>
              <a:rPr lang="tr-TR" dirty="0" err="1"/>
              <a:t>mikroçevrede</a:t>
            </a:r>
            <a:r>
              <a:rPr lang="tr-TR" dirty="0"/>
              <a:t> bulunan büyüme faktörü, büyüme faktörü reseptörüne bağlanarak reseptörün aktif hale gelmesini sağlar. Reseptörün hücrenin iç kısmındaki bölümünde </a:t>
            </a:r>
            <a:r>
              <a:rPr lang="tr-TR" b="1" dirty="0" err="1"/>
              <a:t>kinaz</a:t>
            </a:r>
            <a:r>
              <a:rPr lang="tr-TR" dirty="0"/>
              <a:t> enzim bölgesi vardır. Bu bölgeler hücre içi bir dizi proteinlerin aktif hale gelmesini sağlar. Proteinler aracılığıyla hücrenin dış kısmından alınan sinyaller çekirdeğe kadar iletilir. </a:t>
            </a:r>
            <a:r>
              <a:rPr lang="tr-TR" dirty="0">
                <a:hlinkClick r:id="rId2"/>
              </a:rPr>
              <a:t>DNA</a:t>
            </a:r>
            <a:r>
              <a:rPr lang="tr-TR" dirty="0"/>
              <a:t>’nın belirli bölgelerine bağlanan proteinler hücre çoğalması, farklılaşması ve diğer yaşamsal faaliyetler ile ilgili genlerin aktif hale gelmesini sağlar.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Normal şartlar altında büyüme faktörü reseptörleri belirli durumlarda aktif hale gelerek hücrenin çoğalmasını yönetir. Ancak </a:t>
            </a:r>
            <a:r>
              <a:rPr lang="tr-TR" b="1" dirty="0"/>
              <a:t>DNA hasarlarının birikmesi</a:t>
            </a:r>
            <a:r>
              <a:rPr lang="tr-TR" dirty="0"/>
              <a:t> ile reseptörlerde değişiklikler meydana gelir. Bu değişiklikler sonucu reseptör sürekli aktif hale gelir ve hücreye </a:t>
            </a:r>
            <a:r>
              <a:rPr lang="tr-TR" b="1" dirty="0"/>
              <a:t>sürekli çoğal sinyali</a:t>
            </a:r>
            <a:r>
              <a:rPr lang="tr-TR" dirty="0"/>
              <a:t> gönderir. Bu durumda kanserleşme meydana gelir.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- </a:t>
            </a:r>
            <a:r>
              <a:rPr lang="tr-TR" dirty="0">
                <a:hlinkClick r:id="rId2"/>
              </a:rPr>
              <a:t>Tümör </a:t>
            </a:r>
            <a:r>
              <a:rPr lang="tr-TR" dirty="0" err="1">
                <a:hlinkClick r:id="rId2"/>
              </a:rPr>
              <a:t>mikroçevresinde</a:t>
            </a:r>
            <a:r>
              <a:rPr lang="tr-TR" dirty="0"/>
              <a:t> normalden fazla miktarda büyüme faktörü bulunur. Bu faktörler reseptörlere bağlanarak kanser hücresinin agresif büyümesini tetikler. Aynı zamanda büyüme faktörü reseptörlerinin üretilmesini sağlayan genlerde meydana gelen </a:t>
            </a:r>
            <a:r>
              <a:rPr lang="tr-TR" dirty="0">
                <a:hlinkClick r:id="rId3" tooltip="mutasyonlar"/>
              </a:rPr>
              <a:t>mutasyonlar</a:t>
            </a:r>
            <a:r>
              <a:rPr lang="tr-TR" dirty="0"/>
              <a:t> sonucunda da reseptör sürekli aktif haldedir.</a:t>
            </a:r>
          </a:p>
          <a:p>
            <a:r>
              <a:rPr lang="tr-TR" dirty="0"/>
              <a:t>- Büyüme faktörü reseptörlerinde meydana gelen mutasyonlar genellikle kanserin agresif büyümesi ile ilişkilendirilir. Klinikte bu tip durumlarda hastalığın seyri oldukça kötüdür.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Kanserde büyüme faktörü reseptörleri;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Epidermal</a:t>
            </a:r>
            <a:r>
              <a:rPr lang="tr-TR" dirty="0" smtClean="0"/>
              <a:t> </a:t>
            </a:r>
            <a:r>
              <a:rPr lang="tr-TR" dirty="0"/>
              <a:t>büyüme faktörü reseptörü - </a:t>
            </a:r>
            <a:r>
              <a:rPr lang="tr-TR" dirty="0">
                <a:hlinkClick r:id="rId2" tooltip="EGFR"/>
              </a:rPr>
              <a:t>EGFR</a:t>
            </a:r>
            <a:r>
              <a:rPr lang="tr-TR" dirty="0"/>
              <a:t>,</a:t>
            </a:r>
          </a:p>
          <a:p>
            <a:r>
              <a:rPr lang="tr-TR" dirty="0" err="1"/>
              <a:t>İnsülin</a:t>
            </a:r>
            <a:r>
              <a:rPr lang="tr-TR" dirty="0"/>
              <a:t> benzeri büyüme faktörü - IGFR,</a:t>
            </a:r>
          </a:p>
          <a:p>
            <a:r>
              <a:rPr lang="tr-TR" dirty="0" err="1"/>
              <a:t>Transforming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factor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- TGF,</a:t>
            </a:r>
          </a:p>
          <a:p>
            <a:r>
              <a:rPr lang="tr-TR" dirty="0" err="1"/>
              <a:t>Vascular</a:t>
            </a:r>
            <a:r>
              <a:rPr lang="tr-TR" dirty="0"/>
              <a:t> </a:t>
            </a:r>
            <a:r>
              <a:rPr lang="tr-TR" dirty="0" err="1"/>
              <a:t>Endothelial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Factor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- VEGFR,</a:t>
            </a:r>
          </a:p>
          <a:p>
            <a:r>
              <a:rPr lang="tr-TR" dirty="0" err="1"/>
              <a:t>Platelet</a:t>
            </a:r>
            <a:r>
              <a:rPr lang="tr-TR" dirty="0"/>
              <a:t> </a:t>
            </a:r>
            <a:r>
              <a:rPr lang="tr-TR" dirty="0" err="1"/>
              <a:t>derived</a:t>
            </a:r>
            <a:r>
              <a:rPr lang="tr-TR" dirty="0"/>
              <a:t> </a:t>
            </a:r>
            <a:r>
              <a:rPr lang="tr-TR" dirty="0" err="1"/>
              <a:t>growth</a:t>
            </a:r>
            <a:r>
              <a:rPr lang="tr-TR" dirty="0"/>
              <a:t> </a:t>
            </a:r>
            <a:r>
              <a:rPr lang="tr-TR" dirty="0" err="1"/>
              <a:t>factor</a:t>
            </a:r>
            <a:r>
              <a:rPr lang="tr-TR" dirty="0"/>
              <a:t> </a:t>
            </a:r>
            <a:r>
              <a:rPr lang="tr-TR" dirty="0" err="1"/>
              <a:t>receptor</a:t>
            </a:r>
            <a:r>
              <a:rPr lang="tr-TR" dirty="0"/>
              <a:t> – </a:t>
            </a:r>
            <a:r>
              <a:rPr lang="tr-TR" dirty="0" err="1"/>
              <a:t>PDGFR’dir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PDGF/R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PDGF'in</a:t>
            </a:r>
            <a:r>
              <a:rPr lang="tr-TR" dirty="0" smtClean="0"/>
              <a:t> </a:t>
            </a:r>
            <a:r>
              <a:rPr lang="tr-TR" dirty="0" smtClean="0"/>
              <a:t>Rolleri</a:t>
            </a:r>
          </a:p>
          <a:p>
            <a:r>
              <a:rPr lang="tr-TR" dirty="0" smtClean="0"/>
              <a:t>Büyümeyi, </a:t>
            </a:r>
            <a:r>
              <a:rPr lang="tr-TR" dirty="0" err="1" smtClean="0"/>
              <a:t>sağkalımı</a:t>
            </a:r>
            <a:r>
              <a:rPr lang="tr-TR" dirty="0" smtClean="0"/>
              <a:t>, </a:t>
            </a:r>
            <a:r>
              <a:rPr lang="tr-TR" dirty="0" err="1" smtClean="0"/>
              <a:t>motiliteyi</a:t>
            </a:r>
            <a:r>
              <a:rPr lang="tr-TR" dirty="0" smtClean="0"/>
              <a:t> uyarır.</a:t>
            </a:r>
          </a:p>
          <a:p>
            <a:r>
              <a:rPr lang="tr-TR" dirty="0" err="1" smtClean="0"/>
              <a:t>Embriyonel</a:t>
            </a:r>
            <a:r>
              <a:rPr lang="tr-TR" dirty="0" smtClean="0"/>
              <a:t> gelişimde ve yetişkinlerde doku </a:t>
            </a:r>
            <a:r>
              <a:rPr lang="tr-TR" dirty="0" err="1" smtClean="0"/>
              <a:t>homeostazının</a:t>
            </a:r>
            <a:r>
              <a:rPr lang="tr-TR" dirty="0" smtClean="0"/>
              <a:t> kontrolünde</a:t>
            </a:r>
          </a:p>
          <a:p>
            <a:r>
              <a:rPr lang="tr-TR" dirty="0" smtClean="0"/>
              <a:t>görev alır.</a:t>
            </a:r>
          </a:p>
          <a:p>
            <a:r>
              <a:rPr lang="tr-TR" dirty="0" smtClean="0"/>
              <a:t>Aktivite fazlalığı </a:t>
            </a:r>
            <a:r>
              <a:rPr lang="tr-TR" dirty="0" err="1" smtClean="0"/>
              <a:t>malign</a:t>
            </a:r>
            <a:r>
              <a:rPr lang="tr-TR" dirty="0" smtClean="0"/>
              <a:t> olan ve olmayan hücre çoğalmalarıyla</a:t>
            </a:r>
          </a:p>
          <a:p>
            <a:r>
              <a:rPr lang="tr-TR" dirty="0" smtClean="0"/>
              <a:t>ilişkilidir.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PDGF/R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PDGFRların</a:t>
            </a:r>
            <a:r>
              <a:rPr lang="tr-TR" dirty="0" smtClean="0"/>
              <a:t> </a:t>
            </a:r>
            <a:r>
              <a:rPr lang="tr-TR" dirty="0" smtClean="0"/>
              <a:t>Tümörde Rolleri</a:t>
            </a:r>
          </a:p>
          <a:p>
            <a:r>
              <a:rPr lang="tr-TR" b="1" dirty="0" smtClean="0"/>
              <a:t>1. Tümör hücrelerinin büyümesini ve E </a:t>
            </a:r>
            <a:r>
              <a:rPr lang="tr-TR" b="1" dirty="0" err="1" smtClean="0"/>
              <a:t>MT'yi</a:t>
            </a:r>
            <a:r>
              <a:rPr lang="tr-TR" b="1" dirty="0" smtClean="0"/>
              <a:t> </a:t>
            </a:r>
            <a:r>
              <a:rPr lang="tr-TR" b="1" dirty="0" err="1" smtClean="0"/>
              <a:t>stimüle</a:t>
            </a:r>
            <a:r>
              <a:rPr lang="tr-TR" b="1" dirty="0" smtClean="0"/>
              <a:t> etmek</a:t>
            </a:r>
          </a:p>
          <a:p>
            <a:r>
              <a:rPr lang="tr-TR" b="1" dirty="0" smtClean="0"/>
              <a:t>2. Tümör </a:t>
            </a:r>
            <a:r>
              <a:rPr lang="tr-TR" b="1" dirty="0" err="1" smtClean="0"/>
              <a:t>fibroblastlarını</a:t>
            </a:r>
            <a:r>
              <a:rPr lang="tr-TR" b="1" dirty="0" smtClean="0"/>
              <a:t> ve </a:t>
            </a:r>
            <a:r>
              <a:rPr lang="tr-TR" b="1" dirty="0" err="1" smtClean="0"/>
              <a:t>perisitleri</a:t>
            </a:r>
            <a:r>
              <a:rPr lang="tr-TR" b="1" dirty="0" smtClean="0"/>
              <a:t> çağırmak</a:t>
            </a:r>
          </a:p>
          <a:p>
            <a:r>
              <a:rPr lang="tr-TR" dirty="0" smtClean="0"/>
              <a:t>-</a:t>
            </a:r>
            <a:r>
              <a:rPr lang="tr-TR" dirty="0" err="1" smtClean="0"/>
              <a:t>TAFlar</a:t>
            </a:r>
            <a:r>
              <a:rPr lang="tr-TR" dirty="0" smtClean="0"/>
              <a:t> HGF, CXCL12, FGF2, FGF7 gibi faktörler üreterek doğrudan tümör</a:t>
            </a:r>
          </a:p>
          <a:p>
            <a:r>
              <a:rPr lang="tr-TR" dirty="0" smtClean="0"/>
              <a:t>çoğalması ve </a:t>
            </a:r>
            <a:r>
              <a:rPr lang="tr-TR" dirty="0" err="1" smtClean="0"/>
              <a:t>migrasyonunu</a:t>
            </a:r>
            <a:r>
              <a:rPr lang="tr-TR" dirty="0" smtClean="0"/>
              <a:t> etkiler</a:t>
            </a:r>
          </a:p>
          <a:p>
            <a:r>
              <a:rPr lang="tr-TR" dirty="0" smtClean="0"/>
              <a:t>- </a:t>
            </a:r>
            <a:r>
              <a:rPr lang="tr-TR" dirty="0" err="1" smtClean="0"/>
              <a:t>Anjiyogenik</a:t>
            </a:r>
            <a:r>
              <a:rPr lang="tr-TR" dirty="0" smtClean="0"/>
              <a:t> faktörler salgılayarak </a:t>
            </a:r>
            <a:r>
              <a:rPr lang="tr-TR" dirty="0" err="1" smtClean="0"/>
              <a:t>anjiyogenezi</a:t>
            </a:r>
            <a:r>
              <a:rPr lang="tr-TR" dirty="0" smtClean="0"/>
              <a:t> destekler.</a:t>
            </a:r>
          </a:p>
          <a:p>
            <a:r>
              <a:rPr lang="tr-TR" dirty="0" smtClean="0"/>
              <a:t>-CCL5 gibi </a:t>
            </a:r>
            <a:r>
              <a:rPr lang="tr-TR" dirty="0" err="1" smtClean="0"/>
              <a:t>metastatik</a:t>
            </a:r>
            <a:r>
              <a:rPr lang="tr-TR" dirty="0" smtClean="0"/>
              <a:t> faktörler salgılar</a:t>
            </a:r>
            <a:r>
              <a:rPr lang="tr-TR" dirty="0" smtClean="0"/>
              <a:t>.</a:t>
            </a:r>
          </a:p>
          <a:p>
            <a:r>
              <a:rPr lang="tr-TR" b="1" dirty="0" smtClean="0"/>
              <a:t>3. </a:t>
            </a:r>
            <a:r>
              <a:rPr lang="tr-TR" b="1" dirty="0" err="1" smtClean="0"/>
              <a:t>Perisitlerin</a:t>
            </a:r>
            <a:r>
              <a:rPr lang="tr-TR" b="1" dirty="0" smtClean="0"/>
              <a:t> ayrılmasını ve metastazı </a:t>
            </a:r>
            <a:r>
              <a:rPr lang="tr-TR" b="1" dirty="0" err="1" smtClean="0"/>
              <a:t>stimüle</a:t>
            </a:r>
            <a:r>
              <a:rPr lang="tr-TR" b="1" dirty="0" smtClean="0"/>
              <a:t> eder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PDGF/R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PDGF-</a:t>
            </a:r>
            <a:r>
              <a:rPr lang="tr-TR" dirty="0" err="1" smtClean="0"/>
              <a:t>BB'nın</a:t>
            </a:r>
            <a:r>
              <a:rPr lang="tr-TR" dirty="0" smtClean="0"/>
              <a:t> </a:t>
            </a:r>
            <a:r>
              <a:rPr lang="tr-TR" dirty="0" smtClean="0"/>
              <a:t>Tümörde </a:t>
            </a:r>
            <a:r>
              <a:rPr lang="tr-TR" dirty="0" err="1" smtClean="0"/>
              <a:t>Vasküler</a:t>
            </a:r>
            <a:r>
              <a:rPr lang="tr-TR" dirty="0" smtClean="0"/>
              <a:t> Rolleri</a:t>
            </a:r>
          </a:p>
          <a:p>
            <a:r>
              <a:rPr lang="tr-TR" dirty="0" err="1" smtClean="0"/>
              <a:t>Anjiyogenezi</a:t>
            </a:r>
            <a:r>
              <a:rPr lang="tr-TR" dirty="0" smtClean="0"/>
              <a:t> ve </a:t>
            </a:r>
            <a:r>
              <a:rPr lang="tr-TR" dirty="0" err="1" smtClean="0"/>
              <a:t>lenfanjiyogenezi</a:t>
            </a:r>
            <a:r>
              <a:rPr lang="tr-TR" dirty="0" smtClean="0"/>
              <a:t> </a:t>
            </a:r>
            <a:r>
              <a:rPr lang="tr-TR" dirty="0" err="1" smtClean="0"/>
              <a:t>stimül</a:t>
            </a:r>
            <a:r>
              <a:rPr lang="tr-TR" dirty="0" smtClean="0"/>
              <a:t> e etmek</a:t>
            </a:r>
          </a:p>
          <a:p>
            <a:r>
              <a:rPr lang="tr-TR" dirty="0" smtClean="0"/>
              <a:t>Damar ağlarını yeniden modellemek</a:t>
            </a:r>
          </a:p>
          <a:p>
            <a:r>
              <a:rPr lang="tr-TR" dirty="0" smtClean="0"/>
              <a:t>VEGF gibi diğer faktörlerle koordine halde damar gelişimini etkilemek</a:t>
            </a:r>
          </a:p>
          <a:p>
            <a:r>
              <a:rPr lang="tr-TR" dirty="0" smtClean="0"/>
              <a:t>Damar geçirgenliğini düzenlemek</a:t>
            </a:r>
          </a:p>
          <a:p>
            <a:r>
              <a:rPr lang="tr-TR" dirty="0" smtClean="0"/>
              <a:t>VEGF inhibitörü ilaçlara direnç kazandırmak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PDGF/R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PDGF-</a:t>
            </a:r>
            <a:r>
              <a:rPr lang="tr-TR" dirty="0" err="1" smtClean="0"/>
              <a:t>BB'nın</a:t>
            </a:r>
            <a:r>
              <a:rPr lang="tr-TR" dirty="0" smtClean="0"/>
              <a:t> </a:t>
            </a:r>
            <a:r>
              <a:rPr lang="tr-TR" dirty="0" smtClean="0"/>
              <a:t>Tümörde </a:t>
            </a:r>
            <a:r>
              <a:rPr lang="tr-TR" dirty="0" err="1" smtClean="0"/>
              <a:t>Vasküler</a:t>
            </a:r>
            <a:r>
              <a:rPr lang="tr-TR" dirty="0" smtClean="0"/>
              <a:t> Rolleri</a:t>
            </a:r>
          </a:p>
          <a:p>
            <a:r>
              <a:rPr lang="tr-TR" b="1" dirty="0" err="1" smtClean="0"/>
              <a:t>Anjiyogenezi</a:t>
            </a:r>
            <a:r>
              <a:rPr lang="tr-TR" b="1" dirty="0" smtClean="0"/>
              <a:t> nasıl </a:t>
            </a:r>
            <a:r>
              <a:rPr lang="tr-TR" b="1" dirty="0" err="1" smtClean="0"/>
              <a:t>stimüle</a:t>
            </a:r>
            <a:r>
              <a:rPr lang="tr-TR" b="1" dirty="0" smtClean="0"/>
              <a:t> eder?</a:t>
            </a:r>
          </a:p>
          <a:p>
            <a:r>
              <a:rPr lang="tr-TR" dirty="0" smtClean="0"/>
              <a:t>1. </a:t>
            </a:r>
            <a:r>
              <a:rPr lang="tr-TR" dirty="0" err="1" smtClean="0"/>
              <a:t>Endotel</a:t>
            </a:r>
            <a:r>
              <a:rPr lang="tr-TR" dirty="0" smtClean="0"/>
              <a:t> hücre büyümesini sağlar.</a:t>
            </a:r>
          </a:p>
          <a:p>
            <a:r>
              <a:rPr lang="tr-TR" dirty="0" smtClean="0"/>
              <a:t>2. </a:t>
            </a:r>
            <a:r>
              <a:rPr lang="tr-TR" dirty="0" err="1" smtClean="0"/>
              <a:t>Mural</a:t>
            </a:r>
            <a:r>
              <a:rPr lang="tr-TR" dirty="0" smtClean="0"/>
              <a:t> hücrelerin diğer </a:t>
            </a:r>
            <a:r>
              <a:rPr lang="tr-TR" dirty="0" err="1" smtClean="0"/>
              <a:t>anjiyogenik</a:t>
            </a:r>
            <a:r>
              <a:rPr lang="tr-TR" dirty="0" smtClean="0"/>
              <a:t> faktörleri üretmesini sağlar.</a:t>
            </a:r>
          </a:p>
          <a:p>
            <a:r>
              <a:rPr lang="tr-TR" dirty="0" smtClean="0"/>
              <a:t>VEGF, FGF, EPO…</a:t>
            </a:r>
          </a:p>
          <a:p>
            <a:r>
              <a:rPr lang="tr-TR" dirty="0" smtClean="0"/>
              <a:t>3. </a:t>
            </a:r>
            <a:r>
              <a:rPr lang="tr-TR" dirty="0" err="1" smtClean="0"/>
              <a:t>Anjiyogenik</a:t>
            </a:r>
            <a:r>
              <a:rPr lang="tr-TR" dirty="0" smtClean="0"/>
              <a:t> damarlara kemik iliği kökenli </a:t>
            </a:r>
            <a:r>
              <a:rPr lang="tr-TR" dirty="0" err="1" smtClean="0"/>
              <a:t>endotel</a:t>
            </a:r>
            <a:r>
              <a:rPr lang="tr-TR" dirty="0" smtClean="0"/>
              <a:t> </a:t>
            </a:r>
            <a:r>
              <a:rPr lang="tr-TR" dirty="0" err="1" smtClean="0"/>
              <a:t>precursor</a:t>
            </a:r>
            <a:r>
              <a:rPr lang="tr-TR" dirty="0" smtClean="0"/>
              <a:t> hücreleri çağırır.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498</Words>
  <Application>Microsoft Office PowerPoint</Application>
  <PresentationFormat>Ekran Gösterisi (4:3)</PresentationFormat>
  <Paragraphs>104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Büyüme Faktörleri</vt:lpstr>
      <vt:lpstr>Slayt 2</vt:lpstr>
      <vt:lpstr>Slayt 3</vt:lpstr>
      <vt:lpstr>Slayt 4</vt:lpstr>
      <vt:lpstr>Kanserde büyüme faktörü reseptörleri; </vt:lpstr>
      <vt:lpstr>PDGF/R </vt:lpstr>
      <vt:lpstr>PDGF/R </vt:lpstr>
      <vt:lpstr>PDGF/R </vt:lpstr>
      <vt:lpstr>PDGF/R </vt:lpstr>
      <vt:lpstr>PDGF/R </vt:lpstr>
      <vt:lpstr>EGF/R </vt:lpstr>
      <vt:lpstr>EGF/R </vt:lpstr>
      <vt:lpstr>EGF/R </vt:lpstr>
      <vt:lpstr>EGF/R </vt:lpstr>
      <vt:lpstr>Slayt 15</vt:lpstr>
      <vt:lpstr>Referanslar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Büyüme Faktörleri</dc:title>
  <dc:creator>user</dc:creator>
  <cp:lastModifiedBy>user</cp:lastModifiedBy>
  <cp:revision>11</cp:revision>
  <dcterms:created xsi:type="dcterms:W3CDTF">2018-05-14T12:29:41Z</dcterms:created>
  <dcterms:modified xsi:type="dcterms:W3CDTF">2018-05-15T12:53:08Z</dcterms:modified>
</cp:coreProperties>
</file>