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emf" ContentType="image/x-emf"/>
  <Default Extension="rels" ContentType="application/vnd.openxmlformats-package.relationships+xml"/>
  <Override PartName="/ppt/presentation.xml" ContentType="application/vnd.openxmlformats-officedocument.presentationml.presentation.main+xml"/>
  <Override PartName="/ppt/slides/slide10.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2.xml" ContentType="application/vnd.openxmlformats-officedocument.presentationml.slideLayout+xml"/>
  <Override PartName="/ppt/slides/slide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ableStyles.xml" ContentType="application/vnd.openxmlformats-officedocument.presentationml.tableStyles+xml"/>
  <Override PartName="/ppt/slides/slide3.xml" ContentType="application/vnd.openxmlformats-officedocument.presentationml.slide+xml"/>
  <Override PartName="/ppt/slides/slide8.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s/slide12.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slides/slide2.xml" ContentType="application/vnd.openxmlformats-officedocument.presentationml.slide+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sldIdLst>
    <p:sldId id="412" r:id="rId2"/>
    <p:sldId id="410" r:id="rId3"/>
    <p:sldId id="415" r:id="rId4"/>
    <p:sldId id="652" r:id="rId5"/>
    <p:sldId id="414" r:id="rId6"/>
    <p:sldId id="653" r:id="rId7"/>
    <p:sldId id="413" r:id="rId8"/>
    <p:sldId id="486" r:id="rId9"/>
    <p:sldId id="318" r:id="rId10"/>
    <p:sldId id="655" r:id="rId11"/>
    <p:sldId id="656" r:id="rId12"/>
    <p:sldId id="658" r:id="rId13"/>
    <p:sldId id="417" r:id="rId14"/>
    <p:sldId id="651"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ppt/slides/slide10.xml" Id="rId11" /><Relationship Type="http://schemas.openxmlformats.org/officeDocument/2006/relationships/slide" Target="/ppt/slides/slide4.xml" Id="rId5" /><Relationship Type="http://schemas.openxmlformats.org/officeDocument/2006/relationships/slide" Target="/ppt/slides/slide11.xml" Id="rId12" /><Relationship Type="http://schemas.openxmlformats.org/officeDocument/2006/relationships/slideMaster" Target="/ppt/slideMasters/slideMaster1.xml" Id="rId1" /><Relationship Type="http://schemas.openxmlformats.org/officeDocument/2006/relationships/slide" Target="/ppt/slides/slide5.xml" Id="rId6" /><Relationship Type="http://schemas.openxmlformats.org/officeDocument/2006/relationships/slide" Target="/ppt/slides/slide14.xml" Id="rId15" /><Relationship Type="http://schemas.openxmlformats.org/officeDocument/2006/relationships/slide" Target="/ppt/slides/slide9.xml" Id="rId10" /><Relationship Type="http://schemas.openxmlformats.org/officeDocument/2006/relationships/viewProps" Target="/ppt/viewProps.xml" Id="rId99" /><Relationship Type="http://schemas.openxmlformats.org/officeDocument/2006/relationships/tableStyles" Target="/ppt/tableStyles.xml" Id="rId101" /><Relationship Type="http://schemas.openxmlformats.org/officeDocument/2006/relationships/slide" Target="/ppt/slides/slide3.xml" Id="rId4" /><Relationship Type="http://schemas.openxmlformats.org/officeDocument/2006/relationships/slide" Target="/ppt/slides/slide8.xml" Id="rId9" /><Relationship Type="http://schemas.openxmlformats.org/officeDocument/2006/relationships/slide" Target="/ppt/slides/slide12.xml" Id="rId13" /><Relationship Type="http://schemas.openxmlformats.org/officeDocument/2006/relationships/notesMaster" Target="/ppt/notesMasters/notesMaster1.xml" Id="rId97" /><Relationship Type="http://schemas.openxmlformats.org/officeDocument/2006/relationships/slide" Target="/ppt/slides/slide6.xml" Id="rId7" /><Relationship Type="http://schemas.openxmlformats.org/officeDocument/2006/relationships/slide" Target="/ppt/slides/slide1.xml" Id="rId2" /><Relationship Type="http://schemas.openxmlformats.org/officeDocument/2006/relationships/slide" Target="/ppt/slides/slide13.xml" Id="rId14" /><Relationship Type="http://schemas.openxmlformats.org/officeDocument/2006/relationships/theme" Target="/ppt/theme/theme1.xml" Id="rId100" /><Relationship Type="http://schemas.openxmlformats.org/officeDocument/2006/relationships/slide" Target="/ppt/slides/slide7.xml" Id="rId8" /><Relationship Type="http://schemas.openxmlformats.org/officeDocument/2006/relationships/presProps" Target="/ppt/presProps.xml" Id="rId98" /><Relationship Type="http://schemas.openxmlformats.org/officeDocument/2006/relationships/slide" Target="/ppt/slides/slide2.xml" Id="rId3" /></Relationships>
</file>

<file path=ppt/notesMasters/_rels/notesMaster1.xml.rels>&#65279;<?xml version="1.0" encoding="utf-8"?><Relationships xmlns="http://schemas.openxmlformats.org/package/2006/relationships"><Relationship Type="http://schemas.openxmlformats.org/officeDocument/2006/relationships/theme" Target="/ppt/theme/theme2.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CEC482-62E6-4E48-8FDA-F4A028C3F6C3}" type="datetimeFigureOut">
              <a:rPr lang="tr-TR" smtClean="0"/>
              <a:t>3.01.2025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0461A0-6E37-4567-AEE3-2445F91A3BFE}" type="slidenum">
              <a:rPr lang="tr-TR" smtClean="0"/>
              <a:t>‹#›</a:t>
            </a:fld>
            <a:endParaRPr lang="tr-TR"/>
          </a:p>
        </p:txBody>
      </p:sp>
    </p:spTree>
    <p:extLst>
      <p:ext uri="{BB962C8B-B14F-4D97-AF65-F5344CB8AC3E}">
        <p14:creationId xmlns:p14="http://schemas.microsoft.com/office/powerpoint/2010/main" val="2685971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Relationships xmlns="http://schemas.openxmlformats.org/package/2006/relationships"><Relationship Type="http://schemas.openxmlformats.org/officeDocument/2006/relationships/slide" Target="/ppt/slides/slide8.xml" Id="rId2" /><Relationship Type="http://schemas.openxmlformats.org/officeDocument/2006/relationships/notesMaster" Target="/ppt/notesMasters/notesMaster1.xml" Id="rId1"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ayt Görüntüsü Yer Tutucusu 1">
            <a:extLst>
              <a:ext uri="{FF2B5EF4-FFF2-40B4-BE49-F238E27FC236}">
                <a16:creationId xmlns:a16="http://schemas.microsoft.com/office/drawing/2014/main" id="{6F789DE9-C508-445B-96F8-3790F57D940B}"/>
              </a:ext>
            </a:extLst>
          </p:cNvPr>
          <p:cNvSpPr>
            <a:spLocks noGrp="1" noRot="1" noChangeAspect="1" noChangeArrowheads="1" noTextEdit="1"/>
          </p:cNvSpPr>
          <p:nvPr>
            <p:ph type="sldImg"/>
          </p:nvPr>
        </p:nvSpPr>
        <p:spPr>
          <a:ln/>
        </p:spPr>
      </p:sp>
      <p:sp>
        <p:nvSpPr>
          <p:cNvPr id="120835" name="Not Yer Tutucusu 2">
            <a:extLst>
              <a:ext uri="{FF2B5EF4-FFF2-40B4-BE49-F238E27FC236}">
                <a16:creationId xmlns:a16="http://schemas.microsoft.com/office/drawing/2014/main" id="{04EA8E8C-6728-49B1-8B31-BA30B0CABBA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a:latin typeface="Arial" panose="020B0604020202020204" pitchFamily="34" charset="0"/>
              </a:rPr>
              <a:t>Vajinal smear alınır. Alınan smearda görülen hücrelere göre tohumlama için uygun dönem saptanabilir. Vajinal sitolojide dönemlere göre farklı miktarlarda farklı hücreler görülür. Örneğin proöstrustaki hayvanda eritrositler bol miktarda görülür. Bunun nedeni proöstrus kanamasıdır. Tohumlama için uygun dönem genellikle proöstrus kanamasından 2-5 gün sonraya denk gelir. Uygun dönemde olan hayvanda keratiniza süperfisiyal hücre oranı %80’in üzerindedir. Hücreler çekirdeklerini kaybetmiş, kenarları düzensiz hale gelmiştir. </a:t>
            </a:r>
          </a:p>
        </p:txBody>
      </p:sp>
      <p:sp>
        <p:nvSpPr>
          <p:cNvPr id="120836" name="Slayt Numarası Yer Tutucusu 3">
            <a:extLst>
              <a:ext uri="{FF2B5EF4-FFF2-40B4-BE49-F238E27FC236}">
                <a16:creationId xmlns:a16="http://schemas.microsoft.com/office/drawing/2014/main" id="{78F5CEA4-AE98-4F17-B591-3E8663ACF6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38FD0F-9C38-4449-87AC-FE0695220E82}" type="slidenum">
              <a:rPr lang="tr-TR" altLang="tr-TR" smtClean="0"/>
              <a:pPr>
                <a:spcBef>
                  <a:spcPct val="0"/>
                </a:spcBef>
              </a:pPr>
              <a:t>8</a:t>
            </a:fld>
            <a:endParaRPr lang="tr-TR" altLang="tr-TR"/>
          </a:p>
        </p:txBody>
      </p:sp>
    </p:spTree>
  </p:cSld>
  <p:clrMapOvr>
    <a:masterClrMapping/>
  </p:clrMapOvr>
</p:notes>
</file>

<file path=ppt/slideLayouts/_rels/slideLayout12.xml.rels>&#65279;<?xml version="1.0" encoding="utf-8"?><Relationships xmlns="http://schemas.openxmlformats.org/package/2006/relationships"><Relationship Type="http://schemas.openxmlformats.org/officeDocument/2006/relationships/image" Target="/ppt/media/image1.png" Id="rId2" /><Relationship Type="http://schemas.openxmlformats.org/officeDocument/2006/relationships/slideMaster" Target="/ppt/slideMasters/slideMaster1.xml" Id="rId1" /></Relationships>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1190625" y="1946672"/>
            <a:ext cx="9810750" cy="4018359"/>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0767323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83077B3-6BEC-4150-87D9-222AAB91D04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D9C1C52-F1BB-413C-85DA-0A3048265016}"/>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3F5DAD9-3D66-46AF-A625-6AF09BC1AAB9}"/>
              </a:ext>
            </a:extLst>
          </p:cNvPr>
          <p:cNvSpPr>
            <a:spLocks noGrp="1"/>
          </p:cNvSpPr>
          <p:nvPr>
            <p:ph type="dt" sz="half" idx="10"/>
          </p:nvPr>
        </p:nvSpPr>
        <p:spPr/>
        <p:txBody>
          <a:bodyPr/>
          <a:lstStyle/>
          <a:p>
            <a:fld id="{C0D22A3D-664A-47D1-A676-B2078BE0623D}" type="datetimeFigureOut">
              <a:rPr lang="tr-TR" smtClean="0"/>
              <a:t>3.01.2025</a:t>
            </a:fld>
            <a:endParaRPr lang="tr-TR"/>
          </a:p>
        </p:txBody>
      </p:sp>
      <p:sp>
        <p:nvSpPr>
          <p:cNvPr id="5" name="Alt Bilgi Yer Tutucusu 4">
            <a:extLst>
              <a:ext uri="{FF2B5EF4-FFF2-40B4-BE49-F238E27FC236}">
                <a16:creationId xmlns:a16="http://schemas.microsoft.com/office/drawing/2014/main" id="{4CC81171-AC2F-446A-9A9A-19C39660024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1595A22-1BF6-4BA5-B897-37960C3F8464}"/>
              </a:ext>
            </a:extLst>
          </p:cNvPr>
          <p:cNvSpPr>
            <a:spLocks noGrp="1"/>
          </p:cNvSpPr>
          <p:nvPr>
            <p:ph type="sldNum" sz="quarter" idx="12"/>
          </p:nvPr>
        </p:nvSpPr>
        <p:spPr/>
        <p:txBody>
          <a:bodyPr/>
          <a:lstStyle/>
          <a:p>
            <a:fld id="{4C3EF32D-F903-45D4-B409-44A6A5571B4D}" type="slidenum">
              <a:rPr lang="tr-TR" smtClean="0"/>
              <a:t>‹#›</a:t>
            </a:fld>
            <a:endParaRPr lang="tr-TR"/>
          </a:p>
        </p:txBody>
      </p:sp>
    </p:spTree>
    <p:extLst>
      <p:ext uri="{BB962C8B-B14F-4D97-AF65-F5344CB8AC3E}">
        <p14:creationId xmlns:p14="http://schemas.microsoft.com/office/powerpoint/2010/main" val="2474070309"/>
      </p:ext>
    </p:extLst>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theme" Target="/ppt/theme/theme1.xml" Id="rId13" /><Relationship Type="http://schemas.openxmlformats.org/officeDocument/2006/relationships/slideLayout" Target="/ppt/slideLayouts/slideLayout12.xml" Id="rId12" /><Relationship Type="http://schemas.openxmlformats.org/officeDocument/2006/relationships/slideLayout" Target="/ppt/slideLayouts/slideLayout2.xml" Id="rId2" /></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DD631A0-9678-4C5D-B3BA-D6AF44CC25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A9EE133-DD4F-4C22-B7FD-A8C2B564DE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9AD8018-4177-40AD-AFF7-BDC8E3E7CB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22A3D-664A-47D1-A676-B2078BE0623D}" type="datetimeFigureOut">
              <a:rPr lang="tr-TR" smtClean="0"/>
              <a:t>3.01.2025</a:t>
            </a:fld>
            <a:endParaRPr lang="tr-TR"/>
          </a:p>
        </p:txBody>
      </p:sp>
      <p:sp>
        <p:nvSpPr>
          <p:cNvPr id="5" name="Alt Bilgi Yer Tutucusu 4">
            <a:extLst>
              <a:ext uri="{FF2B5EF4-FFF2-40B4-BE49-F238E27FC236}">
                <a16:creationId xmlns:a16="http://schemas.microsoft.com/office/drawing/2014/main" id="{C975E6A1-5AE6-41AB-AAE3-1BCE052773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0DF11F6B-452D-4CEB-90B4-F03DDE4197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3EF32D-F903-45D4-B409-44A6A5571B4D}" type="slidenum">
              <a:rPr lang="tr-TR" smtClean="0"/>
              <a:t>‹#›</a:t>
            </a:fld>
            <a:endParaRPr lang="tr-TR"/>
          </a:p>
        </p:txBody>
      </p:sp>
    </p:spTree>
    <p:extLst>
      <p:ext uri="{BB962C8B-B14F-4D97-AF65-F5344CB8AC3E}">
        <p14:creationId xmlns:p14="http://schemas.microsoft.com/office/powerpoint/2010/main" val="2278000997"/>
      </p:ext>
    </p:extLst>
  </p:cSld>
  <p:clrMap bg1="lt1" tx1="dk1" bg2="lt2" tx2="dk2" accent1="accent1" accent2="accent2" accent3="accent3" accent4="accent4" accent5="accent5" accent6="accent6" hlink="hlink" folHlink="folHlink"/>
  <p:sldLayoutIdLst>
    <p:sldLayoutId id="2147483650" r:id="rId2"/>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10.xml.rels>&#65279;<?xml version="1.0" encoding="utf-8"?><Relationships xmlns="http://schemas.openxmlformats.org/package/2006/relationships"><Relationship Type="http://schemas.openxmlformats.org/officeDocument/2006/relationships/image" Target="/ppt/media/image9.jpeg" Id="rId2" /><Relationship Type="http://schemas.openxmlformats.org/officeDocument/2006/relationships/slideLayout" Target="/ppt/slideLayouts/slideLayout12.xml" Id="rId1" /></Relationships>
</file>

<file path=ppt/slides/_rels/slide11.xml.rels>&#65279;<?xml version="1.0" encoding="utf-8"?><Relationships xmlns="http://schemas.openxmlformats.org/package/2006/relationships"><Relationship Type="http://schemas.openxmlformats.org/officeDocument/2006/relationships/image" Target="/ppt/media/image10.jpeg" Id="rId2" /><Relationship Type="http://schemas.openxmlformats.org/officeDocument/2006/relationships/slideLayout" Target="/ppt/slideLayouts/slideLayout12.xml" Id="rId1" /></Relationships>
</file>

<file path=ppt/slides/_rels/slide12.xml.rels>&#65279;<?xml version="1.0" encoding="utf-8"?><Relationships xmlns="http://schemas.openxmlformats.org/package/2006/relationships"><Relationship Type="http://schemas.openxmlformats.org/officeDocument/2006/relationships/slideLayout" Target="/ppt/slideLayouts/slideLayout12.xml" Id="rId1" /></Relationships>
</file>

<file path=ppt/slides/_rels/slide13.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14.xml.rels>&#65279;<?xml version="1.0" encoding="utf-8"?><Relationships xmlns="http://schemas.openxmlformats.org/package/2006/relationships"><Relationship Type="http://schemas.openxmlformats.org/officeDocument/2006/relationships/image" Target="/ppt/media/image11.emf" Id="rId2" /><Relationship Type="http://schemas.openxmlformats.org/officeDocument/2006/relationships/slideLayout" Target="/ppt/slideLayouts/slideLayout2.xml" Id="rId1" /></Relationships>
</file>

<file path=ppt/slides/_rels/slide2.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3.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4.xml.rels>&#65279;<?xml version="1.0" encoding="utf-8"?><Relationships xmlns="http://schemas.openxmlformats.org/package/2006/relationships"><Relationship Type="http://schemas.openxmlformats.org/officeDocument/2006/relationships/image" Target="/ppt/media/image2.png" Id="rId2" /><Relationship Type="http://schemas.openxmlformats.org/officeDocument/2006/relationships/slideLayout" Target="/ppt/slideLayouts/slideLayout2.xml" Id="rId1" /></Relationships>
</file>

<file path=ppt/slides/_rels/slide5.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6.xml.rels>&#65279;<?xml version="1.0" encoding="utf-8"?><Relationships xmlns="http://schemas.openxmlformats.org/package/2006/relationships"><Relationship Type="http://schemas.openxmlformats.org/officeDocument/2006/relationships/image" Target="/ppt/media/image2.png" Id="rId2" /><Relationship Type="http://schemas.openxmlformats.org/officeDocument/2006/relationships/slideLayout" Target="/ppt/slideLayouts/slideLayout2.xml" Id="rId1" /></Relationships>
</file>

<file path=ppt/slides/_rels/slide7.xml.rels>&#65279;<?xml version="1.0" encoding="utf-8"?><Relationships xmlns="http://schemas.openxmlformats.org/package/2006/relationships"><Relationship Type="http://schemas.openxmlformats.org/officeDocument/2006/relationships/image" Target="/ppt/media/image2.png" Id="rId2" /><Relationship Type="http://schemas.openxmlformats.org/officeDocument/2006/relationships/slideLayout" Target="/ppt/slideLayouts/slideLayout2.xml" Id="rId1" /></Relationships>
</file>

<file path=ppt/slides/_rels/slide8.xml.rels>&#65279;<?xml version="1.0" encoding="utf-8"?><Relationships xmlns="http://schemas.openxmlformats.org/package/2006/relationships"><Relationship Type="http://schemas.openxmlformats.org/officeDocument/2006/relationships/image" Target="/ppt/media/image3.jpeg" Id="rId3" /><Relationship Type="http://schemas.openxmlformats.org/officeDocument/2006/relationships/image" Target="/ppt/media/image7.png" Id="rId7" /><Relationship Type="http://schemas.openxmlformats.org/officeDocument/2006/relationships/notesSlide" Target="/ppt/notesSlides/notesSlide1.xml" Id="rId2" /><Relationship Type="http://schemas.openxmlformats.org/officeDocument/2006/relationships/slideLayout" Target="/ppt/slideLayouts/slideLayout2.xml" Id="rId1" /><Relationship Type="http://schemas.openxmlformats.org/officeDocument/2006/relationships/image" Target="/ppt/media/image6.png" Id="rId6" /><Relationship Type="http://schemas.openxmlformats.org/officeDocument/2006/relationships/image" Target="/ppt/media/image5.jpeg" Id="rId5" /><Relationship Type="http://schemas.openxmlformats.org/officeDocument/2006/relationships/image" Target="/ppt/media/image4.png" Id="rId4" /></Relationships>
</file>

<file path=ppt/slides/_rels/slide9.xml.rels>&#65279;<?xml version="1.0" encoding="utf-8"?><Relationships xmlns="http://schemas.openxmlformats.org/package/2006/relationships"><Relationship Type="http://schemas.openxmlformats.org/officeDocument/2006/relationships/image" Target="/ppt/media/image8.jpeg" Id="rId2" /><Relationship Type="http://schemas.openxmlformats.org/officeDocument/2006/relationships/slideLayout" Target="/ppt/slideLayouts/slideLayout12.xml" Id="rId1"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Başlık">
            <a:extLst>
              <a:ext uri="{FF2B5EF4-FFF2-40B4-BE49-F238E27FC236}">
                <a16:creationId xmlns:a16="http://schemas.microsoft.com/office/drawing/2014/main" id="{ACF3AE3B-A746-4F42-A76E-C716DA015BF6}"/>
              </a:ext>
            </a:extLst>
          </p:cNvPr>
          <p:cNvSpPr>
            <a:spLocks noGrp="1" noChangeArrowheads="1"/>
          </p:cNvSpPr>
          <p:nvPr>
            <p:ph type="title"/>
          </p:nvPr>
        </p:nvSpPr>
        <p:spPr/>
        <p:txBody>
          <a:bodyPr/>
          <a:lstStyle/>
          <a:p>
            <a:pPr eaLnBrk="1" hangingPunct="1"/>
            <a:r>
              <a:rPr lang="tr-TR" altLang="tr-TR" b="1" dirty="0" err="1"/>
              <a:t>Reproductive</a:t>
            </a:r>
            <a:r>
              <a:rPr lang="tr-TR" altLang="tr-TR" b="1" dirty="0"/>
              <a:t> </a:t>
            </a:r>
            <a:r>
              <a:rPr lang="tr-TR" altLang="tr-TR" b="1" dirty="0" err="1"/>
              <a:t>cycle</a:t>
            </a:r>
            <a:r>
              <a:rPr lang="tr-TR" altLang="tr-TR" b="1" dirty="0"/>
              <a:t> of </a:t>
            </a:r>
            <a:r>
              <a:rPr lang="tr-TR" altLang="tr-TR" b="1" dirty="0" err="1"/>
              <a:t>Bitches</a:t>
            </a:r>
            <a:endParaRPr lang="tr-TR" altLang="tr-TR" b="1" dirty="0"/>
          </a:p>
        </p:txBody>
      </p:sp>
      <p:sp>
        <p:nvSpPr>
          <p:cNvPr id="89091" name="2 İçerik Yer Tutucusu">
            <a:extLst>
              <a:ext uri="{FF2B5EF4-FFF2-40B4-BE49-F238E27FC236}">
                <a16:creationId xmlns:a16="http://schemas.microsoft.com/office/drawing/2014/main" id="{69076596-D6A6-4349-89C7-F441839DC172}"/>
              </a:ext>
            </a:extLst>
          </p:cNvPr>
          <p:cNvSpPr>
            <a:spLocks noGrp="1" noChangeArrowheads="1"/>
          </p:cNvSpPr>
          <p:nvPr>
            <p:ph idx="1"/>
          </p:nvPr>
        </p:nvSpPr>
        <p:spPr>
          <a:xfrm>
            <a:off x="1042738" y="1484313"/>
            <a:ext cx="9368588" cy="5008562"/>
          </a:xfrm>
        </p:spPr>
        <p:txBody>
          <a:bodyPr rtlCol="0">
            <a:normAutofit/>
          </a:bodyPr>
          <a:lstStyle/>
          <a:p>
            <a:pPr marL="182880" indent="-182880" algn="just">
              <a:buClr>
                <a:schemeClr val="tx1">
                  <a:lumMod val="85000"/>
                  <a:lumOff val="15000"/>
                </a:schemeClr>
              </a:buClr>
              <a:defRPr/>
            </a:pPr>
            <a:endParaRPr lang="tr-TR" altLang="tr-TR" sz="2400" b="1" dirty="0"/>
          </a:p>
          <a:p>
            <a:pPr marL="182880" indent="-182880" algn="just">
              <a:buClr>
                <a:schemeClr val="tx1">
                  <a:lumMod val="85000"/>
                  <a:lumOff val="15000"/>
                </a:schemeClr>
              </a:buClr>
              <a:defRPr/>
            </a:pPr>
            <a:endParaRPr lang="tr-TR" altLang="tr-TR" sz="2400" b="1" dirty="0"/>
          </a:p>
          <a:p>
            <a:pPr marL="182880" indent="-182880" algn="just">
              <a:buClr>
                <a:schemeClr val="tx1">
                  <a:lumMod val="85000"/>
                  <a:lumOff val="15000"/>
                </a:schemeClr>
              </a:buClr>
              <a:defRPr/>
            </a:pPr>
            <a:r>
              <a:rPr lang="tr-TR" altLang="tr-TR" sz="2400" b="1" dirty="0" err="1"/>
              <a:t>Puberty</a:t>
            </a:r>
            <a:r>
              <a:rPr lang="tr-TR" altLang="tr-TR" sz="2400" b="1" dirty="0"/>
              <a:t> </a:t>
            </a:r>
            <a:r>
              <a:rPr lang="tr-TR" altLang="tr-TR" sz="2400" b="1" dirty="0" err="1"/>
              <a:t>occurs</a:t>
            </a:r>
            <a:r>
              <a:rPr lang="tr-TR" altLang="tr-TR" sz="2400" b="1" dirty="0"/>
              <a:t> at 6-9 </a:t>
            </a:r>
            <a:r>
              <a:rPr lang="tr-TR" altLang="tr-TR" sz="2400" b="1" dirty="0" err="1"/>
              <a:t>months</a:t>
            </a:r>
            <a:r>
              <a:rPr lang="tr-TR" altLang="tr-TR" sz="2400" b="1" dirty="0"/>
              <a:t> of </a:t>
            </a:r>
            <a:r>
              <a:rPr lang="tr-TR" altLang="tr-TR" sz="2400" b="1" dirty="0" err="1"/>
              <a:t>age</a:t>
            </a:r>
            <a:endParaRPr lang="tr-TR" altLang="tr-TR" sz="2400" dirty="0"/>
          </a:p>
          <a:p>
            <a:pPr marL="182880" indent="-182880" algn="just">
              <a:buClr>
                <a:schemeClr val="tx1">
                  <a:lumMod val="85000"/>
                  <a:lumOff val="15000"/>
                </a:schemeClr>
              </a:buClr>
              <a:defRPr/>
            </a:pPr>
            <a:endParaRPr lang="tr-TR" altLang="tr-TR" sz="2400" dirty="0"/>
          </a:p>
          <a:p>
            <a:pPr marL="182880" indent="-182880" algn="just">
              <a:buClr>
                <a:schemeClr val="tx1">
                  <a:lumMod val="85000"/>
                  <a:lumOff val="15000"/>
                </a:schemeClr>
              </a:buClr>
              <a:defRPr/>
            </a:pPr>
            <a:r>
              <a:rPr lang="tr-TR" altLang="tr-TR" sz="2400" dirty="0" err="1"/>
              <a:t>Monestrus</a:t>
            </a:r>
            <a:endParaRPr lang="tr-TR" altLang="tr-TR" sz="2400" dirty="0"/>
          </a:p>
          <a:p>
            <a:pPr marL="0" indent="0" algn="just">
              <a:buClr>
                <a:schemeClr val="tx1">
                  <a:lumMod val="85000"/>
                  <a:lumOff val="15000"/>
                </a:schemeClr>
              </a:buClr>
              <a:buNone/>
              <a:defRPr/>
            </a:pPr>
            <a:endParaRPr lang="tr-TR" altLang="tr-T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199024E7-9117-4E75-A0C3-1F9943647632}"/>
              </a:ext>
            </a:extLst>
          </p:cNvPr>
          <p:cNvPicPr>
            <a:picLocks noChangeAspect="1"/>
          </p:cNvPicPr>
          <p:nvPr/>
        </p:nvPicPr>
        <p:blipFill rotWithShape="1">
          <a:blip r:embed="rId2">
            <a:extLst>
              <a:ext uri="{28A0092B-C50C-407E-A947-70E740481C1C}">
                <a14:useLocalDpi xmlns:a14="http://schemas.microsoft.com/office/drawing/2010/main" val="0"/>
              </a:ext>
            </a:extLst>
          </a:blip>
          <a:srcRect l="33785" t="26385" r="29720" b="40186"/>
          <a:stretch/>
        </p:blipFill>
        <p:spPr>
          <a:xfrm>
            <a:off x="1945341" y="6910"/>
            <a:ext cx="8229600" cy="6851090"/>
          </a:xfrm>
          <a:prstGeom prst="rect">
            <a:avLst/>
          </a:prstGeom>
        </p:spPr>
      </p:pic>
    </p:spTree>
    <p:extLst>
      <p:ext uri="{BB962C8B-B14F-4D97-AF65-F5344CB8AC3E}">
        <p14:creationId xmlns:p14="http://schemas.microsoft.com/office/powerpoint/2010/main" val="300229017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DC673BD8-E1BC-4318-86AD-E08265CD83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648" t="22424" r="23270" b="33482"/>
          <a:stretch/>
        </p:blipFill>
        <p:spPr>
          <a:xfrm>
            <a:off x="2393577" y="0"/>
            <a:ext cx="7386918" cy="6857432"/>
          </a:xfrm>
          <a:prstGeom prst="rect">
            <a:avLst/>
          </a:prstGeom>
        </p:spPr>
      </p:pic>
    </p:spTree>
    <p:extLst>
      <p:ext uri="{BB962C8B-B14F-4D97-AF65-F5344CB8AC3E}">
        <p14:creationId xmlns:p14="http://schemas.microsoft.com/office/powerpoint/2010/main" val="98877321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a:extLst>
              <a:ext uri="{FF2B5EF4-FFF2-40B4-BE49-F238E27FC236}">
                <a16:creationId xmlns:a16="http://schemas.microsoft.com/office/drawing/2014/main" id="{49D9118A-C8BE-4947-9A22-4EFD441086AB}"/>
              </a:ext>
            </a:extLst>
          </p:cNvPr>
          <p:cNvSpPr>
            <a:spLocks noGrp="1" noChangeArrowheads="1"/>
          </p:cNvSpPr>
          <p:nvPr>
            <p:ph type="title"/>
          </p:nvPr>
        </p:nvSpPr>
        <p:spPr>
          <a:xfrm>
            <a:off x="2711450" y="476250"/>
            <a:ext cx="7086600" cy="731838"/>
          </a:xfrm>
        </p:spPr>
        <p:txBody>
          <a:bodyPr/>
          <a:lstStyle/>
          <a:p>
            <a:pPr eaLnBrk="1" hangingPunct="1"/>
            <a:r>
              <a:rPr lang="tr-TR" altLang="tr-TR" b="1" dirty="0" err="1"/>
              <a:t>Reproductive</a:t>
            </a:r>
            <a:r>
              <a:rPr lang="tr-TR" altLang="tr-TR" b="1" dirty="0"/>
              <a:t> </a:t>
            </a:r>
            <a:r>
              <a:rPr lang="tr-TR" altLang="tr-TR" b="1" dirty="0" err="1"/>
              <a:t>cycle</a:t>
            </a:r>
            <a:r>
              <a:rPr lang="tr-TR" altLang="tr-TR" b="1" dirty="0"/>
              <a:t> of </a:t>
            </a:r>
            <a:r>
              <a:rPr lang="tr-TR" altLang="tr-TR" b="1" dirty="0" err="1"/>
              <a:t>Bitches</a:t>
            </a:r>
            <a:endParaRPr lang="tr-TR" altLang="tr-TR" dirty="0"/>
          </a:p>
        </p:txBody>
      </p:sp>
      <p:graphicFrame>
        <p:nvGraphicFramePr>
          <p:cNvPr id="2" name="Tablo 1">
            <a:extLst>
              <a:ext uri="{FF2B5EF4-FFF2-40B4-BE49-F238E27FC236}">
                <a16:creationId xmlns:a16="http://schemas.microsoft.com/office/drawing/2014/main" id="{8F0AD370-CF7A-62E2-E15C-B176783C497C}"/>
              </a:ext>
            </a:extLst>
          </p:cNvPr>
          <p:cNvGraphicFramePr>
            <a:graphicFrameLocks noGrp="1"/>
          </p:cNvGraphicFramePr>
          <p:nvPr>
            <p:extLst>
              <p:ext uri="{D42A27DB-BD31-4B8C-83A1-F6EECF244321}">
                <p14:modId xmlns:p14="http://schemas.microsoft.com/office/powerpoint/2010/main" val="3651454293"/>
              </p:ext>
            </p:extLst>
          </p:nvPr>
        </p:nvGraphicFramePr>
        <p:xfrm>
          <a:off x="0" y="1208086"/>
          <a:ext cx="12192002" cy="5649912"/>
        </p:xfrm>
        <a:graphic>
          <a:graphicData uri="http://schemas.openxmlformats.org/drawingml/2006/table">
            <a:tbl>
              <a:tblPr firstRow="1" bandRow="1">
                <a:tableStyleId>{5C22544A-7EE6-4342-B048-85BDC9FD1C3A}</a:tableStyleId>
              </a:tblPr>
              <a:tblGrid>
                <a:gridCol w="2719449">
                  <a:extLst>
                    <a:ext uri="{9D8B030D-6E8A-4147-A177-3AD203B41FA5}">
                      <a16:colId xmlns:a16="http://schemas.microsoft.com/office/drawing/2014/main" val="4208979679"/>
                    </a:ext>
                  </a:extLst>
                </a:gridCol>
                <a:gridCol w="1246909">
                  <a:extLst>
                    <a:ext uri="{9D8B030D-6E8A-4147-A177-3AD203B41FA5}">
                      <a16:colId xmlns:a16="http://schemas.microsoft.com/office/drawing/2014/main" val="187503865"/>
                    </a:ext>
                  </a:extLst>
                </a:gridCol>
                <a:gridCol w="1163782">
                  <a:extLst>
                    <a:ext uri="{9D8B030D-6E8A-4147-A177-3AD203B41FA5}">
                      <a16:colId xmlns:a16="http://schemas.microsoft.com/office/drawing/2014/main" val="2885472775"/>
                    </a:ext>
                  </a:extLst>
                </a:gridCol>
                <a:gridCol w="1258785">
                  <a:extLst>
                    <a:ext uri="{9D8B030D-6E8A-4147-A177-3AD203B41FA5}">
                      <a16:colId xmlns:a16="http://schemas.microsoft.com/office/drawing/2014/main" val="2216867996"/>
                    </a:ext>
                  </a:extLst>
                </a:gridCol>
                <a:gridCol w="1270659">
                  <a:extLst>
                    <a:ext uri="{9D8B030D-6E8A-4147-A177-3AD203B41FA5}">
                      <a16:colId xmlns:a16="http://schemas.microsoft.com/office/drawing/2014/main" val="1143182040"/>
                    </a:ext>
                  </a:extLst>
                </a:gridCol>
                <a:gridCol w="1223159">
                  <a:extLst>
                    <a:ext uri="{9D8B030D-6E8A-4147-A177-3AD203B41FA5}">
                      <a16:colId xmlns:a16="http://schemas.microsoft.com/office/drawing/2014/main" val="3047172661"/>
                    </a:ext>
                  </a:extLst>
                </a:gridCol>
                <a:gridCol w="1781299">
                  <a:extLst>
                    <a:ext uri="{9D8B030D-6E8A-4147-A177-3AD203B41FA5}">
                      <a16:colId xmlns:a16="http://schemas.microsoft.com/office/drawing/2014/main" val="3703271395"/>
                    </a:ext>
                  </a:extLst>
                </a:gridCol>
                <a:gridCol w="1527960">
                  <a:extLst>
                    <a:ext uri="{9D8B030D-6E8A-4147-A177-3AD203B41FA5}">
                      <a16:colId xmlns:a16="http://schemas.microsoft.com/office/drawing/2014/main" val="3323624309"/>
                    </a:ext>
                  </a:extLst>
                </a:gridCol>
              </a:tblGrid>
              <a:tr h="706239">
                <a:tc rowSpan="2">
                  <a:txBody>
                    <a:bodyPr/>
                    <a:lstStyle/>
                    <a:p>
                      <a:endParaRPr lang="tr-TR"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gridSpan="2">
                  <a:txBody>
                    <a:bodyPr/>
                    <a:lstStyle/>
                    <a:p>
                      <a:pPr algn="ctr"/>
                      <a:r>
                        <a:rPr lang="tr-TR" sz="2400" dirty="0" err="1">
                          <a:solidFill>
                            <a:sysClr val="windowText" lastClr="000000"/>
                          </a:solidFill>
                        </a:rPr>
                        <a:t>Proestrus</a:t>
                      </a:r>
                      <a:endParaRPr lang="tr-TR"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hMerge="1">
                  <a:txBody>
                    <a:bodyPr/>
                    <a:lstStyle/>
                    <a:p>
                      <a:endParaRPr lang="tr-TR" dirty="0"/>
                    </a:p>
                  </a:txBody>
                  <a:tcPr/>
                </a:tc>
                <a:tc gridSpan="3">
                  <a:txBody>
                    <a:bodyPr/>
                    <a:lstStyle/>
                    <a:p>
                      <a:pPr algn="ctr"/>
                      <a:r>
                        <a:rPr lang="tr-TR" sz="2400" dirty="0" err="1">
                          <a:solidFill>
                            <a:sysClr val="windowText" lastClr="000000"/>
                          </a:solidFill>
                        </a:rPr>
                        <a:t>Estrus</a:t>
                      </a:r>
                      <a:endParaRPr lang="tr-TR"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hMerge="1">
                  <a:txBody>
                    <a:bodyPr/>
                    <a:lstStyle/>
                    <a:p>
                      <a:endParaRPr lang="tr-TR" dirty="0"/>
                    </a:p>
                  </a:txBody>
                  <a:tcPr/>
                </a:tc>
                <a:tc hMerge="1">
                  <a:txBody>
                    <a:bodyPr/>
                    <a:lstStyle/>
                    <a:p>
                      <a:endParaRPr lang="tr-TR" dirty="0"/>
                    </a:p>
                  </a:txBody>
                  <a:tcPr/>
                </a:tc>
                <a:tc rowSpan="2">
                  <a:txBody>
                    <a:bodyPr/>
                    <a:lstStyle/>
                    <a:p>
                      <a:pPr algn="ctr"/>
                      <a:r>
                        <a:rPr lang="tr-TR" sz="2400" dirty="0" err="1">
                          <a:solidFill>
                            <a:sysClr val="windowText" lastClr="000000"/>
                          </a:solidFill>
                        </a:rPr>
                        <a:t>Diestrus</a:t>
                      </a:r>
                      <a:endParaRPr lang="tr-TR"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rowSpan="2">
                  <a:txBody>
                    <a:bodyPr/>
                    <a:lstStyle/>
                    <a:p>
                      <a:pPr algn="ctr"/>
                      <a:r>
                        <a:rPr lang="tr-TR" sz="2400" dirty="0" err="1">
                          <a:solidFill>
                            <a:sysClr val="windowText" lastClr="000000"/>
                          </a:solidFill>
                        </a:rPr>
                        <a:t>Anestrus</a:t>
                      </a:r>
                      <a:endParaRPr lang="tr-TR"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979411478"/>
                  </a:ext>
                </a:extLst>
              </a:tr>
              <a:tr h="706239">
                <a:tc vMerge="1">
                  <a:txBody>
                    <a:bodyPr/>
                    <a:lstStyle/>
                    <a:p>
                      <a:endParaRPr lang="tr-TR" dirty="0"/>
                    </a:p>
                  </a:txBody>
                  <a:tcPr/>
                </a:tc>
                <a:tc>
                  <a:txBody>
                    <a:bodyPr/>
                    <a:lstStyle/>
                    <a:p>
                      <a:pPr algn="ctr"/>
                      <a:r>
                        <a:rPr lang="tr-TR" sz="2400" b="1" dirty="0" err="1">
                          <a:solidFill>
                            <a:sysClr val="windowText" lastClr="000000"/>
                          </a:solidFill>
                        </a:rPr>
                        <a:t>Early</a:t>
                      </a:r>
                      <a:endParaRPr lang="tr-TR" sz="24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tr-TR" sz="2400" b="1" dirty="0" err="1">
                          <a:solidFill>
                            <a:sysClr val="windowText" lastClr="000000"/>
                          </a:solidFill>
                        </a:rPr>
                        <a:t>Late</a:t>
                      </a:r>
                      <a:endParaRPr lang="tr-TR" sz="24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tr-TR" sz="2400" b="1" dirty="0" err="1">
                          <a:solidFill>
                            <a:sysClr val="windowText" lastClr="000000"/>
                          </a:solidFill>
                        </a:rPr>
                        <a:t>Early</a:t>
                      </a:r>
                      <a:endParaRPr lang="tr-TR" sz="24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tr-TR" sz="2400" b="1" dirty="0" err="1">
                          <a:solidFill>
                            <a:sysClr val="windowText" lastClr="000000"/>
                          </a:solidFill>
                        </a:rPr>
                        <a:t>Mid</a:t>
                      </a:r>
                      <a:endParaRPr lang="tr-TR" sz="24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tr-TR" sz="2400" b="1" dirty="0" err="1">
                          <a:solidFill>
                            <a:sysClr val="windowText" lastClr="000000"/>
                          </a:solidFill>
                        </a:rPr>
                        <a:t>Late</a:t>
                      </a:r>
                      <a:endParaRPr lang="tr-TR" sz="24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vMerge="1">
                  <a:txBody>
                    <a:bodyPr/>
                    <a:lstStyle/>
                    <a:p>
                      <a:endParaRPr lang="tr-TR" dirty="0"/>
                    </a:p>
                  </a:txBody>
                  <a:tcPr/>
                </a:tc>
                <a:tc vMerge="1">
                  <a:txBody>
                    <a:bodyPr/>
                    <a:lstStyle/>
                    <a:p>
                      <a:endParaRPr lang="tr-TR" dirty="0"/>
                    </a:p>
                  </a:txBody>
                  <a:tcPr/>
                </a:tc>
                <a:extLst>
                  <a:ext uri="{0D108BD9-81ED-4DB2-BD59-A6C34878D82A}">
                    <a16:rowId xmlns:a16="http://schemas.microsoft.com/office/drawing/2014/main" val="1620205832"/>
                  </a:ext>
                </a:extLst>
              </a:tr>
              <a:tr h="706239">
                <a:tc>
                  <a:txBody>
                    <a:bodyPr/>
                    <a:lstStyle/>
                    <a:p>
                      <a:r>
                        <a:rPr lang="tr-TR" sz="2400" b="1" dirty="0" err="1">
                          <a:solidFill>
                            <a:sysClr val="windowText" lastClr="000000"/>
                          </a:solidFill>
                        </a:rPr>
                        <a:t>Cornified</a:t>
                      </a:r>
                      <a:r>
                        <a:rPr lang="tr-TR" sz="2400" b="1" dirty="0">
                          <a:solidFill>
                            <a:sysClr val="windowText" lastClr="000000"/>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tr-TR" sz="2400" dirty="0">
                          <a:solidFill>
                            <a:sysClr val="windowText" lastClr="00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tr-TR" sz="2400" dirty="0">
                          <a:solidFill>
                            <a:sysClr val="windowText" lastClr="000000"/>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tr-TR" sz="2400" dirty="0">
                          <a:solidFill>
                            <a:sysClr val="windowText" lastClr="000000"/>
                          </a:solidFill>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tr-TR" sz="2400" dirty="0">
                          <a:solidFill>
                            <a:sysClr val="windowText" lastClr="000000"/>
                          </a:solidFill>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tr-TR" sz="2400" dirty="0">
                          <a:solidFill>
                            <a:sysClr val="windowText" lastClr="000000"/>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tr-TR" sz="2400" dirty="0">
                          <a:solidFill>
                            <a:sysClr val="windowText" lastClr="00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tr-TR" sz="2400" dirty="0">
                          <a:solidFill>
                            <a:sysClr val="windowText" lastClr="00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529745237"/>
                  </a:ext>
                </a:extLst>
              </a:tr>
              <a:tr h="706239">
                <a:tc>
                  <a:txBody>
                    <a:bodyPr/>
                    <a:lstStyle/>
                    <a:p>
                      <a:r>
                        <a:rPr lang="tr-TR" sz="2400" b="1" dirty="0" err="1">
                          <a:solidFill>
                            <a:sysClr val="windowText" lastClr="000000"/>
                          </a:solidFill>
                        </a:rPr>
                        <a:t>Superficial</a:t>
                      </a:r>
                      <a:r>
                        <a:rPr lang="tr-TR" sz="2400" b="1" dirty="0">
                          <a:solidFill>
                            <a:sysClr val="windowText" lastClr="000000"/>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tr-TR" sz="2400" dirty="0">
                          <a:solidFill>
                            <a:sysClr val="windowText" lastClr="000000"/>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tr-TR" sz="2400" dirty="0">
                          <a:solidFill>
                            <a:sysClr val="windowText" lastClr="000000"/>
                          </a:solidFill>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tr-TR" sz="2400" dirty="0">
                          <a:solidFill>
                            <a:sysClr val="windowText" lastClr="000000"/>
                          </a:solidFill>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tr-TR" sz="2400" dirty="0">
                          <a:solidFill>
                            <a:sysClr val="windowText" lastClr="000000"/>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tr-TR" sz="2400" dirty="0">
                          <a:solidFill>
                            <a:sysClr val="windowText" lastClr="000000"/>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tr-TR" sz="2400" dirty="0">
                          <a:solidFill>
                            <a:sysClr val="windowText" lastClr="00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tr-TR" sz="2400" dirty="0">
                          <a:solidFill>
                            <a:sysClr val="windowText" lastClr="00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477159516"/>
                  </a:ext>
                </a:extLst>
              </a:tr>
              <a:tr h="706239">
                <a:tc>
                  <a:txBody>
                    <a:bodyPr/>
                    <a:lstStyle/>
                    <a:p>
                      <a:r>
                        <a:rPr lang="tr-TR" sz="2400" b="1" dirty="0" err="1">
                          <a:solidFill>
                            <a:sysClr val="windowText" lastClr="000000"/>
                          </a:solidFill>
                        </a:rPr>
                        <a:t>Intermedier</a:t>
                      </a:r>
                      <a:r>
                        <a:rPr lang="tr-TR" sz="2400" b="1" dirty="0">
                          <a:solidFill>
                            <a:sysClr val="windowText" lastClr="000000"/>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tr-TR" sz="2400" dirty="0">
                          <a:solidFill>
                            <a:sysClr val="windowText" lastClr="000000"/>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tr-TR" sz="2400" dirty="0">
                          <a:solidFill>
                            <a:sysClr val="windowText" lastClr="000000"/>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tr-TR" sz="2400" dirty="0">
                          <a:solidFill>
                            <a:sysClr val="windowText" lastClr="000000"/>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tr-TR" sz="2400" dirty="0">
                          <a:solidFill>
                            <a:sysClr val="windowText" lastClr="00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tr-TR" sz="2400" dirty="0">
                          <a:solidFill>
                            <a:sysClr val="windowText" lastClr="000000"/>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tr-TR" sz="2400" dirty="0">
                          <a:solidFill>
                            <a:sysClr val="windowText" lastClr="000000"/>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tr-TR" sz="2400" dirty="0" err="1">
                          <a:solidFill>
                            <a:sysClr val="windowText" lastClr="000000"/>
                          </a:solidFill>
                        </a:rPr>
                        <a:t>Very</a:t>
                      </a:r>
                      <a:r>
                        <a:rPr lang="tr-TR" sz="2400" dirty="0">
                          <a:solidFill>
                            <a:sysClr val="windowText" lastClr="000000"/>
                          </a:solidFill>
                        </a:rPr>
                        <a:t> </a:t>
                      </a:r>
                      <a:r>
                        <a:rPr lang="tr-TR" sz="2400" dirty="0" err="1">
                          <a:solidFill>
                            <a:sysClr val="windowText" lastClr="000000"/>
                          </a:solidFill>
                        </a:rPr>
                        <a:t>low</a:t>
                      </a:r>
                      <a:endParaRPr lang="tr-TR"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754196921"/>
                  </a:ext>
                </a:extLst>
              </a:tr>
              <a:tr h="706239">
                <a:tc>
                  <a:txBody>
                    <a:bodyPr/>
                    <a:lstStyle/>
                    <a:p>
                      <a:r>
                        <a:rPr lang="tr-TR" sz="2400" b="1" dirty="0" err="1">
                          <a:solidFill>
                            <a:sysClr val="windowText" lastClr="000000"/>
                          </a:solidFill>
                        </a:rPr>
                        <a:t>Basal</a:t>
                      </a:r>
                      <a:r>
                        <a:rPr lang="tr-TR" sz="2400" b="1" dirty="0">
                          <a:solidFill>
                            <a:sysClr val="windowText" lastClr="000000"/>
                          </a:solidFill>
                        </a:rPr>
                        <a:t>/</a:t>
                      </a:r>
                      <a:r>
                        <a:rPr lang="tr-TR" sz="2400" b="1" dirty="0" err="1">
                          <a:solidFill>
                            <a:sysClr val="windowText" lastClr="000000"/>
                          </a:solidFill>
                        </a:rPr>
                        <a:t>Parabasal</a:t>
                      </a:r>
                      <a:r>
                        <a:rPr lang="tr-TR" sz="2400" b="1" dirty="0">
                          <a:solidFill>
                            <a:sysClr val="windowText" lastClr="000000"/>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tr-TR" sz="2400" dirty="0">
                          <a:solidFill>
                            <a:sysClr val="windowText" lastClr="000000"/>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tr-TR" sz="2400" dirty="0">
                          <a:solidFill>
                            <a:sysClr val="windowText" lastClr="000000"/>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tr-TR" sz="2400" dirty="0">
                          <a:solidFill>
                            <a:sysClr val="windowText" lastClr="00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tr-TR" sz="2400" dirty="0">
                          <a:solidFill>
                            <a:sysClr val="windowText" lastClr="00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tr-TR" sz="2400" dirty="0">
                          <a:solidFill>
                            <a:sysClr val="windowText" lastClr="000000"/>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tr-TR" sz="2400" dirty="0">
                          <a:solidFill>
                            <a:sysClr val="windowText" lastClr="000000"/>
                          </a:solidFill>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tr-TR" sz="2400" dirty="0" err="1">
                          <a:solidFill>
                            <a:sysClr val="windowText" lastClr="000000"/>
                          </a:solidFill>
                        </a:rPr>
                        <a:t>Low</a:t>
                      </a:r>
                      <a:endParaRPr lang="tr-TR"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349307655"/>
                  </a:ext>
                </a:extLst>
              </a:tr>
              <a:tr h="706239">
                <a:tc>
                  <a:txBody>
                    <a:bodyPr/>
                    <a:lstStyle/>
                    <a:p>
                      <a:r>
                        <a:rPr lang="tr-TR" sz="2400" b="1" dirty="0" err="1">
                          <a:solidFill>
                            <a:sysClr val="windowText" lastClr="000000"/>
                          </a:solidFill>
                        </a:rPr>
                        <a:t>Eritrocyte</a:t>
                      </a:r>
                      <a:r>
                        <a:rPr lang="tr-TR" sz="2400" b="1" dirty="0">
                          <a:solidFill>
                            <a:sysClr val="windowText" lastClr="000000"/>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tr-TR" sz="2400" dirty="0">
                          <a:solidFill>
                            <a:sysClr val="windowText" lastClr="00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tr-TR" sz="2400" dirty="0">
                          <a:solidFill>
                            <a:sysClr val="windowText" lastClr="00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tr-TR" sz="2400" dirty="0">
                          <a:solidFill>
                            <a:sysClr val="windowText" lastClr="00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tr-TR" sz="2400" dirty="0">
                          <a:solidFill>
                            <a:sysClr val="windowText" lastClr="00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tr-TR" sz="2400" dirty="0">
                          <a:solidFill>
                            <a:sysClr val="windowText" lastClr="00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tr-TR" sz="2400" dirty="0">
                          <a:solidFill>
                            <a:sysClr val="windowText" lastClr="00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tr-TR" sz="2400" dirty="0">
                          <a:solidFill>
                            <a:sysClr val="windowText" lastClr="00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34746043"/>
                  </a:ext>
                </a:extLst>
              </a:tr>
              <a:tr h="706239">
                <a:tc>
                  <a:txBody>
                    <a:bodyPr/>
                    <a:lstStyle/>
                    <a:p>
                      <a:r>
                        <a:rPr lang="tr-TR" sz="2400" b="1" dirty="0" err="1">
                          <a:solidFill>
                            <a:sysClr val="windowText" lastClr="000000"/>
                          </a:solidFill>
                        </a:rPr>
                        <a:t>Leukocyte</a:t>
                      </a:r>
                      <a:r>
                        <a:rPr lang="tr-TR" sz="2400" b="1" dirty="0">
                          <a:solidFill>
                            <a:sysClr val="windowText" lastClr="000000"/>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tr-TR" sz="2400" dirty="0">
                          <a:solidFill>
                            <a:sysClr val="windowText" lastClr="00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tr-TR" sz="2400" dirty="0">
                          <a:solidFill>
                            <a:sysClr val="windowText" lastClr="00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tr-TR" sz="2400" dirty="0">
                          <a:solidFill>
                            <a:sysClr val="windowText" lastClr="00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tr-TR" sz="2400" dirty="0">
                          <a:solidFill>
                            <a:sysClr val="windowText" lastClr="00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tr-TR" sz="2400" dirty="0">
                          <a:solidFill>
                            <a:sysClr val="windowText" lastClr="00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tr-TR" sz="2400" dirty="0">
                          <a:solidFill>
                            <a:sysClr val="windowText" lastClr="00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tr-TR" sz="2400" dirty="0">
                          <a:solidFill>
                            <a:sysClr val="windowText" lastClr="00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183889734"/>
                  </a:ext>
                </a:extLst>
              </a:tr>
            </a:tbl>
          </a:graphicData>
        </a:graphic>
      </p:graphicFrame>
    </p:spTree>
    <p:extLst>
      <p:ext uri="{BB962C8B-B14F-4D97-AF65-F5344CB8AC3E}">
        <p14:creationId xmlns:p14="http://schemas.microsoft.com/office/powerpoint/2010/main" val="88510382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2 İçerik Yer Tutucusu">
            <a:extLst>
              <a:ext uri="{FF2B5EF4-FFF2-40B4-BE49-F238E27FC236}">
                <a16:creationId xmlns:a16="http://schemas.microsoft.com/office/drawing/2014/main" id="{1D70DC26-3412-4EC2-A8F0-A90633B23F61}"/>
              </a:ext>
            </a:extLst>
          </p:cNvPr>
          <p:cNvSpPr>
            <a:spLocks noGrp="1" noChangeArrowheads="1"/>
          </p:cNvSpPr>
          <p:nvPr>
            <p:ph idx="1"/>
          </p:nvPr>
        </p:nvSpPr>
        <p:spPr>
          <a:xfrm>
            <a:off x="2135189" y="1600201"/>
            <a:ext cx="7519799" cy="4525963"/>
          </a:xfrm>
        </p:spPr>
        <p:txBody>
          <a:bodyPr/>
          <a:lstStyle/>
          <a:p>
            <a:pPr eaLnBrk="1" hangingPunct="1">
              <a:buFontTx/>
              <a:buNone/>
            </a:pPr>
            <a:r>
              <a:rPr lang="tr-TR" altLang="tr-TR" b="1" dirty="0"/>
              <a:t>    </a:t>
            </a:r>
            <a:r>
              <a:rPr lang="tr-TR" altLang="tr-TR" b="1" dirty="0" err="1"/>
              <a:t>Anestrus</a:t>
            </a:r>
            <a:endParaRPr lang="tr-TR" altLang="tr-TR" b="1" dirty="0"/>
          </a:p>
          <a:p>
            <a:pPr algn="just" eaLnBrk="1" hangingPunct="1"/>
            <a:r>
              <a:rPr lang="tr-TR" altLang="tr-TR" dirty="0" err="1"/>
              <a:t>Sexual</a:t>
            </a:r>
            <a:r>
              <a:rPr lang="tr-TR" altLang="tr-TR" dirty="0"/>
              <a:t> </a:t>
            </a:r>
            <a:r>
              <a:rPr lang="tr-TR" altLang="tr-TR" dirty="0" err="1"/>
              <a:t>resting</a:t>
            </a:r>
            <a:r>
              <a:rPr lang="tr-TR" altLang="tr-TR" dirty="0"/>
              <a:t> </a:t>
            </a:r>
            <a:r>
              <a:rPr lang="tr-TR" altLang="tr-TR" dirty="0" err="1"/>
              <a:t>priod</a:t>
            </a:r>
            <a:r>
              <a:rPr lang="tr-TR" altLang="tr-TR" dirty="0"/>
              <a:t>.</a:t>
            </a:r>
          </a:p>
          <a:p>
            <a:pPr algn="just" eaLnBrk="1" hangingPunct="1"/>
            <a:r>
              <a:rPr lang="tr-TR" altLang="tr-TR" dirty="0" err="1"/>
              <a:t>Anestrus</a:t>
            </a:r>
            <a:r>
              <a:rPr lang="tr-TR" altLang="tr-TR" dirty="0"/>
              <a:t> </a:t>
            </a:r>
            <a:r>
              <a:rPr lang="tr-TR" altLang="tr-TR" dirty="0" err="1"/>
              <a:t>period</a:t>
            </a:r>
            <a:r>
              <a:rPr lang="tr-TR" altLang="tr-TR" dirty="0"/>
              <a:t> is a </a:t>
            </a:r>
            <a:r>
              <a:rPr lang="tr-TR" altLang="tr-TR" dirty="0" err="1"/>
              <a:t>physiologic</a:t>
            </a:r>
            <a:r>
              <a:rPr lang="tr-TR" altLang="tr-TR" dirty="0"/>
              <a:t> </a:t>
            </a:r>
            <a:r>
              <a:rPr lang="tr-TR" altLang="tr-TR" dirty="0" err="1"/>
              <a:t>stage</a:t>
            </a:r>
            <a:r>
              <a:rPr lang="tr-TR" altLang="tr-TR" dirty="0"/>
              <a:t> of a </a:t>
            </a:r>
            <a:r>
              <a:rPr lang="tr-TR" altLang="tr-TR" dirty="0" err="1"/>
              <a:t>healty</a:t>
            </a:r>
            <a:r>
              <a:rPr lang="tr-TR" altLang="tr-TR" dirty="0"/>
              <a:t> </a:t>
            </a:r>
            <a:r>
              <a:rPr lang="tr-TR" altLang="tr-TR" dirty="0" err="1"/>
              <a:t>cycle</a:t>
            </a:r>
            <a:endParaRPr lang="tr-TR" altLang="tr-TR" dirty="0"/>
          </a:p>
          <a:p>
            <a:pPr algn="just" eaLnBrk="1" hangingPunct="1"/>
            <a:r>
              <a:rPr lang="tr-TR" altLang="tr-TR" dirty="0" err="1"/>
              <a:t>Lasts</a:t>
            </a:r>
            <a:r>
              <a:rPr lang="tr-TR" altLang="tr-TR" dirty="0"/>
              <a:t> </a:t>
            </a:r>
            <a:r>
              <a:rPr lang="tr-TR" altLang="tr-TR" dirty="0" err="1"/>
              <a:t>approximately</a:t>
            </a:r>
            <a:r>
              <a:rPr lang="tr-TR" altLang="tr-TR" dirty="0"/>
              <a:t> 120 </a:t>
            </a:r>
            <a:r>
              <a:rPr lang="tr-TR" altLang="tr-TR" dirty="0" err="1"/>
              <a:t>days</a:t>
            </a:r>
            <a:endParaRPr lang="tr-TR" alt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F157246B-442B-4987-BB93-682D07D5DA61}"/>
              </a:ext>
            </a:extLst>
          </p:cNvPr>
          <p:cNvPicPr>
            <a:picLocks noChangeAspect="1"/>
          </p:cNvPicPr>
          <p:nvPr/>
        </p:nvPicPr>
        <p:blipFill>
          <a:blip r:embed="rId2"/>
          <a:stretch>
            <a:fillRect/>
          </a:stretch>
        </p:blipFill>
        <p:spPr>
          <a:xfrm>
            <a:off x="14260" y="986589"/>
            <a:ext cx="12177740" cy="5871411"/>
          </a:xfrm>
          <a:prstGeom prst="rect">
            <a:avLst/>
          </a:prstGeom>
        </p:spPr>
      </p:pic>
    </p:spTree>
    <p:extLst>
      <p:ext uri="{BB962C8B-B14F-4D97-AF65-F5344CB8AC3E}">
        <p14:creationId xmlns:p14="http://schemas.microsoft.com/office/powerpoint/2010/main" val="2327564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2 İçerik Yer Tutucusu">
            <a:extLst>
              <a:ext uri="{FF2B5EF4-FFF2-40B4-BE49-F238E27FC236}">
                <a16:creationId xmlns:a16="http://schemas.microsoft.com/office/drawing/2014/main" id="{B64C3885-911A-48A5-924E-539DAB8B869B}"/>
              </a:ext>
            </a:extLst>
          </p:cNvPr>
          <p:cNvSpPr>
            <a:spLocks noGrp="1" noChangeArrowheads="1"/>
          </p:cNvSpPr>
          <p:nvPr>
            <p:ph idx="1"/>
          </p:nvPr>
        </p:nvSpPr>
        <p:spPr>
          <a:xfrm>
            <a:off x="838200" y="1690688"/>
            <a:ext cx="8690811" cy="4525963"/>
          </a:xfrm>
        </p:spPr>
        <p:txBody>
          <a:bodyPr/>
          <a:lstStyle/>
          <a:p>
            <a:pPr algn="just" eaLnBrk="1" hangingPunct="1">
              <a:buFontTx/>
              <a:buNone/>
            </a:pPr>
            <a:r>
              <a:rPr lang="tr-TR" altLang="tr-TR" dirty="0"/>
              <a:t> </a:t>
            </a:r>
            <a:r>
              <a:rPr lang="tr-TR" altLang="tr-TR" dirty="0" err="1"/>
              <a:t>Duration</a:t>
            </a:r>
            <a:r>
              <a:rPr lang="tr-TR" altLang="tr-TR" dirty="0"/>
              <a:t> of a </a:t>
            </a:r>
            <a:r>
              <a:rPr lang="tr-TR" altLang="tr-TR" dirty="0" err="1"/>
              <a:t>sexual</a:t>
            </a:r>
            <a:r>
              <a:rPr lang="tr-TR" altLang="tr-TR" dirty="0"/>
              <a:t> </a:t>
            </a:r>
            <a:r>
              <a:rPr lang="tr-TR" altLang="tr-TR" dirty="0" err="1"/>
              <a:t>cycle</a:t>
            </a:r>
            <a:r>
              <a:rPr lang="tr-TR" altLang="tr-TR" dirty="0"/>
              <a:t> in </a:t>
            </a:r>
            <a:r>
              <a:rPr lang="tr-TR" altLang="tr-TR" dirty="0" err="1"/>
              <a:t>bitches</a:t>
            </a:r>
            <a:r>
              <a:rPr lang="tr-TR" altLang="tr-TR" dirty="0"/>
              <a:t> is </a:t>
            </a:r>
            <a:r>
              <a:rPr lang="tr-TR" altLang="tr-TR" dirty="0" err="1"/>
              <a:t>approximately</a:t>
            </a:r>
            <a:r>
              <a:rPr lang="tr-TR" altLang="tr-TR" dirty="0"/>
              <a:t> 6-7 </a:t>
            </a:r>
            <a:r>
              <a:rPr lang="tr-TR" altLang="tr-TR" dirty="0" err="1"/>
              <a:t>months</a:t>
            </a:r>
            <a:r>
              <a:rPr lang="tr-TR" altLang="tr-TR" dirty="0"/>
              <a:t>.</a:t>
            </a:r>
          </a:p>
          <a:p>
            <a:pPr algn="just" eaLnBrk="1" hangingPunct="1">
              <a:buFontTx/>
              <a:buNone/>
            </a:pPr>
            <a:endParaRPr lang="tr-TR" altLang="tr-TR" dirty="0"/>
          </a:p>
          <a:p>
            <a:pPr algn="just" eaLnBrk="1" hangingPunct="1"/>
            <a:r>
              <a:rPr lang="tr-TR" altLang="tr-TR" dirty="0" err="1"/>
              <a:t>Proestrus</a:t>
            </a:r>
            <a:r>
              <a:rPr lang="tr-TR" altLang="tr-TR" dirty="0"/>
              <a:t>      (3-27 → 9 </a:t>
            </a:r>
            <a:r>
              <a:rPr lang="tr-TR" altLang="tr-TR" dirty="0" err="1"/>
              <a:t>days</a:t>
            </a:r>
            <a:r>
              <a:rPr lang="tr-TR" altLang="tr-TR" dirty="0"/>
              <a:t>)</a:t>
            </a:r>
          </a:p>
          <a:p>
            <a:pPr algn="just" eaLnBrk="1" hangingPunct="1"/>
            <a:r>
              <a:rPr lang="tr-TR" altLang="tr-TR" dirty="0" err="1"/>
              <a:t>Estrus</a:t>
            </a:r>
            <a:r>
              <a:rPr lang="tr-TR" altLang="tr-TR" dirty="0"/>
              <a:t>           (6-24 → 9 </a:t>
            </a:r>
            <a:r>
              <a:rPr lang="tr-TR" altLang="tr-TR" dirty="0" err="1"/>
              <a:t>days</a:t>
            </a:r>
            <a:r>
              <a:rPr lang="tr-TR" altLang="tr-TR" dirty="0"/>
              <a:t>)</a:t>
            </a:r>
          </a:p>
          <a:p>
            <a:pPr algn="just" eaLnBrk="1" hangingPunct="1"/>
            <a:r>
              <a:rPr lang="tr-TR" altLang="tr-TR" dirty="0" err="1"/>
              <a:t>Diestrus</a:t>
            </a:r>
            <a:r>
              <a:rPr lang="tr-TR" altLang="tr-TR" dirty="0"/>
              <a:t>        (50-80 → 65 </a:t>
            </a:r>
            <a:r>
              <a:rPr lang="tr-TR" altLang="tr-TR" dirty="0" err="1"/>
              <a:t>days</a:t>
            </a:r>
            <a:r>
              <a:rPr lang="tr-TR" altLang="tr-TR" dirty="0"/>
              <a:t>)</a:t>
            </a:r>
          </a:p>
          <a:p>
            <a:pPr algn="just" eaLnBrk="1" hangingPunct="1"/>
            <a:r>
              <a:rPr lang="tr-TR" altLang="tr-TR" dirty="0" err="1"/>
              <a:t>Anestrus</a:t>
            </a:r>
            <a:r>
              <a:rPr lang="tr-TR" altLang="tr-TR" dirty="0"/>
              <a:t>       (80-240 → 120 </a:t>
            </a:r>
            <a:r>
              <a:rPr lang="tr-TR" altLang="tr-TR" dirty="0" err="1"/>
              <a:t>days</a:t>
            </a:r>
            <a:r>
              <a:rPr lang="tr-TR" altLang="tr-TR" dirty="0"/>
              <a:t>) </a:t>
            </a:r>
          </a:p>
          <a:p>
            <a:pPr algn="just" eaLnBrk="1" hangingPunct="1">
              <a:buFontTx/>
              <a:buNone/>
            </a:pPr>
            <a:endParaRPr lang="tr-TR" alt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Başlık">
            <a:extLst>
              <a:ext uri="{FF2B5EF4-FFF2-40B4-BE49-F238E27FC236}">
                <a16:creationId xmlns:a16="http://schemas.microsoft.com/office/drawing/2014/main" id="{AB14139B-EB6F-415D-845C-BEB56E1DC4C0}"/>
              </a:ext>
            </a:extLst>
          </p:cNvPr>
          <p:cNvSpPr>
            <a:spLocks noGrp="1" noChangeArrowheads="1"/>
          </p:cNvSpPr>
          <p:nvPr>
            <p:ph type="title"/>
          </p:nvPr>
        </p:nvSpPr>
        <p:spPr/>
        <p:txBody>
          <a:bodyPr/>
          <a:lstStyle/>
          <a:p>
            <a:pPr eaLnBrk="1" hangingPunct="1"/>
            <a:r>
              <a:rPr lang="tr-TR" altLang="tr-TR" b="1" dirty="0" err="1"/>
              <a:t>Reproductive</a:t>
            </a:r>
            <a:r>
              <a:rPr lang="tr-TR" altLang="tr-TR" b="1" dirty="0"/>
              <a:t> </a:t>
            </a:r>
            <a:r>
              <a:rPr lang="tr-TR" altLang="tr-TR" b="1" dirty="0" err="1"/>
              <a:t>cycle</a:t>
            </a:r>
            <a:r>
              <a:rPr lang="tr-TR" altLang="tr-TR" b="1" dirty="0"/>
              <a:t> of </a:t>
            </a:r>
            <a:r>
              <a:rPr lang="tr-TR" altLang="tr-TR" b="1" dirty="0" err="1"/>
              <a:t>Bitches</a:t>
            </a:r>
            <a:endParaRPr lang="tr-TR" altLang="tr-TR" dirty="0"/>
          </a:p>
        </p:txBody>
      </p:sp>
      <p:sp>
        <p:nvSpPr>
          <p:cNvPr id="4" name="Metin Yer Tutucusu 2">
            <a:extLst>
              <a:ext uri="{FF2B5EF4-FFF2-40B4-BE49-F238E27FC236}">
                <a16:creationId xmlns:a16="http://schemas.microsoft.com/office/drawing/2014/main" id="{8FA074D8-6444-4D8B-889E-78A6240148A0}"/>
              </a:ext>
            </a:extLst>
          </p:cNvPr>
          <p:cNvSpPr txBox="1">
            <a:spLocks/>
          </p:cNvSpPr>
          <p:nvPr/>
        </p:nvSpPr>
        <p:spPr>
          <a:xfrm>
            <a:off x="838200" y="1690688"/>
            <a:ext cx="10464800" cy="4802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buClr>
                <a:schemeClr val="tx1">
                  <a:lumMod val="85000"/>
                  <a:lumOff val="15000"/>
                </a:schemeClr>
              </a:buClr>
              <a:buFont typeface="Arial" panose="020B0604020202020204" pitchFamily="34" charset="0"/>
              <a:buNone/>
              <a:defRPr/>
            </a:pPr>
            <a:r>
              <a:rPr lang="tr-TR" altLang="tr-TR" b="1" dirty="0" err="1"/>
              <a:t>Proestrus</a:t>
            </a:r>
            <a:endParaRPr lang="tr-TR" altLang="tr-TR" b="1" dirty="0"/>
          </a:p>
          <a:p>
            <a:pPr marL="182880" indent="-182880" algn="just">
              <a:buClr>
                <a:schemeClr val="tx1">
                  <a:lumMod val="85000"/>
                  <a:lumOff val="15000"/>
                </a:schemeClr>
              </a:buClr>
              <a:defRPr/>
            </a:pPr>
            <a:r>
              <a:rPr lang="tr-TR" altLang="tr-TR" sz="3200" dirty="0"/>
              <a:t> </a:t>
            </a:r>
            <a:r>
              <a:rPr lang="tr-TR" altLang="tr-TR" sz="3200" b="1" dirty="0" err="1"/>
              <a:t>Serosanguineous</a:t>
            </a:r>
            <a:r>
              <a:rPr lang="tr-TR" altLang="tr-TR" sz="3200" b="1" dirty="0"/>
              <a:t> </a:t>
            </a:r>
            <a:r>
              <a:rPr lang="tr-TR" altLang="tr-TR" sz="3200" b="1" dirty="0" err="1"/>
              <a:t>discharge</a:t>
            </a:r>
            <a:r>
              <a:rPr lang="tr-TR" altLang="tr-TR" sz="3200" b="1" dirty="0"/>
              <a:t> - </a:t>
            </a:r>
            <a:r>
              <a:rPr lang="tr-TR" altLang="tr-TR" sz="3200" dirty="0" err="1"/>
              <a:t>Vaginal</a:t>
            </a:r>
            <a:r>
              <a:rPr lang="tr-TR" altLang="tr-TR" sz="3200" b="1" dirty="0"/>
              <a:t> </a:t>
            </a:r>
            <a:r>
              <a:rPr lang="tr-TR" altLang="tr-TR" sz="3200" b="1" dirty="0" err="1"/>
              <a:t>bleeding</a:t>
            </a:r>
            <a:r>
              <a:rPr lang="tr-TR" altLang="tr-TR" sz="3200" b="1" dirty="0"/>
              <a:t>  -</a:t>
            </a:r>
          </a:p>
          <a:p>
            <a:pPr marL="640080" lvl="1" indent="-182880" algn="just">
              <a:buClr>
                <a:schemeClr val="tx1">
                  <a:lumMod val="85000"/>
                  <a:lumOff val="15000"/>
                </a:schemeClr>
              </a:buClr>
              <a:defRPr/>
            </a:pPr>
            <a:r>
              <a:rPr lang="tr-TR" altLang="tr-TR" sz="2800" dirty="0"/>
              <a:t> </a:t>
            </a:r>
            <a:r>
              <a:rPr lang="tr-TR" altLang="tr-TR" dirty="0"/>
              <a:t>(</a:t>
            </a:r>
            <a:r>
              <a:rPr lang="tr-TR" altLang="tr-TR" dirty="0" err="1"/>
              <a:t>endometrial</a:t>
            </a:r>
            <a:r>
              <a:rPr lang="tr-TR" altLang="tr-TR" dirty="0"/>
              <a:t> </a:t>
            </a:r>
            <a:r>
              <a:rPr lang="tr-TR" altLang="tr-TR" dirty="0" err="1"/>
              <a:t>diapedes</a:t>
            </a:r>
            <a:r>
              <a:rPr lang="tr-TR" altLang="tr-TR" dirty="0"/>
              <a:t> ve </a:t>
            </a:r>
            <a:r>
              <a:rPr lang="tr-TR" altLang="tr-TR" dirty="0" err="1"/>
              <a:t>subepitelial</a:t>
            </a:r>
            <a:r>
              <a:rPr lang="tr-TR" altLang="tr-TR" dirty="0"/>
              <a:t> </a:t>
            </a:r>
            <a:r>
              <a:rPr lang="tr-TR" altLang="tr-TR" dirty="0" err="1"/>
              <a:t>capillar</a:t>
            </a:r>
            <a:r>
              <a:rPr lang="tr-TR" altLang="tr-TR" dirty="0"/>
              <a:t> </a:t>
            </a:r>
            <a:r>
              <a:rPr lang="tr-TR" altLang="tr-TR" dirty="0" err="1"/>
              <a:t>rupturs</a:t>
            </a:r>
            <a:r>
              <a:rPr lang="tr-TR" altLang="tr-TR" dirty="0"/>
              <a:t>)</a:t>
            </a:r>
          </a:p>
          <a:p>
            <a:pPr marL="182880" indent="-182880" algn="just">
              <a:buClr>
                <a:schemeClr val="tx1">
                  <a:lumMod val="85000"/>
                  <a:lumOff val="15000"/>
                </a:schemeClr>
              </a:buClr>
              <a:defRPr/>
            </a:pPr>
            <a:r>
              <a:rPr lang="tr-TR" altLang="tr-TR" sz="3200" b="1" dirty="0" err="1"/>
              <a:t>Bitch</a:t>
            </a:r>
            <a:r>
              <a:rPr lang="tr-TR" altLang="tr-TR" sz="3200" b="1" dirty="0"/>
              <a:t> can </a:t>
            </a:r>
            <a:r>
              <a:rPr lang="tr-TR" altLang="tr-TR" sz="3200" b="1" dirty="0" err="1"/>
              <a:t>show</a:t>
            </a:r>
            <a:r>
              <a:rPr lang="tr-TR" altLang="tr-TR" sz="3200" b="1" dirty="0"/>
              <a:t> </a:t>
            </a:r>
            <a:r>
              <a:rPr lang="tr-TR" altLang="tr-TR" sz="3200" b="1" dirty="0" err="1"/>
              <a:t>aggression</a:t>
            </a:r>
            <a:r>
              <a:rPr lang="tr-TR" altLang="tr-TR" sz="3200" b="1" dirty="0"/>
              <a:t> </a:t>
            </a:r>
            <a:r>
              <a:rPr lang="tr-TR" altLang="tr-TR" sz="3200" b="1" dirty="0" err="1"/>
              <a:t>to</a:t>
            </a:r>
            <a:r>
              <a:rPr lang="tr-TR" altLang="tr-TR" sz="3200" b="1" dirty="0"/>
              <a:t> </a:t>
            </a:r>
            <a:r>
              <a:rPr lang="tr-TR" altLang="tr-TR" sz="3200" b="1" dirty="0" err="1"/>
              <a:t>the</a:t>
            </a:r>
            <a:r>
              <a:rPr lang="tr-TR" altLang="tr-TR" sz="3200" b="1" dirty="0"/>
              <a:t> </a:t>
            </a:r>
            <a:r>
              <a:rPr lang="tr-TR" altLang="tr-TR" sz="3200" b="1" dirty="0" err="1"/>
              <a:t>male</a:t>
            </a:r>
            <a:endParaRPr lang="tr-TR" altLang="tr-TR" sz="3200" b="1" dirty="0"/>
          </a:p>
          <a:p>
            <a:pPr marL="182880" indent="-182880" algn="just">
              <a:buClr>
                <a:schemeClr val="tx1">
                  <a:lumMod val="85000"/>
                  <a:lumOff val="15000"/>
                </a:schemeClr>
              </a:buClr>
              <a:defRPr/>
            </a:pPr>
            <a:r>
              <a:rPr lang="tr-TR" altLang="tr-TR" sz="3200" b="1" dirty="0" err="1"/>
              <a:t>Weak</a:t>
            </a:r>
            <a:r>
              <a:rPr lang="tr-TR" altLang="tr-TR" sz="3200" b="1" dirty="0"/>
              <a:t> </a:t>
            </a:r>
            <a:r>
              <a:rPr lang="tr-TR" altLang="tr-TR" sz="3200" b="1" dirty="0" err="1"/>
              <a:t>sexual</a:t>
            </a:r>
            <a:r>
              <a:rPr lang="tr-TR" altLang="tr-TR" sz="3200" b="1" dirty="0"/>
              <a:t> </a:t>
            </a:r>
            <a:r>
              <a:rPr lang="tr-TR" altLang="tr-TR" sz="3200" b="1" dirty="0" err="1"/>
              <a:t>behavior</a:t>
            </a:r>
            <a:endParaRPr lang="tr-TR" altLang="tr-TR" sz="3200" b="1" dirty="0"/>
          </a:p>
          <a:p>
            <a:pPr marL="670575" lvl="1" indent="-182880" algn="just">
              <a:buClr>
                <a:schemeClr val="tx1">
                  <a:lumMod val="85000"/>
                  <a:lumOff val="15000"/>
                </a:schemeClr>
              </a:buClr>
              <a:defRPr/>
            </a:pPr>
            <a:r>
              <a:rPr lang="tr-TR" altLang="tr-TR" sz="2773" b="1" dirty="0"/>
              <a:t> </a:t>
            </a:r>
            <a:r>
              <a:rPr lang="tr-TR" altLang="tr-TR" sz="2773" b="1" dirty="0" err="1"/>
              <a:t>Stretching</a:t>
            </a:r>
            <a:r>
              <a:rPr lang="tr-TR" altLang="tr-TR" sz="2773" b="1" dirty="0"/>
              <a:t> </a:t>
            </a:r>
            <a:r>
              <a:rPr lang="tr-TR" altLang="tr-TR" sz="2773" b="1" dirty="0" err="1"/>
              <a:t>the</a:t>
            </a:r>
            <a:r>
              <a:rPr lang="tr-TR" altLang="tr-TR" sz="2773" b="1" dirty="0"/>
              <a:t> vulva</a:t>
            </a:r>
          </a:p>
          <a:p>
            <a:pPr marL="670575" lvl="1" indent="-182880" algn="just">
              <a:buClr>
                <a:schemeClr val="tx1">
                  <a:lumMod val="85000"/>
                  <a:lumOff val="15000"/>
                </a:schemeClr>
              </a:buClr>
              <a:defRPr/>
            </a:pPr>
            <a:r>
              <a:rPr lang="tr-TR" altLang="tr-TR" sz="2773" b="1" dirty="0"/>
              <a:t> </a:t>
            </a:r>
            <a:r>
              <a:rPr lang="tr-TR" altLang="tr-TR" sz="2773" b="1" dirty="0" err="1"/>
              <a:t>Making</a:t>
            </a:r>
            <a:r>
              <a:rPr lang="tr-TR" altLang="tr-TR" sz="2773" b="1" dirty="0"/>
              <a:t> it </a:t>
            </a:r>
            <a:r>
              <a:rPr lang="tr-TR" altLang="tr-TR" sz="2773" b="1" dirty="0" err="1"/>
              <a:t>observable</a:t>
            </a:r>
            <a:endParaRPr lang="tr-TR" altLang="tr-TR" sz="2773" dirty="0"/>
          </a:p>
          <a:p>
            <a:pPr marL="182880" indent="-182880" algn="just">
              <a:buClr>
                <a:schemeClr val="tx1">
                  <a:lumMod val="85000"/>
                  <a:lumOff val="15000"/>
                </a:schemeClr>
              </a:buClr>
              <a:defRPr/>
            </a:pPr>
            <a:r>
              <a:rPr lang="tr-TR" altLang="tr-TR" sz="3200" dirty="0"/>
              <a:t> Vulva </a:t>
            </a:r>
            <a:r>
              <a:rPr lang="tr-TR" altLang="tr-TR" sz="3200" dirty="0" err="1"/>
              <a:t>and</a:t>
            </a:r>
            <a:r>
              <a:rPr lang="tr-TR" altLang="tr-TR" sz="3200" dirty="0"/>
              <a:t> </a:t>
            </a:r>
            <a:r>
              <a:rPr lang="tr-TR" altLang="tr-TR" sz="3200" dirty="0" err="1"/>
              <a:t>vagina</a:t>
            </a:r>
            <a:r>
              <a:rPr lang="tr-TR" altLang="tr-TR" sz="3200" dirty="0"/>
              <a:t> </a:t>
            </a:r>
            <a:r>
              <a:rPr lang="tr-TR" altLang="tr-TR" sz="3200" dirty="0" err="1"/>
              <a:t>have</a:t>
            </a:r>
            <a:r>
              <a:rPr lang="tr-TR" altLang="tr-TR" sz="3200" dirty="0"/>
              <a:t> </a:t>
            </a:r>
            <a:r>
              <a:rPr lang="tr-TR" altLang="tr-TR" sz="3200" b="1" dirty="0" err="1"/>
              <a:t>hyperemia</a:t>
            </a:r>
            <a:r>
              <a:rPr lang="tr-TR" altLang="tr-TR" sz="3200" b="1" dirty="0"/>
              <a:t> </a:t>
            </a:r>
            <a:r>
              <a:rPr lang="tr-TR" altLang="tr-TR" sz="3200" b="1" dirty="0" err="1"/>
              <a:t>and</a:t>
            </a:r>
            <a:r>
              <a:rPr lang="tr-TR" altLang="tr-TR" sz="3200" b="1" dirty="0"/>
              <a:t> </a:t>
            </a:r>
            <a:r>
              <a:rPr lang="tr-TR" altLang="tr-TR" sz="3200" b="1" dirty="0" err="1"/>
              <a:t>edema</a:t>
            </a:r>
            <a:r>
              <a:rPr lang="tr-TR" altLang="tr-TR" sz="3200" b="1" dirty="0"/>
              <a:t> </a:t>
            </a:r>
          </a:p>
          <a:p>
            <a:pPr marL="182880" indent="-182880" algn="just">
              <a:buClr>
                <a:schemeClr val="tx1">
                  <a:lumMod val="85000"/>
                  <a:lumOff val="15000"/>
                </a:schemeClr>
              </a:buClr>
              <a:defRPr/>
            </a:pPr>
            <a:r>
              <a:rPr lang="tr-TR" altLang="tr-TR" sz="3200" dirty="0" err="1"/>
              <a:t>Vaginal</a:t>
            </a:r>
            <a:r>
              <a:rPr lang="tr-TR" altLang="tr-TR" sz="3200" dirty="0"/>
              <a:t> </a:t>
            </a:r>
            <a:r>
              <a:rPr lang="tr-TR" altLang="tr-TR" sz="3200" dirty="0" err="1"/>
              <a:t>mucosa</a:t>
            </a:r>
            <a:r>
              <a:rPr lang="tr-TR" altLang="tr-TR" sz="3200" dirty="0"/>
              <a:t> has </a:t>
            </a:r>
            <a:r>
              <a:rPr lang="tr-TR" altLang="tr-TR" sz="3200" b="1" dirty="0" err="1"/>
              <a:t>cobblestone</a:t>
            </a:r>
            <a:r>
              <a:rPr lang="tr-TR" altLang="tr-TR" sz="3200" dirty="0"/>
              <a:t> </a:t>
            </a:r>
            <a:r>
              <a:rPr lang="tr-TR" altLang="tr-TR" sz="3200" dirty="0" err="1"/>
              <a:t>appearance</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ndoskopi.png" descr="endoskopi.png">
            <a:extLst>
              <a:ext uri="{FF2B5EF4-FFF2-40B4-BE49-F238E27FC236}">
                <a16:creationId xmlns:a16="http://schemas.microsoft.com/office/drawing/2014/main" id="{2F16B047-2A2B-4FC2-BFCF-FDE3304B4585}"/>
              </a:ext>
            </a:extLst>
          </p:cNvPr>
          <p:cNvPicPr>
            <a:picLocks noChangeAspect="1"/>
          </p:cNvPicPr>
          <p:nvPr/>
        </p:nvPicPr>
        <p:blipFill>
          <a:blip r:embed="rId2"/>
          <a:srcRect r="75104"/>
          <a:stretch>
            <a:fillRect/>
          </a:stretch>
        </p:blipFill>
        <p:spPr>
          <a:xfrm>
            <a:off x="1218077" y="1278579"/>
            <a:ext cx="3137992" cy="3063875"/>
          </a:xfrm>
          <a:prstGeom prst="rect">
            <a:avLst/>
          </a:prstGeom>
          <a:ln w="12700">
            <a:miter lim="400000"/>
          </a:ln>
        </p:spPr>
      </p:pic>
      <p:pic>
        <p:nvPicPr>
          <p:cNvPr id="5" name="endoskopi.png" descr="endoskopi.png">
            <a:extLst>
              <a:ext uri="{FF2B5EF4-FFF2-40B4-BE49-F238E27FC236}">
                <a16:creationId xmlns:a16="http://schemas.microsoft.com/office/drawing/2014/main" id="{DAF5CF8F-E451-4A30-9627-DDDD7B4D3038}"/>
              </a:ext>
            </a:extLst>
          </p:cNvPr>
          <p:cNvPicPr>
            <a:picLocks noChangeAspect="1"/>
          </p:cNvPicPr>
          <p:nvPr/>
        </p:nvPicPr>
        <p:blipFill>
          <a:blip r:embed="rId2"/>
          <a:srcRect l="25131" r="50412"/>
          <a:stretch>
            <a:fillRect/>
          </a:stretch>
        </p:blipFill>
        <p:spPr>
          <a:xfrm>
            <a:off x="5112474" y="1422015"/>
            <a:ext cx="5165169" cy="5133614"/>
          </a:xfrm>
          <a:prstGeom prst="rect">
            <a:avLst/>
          </a:prstGeom>
          <a:ln w="12700">
            <a:miter lim="400000"/>
          </a:ln>
        </p:spPr>
      </p:pic>
    </p:spTree>
    <p:extLst>
      <p:ext uri="{BB962C8B-B14F-4D97-AF65-F5344CB8AC3E}">
        <p14:creationId xmlns:p14="http://schemas.microsoft.com/office/powerpoint/2010/main" val="2076452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Yer Tutucusu 2">
            <a:extLst>
              <a:ext uri="{FF2B5EF4-FFF2-40B4-BE49-F238E27FC236}">
                <a16:creationId xmlns:a16="http://schemas.microsoft.com/office/drawing/2014/main" id="{48BF5F3A-234C-4027-89D8-9A7A9888D8D9}"/>
              </a:ext>
            </a:extLst>
          </p:cNvPr>
          <p:cNvSpPr txBox="1">
            <a:spLocks/>
          </p:cNvSpPr>
          <p:nvPr/>
        </p:nvSpPr>
        <p:spPr>
          <a:xfrm>
            <a:off x="197183" y="1574466"/>
            <a:ext cx="11834395" cy="51632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buClr>
                <a:schemeClr val="tx1">
                  <a:lumMod val="85000"/>
                  <a:lumOff val="15000"/>
                </a:schemeClr>
              </a:buClr>
              <a:buFont typeface="Arial" panose="020B0604020202020204" pitchFamily="34" charset="0"/>
              <a:buNone/>
              <a:defRPr/>
            </a:pPr>
            <a:r>
              <a:rPr lang="tr-TR" altLang="tr-TR" b="1" dirty="0" err="1"/>
              <a:t>Estrus</a:t>
            </a:r>
            <a:endParaRPr lang="tr-TR" altLang="tr-TR" b="1" dirty="0"/>
          </a:p>
          <a:p>
            <a:pPr marL="182880" indent="-182880" algn="just">
              <a:buClr>
                <a:schemeClr val="tx1">
                  <a:lumMod val="85000"/>
                  <a:lumOff val="15000"/>
                </a:schemeClr>
              </a:buClr>
              <a:defRPr/>
            </a:pPr>
            <a:r>
              <a:rPr lang="tr-TR" altLang="tr-TR" sz="3200" dirty="0"/>
              <a:t> </a:t>
            </a:r>
            <a:r>
              <a:rPr lang="tr-TR" altLang="tr-TR" sz="3200" dirty="0" err="1"/>
              <a:t>Bloody</a:t>
            </a:r>
            <a:r>
              <a:rPr lang="tr-TR" altLang="tr-TR" sz="3200" dirty="0"/>
              <a:t> </a:t>
            </a:r>
            <a:r>
              <a:rPr lang="tr-TR" altLang="tr-TR" sz="3200" dirty="0" err="1"/>
              <a:t>discharge</a:t>
            </a:r>
            <a:r>
              <a:rPr lang="tr-TR" altLang="tr-TR" sz="3200" dirty="0"/>
              <a:t> </a:t>
            </a:r>
            <a:r>
              <a:rPr lang="tr-TR" altLang="tr-TR" sz="3200" dirty="0" err="1"/>
              <a:t>from</a:t>
            </a:r>
            <a:r>
              <a:rPr lang="tr-TR" altLang="tr-TR" sz="3200" dirty="0"/>
              <a:t> </a:t>
            </a:r>
            <a:r>
              <a:rPr lang="tr-TR" altLang="tr-TR" sz="3200" dirty="0" err="1"/>
              <a:t>vagina</a:t>
            </a:r>
            <a:r>
              <a:rPr lang="tr-TR" altLang="tr-TR" sz="3200" dirty="0"/>
              <a:t> (</a:t>
            </a:r>
            <a:r>
              <a:rPr lang="tr-TR" altLang="tr-TR" sz="3200" dirty="0" err="1"/>
              <a:t>Straw</a:t>
            </a:r>
            <a:r>
              <a:rPr lang="tr-TR" altLang="tr-TR" sz="3200" dirty="0"/>
              <a:t> </a:t>
            </a:r>
            <a:r>
              <a:rPr lang="tr-TR" altLang="tr-TR" sz="3200" dirty="0" err="1"/>
              <a:t>colored</a:t>
            </a:r>
            <a:r>
              <a:rPr lang="tr-TR" altLang="tr-TR" sz="3200" dirty="0"/>
              <a:t>)</a:t>
            </a:r>
          </a:p>
          <a:p>
            <a:pPr marL="182880" indent="-182880" algn="just">
              <a:buClr>
                <a:schemeClr val="tx1">
                  <a:lumMod val="85000"/>
                  <a:lumOff val="15000"/>
                </a:schemeClr>
              </a:buClr>
              <a:defRPr/>
            </a:pPr>
            <a:r>
              <a:rPr lang="tr-TR" altLang="tr-TR" sz="3200" b="1" dirty="0"/>
              <a:t> </a:t>
            </a:r>
            <a:r>
              <a:rPr lang="tr-TR" altLang="tr-TR" sz="3200" b="1" dirty="0" err="1"/>
              <a:t>Prominent</a:t>
            </a:r>
            <a:r>
              <a:rPr lang="tr-TR" altLang="tr-TR" sz="3200" b="1" dirty="0"/>
              <a:t> </a:t>
            </a:r>
            <a:r>
              <a:rPr lang="tr-TR" altLang="tr-TR" sz="3200" b="1" dirty="0" err="1"/>
              <a:t>sexual</a:t>
            </a:r>
            <a:r>
              <a:rPr lang="tr-TR" altLang="tr-TR" sz="3200" b="1" dirty="0"/>
              <a:t> </a:t>
            </a:r>
            <a:r>
              <a:rPr lang="tr-TR" altLang="tr-TR" sz="3200" b="1" dirty="0" err="1"/>
              <a:t>behaviors</a:t>
            </a:r>
            <a:endParaRPr lang="tr-TR" altLang="tr-TR" sz="3200" b="1" dirty="0"/>
          </a:p>
          <a:p>
            <a:pPr marL="670575" lvl="1" indent="-182880" algn="just">
              <a:buClr>
                <a:schemeClr val="tx1">
                  <a:lumMod val="85000"/>
                  <a:lumOff val="15000"/>
                </a:schemeClr>
              </a:buClr>
              <a:defRPr/>
            </a:pPr>
            <a:r>
              <a:rPr lang="tr-TR" altLang="tr-TR" sz="2773" b="1" dirty="0"/>
              <a:t> </a:t>
            </a:r>
            <a:r>
              <a:rPr lang="tr-TR" altLang="tr-TR" sz="2773" b="1" dirty="0" err="1"/>
              <a:t>Stretching</a:t>
            </a:r>
            <a:r>
              <a:rPr lang="tr-TR" altLang="tr-TR" sz="2773" b="1" dirty="0"/>
              <a:t> </a:t>
            </a:r>
            <a:r>
              <a:rPr lang="tr-TR" altLang="tr-TR" sz="2773" b="1" dirty="0" err="1"/>
              <a:t>the</a:t>
            </a:r>
            <a:r>
              <a:rPr lang="tr-TR" altLang="tr-TR" sz="2773" b="1" dirty="0"/>
              <a:t> vulva</a:t>
            </a:r>
          </a:p>
          <a:p>
            <a:pPr marL="670575" lvl="1" indent="-182880" algn="just">
              <a:buClr>
                <a:schemeClr val="tx1">
                  <a:lumMod val="85000"/>
                  <a:lumOff val="15000"/>
                </a:schemeClr>
              </a:buClr>
              <a:defRPr/>
            </a:pPr>
            <a:r>
              <a:rPr lang="tr-TR" altLang="tr-TR" sz="2773" b="1" dirty="0" err="1"/>
              <a:t>Deviation</a:t>
            </a:r>
            <a:r>
              <a:rPr lang="tr-TR" altLang="tr-TR" sz="2773" b="1" dirty="0"/>
              <a:t> of </a:t>
            </a:r>
            <a:r>
              <a:rPr lang="tr-TR" altLang="tr-TR" sz="2773" b="1" dirty="0" err="1"/>
              <a:t>the</a:t>
            </a:r>
            <a:r>
              <a:rPr lang="tr-TR" altLang="tr-TR" sz="2773" b="1" dirty="0"/>
              <a:t> </a:t>
            </a:r>
            <a:r>
              <a:rPr lang="tr-TR" altLang="tr-TR" sz="2773" b="1" dirty="0" err="1"/>
              <a:t>tail</a:t>
            </a:r>
            <a:r>
              <a:rPr lang="tr-TR" altLang="tr-TR" sz="2773" b="1" dirty="0"/>
              <a:t> </a:t>
            </a:r>
            <a:r>
              <a:rPr lang="tr-TR" altLang="tr-TR" sz="2773" b="1" dirty="0" err="1"/>
              <a:t>to</a:t>
            </a:r>
            <a:r>
              <a:rPr lang="tr-TR" altLang="tr-TR" sz="2773" b="1" dirty="0"/>
              <a:t> </a:t>
            </a:r>
            <a:r>
              <a:rPr lang="tr-TR" altLang="tr-TR" sz="2773" b="1" dirty="0" err="1"/>
              <a:t>any</a:t>
            </a:r>
            <a:r>
              <a:rPr lang="tr-TR" altLang="tr-TR" sz="2773" b="1" dirty="0"/>
              <a:t> </a:t>
            </a:r>
            <a:r>
              <a:rPr lang="tr-TR" altLang="tr-TR" sz="2773" b="1" dirty="0" err="1"/>
              <a:t>side</a:t>
            </a:r>
            <a:r>
              <a:rPr lang="tr-TR" altLang="tr-TR" sz="2773" b="1" dirty="0"/>
              <a:t> (</a:t>
            </a:r>
            <a:r>
              <a:rPr lang="tr-TR" altLang="tr-TR" sz="2773" b="1" dirty="0" err="1"/>
              <a:t>Flagging</a:t>
            </a:r>
            <a:r>
              <a:rPr lang="tr-TR" altLang="tr-TR" sz="2773" b="1" dirty="0"/>
              <a:t>).</a:t>
            </a:r>
            <a:endParaRPr lang="tr-TR" altLang="tr-TR" sz="2773" dirty="0"/>
          </a:p>
          <a:p>
            <a:pPr marL="182880" indent="-182880" algn="just">
              <a:buClr>
                <a:schemeClr val="tx1">
                  <a:lumMod val="85000"/>
                  <a:lumOff val="15000"/>
                </a:schemeClr>
              </a:buClr>
              <a:defRPr/>
            </a:pPr>
            <a:r>
              <a:rPr lang="tr-TR" altLang="tr-TR" sz="3200" dirty="0"/>
              <a:t> </a:t>
            </a:r>
            <a:r>
              <a:rPr lang="tr-TR" altLang="tr-TR" sz="3200" dirty="0" err="1"/>
              <a:t>Softened</a:t>
            </a:r>
            <a:r>
              <a:rPr lang="tr-TR" altLang="tr-TR" sz="3200" dirty="0"/>
              <a:t> vulva</a:t>
            </a:r>
          </a:p>
          <a:p>
            <a:pPr marL="182880" indent="-182880" algn="just">
              <a:buClr>
                <a:schemeClr val="tx1">
                  <a:lumMod val="85000"/>
                  <a:lumOff val="15000"/>
                </a:schemeClr>
              </a:buClr>
              <a:defRPr/>
            </a:pPr>
            <a:r>
              <a:rPr lang="tr-TR" altLang="tr-TR" sz="3200" dirty="0"/>
              <a:t> </a:t>
            </a:r>
            <a:r>
              <a:rPr lang="tr-TR" altLang="tr-TR" sz="3200" dirty="0" err="1"/>
              <a:t>Vagina</a:t>
            </a:r>
            <a:r>
              <a:rPr lang="tr-TR" altLang="tr-TR" sz="3200" dirty="0"/>
              <a:t> has </a:t>
            </a:r>
            <a:r>
              <a:rPr lang="tr-TR" altLang="tr-TR" sz="3200" dirty="0" err="1"/>
              <a:t>anemia</a:t>
            </a:r>
            <a:r>
              <a:rPr lang="tr-TR" altLang="tr-TR" sz="3200" dirty="0"/>
              <a:t>, </a:t>
            </a:r>
            <a:r>
              <a:rPr lang="tr-TR" altLang="tr-TR" sz="3200" dirty="0" err="1"/>
              <a:t>softened</a:t>
            </a:r>
            <a:r>
              <a:rPr lang="tr-TR" altLang="tr-TR" sz="3200" dirty="0"/>
              <a:t> </a:t>
            </a:r>
            <a:r>
              <a:rPr lang="tr-TR" altLang="tr-TR" sz="3200" dirty="0" err="1"/>
              <a:t>edema</a:t>
            </a:r>
            <a:r>
              <a:rPr lang="tr-TR" altLang="tr-TR" sz="3200" dirty="0"/>
              <a:t>, </a:t>
            </a:r>
            <a:r>
              <a:rPr lang="tr-TR" altLang="tr-TR" sz="3200" dirty="0" err="1"/>
              <a:t>vaginal</a:t>
            </a:r>
            <a:r>
              <a:rPr lang="tr-TR" altLang="tr-TR" sz="3200" dirty="0"/>
              <a:t> </a:t>
            </a:r>
            <a:r>
              <a:rPr lang="tr-TR" altLang="tr-TR" sz="3200" dirty="0" err="1"/>
              <a:t>folds</a:t>
            </a:r>
            <a:r>
              <a:rPr lang="tr-TR" altLang="tr-TR" sz="3200" dirty="0"/>
              <a:t> </a:t>
            </a:r>
            <a:r>
              <a:rPr lang="tr-TR" altLang="tr-TR" sz="3200" dirty="0" err="1"/>
              <a:t>have</a:t>
            </a:r>
            <a:r>
              <a:rPr lang="tr-TR" altLang="tr-TR" sz="3200" dirty="0"/>
              <a:t> </a:t>
            </a:r>
            <a:r>
              <a:rPr lang="tr-TR" altLang="tr-TR" sz="3200" dirty="0" err="1"/>
              <a:t>crenulated</a:t>
            </a:r>
            <a:r>
              <a:rPr lang="tr-TR" altLang="tr-TR" sz="3200" dirty="0"/>
              <a:t> </a:t>
            </a:r>
            <a:r>
              <a:rPr lang="tr-TR" altLang="tr-TR" sz="3200" dirty="0" err="1"/>
              <a:t>appearance</a:t>
            </a:r>
            <a:endParaRPr lang="tr-TR" altLang="tr-TR" sz="3200" dirty="0"/>
          </a:p>
          <a:p>
            <a:pPr marL="182880" indent="-182880" algn="just">
              <a:buClr>
                <a:schemeClr val="tx1">
                  <a:lumMod val="85000"/>
                  <a:lumOff val="15000"/>
                </a:schemeClr>
              </a:buClr>
              <a:defRPr/>
            </a:pPr>
            <a:r>
              <a:rPr lang="tr-TR" altLang="tr-TR" sz="3200" dirty="0" err="1"/>
              <a:t>Ovulations</a:t>
            </a:r>
            <a:r>
              <a:rPr lang="tr-TR" altLang="tr-TR" sz="3200" dirty="0"/>
              <a:t> </a:t>
            </a:r>
            <a:r>
              <a:rPr lang="tr-TR" altLang="tr-TR" sz="3200" dirty="0" err="1"/>
              <a:t>occur</a:t>
            </a:r>
            <a:r>
              <a:rPr lang="tr-TR" altLang="tr-TR" sz="3200" dirty="0"/>
              <a:t> in </a:t>
            </a:r>
            <a:r>
              <a:rPr lang="tr-TR" altLang="tr-TR" sz="3200" dirty="0" err="1"/>
              <a:t>this</a:t>
            </a:r>
            <a:r>
              <a:rPr lang="tr-TR" altLang="tr-TR" sz="3200" dirty="0"/>
              <a:t> </a:t>
            </a:r>
            <a:r>
              <a:rPr lang="tr-TR" altLang="tr-TR" sz="3200" dirty="0" err="1"/>
              <a:t>period</a:t>
            </a:r>
            <a:r>
              <a:rPr lang="tr-TR" altLang="tr-TR" sz="3200" dirty="0"/>
              <a:t>.</a:t>
            </a:r>
          </a:p>
          <a:p>
            <a:pPr marL="0" indent="0">
              <a:buFont typeface="Arial" panose="020B0604020202020204" pitchFamily="34" charset="0"/>
              <a:buNone/>
            </a:pP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ndoskopi.png" descr="endoskopi.png">
            <a:extLst>
              <a:ext uri="{FF2B5EF4-FFF2-40B4-BE49-F238E27FC236}">
                <a16:creationId xmlns:a16="http://schemas.microsoft.com/office/drawing/2014/main" id="{BD3F7BE4-7C26-4146-A0B1-BB6A9BA72141}"/>
              </a:ext>
            </a:extLst>
          </p:cNvPr>
          <p:cNvPicPr>
            <a:picLocks noChangeAspect="1"/>
          </p:cNvPicPr>
          <p:nvPr/>
        </p:nvPicPr>
        <p:blipFill>
          <a:blip r:embed="rId2"/>
          <a:srcRect l="49759" r="25402"/>
          <a:stretch>
            <a:fillRect/>
          </a:stretch>
        </p:blipFill>
        <p:spPr>
          <a:xfrm>
            <a:off x="3337922" y="1328448"/>
            <a:ext cx="5516155" cy="5398168"/>
          </a:xfrm>
          <a:prstGeom prst="rect">
            <a:avLst/>
          </a:prstGeom>
          <a:ln w="12700">
            <a:miter lim="400000"/>
          </a:ln>
        </p:spPr>
      </p:pic>
      <p:sp>
        <p:nvSpPr>
          <p:cNvPr id="7" name="Metin kutusu 6">
            <a:extLst>
              <a:ext uri="{FF2B5EF4-FFF2-40B4-BE49-F238E27FC236}">
                <a16:creationId xmlns:a16="http://schemas.microsoft.com/office/drawing/2014/main" id="{319BB0A2-3134-492D-BA8D-1289C06C7904}"/>
              </a:ext>
            </a:extLst>
          </p:cNvPr>
          <p:cNvSpPr txBox="1"/>
          <p:nvPr/>
        </p:nvSpPr>
        <p:spPr>
          <a:xfrm>
            <a:off x="5310046" y="620562"/>
            <a:ext cx="1475725" cy="707886"/>
          </a:xfrm>
          <a:prstGeom prst="rect">
            <a:avLst/>
          </a:prstGeom>
          <a:noFill/>
        </p:spPr>
        <p:txBody>
          <a:bodyPr wrap="none" rtlCol="0">
            <a:spAutoFit/>
          </a:bodyPr>
          <a:lstStyle/>
          <a:p>
            <a:r>
              <a:rPr lang="tr-TR" sz="4000" b="1" dirty="0" err="1"/>
              <a:t>Estrus</a:t>
            </a:r>
            <a:endParaRPr lang="tr-TR" sz="4000" b="1" dirty="0"/>
          </a:p>
        </p:txBody>
      </p:sp>
    </p:spTree>
    <p:extLst>
      <p:ext uri="{BB962C8B-B14F-4D97-AF65-F5344CB8AC3E}">
        <p14:creationId xmlns:p14="http://schemas.microsoft.com/office/powerpoint/2010/main" val="537066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Yer Tutucusu 2">
            <a:extLst>
              <a:ext uri="{FF2B5EF4-FFF2-40B4-BE49-F238E27FC236}">
                <a16:creationId xmlns:a16="http://schemas.microsoft.com/office/drawing/2014/main" id="{4D10DA8D-57F0-4489-A3F3-C285BF3B92A6}"/>
              </a:ext>
            </a:extLst>
          </p:cNvPr>
          <p:cNvSpPr txBox="1">
            <a:spLocks/>
          </p:cNvSpPr>
          <p:nvPr/>
        </p:nvSpPr>
        <p:spPr>
          <a:xfrm>
            <a:off x="501985" y="1884868"/>
            <a:ext cx="6547785" cy="44086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buClr>
                <a:schemeClr val="tx1">
                  <a:lumMod val="85000"/>
                  <a:lumOff val="15000"/>
                </a:schemeClr>
              </a:buClr>
              <a:buFont typeface="Arial" panose="020B0604020202020204" pitchFamily="34" charset="0"/>
              <a:buNone/>
              <a:defRPr/>
            </a:pPr>
            <a:r>
              <a:rPr lang="tr-TR" altLang="tr-TR" sz="2000" b="1" dirty="0" err="1"/>
              <a:t>Diestrus</a:t>
            </a:r>
            <a:endParaRPr lang="tr-TR" altLang="tr-TR" sz="2000" b="1" dirty="0"/>
          </a:p>
          <a:p>
            <a:pPr marL="182880" indent="-182880" algn="just">
              <a:buClr>
                <a:schemeClr val="tx1">
                  <a:lumMod val="85000"/>
                  <a:lumOff val="15000"/>
                </a:schemeClr>
              </a:buClr>
              <a:defRPr/>
            </a:pPr>
            <a:r>
              <a:rPr lang="tr-TR" altLang="tr-TR" sz="2400" dirty="0"/>
              <a:t> </a:t>
            </a:r>
            <a:r>
              <a:rPr lang="tr-TR" altLang="tr-TR" sz="2400" dirty="0" err="1"/>
              <a:t>Stinky</a:t>
            </a:r>
            <a:r>
              <a:rPr lang="tr-TR" altLang="tr-TR" sz="2400" dirty="0"/>
              <a:t> </a:t>
            </a:r>
            <a:r>
              <a:rPr lang="tr-TR" altLang="tr-TR" sz="2400" dirty="0" err="1"/>
              <a:t>vaginal</a:t>
            </a:r>
            <a:r>
              <a:rPr lang="tr-TR" altLang="tr-TR" sz="2400" b="1" dirty="0"/>
              <a:t> </a:t>
            </a:r>
            <a:r>
              <a:rPr lang="tr-TR" altLang="tr-TR" sz="2400" b="1" dirty="0" err="1"/>
              <a:t>discharge</a:t>
            </a:r>
            <a:r>
              <a:rPr lang="tr-TR" altLang="tr-TR" sz="2400" b="1" dirty="0"/>
              <a:t> (</a:t>
            </a:r>
            <a:r>
              <a:rPr lang="tr-TR" altLang="tr-TR" sz="2400" b="1" dirty="0" err="1"/>
              <a:t>Reddish</a:t>
            </a:r>
            <a:r>
              <a:rPr lang="tr-TR" altLang="tr-TR" sz="2400" b="1" dirty="0"/>
              <a:t> </a:t>
            </a:r>
            <a:r>
              <a:rPr lang="tr-TR" altLang="tr-TR" sz="2400" b="1" dirty="0" err="1"/>
              <a:t>brown</a:t>
            </a:r>
            <a:r>
              <a:rPr lang="tr-TR" altLang="tr-TR" sz="2400" b="1" dirty="0"/>
              <a:t>)</a:t>
            </a:r>
            <a:r>
              <a:rPr lang="tr-TR" altLang="tr-TR" sz="2400" dirty="0"/>
              <a:t> </a:t>
            </a:r>
          </a:p>
          <a:p>
            <a:pPr marL="182880" indent="-182880" algn="just">
              <a:buClr>
                <a:schemeClr val="tx1">
                  <a:lumMod val="85000"/>
                  <a:lumOff val="15000"/>
                </a:schemeClr>
              </a:buClr>
              <a:defRPr/>
            </a:pPr>
            <a:r>
              <a:rPr lang="tr-TR" altLang="tr-TR" sz="2400" b="1" dirty="0"/>
              <a:t> NO </a:t>
            </a:r>
            <a:r>
              <a:rPr lang="tr-TR" altLang="tr-TR" sz="2400" b="1" dirty="0" err="1"/>
              <a:t>sexual</a:t>
            </a:r>
            <a:r>
              <a:rPr lang="tr-TR" altLang="tr-TR" sz="2400" b="1" dirty="0"/>
              <a:t> </a:t>
            </a:r>
            <a:r>
              <a:rPr lang="tr-TR" altLang="tr-TR" sz="2400" b="1" dirty="0" err="1"/>
              <a:t>behavior</a:t>
            </a:r>
            <a:r>
              <a:rPr lang="tr-TR" altLang="tr-TR" sz="2400" b="1" dirty="0"/>
              <a:t> / </a:t>
            </a:r>
            <a:r>
              <a:rPr lang="tr-TR" altLang="tr-TR" sz="2400" b="1" dirty="0" err="1"/>
              <a:t>Aggression</a:t>
            </a:r>
            <a:endParaRPr lang="tr-TR" altLang="tr-TR" sz="2400" b="1" dirty="0"/>
          </a:p>
          <a:p>
            <a:pPr marL="182880" indent="-182880" algn="just">
              <a:buClr>
                <a:schemeClr val="tx1">
                  <a:lumMod val="85000"/>
                  <a:lumOff val="15000"/>
                </a:schemeClr>
              </a:buClr>
              <a:defRPr/>
            </a:pPr>
            <a:r>
              <a:rPr lang="tr-TR" altLang="tr-TR" sz="2400" dirty="0"/>
              <a:t> Vulva </a:t>
            </a:r>
            <a:r>
              <a:rPr lang="tr-TR" altLang="tr-TR" sz="2400" dirty="0" err="1"/>
              <a:t>returns</a:t>
            </a:r>
            <a:r>
              <a:rPr lang="tr-TR" altLang="tr-TR" sz="2400" dirty="0"/>
              <a:t> </a:t>
            </a:r>
            <a:r>
              <a:rPr lang="tr-TR" altLang="tr-TR" sz="2400" dirty="0" err="1"/>
              <a:t>to</a:t>
            </a:r>
            <a:r>
              <a:rPr lang="tr-TR" altLang="tr-TR" sz="2400" dirty="0"/>
              <a:t> normal size</a:t>
            </a:r>
          </a:p>
          <a:p>
            <a:pPr marL="182880" indent="-182880" algn="just">
              <a:buClr>
                <a:schemeClr val="tx1">
                  <a:lumMod val="85000"/>
                  <a:lumOff val="15000"/>
                </a:schemeClr>
              </a:buClr>
              <a:defRPr/>
            </a:pPr>
            <a:r>
              <a:rPr lang="tr-TR" altLang="tr-TR" sz="2400" dirty="0"/>
              <a:t> </a:t>
            </a:r>
            <a:r>
              <a:rPr lang="tr-TR" altLang="tr-TR" sz="2400" dirty="0" err="1"/>
              <a:t>Vagina</a:t>
            </a:r>
            <a:r>
              <a:rPr lang="tr-TR" altLang="tr-TR" sz="2400" dirty="0"/>
              <a:t> has </a:t>
            </a:r>
            <a:r>
              <a:rPr lang="tr-TR" altLang="tr-TR" sz="2400" dirty="0" err="1"/>
              <a:t>its</a:t>
            </a:r>
            <a:r>
              <a:rPr lang="tr-TR" altLang="tr-TR" sz="2400" dirty="0"/>
              <a:t> normal </a:t>
            </a:r>
            <a:r>
              <a:rPr lang="tr-TR" altLang="tr-TR" sz="2400" dirty="0" err="1"/>
              <a:t>appearance</a:t>
            </a:r>
            <a:r>
              <a:rPr lang="tr-TR" altLang="tr-TR" sz="2400" dirty="0"/>
              <a:t> (</a:t>
            </a:r>
            <a:r>
              <a:rPr lang="tr-TR" altLang="tr-TR" sz="2400" dirty="0" err="1"/>
              <a:t>no</a:t>
            </a:r>
            <a:r>
              <a:rPr lang="tr-TR" altLang="tr-TR" sz="2400" dirty="0"/>
              <a:t> </a:t>
            </a:r>
            <a:r>
              <a:rPr lang="tr-TR" altLang="tr-TR" sz="2400" dirty="0" err="1"/>
              <a:t>folds</a:t>
            </a:r>
            <a:r>
              <a:rPr lang="tr-TR" altLang="tr-TR" sz="2400" dirty="0"/>
              <a:t>)</a:t>
            </a:r>
          </a:p>
          <a:p>
            <a:pPr marL="182880" indent="-182880" algn="just">
              <a:buClr>
                <a:schemeClr val="tx1">
                  <a:lumMod val="85000"/>
                  <a:lumOff val="15000"/>
                </a:schemeClr>
              </a:buClr>
              <a:defRPr/>
            </a:pPr>
            <a:endParaRPr lang="tr-TR" altLang="tr-TR" sz="2400" dirty="0"/>
          </a:p>
          <a:p>
            <a:pPr marL="0" indent="0">
              <a:buFont typeface="Arial" panose="020B0604020202020204" pitchFamily="34" charset="0"/>
              <a:buNone/>
            </a:pPr>
            <a:endParaRPr lang="tr-TR" sz="2000" dirty="0"/>
          </a:p>
        </p:txBody>
      </p:sp>
      <p:pic>
        <p:nvPicPr>
          <p:cNvPr id="7" name="endoskopi.png" descr="endoskopi.png">
            <a:extLst>
              <a:ext uri="{FF2B5EF4-FFF2-40B4-BE49-F238E27FC236}">
                <a16:creationId xmlns:a16="http://schemas.microsoft.com/office/drawing/2014/main" id="{D0DB9204-7DF2-4712-B1E5-FF15C12044C5}"/>
              </a:ext>
            </a:extLst>
          </p:cNvPr>
          <p:cNvPicPr>
            <a:picLocks noChangeAspect="1"/>
          </p:cNvPicPr>
          <p:nvPr/>
        </p:nvPicPr>
        <p:blipFill>
          <a:blip r:embed="rId2"/>
          <a:srcRect l="75151"/>
          <a:stretch>
            <a:fillRect/>
          </a:stretch>
        </p:blipFill>
        <p:spPr>
          <a:xfrm>
            <a:off x="7049770" y="1162052"/>
            <a:ext cx="5060950" cy="4950681"/>
          </a:xfrm>
          <a:prstGeom prst="rect">
            <a:avLst/>
          </a:prstGeom>
          <a:ln w="12700">
            <a:miter lim="400000"/>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Unvan 1">
            <a:extLst>
              <a:ext uri="{FF2B5EF4-FFF2-40B4-BE49-F238E27FC236}">
                <a16:creationId xmlns:a16="http://schemas.microsoft.com/office/drawing/2014/main" id="{14791500-FBD0-4E90-9FBE-134DE09924FD}"/>
              </a:ext>
            </a:extLst>
          </p:cNvPr>
          <p:cNvSpPr>
            <a:spLocks noGrp="1" noChangeArrowheads="1"/>
          </p:cNvSpPr>
          <p:nvPr>
            <p:ph type="title"/>
          </p:nvPr>
        </p:nvSpPr>
        <p:spPr/>
        <p:txBody>
          <a:bodyPr/>
          <a:lstStyle/>
          <a:p>
            <a:pPr eaLnBrk="1" hangingPunct="1"/>
            <a:r>
              <a:rPr lang="tr-TR" altLang="tr-TR"/>
              <a:t>Vajinal sitoloji</a:t>
            </a:r>
          </a:p>
        </p:txBody>
      </p:sp>
      <p:pic>
        <p:nvPicPr>
          <p:cNvPr id="119811" name="İçerik Yer Tutucusu 3">
            <a:extLst>
              <a:ext uri="{FF2B5EF4-FFF2-40B4-BE49-F238E27FC236}">
                <a16:creationId xmlns:a16="http://schemas.microsoft.com/office/drawing/2014/main" id="{932D5D26-5E4C-4F75-B2C6-71D58041DEC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88164" y="549276"/>
            <a:ext cx="3413125" cy="3014663"/>
          </a:xfrm>
        </p:spPr>
      </p:pic>
      <p:pic>
        <p:nvPicPr>
          <p:cNvPr id="119812" name="Resim 4">
            <a:extLst>
              <a:ext uri="{FF2B5EF4-FFF2-40B4-BE49-F238E27FC236}">
                <a16:creationId xmlns:a16="http://schemas.microsoft.com/office/drawing/2014/main" id="{69FDC8E6-D90F-435F-BB82-DC8D51024E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66988" y="1412876"/>
            <a:ext cx="14795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3" name="Resim 6">
            <a:extLst>
              <a:ext uri="{FF2B5EF4-FFF2-40B4-BE49-F238E27FC236}">
                <a16:creationId xmlns:a16="http://schemas.microsoft.com/office/drawing/2014/main" id="{CC3758F9-F435-449F-80CA-7DAA35A819D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08213" y="3141663"/>
            <a:ext cx="1477962"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4" name="Metin kutusu 7">
            <a:extLst>
              <a:ext uri="{FF2B5EF4-FFF2-40B4-BE49-F238E27FC236}">
                <a16:creationId xmlns:a16="http://schemas.microsoft.com/office/drawing/2014/main" id="{050D3BF8-ABE3-4603-A910-7D3AF9A54D35}"/>
              </a:ext>
            </a:extLst>
          </p:cNvPr>
          <p:cNvSpPr txBox="1">
            <a:spLocks noChangeArrowheads="1"/>
          </p:cNvSpPr>
          <p:nvPr/>
        </p:nvSpPr>
        <p:spPr bwMode="auto">
          <a:xfrm>
            <a:off x="4367214" y="1916113"/>
            <a:ext cx="17859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a:t>Parabazal hücre</a:t>
            </a:r>
          </a:p>
        </p:txBody>
      </p:sp>
      <p:sp>
        <p:nvSpPr>
          <p:cNvPr id="119815" name="Metin kutusu 8">
            <a:extLst>
              <a:ext uri="{FF2B5EF4-FFF2-40B4-BE49-F238E27FC236}">
                <a16:creationId xmlns:a16="http://schemas.microsoft.com/office/drawing/2014/main" id="{84EA4D10-7939-4293-86BC-5FD7CF96C172}"/>
              </a:ext>
            </a:extLst>
          </p:cNvPr>
          <p:cNvSpPr txBox="1">
            <a:spLocks noChangeArrowheads="1"/>
          </p:cNvSpPr>
          <p:nvPr/>
        </p:nvSpPr>
        <p:spPr bwMode="auto">
          <a:xfrm>
            <a:off x="3719513" y="3789363"/>
            <a:ext cx="1439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a:t>İntermediyal hücre</a:t>
            </a:r>
          </a:p>
        </p:txBody>
      </p:sp>
      <p:pic>
        <p:nvPicPr>
          <p:cNvPr id="119816" name="Resim 9">
            <a:extLst>
              <a:ext uri="{FF2B5EF4-FFF2-40B4-BE49-F238E27FC236}">
                <a16:creationId xmlns:a16="http://schemas.microsoft.com/office/drawing/2014/main" id="{0E66A64A-673E-405C-92F2-8572CE086C1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00823" y="4672015"/>
            <a:ext cx="1474787"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7" name="Resim 10">
            <a:extLst>
              <a:ext uri="{FF2B5EF4-FFF2-40B4-BE49-F238E27FC236}">
                <a16:creationId xmlns:a16="http://schemas.microsoft.com/office/drawing/2014/main" id="{735819AA-F196-4D16-9F06-19D274E5EF1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08214" y="4941889"/>
            <a:ext cx="1487487"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8" name="Metin kutusu 11">
            <a:extLst>
              <a:ext uri="{FF2B5EF4-FFF2-40B4-BE49-F238E27FC236}">
                <a16:creationId xmlns:a16="http://schemas.microsoft.com/office/drawing/2014/main" id="{3297E947-A9F4-423D-A794-A0C8B99AC43C}"/>
              </a:ext>
            </a:extLst>
          </p:cNvPr>
          <p:cNvSpPr txBox="1">
            <a:spLocks noChangeArrowheads="1"/>
          </p:cNvSpPr>
          <p:nvPr/>
        </p:nvSpPr>
        <p:spPr bwMode="auto">
          <a:xfrm>
            <a:off x="3863975" y="5589588"/>
            <a:ext cx="1785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a:t>Süperfisiyal hücre</a:t>
            </a:r>
          </a:p>
        </p:txBody>
      </p:sp>
      <p:sp>
        <p:nvSpPr>
          <p:cNvPr id="119819" name="Metin kutusu 12">
            <a:extLst>
              <a:ext uri="{FF2B5EF4-FFF2-40B4-BE49-F238E27FC236}">
                <a16:creationId xmlns:a16="http://schemas.microsoft.com/office/drawing/2014/main" id="{7FA51899-5A3D-4262-90D4-A3B140D8C673}"/>
              </a:ext>
            </a:extLst>
          </p:cNvPr>
          <p:cNvSpPr txBox="1">
            <a:spLocks noChangeArrowheads="1"/>
          </p:cNvSpPr>
          <p:nvPr/>
        </p:nvSpPr>
        <p:spPr bwMode="auto">
          <a:xfrm>
            <a:off x="7891297" y="3748090"/>
            <a:ext cx="1800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a:t>Keratinize süperfisiyal hücre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B3C04ED9-857E-4056-8E43-1A72BABAB0FB}"/>
              </a:ext>
            </a:extLst>
          </p:cNvPr>
          <p:cNvPicPr>
            <a:picLocks noChangeAspect="1"/>
          </p:cNvPicPr>
          <p:nvPr/>
        </p:nvPicPr>
        <p:blipFill rotWithShape="1">
          <a:blip r:embed="rId2">
            <a:extLst>
              <a:ext uri="{28A0092B-C50C-407E-A947-70E740481C1C}">
                <a14:useLocalDpi xmlns:a14="http://schemas.microsoft.com/office/drawing/2010/main" val="0"/>
              </a:ext>
            </a:extLst>
          </a:blip>
          <a:srcRect l="19037" t="20281" r="15057" b="39610"/>
          <a:stretch/>
        </p:blipFill>
        <p:spPr>
          <a:xfrm>
            <a:off x="2259106" y="0"/>
            <a:ext cx="7673788" cy="6857113"/>
          </a:xfrm>
          <a:prstGeom prst="rect">
            <a:avLst/>
          </a:prstGeom>
        </p:spPr>
      </p:pic>
    </p:spTree>
    <p:extLst>
      <p:ext uri="{BB962C8B-B14F-4D97-AF65-F5344CB8AC3E}">
        <p14:creationId xmlns:p14="http://schemas.microsoft.com/office/powerpoint/2010/main" val="3567161469"/>
      </p:ext>
    </p:extLst>
  </p:cSld>
  <p:clrMapOvr>
    <a:masterClrMapping/>
  </p:clrMapOvr>
  <p:transition spd="med"/>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2919</TotalTime>
  <Words>3693</Words>
  <Application>Microsoft Office PowerPoint</Application>
  <PresentationFormat>Geniş ekran</PresentationFormat>
  <Paragraphs>765</Paragraphs>
  <Slides>95</Slides>
  <Notes>1</Notes>
  <HiddenSlides>0</HiddenSlides>
  <MMClips>1</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95</vt:i4>
      </vt:variant>
    </vt:vector>
  </HeadingPairs>
  <TitlesOfParts>
    <vt:vector size="101" baseType="lpstr">
      <vt:lpstr>Aptos</vt:lpstr>
      <vt:lpstr>Arial</vt:lpstr>
      <vt:lpstr>Calibri</vt:lpstr>
      <vt:lpstr>Calibri Light</vt:lpstr>
      <vt:lpstr>Century Gothic</vt:lpstr>
      <vt:lpstr>Office Teması</vt:lpstr>
      <vt:lpstr>Reproductive cycle of Bitches</vt:lpstr>
      <vt:lpstr>PowerPoint Sunusu</vt:lpstr>
      <vt:lpstr>Reproductive cycle of Bitches</vt:lpstr>
      <vt:lpstr>PowerPoint Sunusu</vt:lpstr>
      <vt:lpstr>PowerPoint Sunusu</vt:lpstr>
      <vt:lpstr>PowerPoint Sunusu</vt:lpstr>
      <vt:lpstr>PowerPoint Sunusu</vt:lpstr>
      <vt:lpstr>Vajinal sitoloji</vt:lpstr>
      <vt:lpstr>PowerPoint Sunusu</vt:lpstr>
      <vt:lpstr>PowerPoint Sunusu</vt:lpstr>
      <vt:lpstr>PowerPoint Sunusu</vt:lpstr>
      <vt:lpstr>Reproductive cycle of Bitches</vt:lpstr>
      <vt:lpstr>PowerPoint Sunusu</vt:lpstr>
      <vt:lpstr>PowerPoint Sunusu</vt:lpstr>
      <vt:lpstr>PowerPoint Sunusu</vt:lpstr>
      <vt:lpstr>PowerPoint Sunusu</vt:lpstr>
      <vt:lpstr>Insemination time</vt:lpstr>
      <vt:lpstr>Artificial insemination</vt:lpstr>
      <vt:lpstr>Artificial Insemination techniques</vt:lpstr>
      <vt:lpstr>Artificial Insemination techniques</vt:lpstr>
      <vt:lpstr>Artificial Insemination techniques</vt:lpstr>
      <vt:lpstr>Artificial Insemination techniques</vt:lpstr>
      <vt:lpstr>Artificial Insemination techniques</vt:lpstr>
      <vt:lpstr>Semen collection and Evaluation</vt:lpstr>
      <vt:lpstr>Semen collection and Evaluation</vt:lpstr>
      <vt:lpstr>Semen collection and Evaluation</vt:lpstr>
      <vt:lpstr>Semen collection and Evaluation</vt:lpstr>
      <vt:lpstr>Semen collection and Evaluation</vt:lpstr>
      <vt:lpstr>Semen collection and Evaluation</vt:lpstr>
      <vt:lpstr>Semen collection and Evaluation</vt:lpstr>
      <vt:lpstr>Semen collection and Evaluation</vt:lpstr>
      <vt:lpstr>Artificial Insemination in Dogs</vt:lpstr>
      <vt:lpstr>Pregnancy diagnosis</vt:lpstr>
      <vt:lpstr>Pregnancy diagnosis</vt:lpstr>
      <vt:lpstr>Pregnancy diagnosis</vt:lpstr>
      <vt:lpstr>Pregnancy diagnosis</vt:lpstr>
      <vt:lpstr>Pregnancy diagnosis</vt:lpstr>
      <vt:lpstr>Pregnancy diagnosis </vt:lpstr>
      <vt:lpstr>Pregnancy diagnosis</vt:lpstr>
      <vt:lpstr>Pregnancy diagnosis</vt:lpstr>
      <vt:lpstr>Pregnancy diagnosis</vt:lpstr>
      <vt:lpstr>Pregnancy diagnosis</vt:lpstr>
      <vt:lpstr>Pregnancy diagnosis</vt:lpstr>
      <vt:lpstr>Pregnancy diagnosis</vt:lpstr>
      <vt:lpstr>Clinical Control of Reproductive Activity in Bitches</vt:lpstr>
      <vt:lpstr>Clinical Control of Reproductive Activity in Bitches</vt:lpstr>
      <vt:lpstr>Clinical Control of Reproductive Activity in Bitches</vt:lpstr>
      <vt:lpstr>Clinical Control of Reproductive Activity in Bitches</vt:lpstr>
      <vt:lpstr>Clinical Control of Reproductive Activity in Bitches</vt:lpstr>
      <vt:lpstr>Clinical Control of Reproductive Activity in Bitches</vt:lpstr>
      <vt:lpstr>Clinical Control of Reproductive Activity in Bitches</vt:lpstr>
      <vt:lpstr>Clinical Control of Reproductive Activity in Bitches</vt:lpstr>
      <vt:lpstr>Clinical Control of Reproductive Activity in Bitches</vt:lpstr>
      <vt:lpstr>Clinical Control of Reproductive Activity in Bitches</vt:lpstr>
      <vt:lpstr>Clinical Control of Reproductive Activity in Bitches</vt:lpstr>
      <vt:lpstr>Clinical Control of Reproductive Activity in Bitches</vt:lpstr>
      <vt:lpstr>Clinical Control of Reproductive Activity in Bitches</vt:lpstr>
      <vt:lpstr>Clinical Control of Reproductive Activity in Bitches</vt:lpstr>
      <vt:lpstr>Clinical Control of Reproductive Activity in Bitches</vt:lpstr>
      <vt:lpstr>Clinical Control of Reproductive Activity in Bitches</vt:lpstr>
      <vt:lpstr>Clinical Control of Reproductive Activity in Bitches</vt:lpstr>
      <vt:lpstr>Kedilerde Seksüel Siklus</vt:lpstr>
      <vt:lpstr>Kedilerde Seksüel Siklus</vt:lpstr>
      <vt:lpstr>Kedilerde Seksüel Siklus</vt:lpstr>
      <vt:lpstr>Kedilerde Seksüel Siklus</vt:lpstr>
      <vt:lpstr>Kedilerde Seksüel Siklus</vt:lpstr>
      <vt:lpstr>Kedilerde Seksüel Siklus</vt:lpstr>
      <vt:lpstr>Kedilerde Seksüel Siklus</vt:lpstr>
      <vt:lpstr>Kedilerde Seksüel Siklus</vt:lpstr>
      <vt:lpstr>Kedilerde Seksüel Siklus</vt:lpstr>
      <vt:lpstr>Kedilerde Seksüel Siklus</vt:lpstr>
      <vt:lpstr>Kedilerde Seksüel Siklus</vt:lpstr>
      <vt:lpstr>Uygun Tohumlama Zamanı</vt:lpstr>
      <vt:lpstr>Suni Tohumlama Teknikleri</vt:lpstr>
      <vt:lpstr>Suni Tohumlama Teknikleri</vt:lpstr>
      <vt:lpstr>PowerPoint Sunusu</vt:lpstr>
      <vt:lpstr>Suni Tohumlama Teknikleri</vt:lpstr>
      <vt:lpstr>PowerPoint Sunusu</vt:lpstr>
      <vt:lpstr>Suni Tohumlama Teknikleri</vt:lpstr>
      <vt:lpstr>Başarının denetlenmesi</vt:lpstr>
      <vt:lpstr>Pregnancy diagnosis</vt:lpstr>
      <vt:lpstr>Pregnancy diagnosis</vt:lpstr>
      <vt:lpstr>Pregnancy diagnosis</vt:lpstr>
      <vt:lpstr>Pregnancy diagnosis</vt:lpstr>
      <vt:lpstr>Pregnancy diagnosis</vt:lpstr>
      <vt:lpstr>Pregnancy diagnosis </vt:lpstr>
      <vt:lpstr>Pregnancy diagnosis</vt:lpstr>
      <vt:lpstr>Pregnancy diagnosis</vt:lpstr>
      <vt:lpstr>Pregnancy diagnosis</vt:lpstr>
      <vt:lpstr>Pregnancy diagnosis</vt:lpstr>
      <vt:lpstr>Pregnancy diagnosis</vt:lpstr>
      <vt:lpstr>Clinical Control of Reproductive Activity in Queens</vt:lpstr>
      <vt:lpstr>Clinical Control of Reproductive Activity in Queens</vt:lpstr>
      <vt:lpstr>Clinical Control of Reproductive Activity in Queens</vt:lpstr>
      <vt:lpstr>Clinical Control of Reproductive Activity in Queens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Köpeklerde Seksüel Siklus</dc:title>
  <dc:creator>Administrator</dc:creator>
  <cp:lastModifiedBy>Kemal.Tuna.Olgac</cp:lastModifiedBy>
  <cp:revision>108</cp:revision>
  <dcterms:created xsi:type="dcterms:W3CDTF">2022-03-22T05:39:47Z</dcterms:created>
  <dcterms:modified xsi:type="dcterms:W3CDTF">2025-01-03T07:38:44Z</dcterms:modified>
</cp:coreProperties>
</file>