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notesMasterIdLst>
    <p:notesMasterId r:id="rId14"/>
  </p:notesMasterIdLst>
  <p:sldIdLst>
    <p:sldId id="307" r:id="rId2"/>
    <p:sldId id="327" r:id="rId3"/>
    <p:sldId id="321" r:id="rId4"/>
    <p:sldId id="329" r:id="rId5"/>
    <p:sldId id="322" r:id="rId6"/>
    <p:sldId id="323" r:id="rId7"/>
    <p:sldId id="324" r:id="rId8"/>
    <p:sldId id="325" r:id="rId9"/>
    <p:sldId id="326" r:id="rId10"/>
    <p:sldId id="309" r:id="rId11"/>
    <p:sldId id="310" r:id="rId12"/>
    <p:sldId id="308" r:id="rId13"/>
  </p:sldIdLst>
  <p:sldSz cx="12192000" cy="68580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3A72"/>
    <a:srgbClr val="4472C4"/>
    <a:srgbClr val="F010B0"/>
    <a:srgbClr val="00FF00"/>
    <a:srgbClr val="008000"/>
    <a:srgbClr val="FF4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391E9E8-DF85-4A71-9F29-FA8C9ADC7210}" type="datetimeFigureOut">
              <a:rPr lang="en-US" smtClean="0"/>
              <a:t>10/26/2020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886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8"/>
            <a:ext cx="5683250" cy="4029879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3507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3507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9A5CA3B-C812-41B3-9F30-A4E2A0D872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142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159EB9E-9CD1-4975-B1C6-E4138890A1D2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18623606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1F068A2-706D-475D-AF8E-AAE42CCF5B58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88121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ABCB303-9F4A-4E09-BCAE-53F1059AC6DD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019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193EA54-C966-402A-B676-4BD7AA4E1D4C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8763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C6650B8-2782-4392-8595-742855CA76CF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3483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99F46F4-BFBB-4122-B200-21C2D82A5081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9446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4E6BA5C-F835-4FBC-9450-4A4A86CAD2F8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68440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pPr algn="just"/>
            <a:r>
              <a:rPr lang="en-US"/>
              <a:t>Doç. Dr. yasemin G. İŞGÖR </a:t>
            </a:r>
            <a:r>
              <a:rPr lang="tr-TR"/>
              <a:t>/</a:t>
            </a:r>
            <a:r>
              <a:rPr lang="en-US"/>
              <a:t>Ankara Üniversitesi/ link: </a:t>
            </a:r>
            <a:r>
              <a:rPr lang="en-US">
                <a:hlinkClick r:id="rId2"/>
              </a:rPr>
              <a:t>http://80.251.40.59/ankara.edu.tr/isgor/index.html</a:t>
            </a:r>
            <a:r>
              <a:rPr lang="tr-TR"/>
              <a:t>   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206EEF1-E64E-4D59-862F-5092CF26714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94642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r>
              <a:rPr lang="en-US"/>
              <a:t>Doç. Dr. yasemin G. İŞGÖR /Ankara Üniversitesi/ link: http://80.251.40.59/ankara.edu.tr/isgor/index.html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54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r>
              <a:rPr lang="en-US"/>
              <a:t>Doç. Dr. yasemin G. İŞGÖR /Ankara Üniversitesi/ link: http://80.251.40.59/ankara.edu.tr/isgor/index.html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608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EB362-C6BE-46DC-992B-FFF032B8FFC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2483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A8A3D-2710-4D20-96B1-AA10360BE2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2322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pPr algn="just"/>
            <a:r>
              <a:rPr lang="en-US"/>
              <a:t>Doç. Dr. yasemin G. İŞGÖR </a:t>
            </a:r>
            <a:r>
              <a:rPr lang="tr-TR"/>
              <a:t>/</a:t>
            </a:r>
            <a:r>
              <a:rPr lang="en-US"/>
              <a:t>Ankara Üniversitesi/ link: </a:t>
            </a:r>
            <a:r>
              <a:rPr lang="en-US">
                <a:hlinkClick r:id="rId2"/>
              </a:rPr>
              <a:t>http://80.251.40.59/ankara.edu.tr/isgor/index.html</a:t>
            </a:r>
            <a:r>
              <a:rPr lang="tr-TR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163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pPr algn="just"/>
            <a:r>
              <a:rPr lang="en-US"/>
              <a:t>Doç. Dr. yasemin G. İŞGÖR </a:t>
            </a:r>
            <a:r>
              <a:rPr lang="tr-TR"/>
              <a:t>/</a:t>
            </a:r>
            <a:r>
              <a:rPr lang="en-US"/>
              <a:t>Ankara Üniversitesi/ link: </a:t>
            </a:r>
            <a:r>
              <a:rPr lang="en-US">
                <a:hlinkClick r:id="rId2"/>
              </a:rPr>
              <a:t>http://80.251.40.59/ankara.edu.tr/isgor/index.html</a:t>
            </a:r>
            <a:r>
              <a:rPr lang="tr-TR"/>
              <a:t>   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649" y="715409"/>
            <a:ext cx="1584960" cy="2315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357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pPr algn="just"/>
            <a:r>
              <a:rPr lang="en-US"/>
              <a:t>Doç. Dr. yasemin G. İŞGÖR </a:t>
            </a:r>
            <a:r>
              <a:rPr lang="tr-TR"/>
              <a:t>/</a:t>
            </a:r>
            <a:r>
              <a:rPr lang="en-US"/>
              <a:t>Ankara Üniversitesi/ link: </a:t>
            </a:r>
            <a:r>
              <a:rPr lang="en-US">
                <a:hlinkClick r:id="rId2"/>
              </a:rPr>
              <a:t>http://80.251.40.59/ankara.edu.tr/isgor/index.html</a:t>
            </a:r>
            <a:r>
              <a:rPr lang="tr-TR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049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pPr algn="just"/>
            <a:r>
              <a:rPr lang="en-US"/>
              <a:t>Doç. Dr. yasemin G. İŞGÖR </a:t>
            </a:r>
            <a:r>
              <a:rPr lang="tr-TR"/>
              <a:t>/</a:t>
            </a:r>
            <a:r>
              <a:rPr lang="en-US"/>
              <a:t>Ankara Üniversitesi/ link: </a:t>
            </a:r>
            <a:r>
              <a:rPr lang="en-US">
                <a:hlinkClick r:id="rId2"/>
              </a:rPr>
              <a:t>http://80.251.40.59/ankara.edu.tr/isgor/index.html</a:t>
            </a:r>
            <a:r>
              <a:rPr lang="tr-TR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74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pPr algn="just"/>
            <a:r>
              <a:rPr lang="en-US"/>
              <a:t>Doç. Dr. yasemin G. İŞGÖR </a:t>
            </a:r>
            <a:r>
              <a:rPr lang="tr-TR"/>
              <a:t>/</a:t>
            </a:r>
            <a:r>
              <a:rPr lang="en-US"/>
              <a:t>Ankara Üniversitesi/ link: </a:t>
            </a:r>
            <a:r>
              <a:rPr lang="en-US">
                <a:hlinkClick r:id="rId2"/>
              </a:rPr>
              <a:t>http://80.251.40.59/ankara.edu.tr/isgor/index.html</a:t>
            </a:r>
            <a:r>
              <a:rPr lang="tr-TR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796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pPr algn="just"/>
            <a:r>
              <a:rPr lang="en-US"/>
              <a:t>Doç. Dr. yasemin G. İŞGÖR </a:t>
            </a:r>
            <a:r>
              <a:rPr lang="tr-TR"/>
              <a:t>/</a:t>
            </a:r>
            <a:r>
              <a:rPr lang="en-US"/>
              <a:t>Ankara Üniversitesi/ link: </a:t>
            </a:r>
            <a:r>
              <a:rPr lang="en-US">
                <a:hlinkClick r:id="rId2"/>
              </a:rPr>
              <a:t>http://80.251.40.59/ankara.edu.tr/isgor/index.html</a:t>
            </a:r>
            <a:r>
              <a:rPr lang="tr-TR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81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r>
              <a:rPr lang="en-US"/>
              <a:t>Doç. Dr. yasemin G. İŞGÖR /Ankara Üniversitesi/ link: http://80.251.40.59/ankara.edu.tr/isgor/index.html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856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4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219199" y="6210300"/>
            <a:ext cx="8766629" cy="419100"/>
          </a:xfrm>
        </p:spPr>
        <p:txBody>
          <a:bodyPr/>
          <a:lstStyle/>
          <a:p>
            <a:r>
              <a:rPr lang="en-US"/>
              <a:t>Doç. Dr. yasemin G. İŞGÖR /Ankara Üniversitesi/ link: http://80.251.40.59/ankara.edu.tr/isgor/index.html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082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80.251.40.59/ankara.edu.tr/isgor/index.html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/>
              <a:t>2016-2017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just"/>
            <a:r>
              <a:rPr lang="en-US"/>
              <a:t>Doç. Dr. yasemin G. İŞGÖR </a:t>
            </a:r>
            <a:r>
              <a:rPr lang="tr-TR"/>
              <a:t>/</a:t>
            </a:r>
            <a:r>
              <a:rPr lang="en-US"/>
              <a:t>Ankara Üniversitesi/ link: </a:t>
            </a:r>
            <a:r>
              <a:rPr lang="en-US">
                <a:hlinkClick r:id="rId15"/>
              </a:rPr>
              <a:t>http://80.251.40.59/ankara.edu.tr/isgor/index.html</a:t>
            </a:r>
            <a:r>
              <a:rPr lang="tr-TR"/>
              <a:t>   </a:t>
            </a: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660991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80.251.40.59/ankara.edu.tr/isgor/index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80.251.40.59/ankara.edu.tr/isgor/index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808475" y="5647570"/>
            <a:ext cx="6550825" cy="561206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Doç. Dr. Yasemin G. </a:t>
            </a:r>
            <a:r>
              <a:rPr lang="tr-TR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İşgör</a:t>
            </a:r>
            <a:endParaRPr lang="en-US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036618" y="1902618"/>
            <a:ext cx="9144000" cy="3744190"/>
          </a:xfrm>
        </p:spPr>
        <p:txBody>
          <a:bodyPr>
            <a:normAutofit fontScale="90000"/>
          </a:bodyPr>
          <a:lstStyle/>
          <a:p>
            <a:br>
              <a:rPr lang="tr-TR" dirty="0"/>
            </a:br>
            <a:r>
              <a:rPr lang="tr-TR" b="1" dirty="0">
                <a:solidFill>
                  <a:srgbClr val="1E3A7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Bölüm 5: Sulu Çözelti Tepkimelerine Giriş</a:t>
            </a:r>
            <a:br>
              <a:rPr lang="tr-T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/>
              <a:t> </a:t>
            </a:r>
            <a:br>
              <a:rPr lang="tr-TR" dirty="0"/>
            </a:br>
            <a:r>
              <a:rPr lang="tr-TR" sz="2800" dirty="0"/>
              <a:t>5.1 Genel Özellikler</a:t>
            </a:r>
            <a:br>
              <a:rPr lang="tr-TR" sz="2800" dirty="0"/>
            </a:br>
            <a:r>
              <a:rPr lang="tr-TR" sz="2800" dirty="0"/>
              <a:t>5.2 Çökelme Tepkimeleri</a:t>
            </a:r>
            <a:br>
              <a:rPr lang="tr-TR" sz="2800" dirty="0"/>
            </a:br>
            <a:r>
              <a:rPr lang="tr-TR" sz="2800" dirty="0"/>
              <a:t>5.3 Asit-Baz tepkimeleri</a:t>
            </a:r>
            <a:br>
              <a:rPr lang="tr-TR" sz="2800" dirty="0"/>
            </a:br>
            <a:r>
              <a:rPr lang="tr-TR" sz="2800" dirty="0"/>
              <a:t>5.4 Redoks Tepkimeleri </a:t>
            </a:r>
            <a:br>
              <a:rPr lang="tr-TR" sz="2800" dirty="0"/>
            </a:br>
            <a:r>
              <a:rPr lang="tr-TR" sz="2800" dirty="0"/>
              <a:t>5.5 Redoks Tepkimelerinin denkleştirilmesi</a:t>
            </a:r>
            <a:br>
              <a:rPr lang="tr-TR" sz="2800" dirty="0"/>
            </a:br>
            <a:r>
              <a:rPr lang="tr-TR" sz="2800" dirty="0"/>
              <a:t>5.6 Yükseltgen ve İndirgenler</a:t>
            </a:r>
            <a:br>
              <a:rPr lang="tr-TR" sz="2800" dirty="0"/>
            </a:br>
            <a:r>
              <a:rPr lang="tr-TR" sz="2800" dirty="0"/>
              <a:t>5.7 Sulu Çözeltilerin </a:t>
            </a:r>
            <a:r>
              <a:rPr lang="tr-TR" sz="2800" dirty="0" err="1"/>
              <a:t>Stokiyometrisi</a:t>
            </a:r>
            <a:r>
              <a:rPr lang="tr-TR" sz="2800" dirty="0"/>
              <a:t>: </a:t>
            </a:r>
            <a:r>
              <a:rPr lang="tr-TR" sz="2800" dirty="0" err="1"/>
              <a:t>Titrasyonlar</a:t>
            </a:r>
            <a:br>
              <a:rPr lang="tr-TR" sz="2800" dirty="0"/>
            </a:br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just"/>
            <a:r>
              <a:rPr lang="en-US" dirty="0" err="1"/>
              <a:t>Doç</a:t>
            </a:r>
            <a:r>
              <a:rPr lang="en-US" dirty="0"/>
              <a:t>. Dr. yasemin G. İŞGÖR </a:t>
            </a:r>
            <a:r>
              <a:rPr lang="tr-TR" dirty="0"/>
              <a:t>/</a:t>
            </a:r>
            <a:r>
              <a:rPr lang="en-US" dirty="0"/>
              <a:t>Ankara </a:t>
            </a:r>
            <a:r>
              <a:rPr lang="en-US" dirty="0" err="1"/>
              <a:t>Üniversitesi</a:t>
            </a:r>
            <a:r>
              <a:rPr lang="en-US" dirty="0"/>
              <a:t>/ link: </a:t>
            </a:r>
            <a:r>
              <a:rPr lang="en-US" dirty="0">
                <a:hlinkClick r:id="rId2"/>
              </a:rPr>
              <a:t>http://80.251.40.59/ankara.edu.tr/isgor/index.html</a:t>
            </a:r>
            <a:r>
              <a:rPr lang="tr-TR" dirty="0"/>
              <a:t> 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470650"/>
            <a:ext cx="2154238" cy="274638"/>
          </a:xfrm>
        </p:spPr>
        <p:txBody>
          <a:bodyPr/>
          <a:lstStyle/>
          <a:p>
            <a:r>
              <a:rPr lang="en-US"/>
              <a:t>2016-2017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604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1"/>
              </p:nvPr>
            </p:nvSpPr>
            <p:spPr>
              <a:xfrm>
                <a:off x="1024127" y="947530"/>
                <a:ext cx="10611282" cy="5241235"/>
              </a:xfrm>
            </p:spPr>
            <p:txBody>
              <a:bodyPr/>
              <a:lstStyle/>
              <a:p>
                <a:pPr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tr-TR" b="1" dirty="0"/>
                  <a:t>Çözücü</a:t>
                </a:r>
                <a:r>
                  <a:rPr lang="tr-TR" dirty="0">
                    <a:sym typeface="Wingdings" panose="05000000000000000000" pitchFamily="2" charset="2"/>
                  </a:rPr>
                  <a:t> çözeltinin katı, sıvı veya gaz fazında olacağını belirler</a:t>
                </a:r>
              </a:p>
              <a:p>
                <a:pPr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tr-TR" dirty="0">
                    <a:sym typeface="Wingdings" panose="05000000000000000000" pitchFamily="2" charset="2"/>
                  </a:rPr>
                  <a:t>Çözücü, </a:t>
                </a:r>
                <a:r>
                  <a:rPr lang="tr-TR" dirty="0" err="1">
                    <a:sym typeface="Wingdings" panose="05000000000000000000" pitchFamily="2" charset="2"/>
                  </a:rPr>
                  <a:t>solvan</a:t>
                </a:r>
                <a:r>
                  <a:rPr lang="tr-TR" dirty="0">
                    <a:sym typeface="Wingdings" panose="05000000000000000000" pitchFamily="2" charset="2"/>
                  </a:rPr>
                  <a:t>, </a:t>
                </a:r>
                <a:r>
                  <a:rPr lang="tr-TR" dirty="0" err="1">
                    <a:sym typeface="Wingdings" panose="05000000000000000000" pitchFamily="2" charset="2"/>
                  </a:rPr>
                  <a:t>solvent</a:t>
                </a:r>
                <a:r>
                  <a:rPr lang="tr-TR" dirty="0">
                    <a:sym typeface="Wingdings" panose="05000000000000000000" pitchFamily="2" charset="2"/>
                  </a:rPr>
                  <a:t> veya </a:t>
                </a:r>
                <a:r>
                  <a:rPr lang="tr-TR" dirty="0" err="1">
                    <a:sym typeface="Wingdings" panose="05000000000000000000" pitchFamily="2" charset="2"/>
                  </a:rPr>
                  <a:t>çözgen</a:t>
                </a:r>
                <a:r>
                  <a:rPr lang="tr-TR" dirty="0">
                    <a:sym typeface="Wingdings" panose="05000000000000000000" pitchFamily="2" charset="2"/>
                  </a:rPr>
                  <a:t> birbiri yerine kullanılabilir (çeviri farklılıklarından)</a:t>
                </a:r>
              </a:p>
              <a:p>
                <a:pPr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tr-TR" dirty="0">
                    <a:sym typeface="Wingdings" panose="05000000000000000000" pitchFamily="2" charset="2"/>
                  </a:rPr>
                  <a:t>Çözücü= su Sulu Çözeltiler</a:t>
                </a:r>
              </a:p>
              <a:p>
                <a:pPr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tr-TR" b="1" dirty="0">
                    <a:sym typeface="Wingdings" panose="05000000000000000000" pitchFamily="2" charset="2"/>
                  </a:rPr>
                  <a:t>Çözünen</a:t>
                </a:r>
                <a:r>
                  <a:rPr lang="tr-TR" dirty="0">
                    <a:sym typeface="Wingdings" panose="05000000000000000000" pitchFamily="2" charset="2"/>
                  </a:rPr>
                  <a:t> +</a:t>
                </a:r>
                <a:r>
                  <a:rPr lang="tr-TR" b="1" dirty="0">
                    <a:sym typeface="Wingdings" panose="05000000000000000000" pitchFamily="2" charset="2"/>
                  </a:rPr>
                  <a:t>Çözücü</a:t>
                </a:r>
                <a:r>
                  <a:rPr lang="tr-TR" dirty="0">
                    <a:sym typeface="Wingdings" panose="05000000000000000000" pitchFamily="2" charset="2"/>
                  </a:rPr>
                  <a:t>= </a:t>
                </a:r>
                <a:r>
                  <a:rPr lang="tr-TR" b="1" dirty="0">
                    <a:sym typeface="Wingdings" panose="05000000000000000000" pitchFamily="2" charset="2"/>
                  </a:rPr>
                  <a:t>Çözelti</a:t>
                </a:r>
              </a:p>
              <a:p>
                <a:pPr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tr-TR" dirty="0">
                    <a:sym typeface="Wingdings" panose="05000000000000000000" pitchFamily="2" charset="2"/>
                  </a:rPr>
                  <a:t>Derişim (IUPAC)= C=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çö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ü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𝑛𝑒𝑛𝑖𝑛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𝑚𝑖𝑘𝑡𝑎𝑟𝚤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(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𝑚𝑜𝑙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,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)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Çö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𝑧𝑒𝑙𝑡𝑖𝑛𝑖𝑛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𝐻𝑎𝑐𝑚𝑖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 (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𝐿𝑖𝑡𝑟𝑒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, 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𝑉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)</m:t>
                        </m:r>
                      </m:den>
                    </m:f>
                    <m:r>
                      <a:rPr lang="tr-TR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𝑛</m:t>
                        </m:r>
                        <m:r>
                          <a:rPr lang="tr-TR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(</m:t>
                        </m:r>
                        <m:r>
                          <a:rPr lang="tr-TR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𝑚𝑜𝑙</m:t>
                        </m:r>
                        <m:r>
                          <a:rPr lang="tr-TR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)</m:t>
                        </m:r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𝑉</m:t>
                        </m:r>
                        <m:r>
                          <a:rPr lang="tr-TR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(</m:t>
                        </m:r>
                        <m:r>
                          <a:rPr lang="tr-TR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𝐿𝑖𝑡𝑟𝑒</m:t>
                        </m:r>
                        <m:r>
                          <a:rPr lang="tr-TR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)</m:t>
                        </m:r>
                      </m:den>
                    </m:f>
                  </m:oMath>
                </a14:m>
                <a:r>
                  <a:rPr lang="tr-TR" dirty="0">
                    <a:sym typeface="Wingdings" panose="05000000000000000000" pitchFamily="2" charset="2"/>
                  </a:rPr>
                  <a:t>= </a:t>
                </a:r>
                <a:r>
                  <a:rPr lang="tr-TR" dirty="0" err="1">
                    <a:sym typeface="Wingdings" panose="05000000000000000000" pitchFamily="2" charset="2"/>
                  </a:rPr>
                  <a:t>Molarite</a:t>
                </a:r>
                <a:r>
                  <a:rPr lang="tr-TR" dirty="0">
                    <a:sym typeface="Wingdings" panose="05000000000000000000" pitchFamily="2" charset="2"/>
                  </a:rPr>
                  <a:t> (M).</a:t>
                </a:r>
              </a:p>
              <a:p>
                <a:pPr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xfrm>
                <a:off x="1024127" y="947530"/>
                <a:ext cx="10611282" cy="5241235"/>
              </a:xfrm>
              <a:blipFill rotWithShape="0">
                <a:blip r:embed="rId2"/>
                <a:stretch>
                  <a:fillRect l="-632" r="-10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just"/>
            <a:r>
              <a:rPr lang="en-US"/>
              <a:t>Doç. Dr. yasemin G. İŞGÖR </a:t>
            </a:r>
            <a:r>
              <a:rPr lang="tr-TR"/>
              <a:t>/</a:t>
            </a:r>
            <a:r>
              <a:rPr lang="en-US"/>
              <a:t>Ankara Üniversitesi/ link: </a:t>
            </a:r>
            <a:r>
              <a:rPr lang="en-US">
                <a:hlinkClick r:id="rId3"/>
              </a:rPr>
              <a:t>http://80.251.40.59/ankara.edu.tr/isgor/index.html</a:t>
            </a:r>
            <a:r>
              <a:rPr lang="tr-TR"/>
              <a:t>  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470650"/>
            <a:ext cx="2154238" cy="274638"/>
          </a:xfrm>
        </p:spPr>
        <p:txBody>
          <a:bodyPr/>
          <a:lstStyle/>
          <a:p>
            <a:r>
              <a:rPr lang="en-US"/>
              <a:t>2016-2017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95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24127" y="841513"/>
            <a:ext cx="10611282" cy="5241235"/>
          </a:xfrm>
        </p:spPr>
        <p:txBody>
          <a:bodyPr/>
          <a:lstStyle/>
          <a:p>
            <a:r>
              <a:rPr lang="tr-TR" dirty="0"/>
              <a:t>20 </a:t>
            </a:r>
            <a:r>
              <a:rPr lang="tr-TR" dirty="0" err="1"/>
              <a:t>mL</a:t>
            </a:r>
            <a:r>
              <a:rPr lang="tr-TR" dirty="0"/>
              <a:t> Etanol (d= 0,789 g/ml) kullanılarak 250 </a:t>
            </a:r>
            <a:r>
              <a:rPr lang="tr-TR" dirty="0" err="1"/>
              <a:t>mL</a:t>
            </a:r>
            <a:r>
              <a:rPr lang="tr-TR" dirty="0"/>
              <a:t> sulu çözelti hazırlanacaktır. Çözeltideki etanolün konsantrasyonunu (</a:t>
            </a:r>
            <a:r>
              <a:rPr lang="tr-TR" dirty="0" err="1"/>
              <a:t>derişimini</a:t>
            </a:r>
            <a:r>
              <a:rPr lang="tr-TR" dirty="0"/>
              <a:t>) </a:t>
            </a:r>
            <a:r>
              <a:rPr lang="tr-TR" dirty="0" err="1"/>
              <a:t>molarite</a:t>
            </a:r>
            <a:r>
              <a:rPr lang="tr-TR" dirty="0"/>
              <a:t> olarak hesaplayınız</a:t>
            </a:r>
          </a:p>
          <a:p>
            <a:r>
              <a:rPr lang="tr-TR" dirty="0"/>
              <a:t>Etanol C</a:t>
            </a:r>
            <a:r>
              <a:rPr lang="tr-TR" baseline="-25000" dirty="0"/>
              <a:t>2</a:t>
            </a:r>
            <a:r>
              <a:rPr lang="tr-TR" dirty="0"/>
              <a:t>H</a:t>
            </a:r>
            <a:r>
              <a:rPr lang="tr-TR" baseline="-25000" dirty="0"/>
              <a:t>6</a:t>
            </a:r>
            <a:r>
              <a:rPr lang="tr-TR" dirty="0"/>
              <a:t>O </a:t>
            </a:r>
            <a:r>
              <a:rPr lang="tr-TR" dirty="0">
                <a:sym typeface="Wingdings" panose="05000000000000000000" pitchFamily="2" charset="2"/>
              </a:rPr>
              <a:t> </a:t>
            </a:r>
            <a:r>
              <a:rPr lang="tr-TR" dirty="0" err="1">
                <a:sym typeface="Wingdings" panose="05000000000000000000" pitchFamily="2" charset="2"/>
              </a:rPr>
              <a:t>mol</a:t>
            </a:r>
            <a:r>
              <a:rPr lang="tr-TR" dirty="0">
                <a:sym typeface="Wingdings" panose="05000000000000000000" pitchFamily="2" charset="2"/>
              </a:rPr>
              <a:t> kütlesi: 46 g/</a:t>
            </a:r>
            <a:r>
              <a:rPr lang="tr-TR" dirty="0" err="1">
                <a:sym typeface="Wingdings" panose="05000000000000000000" pitchFamily="2" charset="2"/>
              </a:rPr>
              <a:t>mol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319" y="208058"/>
            <a:ext cx="10611090" cy="44845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z="2400" dirty="0"/>
              <a:t>Ölçülen Miktarlardan </a:t>
            </a:r>
            <a:r>
              <a:rPr lang="tr-TR" sz="2400" dirty="0" err="1"/>
              <a:t>Molarite</a:t>
            </a:r>
            <a:r>
              <a:rPr lang="tr-TR" sz="2400" dirty="0"/>
              <a:t> Hesabı</a:t>
            </a:r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just"/>
            <a:r>
              <a:rPr lang="en-US"/>
              <a:t>Doç. Dr. yasemin G. İŞGÖR </a:t>
            </a:r>
            <a:r>
              <a:rPr lang="tr-TR"/>
              <a:t>/</a:t>
            </a:r>
            <a:r>
              <a:rPr lang="en-US"/>
              <a:t>Ankara Üniversitesi/ link: </a:t>
            </a:r>
            <a:r>
              <a:rPr lang="en-US">
                <a:hlinkClick r:id="rId2"/>
              </a:rPr>
              <a:t>http://80.251.40.59/ankara.edu.tr/isgor/index.html</a:t>
            </a:r>
            <a:r>
              <a:rPr lang="tr-TR"/>
              <a:t>   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4294967295"/>
          </p:nvPr>
        </p:nvSpPr>
        <p:spPr>
          <a:xfrm>
            <a:off x="0" y="6470650"/>
            <a:ext cx="2154238" cy="274638"/>
          </a:xfrm>
        </p:spPr>
        <p:txBody>
          <a:bodyPr/>
          <a:lstStyle/>
          <a:p>
            <a:r>
              <a:rPr lang="en-US"/>
              <a:t>2016-2017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896376" y="3605642"/>
                <a:ext cx="10866783" cy="5984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tr-TR" sz="2000" dirty="0"/>
                  <a:t>? </a:t>
                </a:r>
                <a:r>
                  <a:rPr lang="tr-TR" dirty="0"/>
                  <a:t>M Etanol = 20 ml etanol </a:t>
                </a:r>
                <a:r>
                  <a:rPr lang="tr-TR" dirty="0">
                    <a:sym typeface="Wingdings" panose="05000000000000000000" pitchFamily="2" charset="2"/>
                  </a:rPr>
                  <a:t>x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tr-TR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boxPr>
                      <m:e>
                        <m:argPr>
                          <m:argSz m:val="-1"/>
                        </m:argPr>
                        <m:f>
                          <m:fPr>
                            <m:ctrlPr>
                              <a:rPr lang="tr-TR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fPr>
                          <m:num>
                            <m:r>
                              <m:rPr>
                                <m:nor/>
                              </m:rPr>
                              <a:rPr lang="tr-TR" i="0" smtClean="0">
                                <a:sym typeface="Wingdings" panose="05000000000000000000" pitchFamily="2" charset="2"/>
                              </a:rPr>
                              <m:t>0,789 </m:t>
                            </m:r>
                            <m:r>
                              <m:rPr>
                                <m:nor/>
                              </m:rPr>
                              <a:rPr lang="tr-TR" i="0" smtClean="0">
                                <a:sym typeface="Wingdings" panose="05000000000000000000" pitchFamily="2" charset="2"/>
                              </a:rPr>
                              <m:t>g</m:t>
                            </m:r>
                            <m:r>
                              <m:rPr>
                                <m:nor/>
                              </m:rPr>
                              <a:rPr lang="tr-TR" i="0" smtClean="0">
                                <a:sym typeface="Wingdings" panose="05000000000000000000" pitchFamily="2" charset="2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tr-TR" i="0" smtClean="0">
                                <a:sym typeface="Wingdings" panose="05000000000000000000" pitchFamily="2" charset="2"/>
                              </a:rPr>
                              <m:t>etanol</m:t>
                            </m:r>
                            <m:r>
                              <m:rPr>
                                <m:nor/>
                              </m:rPr>
                              <a:rPr lang="tr-TR" i="0" smtClean="0">
                                <a:sym typeface="Wingdings" panose="05000000000000000000" pitchFamily="2" charset="2"/>
                              </a:rPr>
                              <m:t> </m:t>
                            </m:r>
                          </m:num>
                          <m:den>
                            <m:r>
                              <m:rPr>
                                <m:nor/>
                              </m:rPr>
                              <a:rPr lang="tr-TR" i="0" smtClean="0">
                                <a:sym typeface="Wingdings" panose="05000000000000000000" pitchFamily="2" charset="2"/>
                              </a:rPr>
                              <m:t>1 </m:t>
                            </m:r>
                            <m:r>
                              <m:rPr>
                                <m:nor/>
                              </m:rPr>
                              <a:rPr lang="tr-TR" i="0" smtClean="0">
                                <a:sym typeface="Wingdings" panose="05000000000000000000" pitchFamily="2" charset="2"/>
                              </a:rPr>
                              <m:t>ml</m:t>
                            </m:r>
                            <m:r>
                              <m:rPr>
                                <m:nor/>
                              </m:rPr>
                              <a:rPr lang="tr-TR" i="0" smtClean="0">
                                <a:sym typeface="Wingdings" panose="05000000000000000000" pitchFamily="2" charset="2"/>
                              </a:rPr>
                              <m:t> </m:t>
                            </m:r>
                            <m:r>
                              <m:rPr>
                                <m:nor/>
                              </m:rPr>
                              <a:rPr lang="tr-TR" i="0" smtClean="0">
                                <a:sym typeface="Wingdings" panose="05000000000000000000" pitchFamily="2" charset="2"/>
                              </a:rPr>
                              <m:t>etanol</m:t>
                            </m:r>
                          </m:den>
                        </m:f>
                      </m:e>
                    </m:box>
                  </m:oMath>
                </a14:m>
                <a:r>
                  <a:rPr lang="tr-TR" dirty="0"/>
                  <a:t> </a:t>
                </a:r>
                <a:r>
                  <a:rPr lang="tr-TR" dirty="0" err="1"/>
                  <a:t>x</a:t>
                </a:r>
                <a:r>
                  <a:rPr lang="tr-TR" dirty="0"/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i="0" smtClean="0">
                            <a:sym typeface="Wingdings" panose="05000000000000000000" pitchFamily="2" charset="2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tr-TR"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>
                            <a:sym typeface="Wingdings" panose="05000000000000000000" pitchFamily="2" charset="2"/>
                          </a:rPr>
                          <m:t>mol</m:t>
                        </m:r>
                        <m:r>
                          <m:rPr>
                            <m:nor/>
                          </m:rPr>
                          <a:rPr lang="tr-TR" i="0" smtClean="0"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i="0" smtClean="0">
                            <a:sym typeface="Wingdings" panose="05000000000000000000" pitchFamily="2" charset="2"/>
                          </a:rPr>
                          <m:t>etanol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i="0" smtClean="0">
                            <a:sym typeface="Wingdings" panose="05000000000000000000" pitchFamily="2" charset="2"/>
                          </a:rPr>
                          <m:t>46 </m:t>
                        </m:r>
                        <m:r>
                          <m:rPr>
                            <m:nor/>
                          </m:rPr>
                          <a:rPr lang="tr-TR" i="0" smtClean="0">
                            <a:sym typeface="Wingdings" panose="05000000000000000000" pitchFamily="2" charset="2"/>
                          </a:rPr>
                          <m:t>g</m:t>
                        </m:r>
                        <m:r>
                          <m:rPr>
                            <m:nor/>
                          </m:rPr>
                          <a:rPr lang="tr-TR" i="0" smtClean="0"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i="0" dirty="0" smtClean="0"/>
                          <m:t>etanol</m:t>
                        </m:r>
                      </m:den>
                    </m:f>
                  </m:oMath>
                </a14:m>
                <a:r>
                  <a:rPr lang="tr-TR" dirty="0"/>
                  <a:t>  = 0,343  </a:t>
                </a:r>
                <a:r>
                  <a:rPr lang="tr-TR" dirty="0" err="1"/>
                  <a:t>mol</a:t>
                </a:r>
                <a:r>
                  <a:rPr lang="tr-TR" dirty="0"/>
                  <a:t>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376" y="3605642"/>
                <a:ext cx="10866783" cy="598434"/>
              </a:xfrm>
              <a:prstGeom prst="rect">
                <a:avLst/>
              </a:prstGeom>
              <a:blipFill rotWithShape="0">
                <a:blip r:embed="rId3"/>
                <a:stretch>
                  <a:fillRect l="-5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024127" y="4544669"/>
                <a:ext cx="8061816" cy="6613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tr-TR" sz="2000" dirty="0">
                    <a:latin typeface="+mj-lt"/>
                    <a:sym typeface="Wingdings" panose="05000000000000000000" pitchFamily="2" charset="2"/>
                  </a:rPr>
                  <a:t>C=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çö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z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ü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nenin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miktar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ı (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mol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, 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Çö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zeltinin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Hacmi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 (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Litre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, 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)</m:t>
                        </m:r>
                      </m:den>
                    </m:f>
                    <m:r>
                      <a:rPr lang="tr-TR" sz="2000" i="1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=</m:t>
                    </m:r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n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mol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Litre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)</m:t>
                        </m:r>
                      </m:den>
                    </m:f>
                  </m:oMath>
                </a14:m>
                <a:r>
                  <a:rPr lang="tr-TR" sz="2000" dirty="0">
                    <a:latin typeface="+mj-lt"/>
                    <a:sym typeface="Wingdings" panose="05000000000000000000" pitchFamily="2" charset="2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sz="2000" i="1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tr-TR" sz="2000" dirty="0">
                            <a:latin typeface="+mj-lt"/>
                          </a:rPr>
                          <m:t>0,343  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+mj-lt"/>
                          </a:rPr>
                          <m:t>mol</m:t>
                        </m:r>
                        <m:r>
                          <m:rPr>
                            <m:nor/>
                          </m:rPr>
                          <a:rPr lang="tr-TR" sz="2000" dirty="0">
                            <a:latin typeface="+mj-lt"/>
                          </a:rPr>
                          <m:t>  </m:t>
                        </m:r>
                      </m:num>
                      <m:den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0.250 </m:t>
                        </m:r>
                        <m:r>
                          <m:rPr>
                            <m:nor/>
                          </m:rPr>
                          <a:rPr lang="tr-TR" sz="2000" i="0">
                            <a:latin typeface="+mj-lt"/>
                            <a:sym typeface="Wingdings" panose="05000000000000000000" pitchFamily="2" charset="2"/>
                          </a:rPr>
                          <m:t>L</m:t>
                        </m:r>
                      </m:den>
                    </m:f>
                  </m:oMath>
                </a14:m>
                <a:r>
                  <a:rPr lang="tr-TR" sz="2000" dirty="0">
                    <a:latin typeface="+mj-lt"/>
                    <a:sym typeface="Wingdings" panose="05000000000000000000" pitchFamily="2" charset="2"/>
                  </a:rPr>
                  <a:t>= 1,37 M </a:t>
                </a:r>
                <a:endParaRPr lang="en-US" sz="2000" dirty="0">
                  <a:latin typeface="+mj-lt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4127" y="4544669"/>
                <a:ext cx="8061816" cy="661335"/>
              </a:xfrm>
              <a:prstGeom prst="rect">
                <a:avLst/>
              </a:prstGeom>
              <a:blipFill rotWithShape="0">
                <a:blip r:embed="rId4"/>
                <a:stretch>
                  <a:fillRect l="-7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90073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just"/>
            <a:r>
              <a:rPr lang="en-US"/>
              <a:t>Doç. Dr. yasemin G. İŞGÖR </a:t>
            </a:r>
            <a:r>
              <a:rPr lang="tr-TR"/>
              <a:t>/</a:t>
            </a:r>
            <a:r>
              <a:rPr lang="en-US"/>
              <a:t>Ankara Üniversitesi/ link: </a:t>
            </a:r>
            <a:r>
              <a:rPr lang="en-US">
                <a:hlinkClick r:id="rId2"/>
              </a:rPr>
              <a:t>http://80.251.40.59/ankara.edu.tr/isgor/index.html</a:t>
            </a:r>
            <a:r>
              <a:rPr lang="tr-TR"/>
              <a:t>  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4294967295"/>
          </p:nvPr>
        </p:nvSpPr>
        <p:spPr>
          <a:xfrm>
            <a:off x="0" y="6470650"/>
            <a:ext cx="2154238" cy="274638"/>
          </a:xfrm>
        </p:spPr>
        <p:txBody>
          <a:bodyPr/>
          <a:lstStyle/>
          <a:p>
            <a:r>
              <a:rPr lang="en-US"/>
              <a:t>2016-2017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374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54496" y="148271"/>
            <a:ext cx="7772400" cy="1143000"/>
          </a:xfrm>
        </p:spPr>
        <p:txBody>
          <a:bodyPr/>
          <a:lstStyle/>
          <a:p>
            <a:pPr eaLnBrk="1" hangingPunct="1"/>
            <a:r>
              <a:rPr lang="tr-TR" altLang="en-US" dirty="0"/>
              <a:t>Çözeltiler</a:t>
            </a:r>
            <a:endParaRPr lang="en-US" alt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89114" y="1133475"/>
            <a:ext cx="9383576" cy="47244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tr-TR" altLang="en-US" sz="2400" dirty="0"/>
              <a:t>İki veya daha fazla maddenin homojen karışımıdır</a:t>
            </a:r>
            <a:r>
              <a:rPr lang="en-US" altLang="en-US" sz="2400" dirty="0"/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 dirty="0"/>
              <a:t>Çözeltide miktarca en büyük oran (bolluk oranı) </a:t>
            </a:r>
            <a:r>
              <a:rPr lang="tr-TR" altLang="en-US" sz="2400" b="1" dirty="0" err="1"/>
              <a:t>çözgen</a:t>
            </a:r>
            <a:r>
              <a:rPr lang="tr-TR" altLang="en-US" sz="2400" dirty="0"/>
              <a:t> (çözücü, </a:t>
            </a:r>
            <a:r>
              <a:rPr lang="tr-TR" altLang="en-US" sz="2400" dirty="0" err="1"/>
              <a:t>solvan</a:t>
            </a:r>
            <a:r>
              <a:rPr lang="tr-TR" altLang="en-US" sz="2400" dirty="0"/>
              <a:t>) olarak adlandırılır. 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 dirty="0"/>
              <a:t>Çözeltide daha az miktarlarda bulunan </a:t>
            </a:r>
            <a:r>
              <a:rPr lang="tr-TR" altLang="en-US" sz="2400" dirty="0" err="1"/>
              <a:t>herşeye</a:t>
            </a:r>
            <a:r>
              <a:rPr lang="tr-TR" altLang="en-US" sz="2400" dirty="0"/>
              <a:t> </a:t>
            </a:r>
            <a:r>
              <a:rPr lang="tr-TR" altLang="en-US" sz="2400" b="1" dirty="0"/>
              <a:t>çözünen</a:t>
            </a:r>
            <a:r>
              <a:rPr lang="tr-TR" altLang="en-US" sz="2400" dirty="0"/>
              <a:t> denir. </a:t>
            </a:r>
          </a:p>
          <a:p>
            <a:pPr eaLnBrk="1" hangingPunct="1">
              <a:lnSpc>
                <a:spcPct val="150000"/>
              </a:lnSpc>
            </a:pPr>
            <a:r>
              <a:rPr lang="tr-TR" altLang="en-US" sz="2400" b="1" dirty="0"/>
              <a:t>Çözünen</a:t>
            </a:r>
            <a:r>
              <a:rPr lang="tr-TR" altLang="en-US" sz="2400" dirty="0"/>
              <a:t>, Çözeltide (</a:t>
            </a:r>
            <a:r>
              <a:rPr lang="en-US" altLang="en-US" sz="2400" dirty="0" err="1"/>
              <a:t>Çözücü</a:t>
            </a:r>
            <a:r>
              <a:rPr lang="en-US" altLang="en-US" sz="2400" dirty="0"/>
              <a:t> </a:t>
            </a:r>
            <a:r>
              <a:rPr lang="en-US" altLang="en-US" sz="2400" dirty="0" err="1"/>
              <a:t>içinde</a:t>
            </a:r>
            <a:r>
              <a:rPr lang="tr-TR" altLang="en-US" sz="2400" dirty="0"/>
              <a:t>) </a:t>
            </a:r>
            <a:r>
              <a:rPr lang="en-US" altLang="en-US" sz="2400" dirty="0" err="1"/>
              <a:t>bileşimi</a:t>
            </a:r>
            <a:r>
              <a:rPr lang="en-US" altLang="en-US" sz="2400" dirty="0"/>
              <a:t> </a:t>
            </a:r>
            <a:r>
              <a:rPr lang="en-US" altLang="en-US" sz="2400" dirty="0" err="1"/>
              <a:t>bozulmadan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dağılmış</a:t>
            </a:r>
            <a:r>
              <a:rPr lang="en-US" altLang="en-US" sz="2400" dirty="0"/>
              <a:t> </a:t>
            </a:r>
            <a:r>
              <a:rPr lang="en-US" altLang="en-US" sz="2400" dirty="0" err="1"/>
              <a:t>ve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genellikle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çözeltide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miktarca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az</a:t>
            </a:r>
            <a:r>
              <a:rPr lang="en-US" altLang="en-US" sz="2400" dirty="0"/>
              <a:t> </a:t>
            </a:r>
            <a:r>
              <a:rPr lang="en-US" altLang="en-US" sz="2400" dirty="0" err="1"/>
              <a:t>olan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madde</a:t>
            </a:r>
            <a:r>
              <a:rPr lang="tr-TR" altLang="en-US" sz="2400" dirty="0"/>
              <a:t>ye çözünen denir. </a:t>
            </a:r>
            <a:r>
              <a:rPr lang="en-US" altLang="en-US" sz="2400" dirty="0"/>
              <a:t>Katı-</a:t>
            </a:r>
            <a:r>
              <a:rPr lang="en-US" altLang="en-US" sz="2400" dirty="0" err="1"/>
              <a:t>sıvı</a:t>
            </a:r>
            <a:r>
              <a:rPr lang="en-US" altLang="en-US" sz="2400" dirty="0"/>
              <a:t> </a:t>
            </a:r>
            <a:r>
              <a:rPr lang="en-US" altLang="en-US" sz="2400" dirty="0" err="1"/>
              <a:t>homojen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karışımlarında</a:t>
            </a:r>
            <a:r>
              <a:rPr lang="en-US" altLang="en-US" sz="2400" dirty="0"/>
              <a:t> </a:t>
            </a:r>
            <a:r>
              <a:rPr lang="en-US" altLang="en-US" sz="2400" dirty="0" err="1"/>
              <a:t>katı</a:t>
            </a:r>
            <a:r>
              <a:rPr lang="en-US" altLang="en-US" sz="2400" dirty="0"/>
              <a:t> </a:t>
            </a:r>
            <a:r>
              <a:rPr lang="en-US" altLang="en-US" sz="2400" dirty="0" err="1"/>
              <a:t>daima</a:t>
            </a:r>
            <a:endParaRPr lang="en-US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83715485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b="1" dirty="0"/>
              <a:t>Çözücü</a:t>
            </a:r>
            <a:r>
              <a:rPr lang="tr-TR" dirty="0">
                <a:sym typeface="Wingdings" panose="05000000000000000000" pitchFamily="2" charset="2"/>
              </a:rPr>
              <a:t> çözeltinin katı, sıvı veya gaz fazında olacağını belirler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>
                <a:sym typeface="Wingdings" panose="05000000000000000000" pitchFamily="2" charset="2"/>
              </a:rPr>
              <a:t>Çözücü, </a:t>
            </a:r>
            <a:r>
              <a:rPr lang="tr-TR" dirty="0" err="1">
                <a:sym typeface="Wingdings" panose="05000000000000000000" pitchFamily="2" charset="2"/>
              </a:rPr>
              <a:t>solvan</a:t>
            </a:r>
            <a:r>
              <a:rPr lang="tr-TR" dirty="0">
                <a:sym typeface="Wingdings" panose="05000000000000000000" pitchFamily="2" charset="2"/>
              </a:rPr>
              <a:t>, </a:t>
            </a:r>
            <a:r>
              <a:rPr lang="tr-TR" dirty="0" err="1">
                <a:sym typeface="Wingdings" panose="05000000000000000000" pitchFamily="2" charset="2"/>
              </a:rPr>
              <a:t>solvent</a:t>
            </a:r>
            <a:r>
              <a:rPr lang="tr-TR" dirty="0">
                <a:sym typeface="Wingdings" panose="05000000000000000000" pitchFamily="2" charset="2"/>
              </a:rPr>
              <a:t> veya </a:t>
            </a:r>
            <a:r>
              <a:rPr lang="tr-TR" dirty="0" err="1">
                <a:sym typeface="Wingdings" panose="05000000000000000000" pitchFamily="2" charset="2"/>
              </a:rPr>
              <a:t>çözgen</a:t>
            </a:r>
            <a:r>
              <a:rPr lang="tr-TR" dirty="0">
                <a:sym typeface="Wingdings" panose="05000000000000000000" pitchFamily="2" charset="2"/>
              </a:rPr>
              <a:t> birbiri yerine kullanılabilir (çeviri farklılıklarından)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>
                <a:sym typeface="Wingdings" panose="05000000000000000000" pitchFamily="2" charset="2"/>
              </a:rPr>
              <a:t>Çözücü= su Sulu Çözeltiler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b="1" dirty="0">
                <a:sym typeface="Wingdings" panose="05000000000000000000" pitchFamily="2" charset="2"/>
              </a:rPr>
              <a:t>Çözünen</a:t>
            </a:r>
            <a:r>
              <a:rPr lang="tr-TR" dirty="0">
                <a:sym typeface="Wingdings" panose="05000000000000000000" pitchFamily="2" charset="2"/>
              </a:rPr>
              <a:t> +</a:t>
            </a:r>
            <a:r>
              <a:rPr lang="tr-TR" b="1" dirty="0">
                <a:sym typeface="Wingdings" panose="05000000000000000000" pitchFamily="2" charset="2"/>
              </a:rPr>
              <a:t>Çözücü</a:t>
            </a:r>
            <a:r>
              <a:rPr lang="tr-TR" dirty="0">
                <a:sym typeface="Wingdings" panose="05000000000000000000" pitchFamily="2" charset="2"/>
              </a:rPr>
              <a:t>= </a:t>
            </a:r>
            <a:r>
              <a:rPr lang="tr-TR" b="1" dirty="0">
                <a:sym typeface="Wingdings" panose="05000000000000000000" pitchFamily="2" charset="2"/>
              </a:rPr>
              <a:t>Çözelti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Genel özellikler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just"/>
            <a:r>
              <a:rPr lang="en-US"/>
              <a:t>Doç. Dr. yasemin G. İŞGÖR </a:t>
            </a:r>
            <a:r>
              <a:rPr lang="tr-TR"/>
              <a:t>/</a:t>
            </a:r>
            <a:r>
              <a:rPr lang="en-US"/>
              <a:t>Ankara Üniversitesi/ link: </a:t>
            </a:r>
            <a:r>
              <a:rPr lang="en-US">
                <a:hlinkClick r:id="rId2"/>
              </a:rPr>
              <a:t>http://80.251.40.59/ankara.edu.tr/isgor/index.html</a:t>
            </a:r>
            <a:r>
              <a:rPr lang="tr-TR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614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en-US" dirty="0"/>
              <a:t>Elektrolitler</a:t>
            </a:r>
            <a:endParaRPr lang="en-US" alt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5718313" y="1371600"/>
            <a:ext cx="5559287" cy="5535612"/>
          </a:xfrm>
        </p:spPr>
        <p:txBody>
          <a:bodyPr/>
          <a:lstStyle/>
          <a:p>
            <a:r>
              <a:rPr lang="tr-TR" altLang="en-US" sz="2800" dirty="0"/>
              <a:t>Elektrolitler suda çözündüğünde iyonlaşan maddelerdir.</a:t>
            </a:r>
            <a:r>
              <a:rPr lang="en-US" altLang="en-US" sz="2800" dirty="0"/>
              <a:t>.</a:t>
            </a:r>
          </a:p>
          <a:p>
            <a:r>
              <a:rPr lang="tr-TR" altLang="en-US" sz="2800" dirty="0"/>
              <a:t>Elektrolit olmayan maddeler suda çözünebilir ancak çözünürken iyonlarına ayrışmaz. </a:t>
            </a:r>
          </a:p>
          <a:p>
            <a:r>
              <a:rPr lang="tr-TR" altLang="en-US" sz="2800" dirty="0"/>
              <a:t>Suda çözünür iyonik bileşikler elektrolit olma özelliğindedir.</a:t>
            </a: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7388226" y="56038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altLang="en-US"/>
          </a:p>
        </p:txBody>
      </p:sp>
      <p:pic>
        <p:nvPicPr>
          <p:cNvPr id="6" name="Picture 13" descr="04_0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D6E8F5"/>
              </a:clrFrom>
              <a:clrTo>
                <a:srgbClr val="D6E8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40" b="11536"/>
          <a:stretch>
            <a:fillRect/>
          </a:stretch>
        </p:blipFill>
        <p:spPr>
          <a:xfrm>
            <a:off x="675239" y="1371600"/>
            <a:ext cx="4612377" cy="3820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424286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3600"/>
              <a:t>Çökelme Tepkimeleri</a:t>
            </a:r>
            <a:endParaRPr lang="en-US" altLang="en-US" sz="360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6835" y="1219200"/>
            <a:ext cx="7331765" cy="49530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tr-TR" altLang="en-US" sz="2400" dirty="0"/>
              <a:t>iyonik çözeltiler karıştırıldığında gerçekleşen tepkime sonucunda çözünürlüğü çok çok düşük veya çözünmez katı bileşikler oluşuyorsa buna çöktürme işlemi, tepkimeye de çökelme tepkimesi adı verilir.</a:t>
            </a:r>
          </a:p>
          <a:p>
            <a:pPr algn="just" eaLnBrk="1" hangingPunct="1"/>
            <a:endParaRPr lang="tr-TR" altLang="en-US" sz="2400" dirty="0"/>
          </a:p>
          <a:p>
            <a:pPr algn="just" eaLnBrk="1" hangingPunct="1"/>
            <a:r>
              <a:rPr lang="tr-TR" altLang="en-US" sz="2400" dirty="0"/>
              <a:t>Çökelti oluşup oluşmayacağını anlamak üzere «çözünürlük rehberi» olarak bir takım iyonların tepkiselliği bilgisini içeren basit listelerden faydalanırız.</a:t>
            </a:r>
            <a:endParaRPr lang="en-US" altLang="en-US" sz="2400" dirty="0"/>
          </a:p>
        </p:txBody>
      </p:sp>
      <p:pic>
        <p:nvPicPr>
          <p:cNvPr id="38916" name="Picture 9" descr="04_04a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52"/>
          <a:stretch>
            <a:fillRect/>
          </a:stretch>
        </p:blipFill>
        <p:spPr>
          <a:xfrm>
            <a:off x="8001000" y="1219200"/>
            <a:ext cx="1981200" cy="2624138"/>
          </a:xfrm>
        </p:spPr>
      </p:pic>
    </p:spTree>
    <p:extLst>
      <p:ext uri="{BB962C8B-B14F-4D97-AF65-F5344CB8AC3E}">
        <p14:creationId xmlns:p14="http://schemas.microsoft.com/office/powerpoint/2010/main" val="3098315011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28600"/>
            <a:ext cx="8991600" cy="1143000"/>
          </a:xfrm>
        </p:spPr>
        <p:txBody>
          <a:bodyPr/>
          <a:lstStyle/>
          <a:p>
            <a:pPr eaLnBrk="1" hangingPunct="1"/>
            <a:r>
              <a:rPr lang="en-US" altLang="en-US" sz="2800"/>
              <a:t>Metat</a:t>
            </a:r>
            <a:r>
              <a:rPr lang="tr-TR" altLang="en-US" sz="2800"/>
              <a:t>ez</a:t>
            </a:r>
            <a:r>
              <a:rPr lang="en-US" altLang="en-US" sz="2800"/>
              <a:t> (</a:t>
            </a:r>
            <a:r>
              <a:rPr lang="tr-TR" altLang="en-US" sz="2800"/>
              <a:t>Yer değiştirme</a:t>
            </a:r>
            <a:r>
              <a:rPr lang="en-US" altLang="en-US" sz="2800"/>
              <a:t>) </a:t>
            </a:r>
            <a:r>
              <a:rPr lang="tr-TR" altLang="en-US" sz="2800"/>
              <a:t>Tepkimeleri</a:t>
            </a:r>
            <a:endParaRPr lang="en-US" altLang="en-US" sz="2800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189163" y="1600200"/>
            <a:ext cx="7696200" cy="2819400"/>
          </a:xfrm>
        </p:spPr>
        <p:txBody>
          <a:bodyPr/>
          <a:lstStyle/>
          <a:p>
            <a:pPr eaLnBrk="1" hangingPunct="1"/>
            <a:r>
              <a:rPr lang="tr-TR" altLang="en-US" sz="2800"/>
              <a:t>Metatez yunanca yer değiştirmek anlamındadır</a:t>
            </a:r>
          </a:p>
          <a:p>
            <a:pPr eaLnBrk="1" hangingPunct="1"/>
            <a:r>
              <a:rPr lang="tr-TR" altLang="en-US" sz="2800"/>
              <a:t>Bu tepkimelerde tepkenlerin iyonları birbirleri arasında yer değiştirirler.</a:t>
            </a:r>
          </a:p>
          <a:p>
            <a:pPr eaLnBrk="1" hangingPunct="1"/>
            <a:r>
              <a:rPr lang="tr-TR" altLang="en-US" sz="2800"/>
              <a:t>Tepkimede çökelti oluşabilir.</a:t>
            </a:r>
            <a:endParaRPr lang="en-US" altLang="en-US" sz="2800"/>
          </a:p>
          <a:p>
            <a:pPr eaLnBrk="1" hangingPunct="1"/>
            <a:endParaRPr lang="en-US" altLang="en-US" sz="2800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2209800" y="4648200"/>
            <a:ext cx="7772400" cy="838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800">
                <a:solidFill>
                  <a:schemeClr val="accent2"/>
                </a:solidFill>
              </a:rPr>
              <a:t>Ag</a:t>
            </a:r>
            <a:r>
              <a:rPr lang="en-US" altLang="en-US" sz="2800"/>
              <a:t>NO</a:t>
            </a:r>
            <a:r>
              <a:rPr lang="en-US" altLang="en-US" sz="2800" baseline="-25000"/>
              <a:t>3 (</a:t>
            </a:r>
            <a:r>
              <a:rPr lang="en-US" altLang="en-US" sz="2800" i="1" baseline="-25000"/>
              <a:t>aq</a:t>
            </a:r>
            <a:r>
              <a:rPr lang="en-US" altLang="en-US" sz="2800" baseline="-25000"/>
              <a:t>)</a:t>
            </a:r>
            <a:r>
              <a:rPr lang="en-US" altLang="en-US" sz="2800"/>
              <a:t> + K</a:t>
            </a:r>
            <a:r>
              <a:rPr lang="en-US" altLang="en-US" sz="2800">
                <a:solidFill>
                  <a:schemeClr val="accent2"/>
                </a:solidFill>
              </a:rPr>
              <a:t>Cl</a:t>
            </a:r>
            <a:r>
              <a:rPr lang="en-US" altLang="en-US" sz="2800" baseline="-25000"/>
              <a:t> (</a:t>
            </a:r>
            <a:r>
              <a:rPr lang="en-US" altLang="en-US" sz="2800" i="1" baseline="-25000"/>
              <a:t>aq</a:t>
            </a:r>
            <a:r>
              <a:rPr lang="en-US" altLang="en-US" sz="2800" baseline="-25000"/>
              <a:t>) </a:t>
            </a:r>
            <a:r>
              <a:rPr lang="en-US" altLang="en-US" sz="2800">
                <a:sym typeface="Symbol" panose="05050102010706020507" pitchFamily="18" charset="2"/>
              </a:rPr>
              <a:t> </a:t>
            </a:r>
            <a:r>
              <a:rPr lang="en-US" altLang="en-US" sz="2800">
                <a:solidFill>
                  <a:schemeClr val="accent2"/>
                </a:solidFill>
                <a:sym typeface="Symbol" panose="05050102010706020507" pitchFamily="18" charset="2"/>
              </a:rPr>
              <a:t>AgCl</a:t>
            </a:r>
            <a:r>
              <a:rPr lang="en-US" altLang="en-US" sz="2800" baseline="-25000">
                <a:sym typeface="Symbol" panose="05050102010706020507" pitchFamily="18" charset="2"/>
              </a:rPr>
              <a:t> (</a:t>
            </a:r>
            <a:r>
              <a:rPr lang="tr-TR" altLang="en-US" sz="2800" i="1" baseline="-25000">
                <a:sym typeface="Symbol" panose="05050102010706020507" pitchFamily="18" charset="2"/>
              </a:rPr>
              <a:t>k</a:t>
            </a:r>
            <a:r>
              <a:rPr lang="en-US" altLang="en-US" sz="2800" baseline="-25000">
                <a:sym typeface="Symbol" panose="05050102010706020507" pitchFamily="18" charset="2"/>
              </a:rPr>
              <a:t>)</a:t>
            </a:r>
            <a:r>
              <a:rPr lang="en-US" altLang="en-US" sz="2800">
                <a:sym typeface="Symbol" panose="05050102010706020507" pitchFamily="18" charset="2"/>
              </a:rPr>
              <a:t> + KNO</a:t>
            </a:r>
            <a:r>
              <a:rPr lang="en-US" altLang="en-US" sz="2800" baseline="-25000">
                <a:sym typeface="Symbol" panose="05050102010706020507" pitchFamily="18" charset="2"/>
              </a:rPr>
              <a:t>3 (</a:t>
            </a:r>
            <a:r>
              <a:rPr lang="en-US" altLang="en-US" sz="2800" i="1" baseline="-25000">
                <a:sym typeface="Symbol" panose="05050102010706020507" pitchFamily="18" charset="2"/>
              </a:rPr>
              <a:t>aq</a:t>
            </a:r>
            <a:r>
              <a:rPr lang="en-US" altLang="en-US" sz="2800" baseline="-25000">
                <a:sym typeface="Symbol" panose="05050102010706020507" pitchFamily="18" charset="2"/>
              </a:rPr>
              <a:t>)</a:t>
            </a: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2613320194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/>
              <a:t>Çözelti Kimyası</a:t>
            </a:r>
            <a:endParaRPr lang="en-US" alt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sz="2400"/>
              <a:t>Tepkime karışımında tam olarak nelerin olduğuna dikkat etmek gerekir. </a:t>
            </a:r>
          </a:p>
          <a:p>
            <a:pPr lvl="1" eaLnBrk="1" hangingPunct="1"/>
            <a:r>
              <a:rPr lang="tr-TR" altLang="en-US" sz="2000"/>
              <a:t>Tepken ve ürünlerin fazları (katı, sıvı, gaz), </a:t>
            </a:r>
          </a:p>
          <a:p>
            <a:pPr lvl="1" eaLnBrk="1" hangingPunct="1"/>
            <a:r>
              <a:rPr lang="tr-TR" altLang="en-US" sz="2000"/>
              <a:t>Çözeltinin sulu çözelti olup olmadığı (moleküler veya iyonik çözelti)</a:t>
            </a:r>
            <a:endParaRPr lang="en-US" altLang="en-US" sz="2000"/>
          </a:p>
          <a:p>
            <a:pPr eaLnBrk="1" hangingPunct="1"/>
            <a:r>
              <a:rPr lang="tr-TR" altLang="en-US" sz="2400"/>
              <a:t>Tepkisellik veya reaktifliğin ne olduğunu anlamak, bir tepkimede nelerin değişime uğradığını algılayabilmek önemlidir.</a:t>
            </a: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34818197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228600"/>
            <a:ext cx="8991600" cy="533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altLang="en-US" sz="2800"/>
              <a:t>Moleküler Eşitlik</a:t>
            </a:r>
            <a:endParaRPr lang="en-US" altLang="en-US" sz="280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600200" y="787400"/>
            <a:ext cx="8991600" cy="21336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/>
              <a:t>	</a:t>
            </a:r>
            <a:r>
              <a:rPr lang="tr-TR" altLang="en-US" sz="2000"/>
              <a:t>moleküler veya molekül eşitliği bir tepkimedeki tepken ve ürünlerin molekül formunda yazılmasıyla oluşturulur.</a:t>
            </a:r>
            <a:endParaRPr lang="en-US" altLang="en-US" sz="2000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1905000" y="1519238"/>
            <a:ext cx="7772400" cy="5334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000"/>
              <a:t>AgNO</a:t>
            </a:r>
            <a:r>
              <a:rPr lang="en-US" altLang="en-US" sz="2000" baseline="-25000"/>
              <a:t>3 </a:t>
            </a:r>
            <a:r>
              <a:rPr lang="en-US" altLang="en-US" sz="1800"/>
              <a:t>(</a:t>
            </a:r>
            <a:r>
              <a:rPr lang="en-US" altLang="en-US" sz="1800" i="1"/>
              <a:t>aq</a:t>
            </a:r>
            <a:r>
              <a:rPr lang="en-US" altLang="en-US" sz="1800"/>
              <a:t>)</a:t>
            </a:r>
            <a:r>
              <a:rPr lang="en-US" altLang="en-US" sz="2000"/>
              <a:t> + KCl</a:t>
            </a:r>
            <a:r>
              <a:rPr lang="en-US" altLang="en-US" sz="2000" baseline="-25000"/>
              <a:t> </a:t>
            </a:r>
            <a:r>
              <a:rPr lang="en-US" altLang="en-US" sz="1800"/>
              <a:t>(</a:t>
            </a:r>
            <a:r>
              <a:rPr lang="en-US" altLang="en-US" sz="1800" i="1"/>
              <a:t>aq</a:t>
            </a:r>
            <a:r>
              <a:rPr lang="en-US" altLang="en-US" sz="1800"/>
              <a:t>)</a:t>
            </a:r>
            <a:r>
              <a:rPr lang="en-US" altLang="en-US" sz="2000" baseline="-25000"/>
              <a:t> </a:t>
            </a:r>
            <a:r>
              <a:rPr lang="en-US" altLang="en-US" sz="2000">
                <a:sym typeface="Symbol" panose="05050102010706020507" pitchFamily="18" charset="2"/>
              </a:rPr>
              <a:t> AgCl</a:t>
            </a:r>
            <a:r>
              <a:rPr lang="en-US" altLang="en-US" sz="2000" baseline="-25000">
                <a:sym typeface="Symbol" panose="05050102010706020507" pitchFamily="18" charset="2"/>
              </a:rPr>
              <a:t> </a:t>
            </a:r>
            <a:r>
              <a:rPr lang="en-US" altLang="en-US" sz="1800">
                <a:sym typeface="Symbol" panose="05050102010706020507" pitchFamily="18" charset="2"/>
              </a:rPr>
              <a:t>(</a:t>
            </a:r>
            <a:r>
              <a:rPr lang="tr-TR" altLang="en-US" sz="1800" i="1">
                <a:sym typeface="Symbol" panose="05050102010706020507" pitchFamily="18" charset="2"/>
              </a:rPr>
              <a:t>k</a:t>
            </a:r>
            <a:r>
              <a:rPr lang="en-US" altLang="en-US" sz="1800">
                <a:sym typeface="Symbol" panose="05050102010706020507" pitchFamily="18" charset="2"/>
              </a:rPr>
              <a:t>)</a:t>
            </a:r>
            <a:r>
              <a:rPr lang="en-US" altLang="en-US" sz="2000">
                <a:sym typeface="Symbol" panose="05050102010706020507" pitchFamily="18" charset="2"/>
              </a:rPr>
              <a:t> + KNO</a:t>
            </a:r>
            <a:r>
              <a:rPr lang="en-US" altLang="en-US" sz="2000" baseline="-25000">
                <a:sym typeface="Symbol" panose="05050102010706020507" pitchFamily="18" charset="2"/>
              </a:rPr>
              <a:t>3 </a:t>
            </a:r>
            <a:r>
              <a:rPr lang="en-US" altLang="en-US" sz="1800">
                <a:sym typeface="Symbol" panose="05050102010706020507" pitchFamily="18" charset="2"/>
              </a:rPr>
              <a:t>(</a:t>
            </a:r>
            <a:r>
              <a:rPr lang="en-US" altLang="en-US" sz="1800" i="1">
                <a:sym typeface="Symbol" panose="05050102010706020507" pitchFamily="18" charset="2"/>
              </a:rPr>
              <a:t>aq</a:t>
            </a:r>
            <a:r>
              <a:rPr lang="en-US" altLang="en-US" sz="1800">
                <a:sym typeface="Symbol" panose="05050102010706020507" pitchFamily="18" charset="2"/>
              </a:rPr>
              <a:t>)</a:t>
            </a:r>
            <a:endParaRPr lang="en-US" altLang="en-US" sz="180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714500" y="2525713"/>
            <a:ext cx="87630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tr-TR" altLang="en-US" sz="2000">
                <a:solidFill>
                  <a:schemeClr val="tx1"/>
                </a:solidFill>
              </a:rPr>
              <a:t>İyon eşitliğinde tüm güçlü elektrolitler (güçlü asit ve bazlar ile çözünür iyonik tuzlar) kendi iyonlarına ayrışırlar.</a:t>
            </a:r>
          </a:p>
          <a:p>
            <a:pPr eaLnBrk="1" hangingPunct="1"/>
            <a:r>
              <a:rPr lang="tr-TR" altLang="en-US" sz="2000">
                <a:solidFill>
                  <a:schemeClr val="tx1"/>
                </a:solidFill>
              </a:rPr>
              <a:t>Böylece tepkime karışımında var olan tüm iyon türleri en doğru şekilde ifade edilmiş olur.</a:t>
            </a:r>
          </a:p>
        </p:txBody>
      </p:sp>
      <p:sp>
        <p:nvSpPr>
          <p:cNvPr id="45062" name="Rectangle 2"/>
          <p:cNvSpPr txBox="1">
            <a:spLocks noChangeArrowheads="1"/>
          </p:cNvSpPr>
          <p:nvPr/>
        </p:nvSpPr>
        <p:spPr bwMode="auto">
          <a:xfrm>
            <a:off x="1600200" y="1992313"/>
            <a:ext cx="8991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en-US" sz="2800"/>
              <a:t>İyon (İyonik) Eşitlik</a:t>
            </a:r>
            <a:endParaRPr lang="en-US" altLang="en-US" sz="2800"/>
          </a:p>
        </p:txBody>
      </p:sp>
      <p:sp>
        <p:nvSpPr>
          <p:cNvPr id="45063" name="Rectangle 4"/>
          <p:cNvSpPr txBox="1">
            <a:spLocks noChangeArrowheads="1"/>
          </p:cNvSpPr>
          <p:nvPr/>
        </p:nvSpPr>
        <p:spPr bwMode="auto">
          <a:xfrm>
            <a:off x="2090738" y="3935413"/>
            <a:ext cx="8382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Ag</a:t>
            </a:r>
            <a:r>
              <a:rPr lang="en-US" altLang="en-US" sz="2000" baseline="30000">
                <a:solidFill>
                  <a:schemeClr val="tx1"/>
                </a:solidFill>
              </a:rPr>
              <a:t>+</a:t>
            </a:r>
            <a:r>
              <a:rPr lang="en-US" altLang="en-US" sz="1800" baseline="30000">
                <a:solidFill>
                  <a:schemeClr val="tx1"/>
                </a:solidFill>
              </a:rPr>
              <a:t> </a:t>
            </a:r>
            <a:r>
              <a:rPr lang="en-US" altLang="en-US" sz="1800">
                <a:solidFill>
                  <a:schemeClr val="tx1"/>
                </a:solidFill>
              </a:rPr>
              <a:t>(</a:t>
            </a:r>
            <a:r>
              <a:rPr lang="en-US" altLang="en-US" sz="1800" i="1">
                <a:solidFill>
                  <a:schemeClr val="tx1"/>
                </a:solidFill>
              </a:rPr>
              <a:t>aq</a:t>
            </a:r>
            <a:r>
              <a:rPr lang="en-US" altLang="en-US" sz="1800">
                <a:solidFill>
                  <a:schemeClr val="tx1"/>
                </a:solidFill>
              </a:rPr>
              <a:t>) </a:t>
            </a:r>
            <a:r>
              <a:rPr lang="en-US" altLang="en-US" sz="2400">
                <a:solidFill>
                  <a:schemeClr val="tx1"/>
                </a:solidFill>
              </a:rPr>
              <a:t>+</a:t>
            </a:r>
            <a:r>
              <a:rPr lang="en-US" altLang="en-US" sz="1800">
                <a:solidFill>
                  <a:schemeClr val="tx1"/>
                </a:solidFill>
              </a:rPr>
              <a:t> </a:t>
            </a:r>
            <a:r>
              <a:rPr lang="en-US" altLang="en-US" sz="2000">
                <a:solidFill>
                  <a:schemeClr val="tx1"/>
                </a:solidFill>
              </a:rPr>
              <a:t>NO</a:t>
            </a:r>
            <a:r>
              <a:rPr lang="en-US" altLang="en-US" sz="2000" baseline="-25000">
                <a:solidFill>
                  <a:schemeClr val="tx1"/>
                </a:solidFill>
              </a:rPr>
              <a:t>3</a:t>
            </a:r>
            <a:r>
              <a:rPr lang="en-US" altLang="en-US" sz="2000" baseline="30000">
                <a:solidFill>
                  <a:schemeClr val="tx1"/>
                </a:solidFill>
              </a:rPr>
              <a:t>- </a:t>
            </a:r>
            <a:r>
              <a:rPr lang="en-US" altLang="en-US" sz="1800">
                <a:solidFill>
                  <a:schemeClr val="tx1"/>
                </a:solidFill>
              </a:rPr>
              <a:t>(</a:t>
            </a:r>
            <a:r>
              <a:rPr lang="en-US" altLang="en-US" sz="1800" i="1">
                <a:solidFill>
                  <a:schemeClr val="tx1"/>
                </a:solidFill>
              </a:rPr>
              <a:t>aq</a:t>
            </a:r>
            <a:r>
              <a:rPr lang="en-US" altLang="en-US" sz="1800">
                <a:solidFill>
                  <a:schemeClr val="tx1"/>
                </a:solidFill>
              </a:rPr>
              <a:t>) </a:t>
            </a:r>
            <a:r>
              <a:rPr lang="en-US" altLang="en-US" sz="2400">
                <a:solidFill>
                  <a:schemeClr val="tx1"/>
                </a:solidFill>
              </a:rPr>
              <a:t>+</a:t>
            </a:r>
            <a:r>
              <a:rPr lang="en-US" altLang="en-US" sz="1800">
                <a:solidFill>
                  <a:schemeClr val="tx1"/>
                </a:solidFill>
              </a:rPr>
              <a:t> </a:t>
            </a:r>
            <a:r>
              <a:rPr lang="en-US" altLang="en-US" sz="2000">
                <a:solidFill>
                  <a:schemeClr val="tx1"/>
                </a:solidFill>
              </a:rPr>
              <a:t>K</a:t>
            </a:r>
            <a:r>
              <a:rPr lang="en-US" altLang="en-US" sz="2000" baseline="30000">
                <a:solidFill>
                  <a:schemeClr val="tx1"/>
                </a:solidFill>
              </a:rPr>
              <a:t>+</a:t>
            </a:r>
            <a:r>
              <a:rPr lang="en-US" altLang="en-US" sz="1800">
                <a:solidFill>
                  <a:schemeClr val="tx1"/>
                </a:solidFill>
              </a:rPr>
              <a:t> (</a:t>
            </a:r>
            <a:r>
              <a:rPr lang="en-US" altLang="en-US" sz="1800" i="1">
                <a:solidFill>
                  <a:schemeClr val="tx1"/>
                </a:solidFill>
              </a:rPr>
              <a:t>aq</a:t>
            </a:r>
            <a:r>
              <a:rPr lang="en-US" altLang="en-US" sz="1800">
                <a:solidFill>
                  <a:schemeClr val="tx1"/>
                </a:solidFill>
              </a:rPr>
              <a:t>) </a:t>
            </a:r>
            <a:r>
              <a:rPr lang="en-US" altLang="en-US" sz="2400">
                <a:solidFill>
                  <a:schemeClr val="tx1"/>
                </a:solidFill>
              </a:rPr>
              <a:t>+</a:t>
            </a:r>
            <a:r>
              <a:rPr lang="en-US" altLang="en-US" sz="1800">
                <a:solidFill>
                  <a:schemeClr val="tx1"/>
                </a:solidFill>
              </a:rPr>
              <a:t> </a:t>
            </a:r>
            <a:r>
              <a:rPr lang="en-US" altLang="en-US" sz="2000">
                <a:solidFill>
                  <a:schemeClr val="tx1"/>
                </a:solidFill>
              </a:rPr>
              <a:t>Cl</a:t>
            </a:r>
            <a:r>
              <a:rPr lang="en-US" altLang="en-US" sz="2000" baseline="30000">
                <a:solidFill>
                  <a:schemeClr val="tx1"/>
                </a:solidFill>
              </a:rPr>
              <a:t>- </a:t>
            </a:r>
            <a:r>
              <a:rPr lang="en-US" altLang="en-US" sz="1800">
                <a:solidFill>
                  <a:schemeClr val="tx1"/>
                </a:solidFill>
              </a:rPr>
              <a:t>(</a:t>
            </a:r>
            <a:r>
              <a:rPr lang="en-US" altLang="en-US" sz="1800" i="1">
                <a:solidFill>
                  <a:schemeClr val="tx1"/>
                </a:solidFill>
              </a:rPr>
              <a:t>aq</a:t>
            </a:r>
            <a:r>
              <a:rPr lang="en-US" altLang="en-US" sz="1800">
                <a:solidFill>
                  <a:schemeClr val="tx1"/>
                </a:solidFill>
              </a:rPr>
              <a:t>) </a:t>
            </a:r>
            <a:r>
              <a:rPr lang="en-US" altLang="en-US" sz="1800" baseline="-25000">
                <a:solidFill>
                  <a:schemeClr val="tx1"/>
                </a:solidFill>
              </a:rPr>
              <a:t> </a:t>
            </a:r>
            <a:r>
              <a:rPr lang="en-US" altLang="en-US" sz="1800">
                <a:solidFill>
                  <a:schemeClr val="tx1"/>
                </a:solidFill>
                <a:sym typeface="Symbol" panose="05050102010706020507" pitchFamily="18" charset="2"/>
              </a:rPr>
              <a:t></a:t>
            </a:r>
            <a:r>
              <a:rPr lang="tr-TR" altLang="en-US" sz="180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altLang="en-US" sz="2000">
                <a:solidFill>
                  <a:schemeClr val="tx1"/>
                </a:solidFill>
                <a:sym typeface="Symbol" panose="05050102010706020507" pitchFamily="18" charset="2"/>
              </a:rPr>
              <a:t>AgCl</a:t>
            </a:r>
            <a:r>
              <a:rPr lang="en-US" altLang="en-US" sz="2000" baseline="-2500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altLang="en-US" sz="1800">
                <a:solidFill>
                  <a:schemeClr val="tx1"/>
                </a:solidFill>
                <a:sym typeface="Symbol" panose="05050102010706020507" pitchFamily="18" charset="2"/>
              </a:rPr>
              <a:t>(</a:t>
            </a:r>
            <a:r>
              <a:rPr lang="tr-TR" altLang="en-US" sz="1800" i="1">
                <a:solidFill>
                  <a:schemeClr val="tx1"/>
                </a:solidFill>
                <a:sym typeface="Symbol" panose="05050102010706020507" pitchFamily="18" charset="2"/>
              </a:rPr>
              <a:t>k</a:t>
            </a:r>
            <a:r>
              <a:rPr lang="en-US" altLang="en-US" sz="1800">
                <a:solidFill>
                  <a:schemeClr val="tx1"/>
                </a:solidFill>
                <a:sym typeface="Symbol" panose="05050102010706020507" pitchFamily="18" charset="2"/>
              </a:rPr>
              <a:t>) </a:t>
            </a:r>
            <a:r>
              <a:rPr lang="en-US" altLang="en-US" sz="2400">
                <a:solidFill>
                  <a:schemeClr val="tx1"/>
                </a:solidFill>
                <a:sym typeface="Symbol" panose="05050102010706020507" pitchFamily="18" charset="2"/>
              </a:rPr>
              <a:t>+</a:t>
            </a:r>
            <a:r>
              <a:rPr lang="en-US" altLang="en-US" sz="180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altLang="en-US" sz="2000">
                <a:solidFill>
                  <a:schemeClr val="tx1"/>
                </a:solidFill>
                <a:sym typeface="Symbol" panose="05050102010706020507" pitchFamily="18" charset="2"/>
              </a:rPr>
              <a:t>K</a:t>
            </a:r>
            <a:r>
              <a:rPr lang="en-US" altLang="en-US" sz="2000" baseline="30000">
                <a:solidFill>
                  <a:schemeClr val="tx1"/>
                </a:solidFill>
                <a:sym typeface="Symbol" panose="05050102010706020507" pitchFamily="18" charset="2"/>
              </a:rPr>
              <a:t>+</a:t>
            </a:r>
            <a:r>
              <a:rPr lang="en-US" altLang="en-US" sz="1800" baseline="3000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altLang="en-US" sz="1800">
                <a:solidFill>
                  <a:schemeClr val="tx1"/>
                </a:solidFill>
                <a:sym typeface="Symbol" panose="05050102010706020507" pitchFamily="18" charset="2"/>
              </a:rPr>
              <a:t>(</a:t>
            </a:r>
            <a:r>
              <a:rPr lang="en-US" altLang="en-US" sz="1800" i="1">
                <a:solidFill>
                  <a:schemeClr val="tx1"/>
                </a:solidFill>
                <a:sym typeface="Symbol" panose="05050102010706020507" pitchFamily="18" charset="2"/>
              </a:rPr>
              <a:t>aq</a:t>
            </a:r>
            <a:r>
              <a:rPr lang="en-US" altLang="en-US" sz="1800">
                <a:solidFill>
                  <a:schemeClr val="tx1"/>
                </a:solidFill>
                <a:sym typeface="Symbol" panose="05050102010706020507" pitchFamily="18" charset="2"/>
              </a:rPr>
              <a:t>) </a:t>
            </a:r>
            <a:r>
              <a:rPr lang="en-US" altLang="en-US" sz="2400">
                <a:solidFill>
                  <a:schemeClr val="tx1"/>
                </a:solidFill>
                <a:sym typeface="Symbol" panose="05050102010706020507" pitchFamily="18" charset="2"/>
              </a:rPr>
              <a:t>+</a:t>
            </a:r>
            <a:r>
              <a:rPr lang="en-US" altLang="en-US" sz="1800">
                <a:solidFill>
                  <a:schemeClr val="tx1"/>
                </a:solidFill>
                <a:sym typeface="Symbol" panose="05050102010706020507" pitchFamily="18" charset="2"/>
              </a:rPr>
              <a:t> NO</a:t>
            </a:r>
            <a:r>
              <a:rPr lang="en-US" altLang="en-US" sz="1800" baseline="-25000">
                <a:solidFill>
                  <a:schemeClr val="tx1"/>
                </a:solidFill>
                <a:sym typeface="Symbol" panose="05050102010706020507" pitchFamily="18" charset="2"/>
              </a:rPr>
              <a:t>3</a:t>
            </a:r>
            <a:r>
              <a:rPr lang="en-US" altLang="en-US" sz="1800" baseline="30000">
                <a:solidFill>
                  <a:schemeClr val="tx1"/>
                </a:solidFill>
                <a:sym typeface="Symbol" panose="05050102010706020507" pitchFamily="18" charset="2"/>
              </a:rPr>
              <a:t>- </a:t>
            </a:r>
            <a:r>
              <a:rPr lang="en-US" altLang="en-US" sz="1800">
                <a:solidFill>
                  <a:schemeClr val="tx1"/>
                </a:solidFill>
                <a:sym typeface="Symbol" panose="05050102010706020507" pitchFamily="18" charset="2"/>
              </a:rPr>
              <a:t>(</a:t>
            </a:r>
            <a:r>
              <a:rPr lang="en-US" altLang="en-US" sz="1800" i="1">
                <a:solidFill>
                  <a:schemeClr val="tx1"/>
                </a:solidFill>
                <a:sym typeface="Symbol" panose="05050102010706020507" pitchFamily="18" charset="2"/>
              </a:rPr>
              <a:t>aq</a:t>
            </a:r>
            <a:r>
              <a:rPr lang="en-US" altLang="en-US" sz="1800">
                <a:solidFill>
                  <a:schemeClr val="tx1"/>
                </a:solidFill>
                <a:sym typeface="Symbol" panose="05050102010706020507" pitchFamily="18" charset="2"/>
              </a:rPr>
              <a:t>)</a:t>
            </a: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45064" name="Rectangle 2"/>
          <p:cNvSpPr txBox="1">
            <a:spLocks noChangeArrowheads="1"/>
          </p:cNvSpPr>
          <p:nvPr/>
        </p:nvSpPr>
        <p:spPr bwMode="auto">
          <a:xfrm>
            <a:off x="1600200" y="4583113"/>
            <a:ext cx="8991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tr-TR" altLang="en-US" sz="2800"/>
              <a:t>Net İyon (İyonik) Eşitlik</a:t>
            </a:r>
            <a:endParaRPr lang="en-US" altLang="en-US" sz="2800"/>
          </a:p>
        </p:txBody>
      </p:sp>
      <p:sp>
        <p:nvSpPr>
          <p:cNvPr id="45065" name="Rectangle 4"/>
          <p:cNvSpPr txBox="1">
            <a:spLocks noChangeArrowheads="1"/>
          </p:cNvSpPr>
          <p:nvPr/>
        </p:nvSpPr>
        <p:spPr bwMode="auto">
          <a:xfrm>
            <a:off x="1524000" y="5257801"/>
            <a:ext cx="9144000" cy="41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Ag</a:t>
            </a:r>
            <a:r>
              <a:rPr lang="en-US" altLang="en-US" sz="2000" baseline="30000">
                <a:solidFill>
                  <a:schemeClr val="tx1"/>
                </a:solidFill>
              </a:rPr>
              <a:t>+</a:t>
            </a:r>
            <a:r>
              <a:rPr lang="en-US" altLang="en-US" sz="1800">
                <a:solidFill>
                  <a:schemeClr val="tx1"/>
                </a:solidFill>
              </a:rPr>
              <a:t>(aq)</a:t>
            </a:r>
            <a:r>
              <a:rPr lang="en-US" altLang="en-US" sz="2000">
                <a:solidFill>
                  <a:schemeClr val="tx1"/>
                </a:solidFill>
              </a:rPr>
              <a:t> + NO</a:t>
            </a:r>
            <a:r>
              <a:rPr lang="en-US" altLang="en-US" sz="2000" baseline="-25000">
                <a:solidFill>
                  <a:schemeClr val="tx1"/>
                </a:solidFill>
              </a:rPr>
              <a:t>3</a:t>
            </a:r>
            <a:r>
              <a:rPr lang="en-US" altLang="en-US" sz="2800" baseline="30000">
                <a:solidFill>
                  <a:schemeClr val="tx1"/>
                </a:solidFill>
              </a:rPr>
              <a:t>-</a:t>
            </a:r>
            <a:r>
              <a:rPr lang="en-US" altLang="en-US" sz="1800">
                <a:solidFill>
                  <a:schemeClr val="tx1"/>
                </a:solidFill>
              </a:rPr>
              <a:t>(</a:t>
            </a:r>
            <a:r>
              <a:rPr lang="en-US" altLang="en-US" sz="1800" i="1">
                <a:solidFill>
                  <a:schemeClr val="tx1"/>
                </a:solidFill>
              </a:rPr>
              <a:t>aq</a:t>
            </a:r>
            <a:r>
              <a:rPr lang="en-US" altLang="en-US" sz="1800">
                <a:solidFill>
                  <a:schemeClr val="tx1"/>
                </a:solidFill>
              </a:rPr>
              <a:t>)</a:t>
            </a:r>
            <a:r>
              <a:rPr lang="en-US" altLang="en-US" sz="2000">
                <a:solidFill>
                  <a:schemeClr val="tx1"/>
                </a:solidFill>
              </a:rPr>
              <a:t> + K</a:t>
            </a:r>
            <a:r>
              <a:rPr lang="en-US" altLang="en-US" sz="2000" baseline="30000">
                <a:solidFill>
                  <a:schemeClr val="tx1"/>
                </a:solidFill>
              </a:rPr>
              <a:t>+</a:t>
            </a:r>
            <a:r>
              <a:rPr lang="tr-TR" altLang="en-US" sz="2000" baseline="-25000">
                <a:solidFill>
                  <a:schemeClr val="tx1"/>
                </a:solidFill>
              </a:rPr>
              <a:t> </a:t>
            </a:r>
            <a:r>
              <a:rPr lang="tr-TR" altLang="en-US" sz="1800" i="1">
                <a:solidFill>
                  <a:schemeClr val="tx1"/>
                </a:solidFill>
              </a:rPr>
              <a:t>(aq)</a:t>
            </a:r>
            <a:r>
              <a:rPr lang="en-US" altLang="en-US" sz="1800" i="1">
                <a:solidFill>
                  <a:schemeClr val="tx1"/>
                </a:solidFill>
              </a:rPr>
              <a:t> </a:t>
            </a:r>
            <a:r>
              <a:rPr lang="en-US" altLang="en-US" sz="2000">
                <a:solidFill>
                  <a:schemeClr val="tx1"/>
                </a:solidFill>
              </a:rPr>
              <a:t>+ Cl</a:t>
            </a:r>
            <a:r>
              <a:rPr lang="en-US" altLang="en-US" sz="2800" baseline="30000">
                <a:solidFill>
                  <a:schemeClr val="tx1"/>
                </a:solidFill>
              </a:rPr>
              <a:t>-</a:t>
            </a:r>
            <a:r>
              <a:rPr lang="en-US" altLang="en-US" sz="1800">
                <a:solidFill>
                  <a:schemeClr val="tx1"/>
                </a:solidFill>
              </a:rPr>
              <a:t>(</a:t>
            </a:r>
            <a:r>
              <a:rPr lang="en-US" altLang="en-US" sz="1800" i="1">
                <a:solidFill>
                  <a:schemeClr val="tx1"/>
                </a:solidFill>
              </a:rPr>
              <a:t>aq</a:t>
            </a:r>
            <a:r>
              <a:rPr lang="en-US" altLang="en-US" sz="1800">
                <a:solidFill>
                  <a:schemeClr val="tx1"/>
                </a:solidFill>
              </a:rPr>
              <a:t>)</a:t>
            </a:r>
            <a:r>
              <a:rPr lang="en-US" altLang="en-US" sz="2000" baseline="-25000">
                <a:solidFill>
                  <a:schemeClr val="tx1"/>
                </a:solidFill>
              </a:rPr>
              <a:t> </a:t>
            </a:r>
            <a:r>
              <a:rPr lang="en-US" altLang="en-US" sz="2000">
                <a:solidFill>
                  <a:schemeClr val="tx1"/>
                </a:solidFill>
                <a:sym typeface="Symbol" panose="05050102010706020507" pitchFamily="18" charset="2"/>
              </a:rPr>
              <a:t> </a:t>
            </a:r>
            <a:r>
              <a:rPr lang="tr-TR" altLang="en-US" sz="200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altLang="en-US" sz="2000">
                <a:solidFill>
                  <a:schemeClr val="tx1"/>
                </a:solidFill>
                <a:sym typeface="Symbol" panose="05050102010706020507" pitchFamily="18" charset="2"/>
              </a:rPr>
              <a:t>AgCl</a:t>
            </a:r>
            <a:r>
              <a:rPr lang="en-US" altLang="en-US" sz="2000" baseline="-2500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altLang="en-US" sz="1800">
                <a:solidFill>
                  <a:schemeClr val="tx1"/>
                </a:solidFill>
                <a:sym typeface="Symbol" panose="05050102010706020507" pitchFamily="18" charset="2"/>
              </a:rPr>
              <a:t>(</a:t>
            </a:r>
            <a:r>
              <a:rPr lang="tr-TR" altLang="en-US" sz="1800" i="1">
                <a:solidFill>
                  <a:schemeClr val="tx1"/>
                </a:solidFill>
                <a:sym typeface="Symbol" panose="05050102010706020507" pitchFamily="18" charset="2"/>
              </a:rPr>
              <a:t>k</a:t>
            </a:r>
            <a:r>
              <a:rPr lang="en-US" altLang="en-US" sz="1800">
                <a:solidFill>
                  <a:schemeClr val="tx1"/>
                </a:solidFill>
                <a:sym typeface="Symbol" panose="05050102010706020507" pitchFamily="18" charset="2"/>
              </a:rPr>
              <a:t>)</a:t>
            </a:r>
            <a:r>
              <a:rPr lang="en-US" altLang="en-US" sz="2000">
                <a:solidFill>
                  <a:schemeClr val="tx1"/>
                </a:solidFill>
                <a:sym typeface="Symbol" panose="05050102010706020507" pitchFamily="18" charset="2"/>
              </a:rPr>
              <a:t> + K</a:t>
            </a:r>
            <a:r>
              <a:rPr lang="en-US" altLang="en-US" sz="1800" i="1">
                <a:solidFill>
                  <a:schemeClr val="tx1"/>
                </a:solidFill>
                <a:sym typeface="Symbol" panose="05050102010706020507" pitchFamily="18" charset="2"/>
              </a:rPr>
              <a:t>+(aq) </a:t>
            </a:r>
            <a:r>
              <a:rPr lang="en-US" altLang="en-US" sz="2000">
                <a:solidFill>
                  <a:schemeClr val="tx1"/>
                </a:solidFill>
                <a:sym typeface="Symbol" panose="05050102010706020507" pitchFamily="18" charset="2"/>
              </a:rPr>
              <a:t>+ NO</a:t>
            </a:r>
            <a:r>
              <a:rPr lang="en-US" altLang="en-US" sz="2000" baseline="-25000">
                <a:solidFill>
                  <a:schemeClr val="tx1"/>
                </a:solidFill>
                <a:sym typeface="Symbol" panose="05050102010706020507" pitchFamily="18" charset="2"/>
              </a:rPr>
              <a:t>3</a:t>
            </a:r>
            <a:r>
              <a:rPr lang="en-US" altLang="en-US" sz="2800" baseline="30000">
                <a:solidFill>
                  <a:schemeClr val="tx1"/>
                </a:solidFill>
                <a:sym typeface="Symbol" panose="05050102010706020507" pitchFamily="18" charset="2"/>
              </a:rPr>
              <a:t>-</a:t>
            </a:r>
            <a:r>
              <a:rPr lang="en-US" altLang="en-US" sz="1800">
                <a:solidFill>
                  <a:schemeClr val="tx1"/>
                </a:solidFill>
                <a:sym typeface="Symbol" panose="05050102010706020507" pitchFamily="18" charset="2"/>
              </a:rPr>
              <a:t>(</a:t>
            </a:r>
            <a:r>
              <a:rPr lang="en-US" altLang="en-US" sz="1800" i="1">
                <a:solidFill>
                  <a:schemeClr val="tx1"/>
                </a:solidFill>
                <a:sym typeface="Symbol" panose="05050102010706020507" pitchFamily="18" charset="2"/>
              </a:rPr>
              <a:t>aq</a:t>
            </a:r>
            <a:r>
              <a:rPr lang="en-US" altLang="en-US" sz="1800">
                <a:solidFill>
                  <a:schemeClr val="tx1"/>
                </a:solidFill>
                <a:sym typeface="Symbol" panose="05050102010706020507" pitchFamily="18" charset="2"/>
              </a:rPr>
              <a:t>)</a:t>
            </a:r>
            <a:endParaRPr lang="en-US" altLang="en-US" sz="2000">
              <a:solidFill>
                <a:schemeClr val="tx1"/>
              </a:solidFill>
            </a:endParaRPr>
          </a:p>
        </p:txBody>
      </p:sp>
      <p:sp>
        <p:nvSpPr>
          <p:cNvPr id="45066" name="Line 8"/>
          <p:cNvSpPr>
            <a:spLocks noChangeShapeType="1"/>
          </p:cNvSpPr>
          <p:nvPr/>
        </p:nvSpPr>
        <p:spPr bwMode="auto">
          <a:xfrm flipV="1">
            <a:off x="8394700" y="5292725"/>
            <a:ext cx="838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8"/>
          <p:cNvSpPr>
            <a:spLocks noChangeShapeType="1"/>
          </p:cNvSpPr>
          <p:nvPr/>
        </p:nvSpPr>
        <p:spPr bwMode="auto">
          <a:xfrm flipV="1">
            <a:off x="7272338" y="5292725"/>
            <a:ext cx="838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8"/>
          <p:cNvSpPr>
            <a:spLocks noChangeShapeType="1"/>
          </p:cNvSpPr>
          <p:nvPr/>
        </p:nvSpPr>
        <p:spPr bwMode="auto">
          <a:xfrm flipV="1">
            <a:off x="2762250" y="5292725"/>
            <a:ext cx="838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8"/>
          <p:cNvSpPr>
            <a:spLocks noChangeShapeType="1"/>
          </p:cNvSpPr>
          <p:nvPr/>
        </p:nvSpPr>
        <p:spPr bwMode="auto">
          <a:xfrm flipV="1">
            <a:off x="3714750" y="5292725"/>
            <a:ext cx="838200" cy="381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Rectangle 4"/>
          <p:cNvSpPr txBox="1">
            <a:spLocks noChangeArrowheads="1"/>
          </p:cNvSpPr>
          <p:nvPr/>
        </p:nvSpPr>
        <p:spPr bwMode="auto">
          <a:xfrm>
            <a:off x="1524000" y="5784851"/>
            <a:ext cx="9144000" cy="41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C82E32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just" eaLnBrk="1" hangingPunct="1">
              <a:buFontTx/>
              <a:buNone/>
            </a:pPr>
            <a:r>
              <a:rPr lang="en-US" altLang="en-US" sz="2000">
                <a:solidFill>
                  <a:schemeClr val="tx1"/>
                </a:solidFill>
              </a:rPr>
              <a:t>Ag</a:t>
            </a:r>
            <a:r>
              <a:rPr lang="en-US" altLang="en-US" sz="2000" baseline="30000">
                <a:solidFill>
                  <a:schemeClr val="tx1"/>
                </a:solidFill>
              </a:rPr>
              <a:t>+</a:t>
            </a:r>
            <a:r>
              <a:rPr lang="en-US" altLang="en-US" sz="1800">
                <a:solidFill>
                  <a:schemeClr val="tx1"/>
                </a:solidFill>
              </a:rPr>
              <a:t>(aq)</a:t>
            </a:r>
            <a:r>
              <a:rPr lang="en-US" altLang="en-US" sz="2000">
                <a:solidFill>
                  <a:schemeClr val="tx1"/>
                </a:solidFill>
              </a:rPr>
              <a:t> + Cl</a:t>
            </a:r>
            <a:r>
              <a:rPr lang="en-US" altLang="en-US" sz="2800" baseline="30000">
                <a:solidFill>
                  <a:schemeClr val="tx1"/>
                </a:solidFill>
              </a:rPr>
              <a:t>-</a:t>
            </a:r>
            <a:r>
              <a:rPr lang="en-US" altLang="en-US" sz="1800">
                <a:solidFill>
                  <a:schemeClr val="tx1"/>
                </a:solidFill>
              </a:rPr>
              <a:t>(</a:t>
            </a:r>
            <a:r>
              <a:rPr lang="en-US" altLang="en-US" sz="1800" i="1">
                <a:solidFill>
                  <a:schemeClr val="tx1"/>
                </a:solidFill>
              </a:rPr>
              <a:t>aq</a:t>
            </a:r>
            <a:r>
              <a:rPr lang="en-US" altLang="en-US" sz="1800">
                <a:solidFill>
                  <a:schemeClr val="tx1"/>
                </a:solidFill>
              </a:rPr>
              <a:t>)</a:t>
            </a:r>
            <a:r>
              <a:rPr lang="en-US" altLang="en-US" sz="2000" baseline="-25000">
                <a:solidFill>
                  <a:schemeClr val="tx1"/>
                </a:solidFill>
              </a:rPr>
              <a:t> </a:t>
            </a:r>
            <a:r>
              <a:rPr lang="en-US" altLang="en-US" sz="2000">
                <a:solidFill>
                  <a:schemeClr val="tx1"/>
                </a:solidFill>
                <a:sym typeface="Symbol" panose="05050102010706020507" pitchFamily="18" charset="2"/>
              </a:rPr>
              <a:t> </a:t>
            </a:r>
            <a:r>
              <a:rPr lang="tr-TR" altLang="en-US" sz="200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altLang="en-US" sz="2000">
                <a:solidFill>
                  <a:schemeClr val="tx1"/>
                </a:solidFill>
                <a:sym typeface="Symbol" panose="05050102010706020507" pitchFamily="18" charset="2"/>
              </a:rPr>
              <a:t>AgCl</a:t>
            </a:r>
            <a:r>
              <a:rPr lang="en-US" altLang="en-US" sz="2000" baseline="-25000">
                <a:solidFill>
                  <a:schemeClr val="tx1"/>
                </a:solidFill>
                <a:sym typeface="Symbol" panose="05050102010706020507" pitchFamily="18" charset="2"/>
              </a:rPr>
              <a:t> </a:t>
            </a:r>
            <a:r>
              <a:rPr lang="en-US" altLang="en-US" sz="1800">
                <a:solidFill>
                  <a:schemeClr val="tx1"/>
                </a:solidFill>
                <a:sym typeface="Symbol" panose="05050102010706020507" pitchFamily="18" charset="2"/>
              </a:rPr>
              <a:t>(</a:t>
            </a:r>
            <a:r>
              <a:rPr lang="tr-TR" altLang="en-US" sz="1800" i="1">
                <a:solidFill>
                  <a:schemeClr val="tx1"/>
                </a:solidFill>
                <a:sym typeface="Symbol" panose="05050102010706020507" pitchFamily="18" charset="2"/>
              </a:rPr>
              <a:t>k</a:t>
            </a:r>
            <a:r>
              <a:rPr lang="en-US" altLang="en-US" sz="1800">
                <a:solidFill>
                  <a:schemeClr val="tx1"/>
                </a:solidFill>
                <a:sym typeface="Symbol" panose="05050102010706020507" pitchFamily="18" charset="2"/>
              </a:rPr>
              <a:t>)</a:t>
            </a:r>
            <a:r>
              <a:rPr lang="tr-TR" altLang="en-US" sz="1800">
                <a:solidFill>
                  <a:schemeClr val="tx1"/>
                </a:solidFill>
                <a:sym typeface="Symbol" panose="05050102010706020507" pitchFamily="18" charset="2"/>
              </a:rPr>
              <a:t>  Net iyonik eşitlikte gözlemci iyonlar yer almaz.</a:t>
            </a:r>
            <a:endParaRPr lang="en-US" altLang="en-US" sz="2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9927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z="2400"/>
              <a:t>Net iyonik eşitliği yazabilmek için</a:t>
            </a:r>
            <a:endParaRPr lang="en-US" altLang="en-US" sz="240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1371600"/>
            <a:ext cx="7772400" cy="4114800"/>
          </a:xfrm>
        </p:spPr>
        <p:txBody>
          <a:bodyPr/>
          <a:lstStyle/>
          <a:p>
            <a:pPr algn="just" eaLnBrk="1" hangingPunct="1">
              <a:defRPr/>
            </a:pPr>
            <a:r>
              <a:rPr lang="tr-TR" altLang="en-US" sz="2400" dirty="0"/>
              <a:t>Molekül eşitliğini yazmalı ve Stokiyometrik katsayıları hesaplayarak tepkime eşitliği denkleştirilmelidir.</a:t>
            </a:r>
          </a:p>
          <a:p>
            <a:pPr algn="just" eaLnBrk="1" hangingPunct="1">
              <a:defRPr/>
            </a:pPr>
            <a:r>
              <a:rPr lang="tr-TR" altLang="en-US" sz="2400" dirty="0"/>
              <a:t>Bütün güçlü elektrolitlerin iyonları belirlenmeli ve yazılmalıdır (yükseltgenme basamağı kurallarını da hatırlayın)</a:t>
            </a:r>
            <a:r>
              <a:rPr lang="en-US" altLang="en-US" sz="2400" dirty="0"/>
              <a:t>.</a:t>
            </a:r>
          </a:p>
          <a:p>
            <a:pPr algn="just" eaLnBrk="1" hangingPunct="1">
              <a:defRPr/>
            </a:pPr>
            <a:r>
              <a:rPr lang="tr-TR" altLang="en-US" sz="2400" dirty="0"/>
              <a:t>Eşitliğin iki tarafında değişmeden kalan iyonları belirleyerek üstünü çizin</a:t>
            </a:r>
          </a:p>
          <a:p>
            <a:pPr algn="just" eaLnBrk="1" hangingPunct="1">
              <a:defRPr/>
            </a:pPr>
            <a:r>
              <a:rPr lang="tr-TR" altLang="en-US" sz="2400" dirty="0"/>
              <a:t>Gözlemci iyonları ortadan kaldırdıktan sonra kalan net tepkime eşitliğini yazın.</a:t>
            </a:r>
          </a:p>
          <a:p>
            <a:pPr marL="0" indent="0" algn="just">
              <a:buNone/>
              <a:defRPr/>
            </a:pPr>
            <a:r>
              <a:rPr lang="tr-TR" altLang="en-US" sz="2400" dirty="0"/>
              <a:t>Ödev: </a:t>
            </a:r>
            <a:endParaRPr lang="en-US" altLang="en-US" sz="2400" dirty="0"/>
          </a:p>
        </p:txBody>
      </p:sp>
      <p:pic>
        <p:nvPicPr>
          <p:cNvPr id="4710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5334001"/>
            <a:ext cx="6516688" cy="68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650142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yg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1">
          <a:schemeClr val="accent1"/>
        </a:lnRef>
        <a:fillRef idx="2">
          <a:schemeClr val="accent1"/>
        </a:fillRef>
        <a:effectRef idx="1">
          <a:schemeClr val="accent1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Theme1ygi" id="{BE5F7811-18FA-493A-BF0B-828855E033CA}" vid="{9DE22B3A-B843-4A5C-8556-D9CE1CBA2F0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16914</TotalTime>
  <Words>823</Words>
  <Application>Microsoft Office PowerPoint</Application>
  <PresentationFormat>Widescreen</PresentationFormat>
  <Paragraphs>77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</vt:lpstr>
      <vt:lpstr>Cambria Math</vt:lpstr>
      <vt:lpstr>Wingdings</vt:lpstr>
      <vt:lpstr>Wingdings 2</vt:lpstr>
      <vt:lpstr>Theme1ygi</vt:lpstr>
      <vt:lpstr> Bölüm 5: Sulu Çözelti Tepkimelerine Giriş   5.1 Genel Özellikler 5.2 Çökelme Tepkimeleri 5.3 Asit-Baz tepkimeleri 5.4 Redoks Tepkimeleri  5.5 Redoks Tepkimelerinin denkleştirilmesi 5.6 Yükseltgen ve İndirgenler 5.7 Sulu Çözeltilerin Stokiyometrisi: Titrasyonlar </vt:lpstr>
      <vt:lpstr>Çözeltiler</vt:lpstr>
      <vt:lpstr>Genel özellikler</vt:lpstr>
      <vt:lpstr>Elektrolitler</vt:lpstr>
      <vt:lpstr>Çökelme Tepkimeleri</vt:lpstr>
      <vt:lpstr>Metatez (Yer değiştirme) Tepkimeleri</vt:lpstr>
      <vt:lpstr>Çözelti Kimyası</vt:lpstr>
      <vt:lpstr>Moleküler Eşitlik</vt:lpstr>
      <vt:lpstr>Net iyonik eşitliği yazabilmek için</vt:lpstr>
      <vt:lpstr>PowerPoint Presentation</vt:lpstr>
      <vt:lpstr>Ölçülen Miktarlardan Molarite Hesabı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YGI</dc:creator>
  <cp:lastModifiedBy>yasemin isgor</cp:lastModifiedBy>
  <cp:revision>115</cp:revision>
  <cp:lastPrinted>2018-10-19T23:26:50Z</cp:lastPrinted>
  <dcterms:created xsi:type="dcterms:W3CDTF">2017-10-27T00:02:11Z</dcterms:created>
  <dcterms:modified xsi:type="dcterms:W3CDTF">2020-10-27T13:58:36Z</dcterms:modified>
</cp:coreProperties>
</file>