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4"/>
  </p:notesMasterIdLst>
  <p:sldIdLst>
    <p:sldId id="307" r:id="rId2"/>
    <p:sldId id="327" r:id="rId3"/>
    <p:sldId id="321" r:id="rId4"/>
    <p:sldId id="329" r:id="rId5"/>
    <p:sldId id="322" r:id="rId6"/>
    <p:sldId id="323" r:id="rId7"/>
    <p:sldId id="324" r:id="rId8"/>
    <p:sldId id="325" r:id="rId9"/>
    <p:sldId id="326" r:id="rId10"/>
    <p:sldId id="309" r:id="rId11"/>
    <p:sldId id="310" r:id="rId12"/>
    <p:sldId id="308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A72"/>
    <a:srgbClr val="4472C4"/>
    <a:srgbClr val="F010B0"/>
    <a:srgbClr val="00FF00"/>
    <a:srgbClr val="008000"/>
    <a:srgbClr val="FF4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91E9E8-DF85-4A71-9F29-FA8C9ADC721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A5CA3B-C812-41B3-9F30-A4E2A0D87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59EB9E-9CD1-4975-B1C6-E4138890A1D2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6236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068A2-706D-475D-AF8E-AAE42CCF5B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81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BCB303-9F4A-4E09-BCAE-53F1059AC6DD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1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193EA54-C966-402A-B676-4BD7AA4E1D4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76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6650B8-2782-4392-8595-742855CA76CF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48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9F46F4-BFBB-4122-B200-21C2D82A508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446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E6BA5C-F835-4FBC-9450-4A4A86CAD2F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84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06EEF1-E64E-4D59-862F-5092CF2671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464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/>
              <a:t>Doç. Dr. yasemin G. İŞGÖR /Ankara Üniversitesi/ link: http://80.251.40.59/ankara.edu.tr/isgor/index.html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/>
              <a:t>Doç. Dr. yasemin G. İŞGÖR /Ankara Üniversitesi/ link: http://80.251.40.59/ankara.edu.tr/isgor/index.html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B362-C6BE-46DC-992B-FFF032B8F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48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8A3D-2710-4D20-96B1-AA10360BE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32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6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9" y="715409"/>
            <a:ext cx="1584960" cy="23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7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4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9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1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/>
              <a:t>Doç. Dr. yasemin G. İŞGÖR /Ankara Üniversitesi/ link: http://80.251.40.59/ankara.edu.tr/isgor/index.html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5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19199" y="6210300"/>
            <a:ext cx="8766629" cy="419100"/>
          </a:xfrm>
        </p:spPr>
        <p:txBody>
          <a:bodyPr/>
          <a:lstStyle/>
          <a:p>
            <a:r>
              <a:rPr lang="en-US"/>
              <a:t>Doç. Dr. yasemin G. İŞGÖR /Ankara Üniversitesi/ link: http://80.251.40.59/ankara.edu.tr/isgor/index.html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80.251.40.59/ankara.edu.tr/isgor/index.html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2016-2017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15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6099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80.251.40.59/ankara.edu.tr/isgor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80.251.40.59/ankara.edu.tr/isgor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08475" y="5647570"/>
            <a:ext cx="6550825" cy="56120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Yasemin G. </a:t>
            </a:r>
            <a:r>
              <a:rPr lang="tr-T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İşgör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36618" y="1902618"/>
            <a:ext cx="9144000" cy="374419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b="1" dirty="0">
                <a:solidFill>
                  <a:srgbClr val="1E3A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 5: Sulu Çözelti Tepkimelerine Giriş</a:t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/>
              <a:t> </a:t>
            </a:r>
            <a:br>
              <a:rPr lang="tr-TR" dirty="0"/>
            </a:br>
            <a:r>
              <a:rPr lang="tr-TR" sz="2800" dirty="0"/>
              <a:t>5.1 Genel Özellikler</a:t>
            </a:r>
            <a:br>
              <a:rPr lang="tr-TR" sz="2800" dirty="0"/>
            </a:br>
            <a:r>
              <a:rPr lang="tr-TR" sz="2800" dirty="0"/>
              <a:t>5.2 Çökelme Tepkimeleri</a:t>
            </a:r>
            <a:br>
              <a:rPr lang="tr-TR" sz="2800" dirty="0"/>
            </a:br>
            <a:r>
              <a:rPr lang="tr-TR" sz="2800" dirty="0"/>
              <a:t>5.3 Asit-Baz tepkimeleri</a:t>
            </a:r>
            <a:br>
              <a:rPr lang="tr-TR" sz="2800" dirty="0"/>
            </a:br>
            <a:r>
              <a:rPr lang="tr-TR" sz="2800" dirty="0"/>
              <a:t>5.4 Redoks Tepkimeleri </a:t>
            </a:r>
            <a:br>
              <a:rPr lang="tr-TR" sz="2800" dirty="0"/>
            </a:br>
            <a:r>
              <a:rPr lang="tr-TR" sz="2800" dirty="0"/>
              <a:t>5.5 Redoks Tepkimelerinin denkleştirilmesi</a:t>
            </a:r>
            <a:br>
              <a:rPr lang="tr-TR" sz="2800" dirty="0"/>
            </a:br>
            <a:r>
              <a:rPr lang="tr-TR" sz="2800" dirty="0"/>
              <a:t>5.6 Yükseltgen ve İndirgenler</a:t>
            </a:r>
            <a:br>
              <a:rPr lang="tr-TR" sz="2800" dirty="0"/>
            </a:br>
            <a:r>
              <a:rPr lang="tr-TR" sz="2800" dirty="0"/>
              <a:t>5.7 Sulu Çözeltilerin </a:t>
            </a:r>
            <a:r>
              <a:rPr lang="tr-TR" sz="2800" dirty="0" err="1"/>
              <a:t>Stokiyometrisi</a:t>
            </a:r>
            <a:r>
              <a:rPr lang="tr-TR" sz="2800" dirty="0"/>
              <a:t>: </a:t>
            </a:r>
            <a:r>
              <a:rPr lang="tr-TR" sz="2800" dirty="0" err="1"/>
              <a:t>Titrasyonlar</a:t>
            </a:r>
            <a:br>
              <a:rPr lang="tr-TR" sz="2800" dirty="0"/>
            </a:b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n-US" dirty="0" err="1"/>
              <a:t>Doç</a:t>
            </a:r>
            <a:r>
              <a:rPr lang="en-US" dirty="0"/>
              <a:t>. Dr. yasemin G. İŞGÖR </a:t>
            </a:r>
            <a:r>
              <a:rPr lang="tr-TR" dirty="0"/>
              <a:t>/</a:t>
            </a:r>
            <a:r>
              <a:rPr lang="en-US" dirty="0"/>
              <a:t>Ankara </a:t>
            </a:r>
            <a:r>
              <a:rPr lang="en-US" dirty="0" err="1"/>
              <a:t>Üniversitesi</a:t>
            </a:r>
            <a:r>
              <a:rPr lang="en-US" dirty="0"/>
              <a:t>/ link: </a:t>
            </a:r>
            <a:r>
              <a:rPr lang="en-US" dirty="0">
                <a:hlinkClick r:id="rId2"/>
              </a:rPr>
              <a:t>http://80.251.40.59/ankara.edu.tr/isgor/index.html</a:t>
            </a:r>
            <a:r>
              <a:rPr lang="tr-TR" dirty="0"/>
              <a:t>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en-US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0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24127" y="947530"/>
                <a:ext cx="10611282" cy="5241235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b="1" dirty="0"/>
                  <a:t>Çözücü</a:t>
                </a:r>
                <a:r>
                  <a:rPr lang="tr-TR" dirty="0">
                    <a:sym typeface="Wingdings" panose="05000000000000000000" pitchFamily="2" charset="2"/>
                  </a:rPr>
                  <a:t> çözeltinin katı, sıvı veya gaz fazında olacağını belirler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>
                    <a:sym typeface="Wingdings" panose="05000000000000000000" pitchFamily="2" charset="2"/>
                  </a:rPr>
                  <a:t>Çözücü, </a:t>
                </a:r>
                <a:r>
                  <a:rPr lang="tr-TR" dirty="0" err="1">
                    <a:sym typeface="Wingdings" panose="05000000000000000000" pitchFamily="2" charset="2"/>
                  </a:rPr>
                  <a:t>solvan</a:t>
                </a:r>
                <a:r>
                  <a:rPr lang="tr-TR" dirty="0">
                    <a:sym typeface="Wingdings" panose="05000000000000000000" pitchFamily="2" charset="2"/>
                  </a:rPr>
                  <a:t>, </a:t>
                </a:r>
                <a:r>
                  <a:rPr lang="tr-TR" dirty="0" err="1">
                    <a:sym typeface="Wingdings" panose="05000000000000000000" pitchFamily="2" charset="2"/>
                  </a:rPr>
                  <a:t>solvent</a:t>
                </a:r>
                <a:r>
                  <a:rPr lang="tr-TR" dirty="0">
                    <a:sym typeface="Wingdings" panose="05000000000000000000" pitchFamily="2" charset="2"/>
                  </a:rPr>
                  <a:t> veya </a:t>
                </a:r>
                <a:r>
                  <a:rPr lang="tr-TR" dirty="0" err="1">
                    <a:sym typeface="Wingdings" panose="05000000000000000000" pitchFamily="2" charset="2"/>
                  </a:rPr>
                  <a:t>çözgen</a:t>
                </a:r>
                <a:r>
                  <a:rPr lang="tr-TR" dirty="0">
                    <a:sym typeface="Wingdings" panose="05000000000000000000" pitchFamily="2" charset="2"/>
                  </a:rPr>
                  <a:t> birbiri yerine kullanılabilir (çeviri farklılıklarından)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>
                    <a:sym typeface="Wingdings" panose="05000000000000000000" pitchFamily="2" charset="2"/>
                  </a:rPr>
                  <a:t>Çözücü= su Sulu Çözeltiler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b="1" dirty="0">
                    <a:sym typeface="Wingdings" panose="05000000000000000000" pitchFamily="2" charset="2"/>
                  </a:rPr>
                  <a:t>Çözünen</a:t>
                </a:r>
                <a:r>
                  <a:rPr lang="tr-TR" dirty="0">
                    <a:sym typeface="Wingdings" panose="05000000000000000000" pitchFamily="2" charset="2"/>
                  </a:rPr>
                  <a:t> +</a:t>
                </a:r>
                <a:r>
                  <a:rPr lang="tr-TR" b="1" dirty="0">
                    <a:sym typeface="Wingdings" panose="05000000000000000000" pitchFamily="2" charset="2"/>
                  </a:rPr>
                  <a:t>Çözücü</a:t>
                </a:r>
                <a:r>
                  <a:rPr lang="tr-TR" dirty="0">
                    <a:sym typeface="Wingdings" panose="05000000000000000000" pitchFamily="2" charset="2"/>
                  </a:rPr>
                  <a:t>= </a:t>
                </a:r>
                <a:r>
                  <a:rPr lang="tr-TR" b="1" dirty="0">
                    <a:sym typeface="Wingdings" panose="05000000000000000000" pitchFamily="2" charset="2"/>
                  </a:rPr>
                  <a:t>Çözelti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tr-TR" dirty="0">
                    <a:sym typeface="Wingdings" panose="05000000000000000000" pitchFamily="2" charset="2"/>
                  </a:rPr>
                  <a:t>Derişim (IUPAC)= 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ü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𝑛𝑒𝑛𝑖𝑛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𝑚𝑖𝑘𝑡𝑎𝑟𝚤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𝑚𝑜𝑙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𝑧𝑒𝑙𝑡𝑖𝑛𝑖𝑛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𝐻𝑎𝑐𝑚𝑖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𝐿𝑖𝑡𝑟𝑒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tr-TR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𝑚𝑜𝑙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𝐿𝑖𝑡𝑟𝑒</m:t>
                        </m:r>
                        <m: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tr-TR" dirty="0">
                    <a:sym typeface="Wingdings" panose="05000000000000000000" pitchFamily="2" charset="2"/>
                  </a:rPr>
                  <a:t>= </a:t>
                </a:r>
                <a:r>
                  <a:rPr lang="tr-TR" dirty="0" err="1">
                    <a:sym typeface="Wingdings" panose="05000000000000000000" pitchFamily="2" charset="2"/>
                  </a:rPr>
                  <a:t>Molarite</a:t>
                </a:r>
                <a:r>
                  <a:rPr lang="tr-TR" dirty="0">
                    <a:sym typeface="Wingdings" panose="05000000000000000000" pitchFamily="2" charset="2"/>
                  </a:rPr>
                  <a:t> (M).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24127" y="947530"/>
                <a:ext cx="10611282" cy="5241235"/>
              </a:xfrm>
              <a:blipFill rotWithShape="0">
                <a:blip r:embed="rId2"/>
                <a:stretch>
                  <a:fillRect l="-632" r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3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en-US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4127" y="841513"/>
            <a:ext cx="10611282" cy="5241235"/>
          </a:xfrm>
        </p:spPr>
        <p:txBody>
          <a:bodyPr/>
          <a:lstStyle/>
          <a:p>
            <a:r>
              <a:rPr lang="tr-TR" dirty="0"/>
              <a:t>20 </a:t>
            </a:r>
            <a:r>
              <a:rPr lang="tr-TR" dirty="0" err="1"/>
              <a:t>mL</a:t>
            </a:r>
            <a:r>
              <a:rPr lang="tr-TR" dirty="0"/>
              <a:t> Etanol (d= 0,789 g/ml) kullanılarak 250 </a:t>
            </a:r>
            <a:r>
              <a:rPr lang="tr-TR" dirty="0" err="1"/>
              <a:t>mL</a:t>
            </a:r>
            <a:r>
              <a:rPr lang="tr-TR" dirty="0"/>
              <a:t> sulu çözelti hazırlanacaktır. Çözeltideki etanolün konsantrasyonunu (</a:t>
            </a:r>
            <a:r>
              <a:rPr lang="tr-TR" dirty="0" err="1"/>
              <a:t>derişimini</a:t>
            </a:r>
            <a:r>
              <a:rPr lang="tr-TR" dirty="0"/>
              <a:t>) </a:t>
            </a:r>
            <a:r>
              <a:rPr lang="tr-TR" dirty="0" err="1"/>
              <a:t>molarite</a:t>
            </a:r>
            <a:r>
              <a:rPr lang="tr-TR" dirty="0"/>
              <a:t> olarak hesaplayınız</a:t>
            </a:r>
          </a:p>
          <a:p>
            <a:r>
              <a:rPr lang="tr-TR" dirty="0"/>
              <a:t>Etanol C</a:t>
            </a:r>
            <a:r>
              <a:rPr lang="tr-TR" baseline="-25000" dirty="0"/>
              <a:t>2</a:t>
            </a:r>
            <a:r>
              <a:rPr lang="tr-TR" dirty="0"/>
              <a:t>H</a:t>
            </a:r>
            <a:r>
              <a:rPr lang="tr-TR" baseline="-25000" dirty="0"/>
              <a:t>6</a:t>
            </a:r>
            <a:r>
              <a:rPr lang="tr-TR" dirty="0"/>
              <a:t>O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mol</a:t>
            </a:r>
            <a:r>
              <a:rPr lang="tr-TR" dirty="0">
                <a:sym typeface="Wingdings" panose="05000000000000000000" pitchFamily="2" charset="2"/>
              </a:rPr>
              <a:t> kütlesi: 46 g/</a:t>
            </a:r>
            <a:r>
              <a:rPr lang="tr-TR" dirty="0" err="1">
                <a:sym typeface="Wingdings" panose="05000000000000000000" pitchFamily="2" charset="2"/>
              </a:rPr>
              <a:t>mol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19" y="208058"/>
            <a:ext cx="10611090" cy="4484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z="2400" dirty="0"/>
              <a:t>Ölçülen Miktarlardan </a:t>
            </a:r>
            <a:r>
              <a:rPr lang="tr-TR" sz="2400" dirty="0" err="1"/>
              <a:t>Molarite</a:t>
            </a:r>
            <a:r>
              <a:rPr lang="tr-TR" sz="2400" dirty="0"/>
              <a:t> Hesabı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en-US"/>
              <a:t>2016-2017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6376" y="3605642"/>
                <a:ext cx="10866783" cy="598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tr-TR" sz="2000" dirty="0"/>
                  <a:t>? </a:t>
                </a:r>
                <a:r>
                  <a:rPr lang="tr-TR" dirty="0"/>
                  <a:t>M Etanol = 20 ml etanol </a:t>
                </a:r>
                <a:r>
                  <a:rPr lang="tr-TR" dirty="0">
                    <a:sym typeface="Wingdings" panose="05000000000000000000" pitchFamily="2" charset="2"/>
                  </a:rPr>
                  <a:t>x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tr-T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tr-TR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0,789 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g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etanol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ml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tr-TR" i="0" smtClean="0">
                                <a:sym typeface="Wingdings" panose="05000000000000000000" pitchFamily="2" charset="2"/>
                              </a:rPr>
                              <m:t>etanol</m:t>
                            </m:r>
                          </m:den>
                        </m:f>
                      </m:e>
                    </m:box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x</a:t>
                </a:r>
                <a:r>
                  <a:rPr lang="tr-TR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tr-TR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etanol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46 </m:t>
                        </m:r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tr-TR" i="0" smtClean="0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i="0" dirty="0" smtClean="0"/>
                          <m:t>etanol</m:t>
                        </m:r>
                      </m:den>
                    </m:f>
                  </m:oMath>
                </a14:m>
                <a:r>
                  <a:rPr lang="tr-TR" dirty="0"/>
                  <a:t>  = 0,343  </a:t>
                </a:r>
                <a:r>
                  <a:rPr lang="tr-TR" dirty="0" err="1"/>
                  <a:t>mol</a:t>
                </a:r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76" y="3605642"/>
                <a:ext cx="10866783" cy="598434"/>
              </a:xfrm>
              <a:prstGeom prst="rect">
                <a:avLst/>
              </a:prstGeom>
              <a:blipFill rotWithShape="0">
                <a:blip r:embed="rId3"/>
                <a:stretch>
                  <a:fillRect l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24127" y="4544669"/>
                <a:ext cx="8061816" cy="661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000" dirty="0">
                    <a:latin typeface="+mj-lt"/>
                    <a:sym typeface="Wingdings" panose="05000000000000000000" pitchFamily="2" charset="2"/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ü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nenin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miktar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ı (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Çö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zeltinin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Hacmi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Litre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tr-TR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Litre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tr-TR" sz="2000" dirty="0">
                    <a:latin typeface="+mj-lt"/>
                    <a:sym typeface="Wingdings" panose="05000000000000000000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sz="2000" dirty="0">
                            <a:latin typeface="+mj-lt"/>
                          </a:rPr>
                          <m:t>0,343  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+mj-lt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tr-TR" sz="2000" dirty="0">
                            <a:latin typeface="+mj-lt"/>
                          </a:rPr>
                          <m:t>  </m:t>
                        </m:r>
                      </m:num>
                      <m:den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0.250 </m:t>
                        </m:r>
                        <m:r>
                          <m:rPr>
                            <m:nor/>
                          </m:rPr>
                          <a:rPr lang="tr-TR" sz="2000" i="0">
                            <a:latin typeface="+mj-lt"/>
                            <a:sym typeface="Wingdings" panose="05000000000000000000" pitchFamily="2" charset="2"/>
                          </a:rPr>
                          <m:t>L</m:t>
                        </m:r>
                      </m:den>
                    </m:f>
                  </m:oMath>
                </a14:m>
                <a:r>
                  <a:rPr lang="tr-TR" sz="2000" dirty="0">
                    <a:latin typeface="+mj-lt"/>
                    <a:sym typeface="Wingdings" panose="05000000000000000000" pitchFamily="2" charset="2"/>
                  </a:rPr>
                  <a:t>= 1,37 M 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7" y="4544669"/>
                <a:ext cx="8061816" cy="661335"/>
              </a:xfrm>
              <a:prstGeom prst="rect">
                <a:avLst/>
              </a:prstGeom>
              <a:blipFill rotWithShape="0">
                <a:blip r:embed="rId4"/>
                <a:stretch>
                  <a:fillRect l="-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07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en-US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496" y="148271"/>
            <a:ext cx="7772400" cy="1143000"/>
          </a:xfrm>
        </p:spPr>
        <p:txBody>
          <a:bodyPr/>
          <a:lstStyle/>
          <a:p>
            <a:pPr eaLnBrk="1" hangingPunct="1"/>
            <a:r>
              <a:rPr lang="tr-TR" altLang="en-US" dirty="0"/>
              <a:t>Çözeltiler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9114" y="1133475"/>
            <a:ext cx="9383576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İki veya daha fazla maddenin homojen karışımıdır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Çözeltide miktarca en büyük oran (bolluk oranı) </a:t>
            </a:r>
            <a:r>
              <a:rPr lang="tr-TR" altLang="en-US" sz="2400" b="1" dirty="0" err="1"/>
              <a:t>çözgen</a:t>
            </a:r>
            <a:r>
              <a:rPr lang="tr-TR" altLang="en-US" sz="2400" dirty="0"/>
              <a:t> (çözücü, </a:t>
            </a:r>
            <a:r>
              <a:rPr lang="tr-TR" altLang="en-US" sz="2400" dirty="0" err="1"/>
              <a:t>solvan</a:t>
            </a:r>
            <a:r>
              <a:rPr lang="tr-TR" altLang="en-US" sz="2400" dirty="0"/>
              <a:t>) olarak adlandırılır.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dirty="0"/>
              <a:t>Çözeltide daha az miktarlarda bulunan </a:t>
            </a:r>
            <a:r>
              <a:rPr lang="tr-TR" altLang="en-US" sz="2400" dirty="0" err="1"/>
              <a:t>herşeye</a:t>
            </a:r>
            <a:r>
              <a:rPr lang="tr-TR" altLang="en-US" sz="2400" dirty="0"/>
              <a:t> </a:t>
            </a:r>
            <a:r>
              <a:rPr lang="tr-TR" altLang="en-US" sz="2400" b="1" dirty="0"/>
              <a:t>çözünen</a:t>
            </a:r>
            <a:r>
              <a:rPr lang="tr-TR" altLang="en-US" sz="2400" dirty="0"/>
              <a:t> denir.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z="2400" b="1" dirty="0"/>
              <a:t>Çözünen</a:t>
            </a:r>
            <a:r>
              <a:rPr lang="tr-TR" altLang="en-US" sz="2400" dirty="0"/>
              <a:t>, Çözeltide (</a:t>
            </a:r>
            <a:r>
              <a:rPr lang="en-US" altLang="en-US" sz="2400" dirty="0" err="1"/>
              <a:t>Çözücü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içinde</a:t>
            </a:r>
            <a:r>
              <a:rPr lang="tr-TR" altLang="en-US" sz="2400" dirty="0"/>
              <a:t>) </a:t>
            </a:r>
            <a:r>
              <a:rPr lang="en-US" altLang="en-US" sz="2400" dirty="0" err="1"/>
              <a:t>bileşimi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bozulmadan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dağılmış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genellikle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çözeltide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miktarca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az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madde</a:t>
            </a:r>
            <a:r>
              <a:rPr lang="tr-TR" altLang="en-US" sz="2400" dirty="0"/>
              <a:t>ye çözünen denir. </a:t>
            </a:r>
            <a:r>
              <a:rPr lang="en-US" altLang="en-US" sz="2400" dirty="0"/>
              <a:t>Katı-</a:t>
            </a:r>
            <a:r>
              <a:rPr lang="en-US" altLang="en-US" sz="2400" dirty="0" err="1"/>
              <a:t>sıvı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homojen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karışımlarında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katı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daima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37154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b="1" dirty="0"/>
              <a:t>Çözücü</a:t>
            </a:r>
            <a:r>
              <a:rPr lang="tr-TR" dirty="0">
                <a:sym typeface="Wingdings" panose="05000000000000000000" pitchFamily="2" charset="2"/>
              </a:rPr>
              <a:t> çözeltinin katı, sıvı veya gaz fazında olacağını belirler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sym typeface="Wingdings" panose="05000000000000000000" pitchFamily="2" charset="2"/>
              </a:rPr>
              <a:t>Çözücü, </a:t>
            </a:r>
            <a:r>
              <a:rPr lang="tr-TR" dirty="0" err="1">
                <a:sym typeface="Wingdings" panose="05000000000000000000" pitchFamily="2" charset="2"/>
              </a:rPr>
              <a:t>solvan</a:t>
            </a:r>
            <a:r>
              <a:rPr lang="tr-TR" dirty="0">
                <a:sym typeface="Wingdings" panose="05000000000000000000" pitchFamily="2" charset="2"/>
              </a:rPr>
              <a:t>, </a:t>
            </a:r>
            <a:r>
              <a:rPr lang="tr-TR" dirty="0" err="1">
                <a:sym typeface="Wingdings" panose="05000000000000000000" pitchFamily="2" charset="2"/>
              </a:rPr>
              <a:t>solvent</a:t>
            </a:r>
            <a:r>
              <a:rPr lang="tr-TR" dirty="0">
                <a:sym typeface="Wingdings" panose="05000000000000000000" pitchFamily="2" charset="2"/>
              </a:rPr>
              <a:t> veya </a:t>
            </a:r>
            <a:r>
              <a:rPr lang="tr-TR" dirty="0" err="1">
                <a:sym typeface="Wingdings" panose="05000000000000000000" pitchFamily="2" charset="2"/>
              </a:rPr>
              <a:t>çözgen</a:t>
            </a:r>
            <a:r>
              <a:rPr lang="tr-TR" dirty="0">
                <a:sym typeface="Wingdings" panose="05000000000000000000" pitchFamily="2" charset="2"/>
              </a:rPr>
              <a:t> birbiri yerine kullanılabilir (çeviri farklılıklarından)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sym typeface="Wingdings" panose="05000000000000000000" pitchFamily="2" charset="2"/>
              </a:rPr>
              <a:t>Çözücü= su Sulu Çözeltiler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b="1" dirty="0">
                <a:sym typeface="Wingdings" panose="05000000000000000000" pitchFamily="2" charset="2"/>
              </a:rPr>
              <a:t>Çözünen</a:t>
            </a:r>
            <a:r>
              <a:rPr lang="tr-TR" dirty="0">
                <a:sym typeface="Wingdings" panose="05000000000000000000" pitchFamily="2" charset="2"/>
              </a:rPr>
              <a:t> +</a:t>
            </a:r>
            <a:r>
              <a:rPr lang="tr-TR" b="1" dirty="0">
                <a:sym typeface="Wingdings" panose="05000000000000000000" pitchFamily="2" charset="2"/>
              </a:rPr>
              <a:t>Çözücü</a:t>
            </a:r>
            <a:r>
              <a:rPr lang="tr-TR" dirty="0">
                <a:sym typeface="Wingdings" panose="05000000000000000000" pitchFamily="2" charset="2"/>
              </a:rPr>
              <a:t>= </a:t>
            </a:r>
            <a:r>
              <a:rPr lang="tr-TR" b="1" dirty="0">
                <a:sym typeface="Wingdings" panose="05000000000000000000" pitchFamily="2" charset="2"/>
              </a:rPr>
              <a:t>Çözelti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özellikler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n-US"/>
              <a:t>Doç. Dr. yasemin G. İŞGÖR </a:t>
            </a:r>
            <a:r>
              <a:rPr lang="tr-TR"/>
              <a:t>/</a:t>
            </a:r>
            <a:r>
              <a:rPr lang="en-US"/>
              <a:t>Ankara Üniversitesi/ link: </a:t>
            </a:r>
            <a:r>
              <a:rPr lang="en-US">
                <a:hlinkClick r:id="rId2"/>
              </a:rPr>
              <a:t>http://80.251.40.59/ankara.edu.tr/isgor/index.html</a:t>
            </a:r>
            <a:r>
              <a:rPr lang="tr-TR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1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Elektrolitler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8313" y="1371600"/>
            <a:ext cx="5559287" cy="5535612"/>
          </a:xfrm>
        </p:spPr>
        <p:txBody>
          <a:bodyPr/>
          <a:lstStyle/>
          <a:p>
            <a:r>
              <a:rPr lang="tr-TR" altLang="en-US" sz="2800" dirty="0"/>
              <a:t>Elektrolitler suda çözündüğünde iyonlaşan maddelerdir.</a:t>
            </a:r>
            <a:r>
              <a:rPr lang="en-US" altLang="en-US" sz="2800" dirty="0"/>
              <a:t>.</a:t>
            </a:r>
          </a:p>
          <a:p>
            <a:r>
              <a:rPr lang="tr-TR" altLang="en-US" sz="2800" dirty="0"/>
              <a:t>Elektrolit olmayan maddeler suda çözünebilir ancak çözünürken iyonlarına ayrışmaz. </a:t>
            </a:r>
          </a:p>
          <a:p>
            <a:r>
              <a:rPr lang="tr-TR" altLang="en-US" sz="2800" dirty="0"/>
              <a:t>Suda çözünür iyonik bileşikler elektrolit olma özelliğindedir.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388226" y="5603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6" name="Picture 13" descr="04_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6E8F5"/>
              </a:clrFrom>
              <a:clrTo>
                <a:srgbClr val="D6E8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40" b="11536"/>
          <a:stretch>
            <a:fillRect/>
          </a:stretch>
        </p:blipFill>
        <p:spPr>
          <a:xfrm>
            <a:off x="675239" y="1371600"/>
            <a:ext cx="4612377" cy="38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42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600"/>
              <a:t>Çökelme Tepkimeleri</a:t>
            </a:r>
            <a:endParaRPr lang="en-US" altLang="en-US" sz="36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6835" y="1219200"/>
            <a:ext cx="7331765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en-US" sz="2400" dirty="0"/>
              <a:t>iyonik çözeltiler karıştırıldığında gerçekleşen tepkime sonucunda çözünürlüğü çok çok düşük veya çözünmez katı bileşikler oluşuyorsa buna çöktürme işlemi, tepkimeye de çökelme tepkimesi adı verilir.</a:t>
            </a:r>
          </a:p>
          <a:p>
            <a:pPr algn="just" eaLnBrk="1" hangingPunct="1"/>
            <a:endParaRPr lang="tr-TR" altLang="en-US" sz="2400" dirty="0"/>
          </a:p>
          <a:p>
            <a:pPr algn="just" eaLnBrk="1" hangingPunct="1"/>
            <a:r>
              <a:rPr lang="tr-TR" altLang="en-US" sz="2400" dirty="0"/>
              <a:t>Çökelti oluşup oluşmayacağını anlamak üzere «çözünürlük rehberi» olarak bir takım iyonların tepkiselliği bilgisini içeren basit listelerden faydalanırız.</a:t>
            </a:r>
            <a:endParaRPr lang="en-US" altLang="en-US" sz="2400" dirty="0"/>
          </a:p>
        </p:txBody>
      </p:sp>
      <p:pic>
        <p:nvPicPr>
          <p:cNvPr id="38916" name="Picture 9" descr="04_04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"/>
          <a:stretch>
            <a:fillRect/>
          </a:stretch>
        </p:blipFill>
        <p:spPr>
          <a:xfrm>
            <a:off x="8001000" y="1219200"/>
            <a:ext cx="1981200" cy="2624138"/>
          </a:xfrm>
        </p:spPr>
      </p:pic>
    </p:spTree>
    <p:extLst>
      <p:ext uri="{BB962C8B-B14F-4D97-AF65-F5344CB8AC3E}">
        <p14:creationId xmlns:p14="http://schemas.microsoft.com/office/powerpoint/2010/main" val="309831501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Metat</a:t>
            </a:r>
            <a:r>
              <a:rPr lang="tr-TR" altLang="en-US" sz="2800"/>
              <a:t>ez</a:t>
            </a:r>
            <a:r>
              <a:rPr lang="en-US" altLang="en-US" sz="2800"/>
              <a:t> (</a:t>
            </a:r>
            <a:r>
              <a:rPr lang="tr-TR" altLang="en-US" sz="2800"/>
              <a:t>Yer değiştirme</a:t>
            </a:r>
            <a:r>
              <a:rPr lang="en-US" altLang="en-US" sz="2800"/>
              <a:t>) </a:t>
            </a:r>
            <a:r>
              <a:rPr lang="tr-TR" altLang="en-US" sz="2800"/>
              <a:t>Tepkimeleri</a:t>
            </a:r>
            <a:endParaRPr lang="en-US" altLang="en-US" sz="28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89163" y="1600200"/>
            <a:ext cx="7696200" cy="2819400"/>
          </a:xfrm>
        </p:spPr>
        <p:txBody>
          <a:bodyPr/>
          <a:lstStyle/>
          <a:p>
            <a:pPr eaLnBrk="1" hangingPunct="1"/>
            <a:r>
              <a:rPr lang="tr-TR" altLang="en-US" sz="2800"/>
              <a:t>Metatez yunanca yer değiştirmek anlamındadır</a:t>
            </a:r>
          </a:p>
          <a:p>
            <a:pPr eaLnBrk="1" hangingPunct="1"/>
            <a:r>
              <a:rPr lang="tr-TR" altLang="en-US" sz="2800"/>
              <a:t>Bu tepkimelerde tepkenlerin iyonları birbirleri arasında yer değiştirirler.</a:t>
            </a:r>
          </a:p>
          <a:p>
            <a:pPr eaLnBrk="1" hangingPunct="1"/>
            <a:r>
              <a:rPr lang="tr-TR" altLang="en-US" sz="2800"/>
              <a:t>Tepkimede çökelti oluşabilir.</a:t>
            </a:r>
            <a:endParaRPr lang="en-US" altLang="en-US" sz="2800"/>
          </a:p>
          <a:p>
            <a:pPr eaLnBrk="1" hangingPunct="1"/>
            <a:endParaRPr lang="en-US" altLang="en-US" sz="280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4648200"/>
            <a:ext cx="77724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Ag</a:t>
            </a:r>
            <a:r>
              <a:rPr lang="en-US" altLang="en-US" sz="2800"/>
              <a:t>NO</a:t>
            </a:r>
            <a:r>
              <a:rPr lang="en-US" altLang="en-US" sz="2800" baseline="-25000"/>
              <a:t>3 (</a:t>
            </a:r>
            <a:r>
              <a:rPr lang="en-US" altLang="en-US" sz="2800" i="1" baseline="-25000"/>
              <a:t>aq</a:t>
            </a:r>
            <a:r>
              <a:rPr lang="en-US" altLang="en-US" sz="2800" baseline="-25000"/>
              <a:t>)</a:t>
            </a:r>
            <a:r>
              <a:rPr lang="en-US" altLang="en-US" sz="2800"/>
              <a:t> + K</a:t>
            </a:r>
            <a:r>
              <a:rPr lang="en-US" altLang="en-US" sz="2800">
                <a:solidFill>
                  <a:schemeClr val="accent2"/>
                </a:solidFill>
              </a:rPr>
              <a:t>Cl</a:t>
            </a:r>
            <a:r>
              <a:rPr lang="en-US" altLang="en-US" sz="2800" baseline="-25000"/>
              <a:t> (</a:t>
            </a:r>
            <a:r>
              <a:rPr lang="en-US" altLang="en-US" sz="2800" i="1" baseline="-25000"/>
              <a:t>aq</a:t>
            </a:r>
            <a:r>
              <a:rPr lang="en-US" altLang="en-US" sz="2800" baseline="-25000"/>
              <a:t>) </a:t>
            </a:r>
            <a:r>
              <a:rPr lang="en-US" altLang="en-US" sz="2800">
                <a:sym typeface="Symbol" panose="05050102010706020507" pitchFamily="18" charset="2"/>
              </a:rPr>
              <a:t> </a:t>
            </a:r>
            <a:r>
              <a:rPr lang="en-US" altLang="en-US" sz="2800">
                <a:solidFill>
                  <a:schemeClr val="accent2"/>
                </a:solidFill>
                <a:sym typeface="Symbol" panose="05050102010706020507" pitchFamily="18" charset="2"/>
              </a:rPr>
              <a:t>AgCl</a:t>
            </a:r>
            <a:r>
              <a:rPr lang="en-US" altLang="en-US" sz="2800" baseline="-25000">
                <a:sym typeface="Symbol" panose="05050102010706020507" pitchFamily="18" charset="2"/>
              </a:rPr>
              <a:t> (</a:t>
            </a:r>
            <a:r>
              <a:rPr lang="tr-TR" altLang="en-US" sz="2800" i="1" baseline="-25000">
                <a:sym typeface="Symbol" panose="05050102010706020507" pitchFamily="18" charset="2"/>
              </a:rPr>
              <a:t>k</a:t>
            </a:r>
            <a:r>
              <a:rPr lang="en-US" altLang="en-US" sz="2800" baseline="-25000">
                <a:sym typeface="Symbol" panose="05050102010706020507" pitchFamily="18" charset="2"/>
              </a:rPr>
              <a:t>)</a:t>
            </a:r>
            <a:r>
              <a:rPr lang="en-US" altLang="en-US" sz="2800">
                <a:sym typeface="Symbol" panose="05050102010706020507" pitchFamily="18" charset="2"/>
              </a:rPr>
              <a:t> + KNO</a:t>
            </a:r>
            <a:r>
              <a:rPr lang="en-US" altLang="en-US" sz="2800" baseline="-25000">
                <a:sym typeface="Symbol" panose="05050102010706020507" pitchFamily="18" charset="2"/>
              </a:rPr>
              <a:t>3 (</a:t>
            </a:r>
            <a:r>
              <a:rPr lang="en-US" altLang="en-US" sz="2800" i="1" baseline="-25000">
                <a:sym typeface="Symbol" panose="05050102010706020507" pitchFamily="18" charset="2"/>
              </a:rPr>
              <a:t>aq</a:t>
            </a:r>
            <a:r>
              <a:rPr lang="en-US" altLang="en-US" sz="2800" baseline="-25000">
                <a:sym typeface="Symbol" panose="05050102010706020507" pitchFamily="18" charset="2"/>
              </a:rPr>
              <a:t>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61332019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Çözelti Kimyası</a:t>
            </a: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z="2400"/>
              <a:t>Tepkime karışımında tam olarak nelerin olduğuna dikkat etmek gerekir. </a:t>
            </a:r>
          </a:p>
          <a:p>
            <a:pPr lvl="1" eaLnBrk="1" hangingPunct="1"/>
            <a:r>
              <a:rPr lang="tr-TR" altLang="en-US" sz="2000"/>
              <a:t>Tepken ve ürünlerin fazları (katı, sıvı, gaz), </a:t>
            </a:r>
          </a:p>
          <a:p>
            <a:pPr lvl="1" eaLnBrk="1" hangingPunct="1"/>
            <a:r>
              <a:rPr lang="tr-TR" altLang="en-US" sz="2000"/>
              <a:t>Çözeltinin sulu çözelti olup olmadığı (moleküler veya iyonik çözelti)</a:t>
            </a:r>
            <a:endParaRPr lang="en-US" altLang="en-US" sz="2000"/>
          </a:p>
          <a:p>
            <a:pPr eaLnBrk="1" hangingPunct="1"/>
            <a:r>
              <a:rPr lang="tr-TR" altLang="en-US" sz="2400"/>
              <a:t>Tepkisellik veya reaktifliğin ne olduğunu anlamak, bir tepkimede nelerin değişime uğradığını algılayabilmek önemlidir.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481819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991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2800"/>
              <a:t>Moleküler Eşitlik</a:t>
            </a:r>
            <a:endParaRPr lang="en-US" altLang="en-US" sz="28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787400"/>
            <a:ext cx="8991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tr-TR" altLang="en-US" sz="2000"/>
              <a:t>moleküler veya molekül eşitliği bir tepkimedeki tepken ve ürünlerin molekül formunda yazılmasıyla oluşturulur.</a:t>
            </a:r>
            <a:endParaRPr lang="en-US" altLang="en-US" sz="20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1519238"/>
            <a:ext cx="77724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/>
              <a:t>AgNO</a:t>
            </a:r>
            <a:r>
              <a:rPr lang="en-US" altLang="en-US" sz="2000" baseline="-25000"/>
              <a:t>3 </a:t>
            </a:r>
            <a:r>
              <a:rPr lang="en-US" altLang="en-US" sz="1800"/>
              <a:t>(</a:t>
            </a:r>
            <a:r>
              <a:rPr lang="en-US" altLang="en-US" sz="1800" i="1"/>
              <a:t>aq</a:t>
            </a:r>
            <a:r>
              <a:rPr lang="en-US" altLang="en-US" sz="1800"/>
              <a:t>)</a:t>
            </a:r>
            <a:r>
              <a:rPr lang="en-US" altLang="en-US" sz="2000"/>
              <a:t> + KCl</a:t>
            </a:r>
            <a:r>
              <a:rPr lang="en-US" altLang="en-US" sz="2000" baseline="-25000"/>
              <a:t> </a:t>
            </a:r>
            <a:r>
              <a:rPr lang="en-US" altLang="en-US" sz="1800"/>
              <a:t>(</a:t>
            </a:r>
            <a:r>
              <a:rPr lang="en-US" altLang="en-US" sz="1800" i="1"/>
              <a:t>aq</a:t>
            </a:r>
            <a:r>
              <a:rPr lang="en-US" altLang="en-US" sz="1800"/>
              <a:t>)</a:t>
            </a:r>
            <a:r>
              <a:rPr lang="en-US" altLang="en-US" sz="2000" baseline="-25000"/>
              <a:t> </a:t>
            </a:r>
            <a:r>
              <a:rPr lang="en-US" altLang="en-US" sz="2000">
                <a:sym typeface="Symbol" panose="05050102010706020507" pitchFamily="18" charset="2"/>
              </a:rPr>
              <a:t> AgCl</a:t>
            </a:r>
            <a:r>
              <a:rPr lang="en-US" altLang="en-US" sz="2000" baseline="-25000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(</a:t>
            </a:r>
            <a:r>
              <a:rPr lang="tr-TR" altLang="en-US" sz="1800" i="1">
                <a:sym typeface="Symbol" panose="05050102010706020507" pitchFamily="18" charset="2"/>
              </a:rPr>
              <a:t>k</a:t>
            </a:r>
            <a:r>
              <a:rPr lang="en-US" altLang="en-US" sz="1800">
                <a:sym typeface="Symbol" panose="05050102010706020507" pitchFamily="18" charset="2"/>
              </a:rPr>
              <a:t>)</a:t>
            </a:r>
            <a:r>
              <a:rPr lang="en-US" altLang="en-US" sz="2000">
                <a:sym typeface="Symbol" panose="05050102010706020507" pitchFamily="18" charset="2"/>
              </a:rPr>
              <a:t> + KNO</a:t>
            </a:r>
            <a:r>
              <a:rPr lang="en-US" altLang="en-US" sz="2000" baseline="-25000">
                <a:sym typeface="Symbol" panose="05050102010706020507" pitchFamily="18" charset="2"/>
              </a:rPr>
              <a:t>3 </a:t>
            </a:r>
            <a:r>
              <a:rPr lang="en-US" altLang="en-US" sz="1800">
                <a:sym typeface="Symbol" panose="05050102010706020507" pitchFamily="18" charset="2"/>
              </a:rPr>
              <a:t>(</a:t>
            </a:r>
            <a:r>
              <a:rPr lang="en-US" altLang="en-US" sz="1800" i="1">
                <a:sym typeface="Symbol" panose="05050102010706020507" pitchFamily="18" charset="2"/>
              </a:rPr>
              <a:t>aq</a:t>
            </a:r>
            <a:r>
              <a:rPr lang="en-US" altLang="en-US" sz="1800">
                <a:sym typeface="Symbol" panose="05050102010706020507" pitchFamily="18" charset="2"/>
              </a:rPr>
              <a:t>)</a:t>
            </a:r>
            <a:endParaRPr lang="en-US" altLang="en-US" sz="18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4500" y="2525713"/>
            <a:ext cx="8763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tr-TR" altLang="en-US" sz="2000">
                <a:solidFill>
                  <a:schemeClr val="tx1"/>
                </a:solidFill>
              </a:rPr>
              <a:t>İyon eşitliğinde tüm güçlü elektrolitler (güçlü asit ve bazlar ile çözünür iyonik tuzlar) kendi iyonlarına ayrışırlar.</a:t>
            </a:r>
          </a:p>
          <a:p>
            <a:pPr eaLnBrk="1" hangingPunct="1"/>
            <a:r>
              <a:rPr lang="tr-TR" altLang="en-US" sz="2000">
                <a:solidFill>
                  <a:schemeClr val="tx1"/>
                </a:solidFill>
              </a:rPr>
              <a:t>Böylece tepkime karışımında var olan tüm iyon türleri en doğru şekilde ifade edilmiş olur.</a:t>
            </a:r>
          </a:p>
        </p:txBody>
      </p:sp>
      <p:sp>
        <p:nvSpPr>
          <p:cNvPr id="45062" name="Rectangle 2"/>
          <p:cNvSpPr txBox="1">
            <a:spLocks noChangeArrowheads="1"/>
          </p:cNvSpPr>
          <p:nvPr/>
        </p:nvSpPr>
        <p:spPr bwMode="auto">
          <a:xfrm>
            <a:off x="1600200" y="1992313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2800"/>
              <a:t>İyon (İyonik) Eşitlik</a:t>
            </a:r>
            <a:endParaRPr lang="en-US" altLang="en-US" sz="2800"/>
          </a:p>
        </p:txBody>
      </p:sp>
      <p:sp>
        <p:nvSpPr>
          <p:cNvPr id="45063" name="Rectangle 4"/>
          <p:cNvSpPr txBox="1">
            <a:spLocks noChangeArrowheads="1"/>
          </p:cNvSpPr>
          <p:nvPr/>
        </p:nvSpPr>
        <p:spPr bwMode="auto">
          <a:xfrm>
            <a:off x="2090738" y="3935413"/>
            <a:ext cx="838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Ag</a:t>
            </a:r>
            <a:r>
              <a:rPr lang="en-US" altLang="en-US" sz="2000" baseline="30000">
                <a:solidFill>
                  <a:schemeClr val="tx1"/>
                </a:solidFill>
              </a:rPr>
              <a:t>+</a:t>
            </a:r>
            <a:r>
              <a:rPr lang="en-US" altLang="en-US" sz="1800" baseline="30000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 </a:t>
            </a:r>
            <a:r>
              <a:rPr lang="en-US" altLang="en-US" sz="24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</a:rPr>
              <a:t>NO</a:t>
            </a:r>
            <a:r>
              <a:rPr lang="en-US" altLang="en-US" sz="2000" baseline="-25000">
                <a:solidFill>
                  <a:schemeClr val="tx1"/>
                </a:solidFill>
              </a:rPr>
              <a:t>3</a:t>
            </a:r>
            <a:r>
              <a:rPr lang="en-US" altLang="en-US" sz="2000" baseline="30000">
                <a:solidFill>
                  <a:schemeClr val="tx1"/>
                </a:solidFill>
              </a:rPr>
              <a:t>- 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 </a:t>
            </a:r>
            <a:r>
              <a:rPr lang="en-US" altLang="en-US" sz="24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</a:rPr>
              <a:t>K</a:t>
            </a:r>
            <a:r>
              <a:rPr lang="en-US" altLang="en-US" sz="2000" baseline="300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 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 </a:t>
            </a:r>
            <a:r>
              <a:rPr lang="en-US" altLang="en-US" sz="24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</a:rPr>
              <a:t>Cl</a:t>
            </a:r>
            <a:r>
              <a:rPr lang="en-US" altLang="en-US" sz="2000" baseline="30000">
                <a:solidFill>
                  <a:schemeClr val="tx1"/>
                </a:solidFill>
              </a:rPr>
              <a:t>- 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 </a:t>
            </a:r>
            <a:r>
              <a:rPr lang="en-US" altLang="en-US" sz="1800" baseline="-25000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</a:t>
            </a:r>
            <a:r>
              <a:rPr lang="tr-TR" altLang="en-US" sz="18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AgCl</a:t>
            </a:r>
            <a:r>
              <a:rPr lang="en-US" altLang="en-US" sz="2000" baseline="-25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tr-TR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+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 baseline="30000">
                <a:solidFill>
                  <a:schemeClr val="tx1"/>
                </a:solidFill>
                <a:sym typeface="Symbol" panose="05050102010706020507" pitchFamily="18" charset="2"/>
              </a:rPr>
              <a:t>+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aq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+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NO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-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aq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4" name="Rectangle 2"/>
          <p:cNvSpPr txBox="1">
            <a:spLocks noChangeArrowheads="1"/>
          </p:cNvSpPr>
          <p:nvPr/>
        </p:nvSpPr>
        <p:spPr bwMode="auto">
          <a:xfrm>
            <a:off x="1600200" y="4583113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2800"/>
              <a:t>Net İyon (İyonik) Eşitlik</a:t>
            </a:r>
            <a:endParaRPr lang="en-US" altLang="en-US" sz="2800"/>
          </a:p>
        </p:txBody>
      </p:sp>
      <p:sp>
        <p:nvSpPr>
          <p:cNvPr id="45065" name="Rectangle 4"/>
          <p:cNvSpPr txBox="1">
            <a:spLocks noChangeArrowheads="1"/>
          </p:cNvSpPr>
          <p:nvPr/>
        </p:nvSpPr>
        <p:spPr bwMode="auto">
          <a:xfrm>
            <a:off x="1524000" y="5257801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Ag</a:t>
            </a:r>
            <a:r>
              <a:rPr lang="en-US" altLang="en-US" sz="2000" baseline="300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(aq)</a:t>
            </a:r>
            <a:r>
              <a:rPr lang="en-US" altLang="en-US" sz="2000">
                <a:solidFill>
                  <a:schemeClr val="tx1"/>
                </a:solidFill>
              </a:rPr>
              <a:t> + NO</a:t>
            </a:r>
            <a:r>
              <a:rPr lang="en-US" altLang="en-US" sz="2000" baseline="-25000">
                <a:solidFill>
                  <a:schemeClr val="tx1"/>
                </a:solidFill>
              </a:rPr>
              <a:t>3</a:t>
            </a:r>
            <a:r>
              <a:rPr lang="en-US" altLang="en-US" sz="2800" baseline="30000">
                <a:solidFill>
                  <a:schemeClr val="tx1"/>
                </a:solidFill>
              </a:rPr>
              <a:t>-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  <a:r>
              <a:rPr lang="en-US" altLang="en-US" sz="2000">
                <a:solidFill>
                  <a:schemeClr val="tx1"/>
                </a:solidFill>
              </a:rPr>
              <a:t> + K</a:t>
            </a:r>
            <a:r>
              <a:rPr lang="en-US" altLang="en-US" sz="2000" baseline="30000">
                <a:solidFill>
                  <a:schemeClr val="tx1"/>
                </a:solidFill>
              </a:rPr>
              <a:t>+</a:t>
            </a:r>
            <a:r>
              <a:rPr lang="tr-TR" altLang="en-US" sz="2000" baseline="-25000">
                <a:solidFill>
                  <a:schemeClr val="tx1"/>
                </a:solidFill>
              </a:rPr>
              <a:t> </a:t>
            </a:r>
            <a:r>
              <a:rPr lang="tr-TR" altLang="en-US" sz="1800" i="1">
                <a:solidFill>
                  <a:schemeClr val="tx1"/>
                </a:solidFill>
              </a:rPr>
              <a:t>(aq)</a:t>
            </a:r>
            <a:r>
              <a:rPr lang="en-US" altLang="en-US" sz="1800" i="1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</a:rPr>
              <a:t>+ Cl</a:t>
            </a:r>
            <a:r>
              <a:rPr lang="en-US" altLang="en-US" sz="2800" baseline="30000">
                <a:solidFill>
                  <a:schemeClr val="tx1"/>
                </a:solidFill>
              </a:rPr>
              <a:t>-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  <a:r>
              <a:rPr lang="en-US" altLang="en-US" sz="2000" baseline="-250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 </a:t>
            </a:r>
            <a:r>
              <a:rPr lang="tr-TR" altLang="en-US" sz="2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AgCl</a:t>
            </a:r>
            <a:r>
              <a:rPr lang="en-US" altLang="en-US" sz="2000" baseline="-25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tr-TR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 + K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+(aq)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+ NO</a:t>
            </a:r>
            <a:r>
              <a:rPr lang="en-US" altLang="en-US" sz="20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2800" baseline="30000">
                <a:solidFill>
                  <a:schemeClr val="tx1"/>
                </a:solidFill>
                <a:sym typeface="Symbol" panose="05050102010706020507" pitchFamily="18" charset="2"/>
              </a:rPr>
              <a:t>-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aq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 flipV="1">
            <a:off x="8394700" y="5292725"/>
            <a:ext cx="838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8"/>
          <p:cNvSpPr>
            <a:spLocks noChangeShapeType="1"/>
          </p:cNvSpPr>
          <p:nvPr/>
        </p:nvSpPr>
        <p:spPr bwMode="auto">
          <a:xfrm flipV="1">
            <a:off x="7272338" y="5292725"/>
            <a:ext cx="838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8"/>
          <p:cNvSpPr>
            <a:spLocks noChangeShapeType="1"/>
          </p:cNvSpPr>
          <p:nvPr/>
        </p:nvSpPr>
        <p:spPr bwMode="auto">
          <a:xfrm flipV="1">
            <a:off x="2762250" y="5292725"/>
            <a:ext cx="838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8"/>
          <p:cNvSpPr>
            <a:spLocks noChangeShapeType="1"/>
          </p:cNvSpPr>
          <p:nvPr/>
        </p:nvSpPr>
        <p:spPr bwMode="auto">
          <a:xfrm flipV="1">
            <a:off x="3714750" y="5292725"/>
            <a:ext cx="838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4"/>
          <p:cNvSpPr txBox="1">
            <a:spLocks noChangeArrowheads="1"/>
          </p:cNvSpPr>
          <p:nvPr/>
        </p:nvSpPr>
        <p:spPr bwMode="auto">
          <a:xfrm>
            <a:off x="1524000" y="5784851"/>
            <a:ext cx="9144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Ag</a:t>
            </a:r>
            <a:r>
              <a:rPr lang="en-US" altLang="en-US" sz="2000" baseline="30000">
                <a:solidFill>
                  <a:schemeClr val="tx1"/>
                </a:solidFill>
              </a:rPr>
              <a:t>+</a:t>
            </a:r>
            <a:r>
              <a:rPr lang="en-US" altLang="en-US" sz="1800">
                <a:solidFill>
                  <a:schemeClr val="tx1"/>
                </a:solidFill>
              </a:rPr>
              <a:t>(aq)</a:t>
            </a:r>
            <a:r>
              <a:rPr lang="en-US" altLang="en-US" sz="2000">
                <a:solidFill>
                  <a:schemeClr val="tx1"/>
                </a:solidFill>
              </a:rPr>
              <a:t> + Cl</a:t>
            </a:r>
            <a:r>
              <a:rPr lang="en-US" altLang="en-US" sz="2800" baseline="30000">
                <a:solidFill>
                  <a:schemeClr val="tx1"/>
                </a:solidFill>
              </a:rPr>
              <a:t>-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aq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  <a:r>
              <a:rPr lang="en-US" altLang="en-US" sz="2000" baseline="-25000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 </a:t>
            </a:r>
            <a:r>
              <a:rPr lang="tr-TR" altLang="en-US" sz="2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chemeClr val="tx1"/>
                </a:solidFill>
                <a:sym typeface="Symbol" panose="05050102010706020507" pitchFamily="18" charset="2"/>
              </a:rPr>
              <a:t>AgCl</a:t>
            </a:r>
            <a:r>
              <a:rPr lang="en-US" altLang="en-US" sz="2000" baseline="-250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tr-TR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tr-TR" altLang="en-US" sz="1800">
                <a:solidFill>
                  <a:schemeClr val="tx1"/>
                </a:solidFill>
                <a:sym typeface="Symbol" panose="05050102010706020507" pitchFamily="18" charset="2"/>
              </a:rPr>
              <a:t>  Net iyonik eşitlikte gözlemci iyonlar yer almaz.</a:t>
            </a: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92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2400"/>
              <a:t>Net iyonik eşitliği yazabilmek için</a:t>
            </a:r>
            <a:endParaRPr lang="en-US" altLang="en-US" sz="2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altLang="en-US" sz="2400" dirty="0"/>
              <a:t>Molekül eşitliğini yazmalı ve Stokiyometrik katsayıları hesaplayarak tepkime eşitliği denkleştirilmelidir.</a:t>
            </a:r>
          </a:p>
          <a:p>
            <a:pPr algn="just" eaLnBrk="1" hangingPunct="1">
              <a:defRPr/>
            </a:pPr>
            <a:r>
              <a:rPr lang="tr-TR" altLang="en-US" sz="2400" dirty="0"/>
              <a:t>Bütün güçlü elektrolitlerin iyonları belirlenmeli ve yazılmalıdır (yükseltgenme basamağı kurallarını da hatırlayın)</a:t>
            </a:r>
            <a:r>
              <a:rPr lang="en-US" altLang="en-US" sz="2400" dirty="0"/>
              <a:t>.</a:t>
            </a:r>
          </a:p>
          <a:p>
            <a:pPr algn="just" eaLnBrk="1" hangingPunct="1">
              <a:defRPr/>
            </a:pPr>
            <a:r>
              <a:rPr lang="tr-TR" altLang="en-US" sz="2400" dirty="0"/>
              <a:t>Eşitliğin iki tarafında değişmeden kalan iyonları belirleyerek üstünü çizin</a:t>
            </a:r>
          </a:p>
          <a:p>
            <a:pPr algn="just" eaLnBrk="1" hangingPunct="1">
              <a:defRPr/>
            </a:pPr>
            <a:r>
              <a:rPr lang="tr-TR" altLang="en-US" sz="2400" dirty="0"/>
              <a:t>Gözlemci iyonları ortadan kaldırdıktan sonra kalan net tepkime eşitliğini yazın.</a:t>
            </a:r>
          </a:p>
          <a:p>
            <a:pPr marL="0" indent="0" algn="just">
              <a:buNone/>
              <a:defRPr/>
            </a:pPr>
            <a:r>
              <a:rPr lang="tr-TR" altLang="en-US" sz="2400" dirty="0"/>
              <a:t>Ödev: </a:t>
            </a:r>
            <a:endParaRPr lang="en-US" altLang="en-US" sz="2400" dirty="0"/>
          </a:p>
        </p:txBody>
      </p:sp>
      <p:pic>
        <p:nvPicPr>
          <p:cNvPr id="4710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334001"/>
            <a:ext cx="65166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501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yg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ygi" id="{BE5F7811-18FA-493A-BF0B-828855E033CA}" vid="{9DE22B3A-B843-4A5C-8556-D9CE1CBA2F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16914</TotalTime>
  <Words>823</Words>
  <Application>Microsoft Office PowerPoint</Application>
  <PresentationFormat>Widescreen</PresentationFormat>
  <Paragraphs>77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Wingdings</vt:lpstr>
      <vt:lpstr>Wingdings 2</vt:lpstr>
      <vt:lpstr>Theme1ygi</vt:lpstr>
      <vt:lpstr> Bölüm 5: Sulu Çözelti Tepkimelerine Giriş   5.1 Genel Özellikler 5.2 Çökelme Tepkimeleri 5.3 Asit-Baz tepkimeleri 5.4 Redoks Tepkimeleri  5.5 Redoks Tepkimelerinin denkleştirilmesi 5.6 Yükseltgen ve İndirgenler 5.7 Sulu Çözeltilerin Stokiyometrisi: Titrasyonlar </vt:lpstr>
      <vt:lpstr>Çözeltiler</vt:lpstr>
      <vt:lpstr>Genel özellikler</vt:lpstr>
      <vt:lpstr>Elektrolitler</vt:lpstr>
      <vt:lpstr>Çökelme Tepkimeleri</vt:lpstr>
      <vt:lpstr>Metatez (Yer değiştirme) Tepkimeleri</vt:lpstr>
      <vt:lpstr>Çözelti Kimyası</vt:lpstr>
      <vt:lpstr>Moleküler Eşitlik</vt:lpstr>
      <vt:lpstr>Net iyonik eşitliği yazabilmek için</vt:lpstr>
      <vt:lpstr>PowerPoint Presentation</vt:lpstr>
      <vt:lpstr>Ölçülen Miktarlardan Molarite Hesabı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YGI</dc:creator>
  <cp:lastModifiedBy>yasemin isgor</cp:lastModifiedBy>
  <cp:revision>115</cp:revision>
  <cp:lastPrinted>2018-10-19T23:26:50Z</cp:lastPrinted>
  <dcterms:created xsi:type="dcterms:W3CDTF">2017-10-27T00:02:11Z</dcterms:created>
  <dcterms:modified xsi:type="dcterms:W3CDTF">2020-10-27T13:58:36Z</dcterms:modified>
</cp:coreProperties>
</file>