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72" r:id="rId3"/>
    <p:sldId id="273" r:id="rId4"/>
    <p:sldId id="274" r:id="rId5"/>
    <p:sldId id="275" r:id="rId6"/>
    <p:sldId id="276" r:id="rId7"/>
    <p:sldId id="277" r:id="rId8"/>
    <p:sldId id="285" r:id="rId9"/>
    <p:sldId id="286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00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866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59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835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2835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3C1734-8D20-4D15-B1AF-997CEAD79BC8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04120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2938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547D10-CA7F-4B3F-9DA6-462F93F1D5DE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96321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040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040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F00C3E-DEAF-499F-882B-6C9C894E1F7B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66869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142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142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E249DD-E30B-406D-B742-E59A15BE5012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23669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245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245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1FAEC4-6309-4FCA-A2AC-558F152B4A6B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0490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347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347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B7BBF7-A862-4D57-BEE3-F38BB048749A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413083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2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552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53AA03-6B82-4039-9208-1FC2078408CF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4227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76662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08A71-1BD8-4C0D-A8CD-9F26756A1EED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A9E1A-DA03-44D2-907E-3211F1EDAA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>
                <a:solidFill>
                  <a:srgbClr val="C00000"/>
                </a:solidFill>
              </a:rPr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00206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Ankara Üniversitesi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Spor Bilimleri Fakültesi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Beden Eğitimi ve Spor 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7C163-4FE8-4E60-8D7C-2BAC0D3E97D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0066"/>
                </a:solidFill>
              </a:rPr>
              <a:t>Vücut kitle</a:t>
            </a:r>
            <a:r>
              <a:rPr lang="en-US" b="1" dirty="0" smtClean="0">
                <a:solidFill>
                  <a:srgbClr val="FF0066"/>
                </a:solidFill>
              </a:rPr>
              <a:t> </a:t>
            </a:r>
            <a:r>
              <a:rPr lang="en-US" b="1" dirty="0" err="1" smtClean="0">
                <a:solidFill>
                  <a:srgbClr val="FF0066"/>
                </a:solidFill>
              </a:rPr>
              <a:t>inde</a:t>
            </a:r>
            <a:r>
              <a:rPr lang="tr-TR" b="1" dirty="0" err="1" smtClean="0">
                <a:solidFill>
                  <a:srgbClr val="FF0066"/>
                </a:solidFill>
              </a:rPr>
              <a:t>ksi</a:t>
            </a:r>
            <a:r>
              <a:rPr lang="en-US" b="1" dirty="0" smtClean="0">
                <a:solidFill>
                  <a:srgbClr val="FF0066"/>
                </a:solidFill>
              </a:rPr>
              <a:t> (</a:t>
            </a:r>
            <a:r>
              <a:rPr lang="tr-TR" b="1" dirty="0" smtClean="0">
                <a:solidFill>
                  <a:srgbClr val="FF0066"/>
                </a:solidFill>
              </a:rPr>
              <a:t>VKİ</a:t>
            </a:r>
            <a:r>
              <a:rPr lang="en-US" b="1" dirty="0" smtClean="0">
                <a:solidFill>
                  <a:srgbClr val="FF0066"/>
                </a:solidFill>
              </a:rPr>
              <a:t>)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76400"/>
            <a:ext cx="7010400" cy="2286000"/>
          </a:xfrm>
        </p:spPr>
        <p:txBody>
          <a:bodyPr>
            <a:normAutofit/>
          </a:bodyPr>
          <a:lstStyle/>
          <a:p>
            <a:pPr marL="609600" indent="-609600" algn="just" eaLnBrk="1" hangingPunct="1">
              <a:lnSpc>
                <a:spcPct val="80000"/>
              </a:lnSpc>
            </a:pPr>
            <a:r>
              <a:rPr lang="tr-TR" sz="2100" b="1" dirty="0" smtClean="0">
                <a:solidFill>
                  <a:srgbClr val="6600CC"/>
                </a:solidFill>
              </a:rPr>
              <a:t>VKİ, BOYUN  VÜCUT AĞIRLIĞINA ORANI İLE RELATİF  OLARAK OBESİTE DERECESİNİ BELİRLEYEN ÖLÇÜMDÜR.  </a:t>
            </a:r>
          </a:p>
          <a:p>
            <a:pPr marL="609600" indent="-609600" algn="just" eaLnBrk="1" hangingPunct="1">
              <a:lnSpc>
                <a:spcPct val="80000"/>
              </a:lnSpc>
              <a:buNone/>
            </a:pPr>
            <a:endParaRPr lang="en-US" sz="2100" b="1" dirty="0" smtClean="0">
              <a:solidFill>
                <a:srgbClr val="6600CC"/>
              </a:solidFill>
            </a:endParaRPr>
          </a:p>
          <a:p>
            <a:pPr marL="609600" indent="-609600" algn="just" eaLnBrk="1" hangingPunct="1">
              <a:lnSpc>
                <a:spcPct val="80000"/>
              </a:lnSpc>
            </a:pPr>
            <a:r>
              <a:rPr lang="tr-TR" sz="2100" b="1" dirty="0" smtClean="0">
                <a:solidFill>
                  <a:srgbClr val="6600CC"/>
                </a:solidFill>
              </a:rPr>
              <a:t>VKİ, YAĞ  KÜTLESİ İLE YAĞSIZ KÜTLEYİ AYIRT ETMEDİĞİNDEN, SPORCU YA DA KASLI BİR KİMSEDE SIRF VÜCUT KOMPOZİSYONUNU BELİRLEMEK İÇİN KULLANILMAMALIDIR. </a:t>
            </a:r>
            <a:endParaRPr lang="en-US" sz="2100" b="1" dirty="0" smtClean="0">
              <a:solidFill>
                <a:srgbClr val="6600CC"/>
              </a:solidFill>
            </a:endParaRPr>
          </a:p>
        </p:txBody>
      </p:sp>
      <p:pic>
        <p:nvPicPr>
          <p:cNvPr id="41990" name="Picture 5" descr="06-02-000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2285984" y="4214818"/>
            <a:ext cx="5000660" cy="1643074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F38C0A8-95E0-4612-89CA-927ACBC558EE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A0DD5-FE75-4A1B-B441-D84C15B28B23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3012" name="Rectangle 5"/>
          <p:cNvSpPr>
            <a:spLocks noGrp="1" noChangeArrowheads="1"/>
          </p:cNvSpPr>
          <p:nvPr>
            <p:ph type="title"/>
          </p:nvPr>
        </p:nvSpPr>
        <p:spPr>
          <a:xfrm>
            <a:off x="214282" y="214290"/>
            <a:ext cx="8786842" cy="857256"/>
          </a:xfrm>
        </p:spPr>
        <p:txBody>
          <a:bodyPr>
            <a:normAutofit/>
          </a:bodyPr>
          <a:lstStyle/>
          <a:p>
            <a:pPr eaLnBrk="1" hangingPunct="1"/>
            <a:r>
              <a:rPr lang="tr-TR" b="1" dirty="0" smtClean="0">
                <a:solidFill>
                  <a:srgbClr val="6600CC"/>
                </a:solidFill>
              </a:rPr>
              <a:t>VKİ’ </a:t>
            </a:r>
            <a:r>
              <a:rPr lang="tr-TR" b="1" dirty="0" err="1" smtClean="0">
                <a:solidFill>
                  <a:srgbClr val="6600CC"/>
                </a:solidFill>
              </a:rPr>
              <a:t>ni</a:t>
            </a:r>
            <a:r>
              <a:rPr lang="tr-TR" b="1" dirty="0" smtClean="0">
                <a:solidFill>
                  <a:srgbClr val="6600CC"/>
                </a:solidFill>
              </a:rPr>
              <a:t> belirlemede kullanılan tablo</a:t>
            </a:r>
            <a:endParaRPr lang="en-US" b="1" dirty="0" smtClean="0">
              <a:solidFill>
                <a:srgbClr val="6600CC"/>
              </a:solidFill>
            </a:endParaRPr>
          </a:p>
        </p:txBody>
      </p:sp>
      <p:pic>
        <p:nvPicPr>
          <p:cNvPr id="4301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071538" y="1071546"/>
            <a:ext cx="6929486" cy="5214974"/>
          </a:xfrm>
          <a:noFill/>
        </p:spPr>
      </p:pic>
      <p:sp>
        <p:nvSpPr>
          <p:cNvPr id="6" name="5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805C2C8-4A2F-4BD3-AF82-428FFBC450DE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E9217-0FD4-4078-8F52-0CA6268FA32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44036" name="Rectangle 5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984235"/>
          </a:xfrm>
        </p:spPr>
        <p:txBody>
          <a:bodyPr>
            <a:normAutofit/>
          </a:bodyPr>
          <a:lstStyle/>
          <a:p>
            <a:pPr eaLnBrk="1" hangingPunct="1"/>
            <a:r>
              <a:rPr lang="tr-TR" b="1" dirty="0" smtClean="0">
                <a:solidFill>
                  <a:srgbClr val="FF0066"/>
                </a:solidFill>
              </a:rPr>
              <a:t>VKİ ağırlık sınıflandırması</a:t>
            </a:r>
            <a:endParaRPr lang="en-US" b="1" dirty="0" smtClean="0">
              <a:solidFill>
                <a:srgbClr val="FF0066"/>
              </a:solidFill>
            </a:endParaRPr>
          </a:p>
        </p:txBody>
      </p:sp>
      <p:pic>
        <p:nvPicPr>
          <p:cNvPr id="44037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857356" y="1714488"/>
            <a:ext cx="5857916" cy="4071966"/>
          </a:xfrm>
          <a:noFill/>
        </p:spPr>
      </p:pic>
      <p:sp>
        <p:nvSpPr>
          <p:cNvPr id="6" name="5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2565FC-E3A0-4A55-A2C4-A46A4BFD3C4A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EA4C5-ED08-4547-B297-D8B137281C81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301625"/>
            <a:ext cx="8501122" cy="69848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800" b="1" dirty="0" smtClean="0">
                <a:solidFill>
                  <a:srgbClr val="6600CC"/>
                </a:solidFill>
              </a:rPr>
              <a:t>Vücut kompozisyonu</a:t>
            </a:r>
            <a:r>
              <a:rPr lang="en-US" sz="2800" b="1" dirty="0" smtClean="0">
                <a:solidFill>
                  <a:srgbClr val="6600CC"/>
                </a:solidFill>
              </a:rPr>
              <a:t>: </a:t>
            </a:r>
            <a:r>
              <a:rPr lang="tr-TR" sz="2800" b="1" dirty="0" smtClean="0">
                <a:solidFill>
                  <a:srgbClr val="6600CC"/>
                </a:solidFill>
              </a:rPr>
              <a:t>derialtı yağ dokusu (</a:t>
            </a:r>
            <a:r>
              <a:rPr lang="en-US" sz="2800" b="1" dirty="0" err="1" smtClean="0">
                <a:solidFill>
                  <a:srgbClr val="6600CC"/>
                </a:solidFill>
              </a:rPr>
              <a:t>skinfold</a:t>
            </a:r>
            <a:r>
              <a:rPr lang="tr-TR" sz="2800" b="1" dirty="0" smtClean="0">
                <a:solidFill>
                  <a:srgbClr val="6600CC"/>
                </a:solidFill>
              </a:rPr>
              <a:t>)</a:t>
            </a:r>
            <a:r>
              <a:rPr lang="en-US" sz="2800" b="1" dirty="0" smtClean="0">
                <a:solidFill>
                  <a:srgbClr val="6600CC"/>
                </a:solidFill>
              </a:rPr>
              <a:t> </a:t>
            </a:r>
            <a:r>
              <a:rPr lang="tr-TR" sz="2800" b="1" dirty="0" smtClean="0">
                <a:solidFill>
                  <a:srgbClr val="6600CC"/>
                </a:solidFill>
              </a:rPr>
              <a:t>ölçümleri</a:t>
            </a:r>
            <a:endParaRPr lang="en-US" sz="2800" b="1" dirty="0" smtClean="0">
              <a:solidFill>
                <a:srgbClr val="6600CC"/>
              </a:solidFill>
            </a:endParaRP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1472" y="1524000"/>
            <a:ext cx="5715040" cy="4876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VÜCUTTAKİ YAĞ KÜTLESİNİN YAĞSIZ KÜTLEYE ORANINI BELİRLEMEK İÇİN KULLANILIR. </a:t>
            </a:r>
            <a:endParaRPr lang="en-US" sz="1500" b="1" dirty="0" smtClean="0">
              <a:solidFill>
                <a:srgbClr val="FF0066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i="1" dirty="0" smtClean="0">
                <a:solidFill>
                  <a:srgbClr val="FF0066"/>
                </a:solidFill>
              </a:rPr>
              <a:t>YAĞ KÜTLESİ</a:t>
            </a:r>
            <a:r>
              <a:rPr lang="en-US" sz="1300" b="1" dirty="0" smtClean="0">
                <a:solidFill>
                  <a:srgbClr val="FF0066"/>
                </a:solidFill>
              </a:rPr>
              <a:t>—ADİPO</a:t>
            </a:r>
            <a:r>
              <a:rPr lang="tr-TR" sz="1300" b="1" dirty="0" smtClean="0">
                <a:solidFill>
                  <a:srgbClr val="FF0066"/>
                </a:solidFill>
              </a:rPr>
              <a:t>Z</a:t>
            </a:r>
            <a:r>
              <a:rPr lang="en-US" sz="1300" b="1" dirty="0" smtClean="0">
                <a:solidFill>
                  <a:srgbClr val="FF0066"/>
                </a:solidFill>
              </a:rPr>
              <a:t> </a:t>
            </a:r>
            <a:r>
              <a:rPr lang="tr-TR" sz="1300" b="1" dirty="0" smtClean="0">
                <a:solidFill>
                  <a:srgbClr val="FF0066"/>
                </a:solidFill>
              </a:rPr>
              <a:t>DOKU</a:t>
            </a:r>
            <a:endParaRPr lang="en-US" sz="1300" b="1" dirty="0" smtClean="0">
              <a:solidFill>
                <a:srgbClr val="FF0066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i="1" dirty="0" smtClean="0">
                <a:solidFill>
                  <a:srgbClr val="FF0066"/>
                </a:solidFill>
              </a:rPr>
              <a:t>YAĞSIZ KÜTLE</a:t>
            </a:r>
            <a:r>
              <a:rPr lang="en-US" sz="1300" b="1" dirty="0" smtClean="0">
                <a:solidFill>
                  <a:srgbClr val="FF0066"/>
                </a:solidFill>
              </a:rPr>
              <a:t>—</a:t>
            </a:r>
            <a:r>
              <a:rPr lang="tr-TR" sz="1300" b="1" dirty="0" smtClean="0">
                <a:solidFill>
                  <a:srgbClr val="FF0066"/>
                </a:solidFill>
              </a:rPr>
              <a:t>YAĞ DIŞINDAKİ TÜM DİĞER DOKULAR </a:t>
            </a:r>
            <a:r>
              <a:rPr lang="en-US" sz="1300" b="1" dirty="0" smtClean="0">
                <a:solidFill>
                  <a:srgbClr val="FF0066"/>
                </a:solidFill>
              </a:rPr>
              <a:t>(</a:t>
            </a:r>
            <a:r>
              <a:rPr lang="tr-TR" sz="1300" b="1" dirty="0" smtClean="0">
                <a:solidFill>
                  <a:srgbClr val="FF0066"/>
                </a:solidFill>
              </a:rPr>
              <a:t>KEMİK</a:t>
            </a:r>
            <a:r>
              <a:rPr lang="en-US" sz="1300" b="1" dirty="0" smtClean="0">
                <a:solidFill>
                  <a:srgbClr val="FF0066"/>
                </a:solidFill>
              </a:rPr>
              <a:t>, </a:t>
            </a:r>
            <a:r>
              <a:rPr lang="tr-TR" sz="1300" b="1" dirty="0" smtClean="0">
                <a:solidFill>
                  <a:srgbClr val="FF0066"/>
                </a:solidFill>
              </a:rPr>
              <a:t>KAS</a:t>
            </a:r>
            <a:r>
              <a:rPr lang="en-US" sz="1300" b="1" dirty="0" smtClean="0">
                <a:solidFill>
                  <a:srgbClr val="FF0066"/>
                </a:solidFill>
              </a:rPr>
              <a:t>, </a:t>
            </a:r>
            <a:r>
              <a:rPr lang="tr-TR" sz="1300" b="1" dirty="0" smtClean="0">
                <a:solidFill>
                  <a:srgbClr val="FF0066"/>
                </a:solidFill>
              </a:rPr>
              <a:t>ORGANLAR</a:t>
            </a:r>
            <a:r>
              <a:rPr lang="en-US" sz="1300" b="1" dirty="0" smtClean="0">
                <a:solidFill>
                  <a:srgbClr val="FF0066"/>
                </a:solidFill>
              </a:rPr>
              <a:t>, </a:t>
            </a:r>
            <a:r>
              <a:rPr lang="tr-TR" sz="1300" b="1" dirty="0" smtClean="0">
                <a:solidFill>
                  <a:srgbClr val="FF0066"/>
                </a:solidFill>
              </a:rPr>
              <a:t>VS</a:t>
            </a:r>
            <a:r>
              <a:rPr lang="en-US" sz="1300" b="1" dirty="0" smtClean="0">
                <a:solidFill>
                  <a:srgbClr val="FF0066"/>
                </a:solidFill>
              </a:rPr>
              <a:t>.)</a:t>
            </a:r>
            <a:endParaRPr lang="tr-TR" sz="1300" b="1" dirty="0" smtClean="0">
              <a:solidFill>
                <a:srgbClr val="FF0066"/>
              </a:solidFill>
            </a:endParaRPr>
          </a:p>
          <a:p>
            <a:pPr lvl="1" algn="just" eaLnBrk="1" hangingPunct="1">
              <a:lnSpc>
                <a:spcPct val="80000"/>
              </a:lnSpc>
              <a:buNone/>
            </a:pPr>
            <a:endParaRPr lang="en-US" sz="13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ÖLÇÜMLER</a:t>
            </a:r>
            <a:r>
              <a:rPr lang="en-US" sz="1500" b="1" dirty="0" smtClean="0">
                <a:solidFill>
                  <a:srgbClr val="FF0066"/>
                </a:solidFill>
              </a:rPr>
              <a:t> SKİNFOLD CALİPER</a:t>
            </a:r>
            <a:r>
              <a:rPr lang="tr-TR" sz="1500" b="1" dirty="0" smtClean="0">
                <a:solidFill>
                  <a:srgbClr val="FF0066"/>
                </a:solidFill>
              </a:rPr>
              <a:t> İLE YAPILIR</a:t>
            </a:r>
            <a:r>
              <a:rPr lang="en-US" sz="1500" b="1" dirty="0" smtClean="0">
                <a:solidFill>
                  <a:srgbClr val="FF0066"/>
                </a:solidFill>
              </a:rPr>
              <a:t>.</a:t>
            </a:r>
            <a:endParaRPr lang="tr-TR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sz="1500" b="1" dirty="0" smtClean="0">
                <a:solidFill>
                  <a:srgbClr val="FF0066"/>
                </a:solidFill>
              </a:rPr>
              <a:t>JACKSON </a:t>
            </a:r>
            <a:r>
              <a:rPr lang="tr-TR" sz="1500" b="1" dirty="0" smtClean="0">
                <a:solidFill>
                  <a:srgbClr val="FF0066"/>
                </a:solidFill>
              </a:rPr>
              <a:t>VE</a:t>
            </a:r>
            <a:r>
              <a:rPr lang="en-US" sz="1500" b="1" dirty="0" smtClean="0">
                <a:solidFill>
                  <a:srgbClr val="FF0066"/>
                </a:solidFill>
              </a:rPr>
              <a:t> POLLOCK (1985)</a:t>
            </a:r>
            <a:r>
              <a:rPr lang="tr-TR" sz="1500" b="1" dirty="0" smtClean="0">
                <a:solidFill>
                  <a:srgbClr val="FF0066"/>
                </a:solidFill>
              </a:rPr>
              <a:t>’IN GELİŞTİRDİĞİ GENEL POPÜLASYON ÜZERİNDE OLDUKÇA KÜÇÜK HATALI BİR ÜÇ-BÖLGE ÖLÇÜM METODUDUR.</a:t>
            </a:r>
            <a:r>
              <a:rPr lang="en-US" sz="1500" b="1" dirty="0" smtClean="0">
                <a:solidFill>
                  <a:srgbClr val="FF0066"/>
                </a:solidFill>
              </a:rPr>
              <a:t> 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dirty="0" smtClean="0">
                <a:solidFill>
                  <a:srgbClr val="FF0066"/>
                </a:solidFill>
              </a:rPr>
              <a:t>ERKEKLER ÖLÇÜM BÖLGELERİ</a:t>
            </a:r>
            <a:r>
              <a:rPr lang="en-US" sz="1300" b="1" dirty="0" smtClean="0">
                <a:solidFill>
                  <a:srgbClr val="FF0066"/>
                </a:solidFill>
              </a:rPr>
              <a:t>: </a:t>
            </a:r>
            <a:r>
              <a:rPr lang="tr-TR" sz="1300" b="1" dirty="0" smtClean="0">
                <a:solidFill>
                  <a:srgbClr val="FF0066"/>
                </a:solidFill>
              </a:rPr>
              <a:t>GÖĞÜS</a:t>
            </a:r>
            <a:r>
              <a:rPr lang="en-US" sz="1300" b="1" dirty="0" smtClean="0">
                <a:solidFill>
                  <a:srgbClr val="FF0066"/>
                </a:solidFill>
              </a:rPr>
              <a:t>, </a:t>
            </a:r>
            <a:r>
              <a:rPr lang="tr-TR" sz="1300" b="1" dirty="0" smtClean="0">
                <a:solidFill>
                  <a:srgbClr val="FF0066"/>
                </a:solidFill>
              </a:rPr>
              <a:t>KARIN</a:t>
            </a:r>
            <a:r>
              <a:rPr lang="tr-TR" sz="1300" b="1" dirty="0">
                <a:solidFill>
                  <a:srgbClr val="FF0066"/>
                </a:solidFill>
              </a:rPr>
              <a:t> </a:t>
            </a:r>
            <a:r>
              <a:rPr lang="tr-TR" sz="1300" b="1" dirty="0" smtClean="0">
                <a:solidFill>
                  <a:srgbClr val="FF0066"/>
                </a:solidFill>
              </a:rPr>
              <a:t>VE UYLUK</a:t>
            </a:r>
            <a:endParaRPr lang="en-US" sz="1300" b="1" dirty="0" smtClean="0">
              <a:solidFill>
                <a:srgbClr val="FF0066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dirty="0" smtClean="0">
                <a:solidFill>
                  <a:srgbClr val="FF0066"/>
                </a:solidFill>
              </a:rPr>
              <a:t>KADINLAR ÖLÇÜM BÖLGELERİ</a:t>
            </a:r>
            <a:r>
              <a:rPr lang="en-US" sz="1300" b="1" dirty="0" smtClean="0">
                <a:solidFill>
                  <a:srgbClr val="FF0066"/>
                </a:solidFill>
              </a:rPr>
              <a:t>: TRİ</a:t>
            </a:r>
            <a:r>
              <a:rPr lang="tr-TR" sz="1300" b="1" dirty="0" smtClean="0">
                <a:solidFill>
                  <a:srgbClr val="FF0066"/>
                </a:solidFill>
              </a:rPr>
              <a:t>S</a:t>
            </a:r>
            <a:r>
              <a:rPr lang="en-US" sz="1300" b="1" dirty="0" smtClean="0">
                <a:solidFill>
                  <a:srgbClr val="FF0066"/>
                </a:solidFill>
              </a:rPr>
              <a:t>EPS, SUPRAİLİUM</a:t>
            </a:r>
            <a:r>
              <a:rPr lang="tr-TR" sz="1300" b="1" dirty="0">
                <a:solidFill>
                  <a:srgbClr val="FF0066"/>
                </a:solidFill>
              </a:rPr>
              <a:t> </a:t>
            </a:r>
            <a:r>
              <a:rPr lang="tr-TR" sz="1300" b="1" dirty="0" smtClean="0">
                <a:solidFill>
                  <a:srgbClr val="FF0066"/>
                </a:solidFill>
              </a:rPr>
              <a:t>VE UYLUK</a:t>
            </a:r>
          </a:p>
          <a:p>
            <a:pPr lvl="1" algn="just" eaLnBrk="1" hangingPunct="1">
              <a:lnSpc>
                <a:spcPct val="80000"/>
              </a:lnSpc>
              <a:buNone/>
            </a:pPr>
            <a:endParaRPr lang="en-US" sz="13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HATAYI AZALTMAK İÇİN ÖLÇÜMLER DEĞERLENDİRME BOYUNCA AYNI TEKNİSYEN TARAFINDAN TEKRARLANMALIDIR. 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sz="1500" b="1" dirty="0" smtClean="0">
              <a:solidFill>
                <a:srgbClr val="FF0066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FF0066"/>
                </a:solidFill>
              </a:rPr>
              <a:t>CİLDE OLAN SIVI TRANSFERİ YÜKSEK ÖLÇÜMLERLE SONUÇLANABİLECEĞİ İÇİN, ÖLÇÜMLER FİZİKSEL AKTİVİTE ÖNCESİNDE ALINMALIDIR.</a:t>
            </a:r>
            <a:endParaRPr lang="en-US" sz="1500" b="1" dirty="0" smtClean="0">
              <a:solidFill>
                <a:srgbClr val="FF0066"/>
              </a:solidFill>
            </a:endParaRPr>
          </a:p>
        </p:txBody>
      </p:sp>
      <p:pic>
        <p:nvPicPr>
          <p:cNvPr id="45062" name="Picture 5" descr="02-004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357950" y="2214554"/>
            <a:ext cx="2571750" cy="257175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1CC886C-910B-4086-8A2E-418F21256C88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B2A9B6-6660-4766-A6B7-D427754A25D5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069975"/>
          </a:xfrm>
        </p:spPr>
        <p:txBody>
          <a:bodyPr/>
          <a:lstStyle/>
          <a:p>
            <a:pPr eaLnBrk="1" hangingPunct="1"/>
            <a:r>
              <a:rPr lang="tr-TR" sz="2800" b="1" dirty="0" smtClean="0">
                <a:solidFill>
                  <a:srgbClr val="FF0000"/>
                </a:solidFill>
              </a:rPr>
              <a:t>Vücut kompozisyonu</a:t>
            </a:r>
            <a:r>
              <a:rPr lang="en-US" sz="2800" b="1" dirty="0" smtClean="0">
                <a:solidFill>
                  <a:srgbClr val="FF0000"/>
                </a:solidFill>
              </a:rPr>
              <a:t>: bi</a:t>
            </a:r>
            <a:r>
              <a:rPr lang="tr-TR" sz="2800" b="1" dirty="0" smtClean="0">
                <a:solidFill>
                  <a:srgbClr val="FF0000"/>
                </a:solidFill>
              </a:rPr>
              <a:t>y</a:t>
            </a:r>
            <a:r>
              <a:rPr lang="en-US" sz="2800" b="1" dirty="0" err="1" smtClean="0">
                <a:solidFill>
                  <a:srgbClr val="FF0000"/>
                </a:solidFill>
              </a:rPr>
              <a:t>oele</a:t>
            </a:r>
            <a:r>
              <a:rPr lang="tr-TR" sz="2800" b="1" dirty="0" smtClean="0">
                <a:solidFill>
                  <a:srgbClr val="FF0000"/>
                </a:solidFill>
              </a:rPr>
              <a:t>k</a:t>
            </a:r>
            <a:r>
              <a:rPr lang="en-US" sz="2800" b="1" dirty="0" smtClean="0">
                <a:solidFill>
                  <a:srgbClr val="FF0000"/>
                </a:solidFill>
              </a:rPr>
              <a:t>tri</a:t>
            </a:r>
            <a:r>
              <a:rPr lang="tr-TR" sz="2800" b="1" dirty="0" smtClean="0">
                <a:solidFill>
                  <a:srgbClr val="FF0000"/>
                </a:solidFill>
              </a:rPr>
              <a:t>k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impedan</a:t>
            </a:r>
            <a:r>
              <a:rPr lang="tr-TR" sz="2800" b="1" dirty="0" smtClean="0">
                <a:solidFill>
                  <a:srgbClr val="FF0000"/>
                </a:solidFill>
              </a:rPr>
              <a:t>s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447800"/>
            <a:ext cx="5334000" cy="49530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sz="1700" b="1" dirty="0" smtClean="0">
                <a:solidFill>
                  <a:srgbClr val="6600CC"/>
                </a:solidFill>
              </a:rPr>
              <a:t>Bİ</a:t>
            </a:r>
            <a:r>
              <a:rPr lang="tr-TR" sz="1700" b="1" dirty="0" smtClean="0">
                <a:solidFill>
                  <a:srgbClr val="6600CC"/>
                </a:solidFill>
              </a:rPr>
              <a:t>Y</a:t>
            </a:r>
            <a:r>
              <a:rPr lang="en-US" sz="1700" b="1" dirty="0" smtClean="0">
                <a:solidFill>
                  <a:srgbClr val="6600CC"/>
                </a:solidFill>
              </a:rPr>
              <a:t>OELE</a:t>
            </a:r>
            <a:r>
              <a:rPr lang="tr-TR" sz="1700" b="1" dirty="0" smtClean="0">
                <a:solidFill>
                  <a:srgbClr val="6600CC"/>
                </a:solidFill>
              </a:rPr>
              <a:t>KT</a:t>
            </a:r>
            <a:r>
              <a:rPr lang="en-US" sz="1700" b="1" dirty="0" smtClean="0">
                <a:solidFill>
                  <a:srgbClr val="6600CC"/>
                </a:solidFill>
              </a:rPr>
              <a:t>Rİ</a:t>
            </a:r>
            <a:r>
              <a:rPr lang="tr-TR" sz="1700" b="1" dirty="0" smtClean="0">
                <a:solidFill>
                  <a:srgbClr val="6600CC"/>
                </a:solidFill>
              </a:rPr>
              <a:t>K</a:t>
            </a:r>
            <a:r>
              <a:rPr lang="en-US" sz="1700" b="1" dirty="0" smtClean="0">
                <a:solidFill>
                  <a:srgbClr val="6600CC"/>
                </a:solidFill>
              </a:rPr>
              <a:t> İMPEDAN</a:t>
            </a:r>
            <a:r>
              <a:rPr lang="tr-TR" sz="1700" b="1" dirty="0" smtClean="0">
                <a:solidFill>
                  <a:srgbClr val="6600CC"/>
                </a:solidFill>
              </a:rPr>
              <a:t>S</a:t>
            </a:r>
            <a:r>
              <a:rPr lang="en-US" sz="1700" b="1" dirty="0" smtClean="0">
                <a:solidFill>
                  <a:srgbClr val="6600CC"/>
                </a:solidFill>
              </a:rPr>
              <a:t> ANAL</a:t>
            </a:r>
            <a:r>
              <a:rPr lang="tr-TR" sz="1700" b="1" dirty="0" smtClean="0">
                <a:solidFill>
                  <a:srgbClr val="6600CC"/>
                </a:solidFill>
              </a:rPr>
              <a:t>İZİ, VÜCUTTAN KÜÇÜK BİR ELEKTRİK AKIMI GEÇİRMEK VE BU AKIMA KARŞI VÜCUTTA ORTAYA ÇIKAN DİRENCİ ÖLÇME ESASINA DAYANIR. 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en-US" sz="1700" b="1" dirty="0" smtClean="0"/>
              <a:t> </a:t>
            </a:r>
            <a:endParaRPr lang="en-US" sz="1700" b="1" dirty="0" smtClean="0">
              <a:solidFill>
                <a:srgbClr val="00CC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dirty="0" smtClean="0">
                <a:solidFill>
                  <a:srgbClr val="00CC00"/>
                </a:solidFill>
              </a:rPr>
              <a:t>YAĞSIZ DOKU İYİ ELEKTRİK İLETKENİDİR. </a:t>
            </a:r>
            <a:endParaRPr lang="en-US" sz="1300" b="1" dirty="0" smtClean="0">
              <a:solidFill>
                <a:srgbClr val="00CC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dirty="0" smtClean="0">
                <a:solidFill>
                  <a:srgbClr val="00CC00"/>
                </a:solidFill>
              </a:rPr>
              <a:t>YAĞ DOKUSU ZAYIF BİR ELEKTRİK İLETKENİDİR. </a:t>
            </a:r>
          </a:p>
          <a:p>
            <a:pPr marL="457200" lvl="1" indent="0" algn="just" eaLnBrk="1" hangingPunct="1">
              <a:lnSpc>
                <a:spcPct val="80000"/>
              </a:lnSpc>
              <a:buNone/>
            </a:pPr>
            <a:endParaRPr lang="en-US" sz="1300" b="1" dirty="0" smtClean="0"/>
          </a:p>
          <a:p>
            <a:pPr algn="just" eaLnBrk="1" hangingPunct="1">
              <a:lnSpc>
                <a:spcPct val="80000"/>
              </a:lnSpc>
            </a:pPr>
            <a:r>
              <a:rPr lang="tr-TR" sz="1700" b="1" dirty="0" smtClean="0"/>
              <a:t>TEST ÖNCESİ PROTOKOLLERE  UYULDUĞU SÜRECE, </a:t>
            </a:r>
            <a:r>
              <a:rPr lang="en-US" sz="1700" b="1" dirty="0" smtClean="0"/>
              <a:t>Bİ</a:t>
            </a:r>
            <a:r>
              <a:rPr lang="tr-TR" sz="1700" b="1" dirty="0" smtClean="0"/>
              <a:t>Y</a:t>
            </a:r>
            <a:r>
              <a:rPr lang="en-US" sz="1700" b="1" dirty="0" smtClean="0"/>
              <a:t>OELE</a:t>
            </a:r>
            <a:r>
              <a:rPr lang="tr-TR" sz="1700" b="1" dirty="0" smtClean="0"/>
              <a:t>K</a:t>
            </a:r>
            <a:r>
              <a:rPr lang="en-US" sz="1700" b="1" dirty="0" smtClean="0"/>
              <a:t>TRİ</a:t>
            </a:r>
            <a:r>
              <a:rPr lang="tr-TR" sz="1700" b="1" dirty="0" smtClean="0"/>
              <a:t>K</a:t>
            </a:r>
            <a:r>
              <a:rPr lang="en-US" sz="1700" b="1" dirty="0" smtClean="0"/>
              <a:t> İMPEDAN</a:t>
            </a:r>
            <a:r>
              <a:rPr lang="tr-TR" sz="1700" b="1" dirty="0" smtClean="0"/>
              <a:t>S SKİNFOLD ÖLÇÜMLERİ İLE AYNI HATA MARJININI GÖSTERİR : </a:t>
            </a:r>
            <a:r>
              <a:rPr lang="en-US" sz="1700" b="1" dirty="0" smtClean="0"/>
              <a:t> </a:t>
            </a:r>
            <a:endParaRPr lang="tr-TR" sz="1700" b="1" dirty="0" smtClean="0"/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sz="1700" b="1" dirty="0" smtClean="0"/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dirty="0" smtClean="0">
                <a:solidFill>
                  <a:srgbClr val="FF0066"/>
                </a:solidFill>
              </a:rPr>
              <a:t>ÖLÇÜMÜN 4 SAAT ÖNCESİNDEN İTİBAREN  YEMEYİ – İÇMEYİ KESİN.  </a:t>
            </a:r>
            <a:endParaRPr lang="en-US" sz="1300" b="1" dirty="0" smtClean="0">
              <a:solidFill>
                <a:srgbClr val="FF0066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dirty="0" smtClean="0">
                <a:solidFill>
                  <a:srgbClr val="FF0066"/>
                </a:solidFill>
              </a:rPr>
              <a:t>ÖLÇÜMÜN YAPILDIĞI 12 SAAT İÇİNDE ORTA YA DA ŞİDDETLİ DÜZEYDE FİZİKSEL AKTİVİTEDEN KAÇININ. </a:t>
            </a:r>
            <a:endParaRPr lang="en-US" sz="1300" b="1" dirty="0" smtClean="0">
              <a:solidFill>
                <a:srgbClr val="FF0066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dirty="0" smtClean="0">
                <a:solidFill>
                  <a:srgbClr val="FF0066"/>
                </a:solidFill>
              </a:rPr>
              <a:t>ÖLÇÜM ÖNCESİ TUVALETE GİDİN. </a:t>
            </a:r>
            <a:endParaRPr lang="en-US" sz="1300" b="1" dirty="0" smtClean="0">
              <a:solidFill>
                <a:srgbClr val="FF0066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dirty="0" smtClean="0">
                <a:solidFill>
                  <a:srgbClr val="FF0066"/>
                </a:solidFill>
              </a:rPr>
              <a:t>ÖLÇÜMÜN 48 SAAT ÖNCESİNDEN İTİBAREN ALKOL ALIMINI KESİN. </a:t>
            </a:r>
            <a:endParaRPr lang="en-US" sz="1300" b="1" dirty="0" smtClean="0">
              <a:solidFill>
                <a:srgbClr val="FF0066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tr-TR" sz="1300" b="1" dirty="0" smtClean="0">
                <a:solidFill>
                  <a:srgbClr val="FF0066"/>
                </a:solidFill>
              </a:rPr>
              <a:t>BİR DOKTOR TARAFINDAN REÇETE EDİLMEDİKÇE, KAFEİN DE DAHİL DİURETİKLER ALMAYIN. </a:t>
            </a:r>
            <a:endParaRPr lang="en-US" sz="1300" dirty="0" smtClean="0">
              <a:solidFill>
                <a:srgbClr val="FF0066"/>
              </a:solidFill>
            </a:endParaRPr>
          </a:p>
        </p:txBody>
      </p:sp>
      <p:pic>
        <p:nvPicPr>
          <p:cNvPr id="46086" name="Picture 5" descr="02-016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444208" y="2420888"/>
            <a:ext cx="2571750" cy="17145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5748B62-92AC-407C-9651-23602A431E93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BD861B-127A-4B7F-A791-8C8C27340408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b="1" dirty="0" smtClean="0">
                <a:solidFill>
                  <a:srgbClr val="00CC00"/>
                </a:solidFill>
              </a:rPr>
              <a:t>Vücut kompozisyonu : sınıflama</a:t>
            </a:r>
            <a:endParaRPr lang="en-US" b="1" dirty="0" smtClean="0">
              <a:solidFill>
                <a:srgbClr val="00CC00"/>
              </a:solidFill>
            </a:endParaRPr>
          </a:p>
        </p:txBody>
      </p:sp>
      <p:pic>
        <p:nvPicPr>
          <p:cNvPr id="4710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75656" y="1916832"/>
            <a:ext cx="6624736" cy="3888432"/>
          </a:xfrm>
          <a:noFill/>
        </p:spPr>
      </p:pic>
      <p:sp>
        <p:nvSpPr>
          <p:cNvPr id="6" name="5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B620EC1-952F-4968-B332-8621B0978EB4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CE22A-3482-4486-9C42-E826463688BA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b="1" dirty="0" smtClean="0">
                <a:solidFill>
                  <a:srgbClr val="00CC00"/>
                </a:solidFill>
              </a:rPr>
              <a:t>İdeal vücut ağırlığının hesaplanması</a:t>
            </a:r>
            <a:endParaRPr lang="en-US" b="1" dirty="0" smtClean="0">
              <a:solidFill>
                <a:srgbClr val="00CC00"/>
              </a:solidFill>
            </a:endParaRPr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76400"/>
            <a:ext cx="7086600" cy="2209800"/>
          </a:xfrm>
        </p:spPr>
        <p:txBody>
          <a:bodyPr>
            <a:normAutofit/>
          </a:bodyPr>
          <a:lstStyle/>
          <a:p>
            <a:pPr marL="609600" indent="-609600" algn="just" eaLnBrk="1" hangingPunct="1">
              <a:lnSpc>
                <a:spcPct val="90000"/>
              </a:lnSpc>
            </a:pPr>
            <a:r>
              <a:rPr lang="tr-TR" sz="2100" b="1" dirty="0" smtClean="0">
                <a:solidFill>
                  <a:srgbClr val="6600CC"/>
                </a:solidFill>
              </a:rPr>
              <a:t>VÜCUT KOMPOZİSYONU TAHMİN EDİLDİKTEN SONRA, SPOR EĞİTİMCİSİ, İDEAL VÜCUT AĞIRLIĞI FORMULÜNÜ KULLANARAK İHTİYACI OLAN KİMSEYE YARDIMCI OLABİLİR. </a:t>
            </a:r>
            <a:endParaRPr lang="en-US" sz="2100" b="1" dirty="0" smtClean="0">
              <a:solidFill>
                <a:srgbClr val="6600CC"/>
              </a:solidFill>
            </a:endParaRPr>
          </a:p>
          <a:p>
            <a:pPr marL="609600" indent="-609600" algn="just" eaLnBrk="1" hangingPunct="1">
              <a:lnSpc>
                <a:spcPct val="90000"/>
              </a:lnSpc>
            </a:pPr>
            <a:r>
              <a:rPr lang="tr-TR" sz="2100" b="1" dirty="0" smtClean="0">
                <a:solidFill>
                  <a:srgbClr val="6600CC"/>
                </a:solidFill>
              </a:rPr>
              <a:t>BU FORMÜL, YAĞSIZ VÜCUT AĞIRLIĞINDA HERHANGİ BİR KAYIP OLMADIĞINI VARSAYAR. </a:t>
            </a:r>
            <a:endParaRPr lang="en-US" sz="2100" b="1" dirty="0" smtClean="0">
              <a:solidFill>
                <a:srgbClr val="6600CC"/>
              </a:solidFill>
            </a:endParaRPr>
          </a:p>
        </p:txBody>
      </p:sp>
      <p:pic>
        <p:nvPicPr>
          <p:cNvPr id="49158" name="Picture 5" descr="06-02-000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928794" y="3857628"/>
            <a:ext cx="5857916" cy="2214578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2372CD1-3BB6-4CE1-8C90-194F646CF011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9395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278659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569</Words>
  <Application>Microsoft Office PowerPoint</Application>
  <PresentationFormat>Ekran Gösterisi (4:3)</PresentationFormat>
  <Paragraphs>87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Arial Rounded MT Bold</vt:lpstr>
      <vt:lpstr>Calibri</vt:lpstr>
      <vt:lpstr>Ofis Teması</vt:lpstr>
      <vt:lpstr>  BSÖ 201      (2 2) 3 EGZERSİZ FİZYOLOJİSİ </vt:lpstr>
      <vt:lpstr>Vücut kitle indeksi (VKİ)</vt:lpstr>
      <vt:lpstr>VKİ’ ni belirlemede kullanılan tablo</vt:lpstr>
      <vt:lpstr>VKİ ağırlık sınıflandırması</vt:lpstr>
      <vt:lpstr>Vücut kompozisyonu: derialtı yağ dokusu (skinfold) ölçümleri</vt:lpstr>
      <vt:lpstr>Vücut kompozisyonu: biyoelektrik impedans</vt:lpstr>
      <vt:lpstr>Vücut kompozisyonu : sınıflama</vt:lpstr>
      <vt:lpstr>İdeal vücut ağırlığının hesaplanması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149</cp:revision>
  <dcterms:created xsi:type="dcterms:W3CDTF">2013-08-23T13:39:04Z</dcterms:created>
  <dcterms:modified xsi:type="dcterms:W3CDTF">2017-08-14T12:44:31Z</dcterms:modified>
</cp:coreProperties>
</file>