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4" r:id="rId3"/>
    <p:sldId id="267" r:id="rId4"/>
    <p:sldId id="268" r:id="rId5"/>
    <p:sldId id="261" r:id="rId6"/>
    <p:sldId id="266" r:id="rId7"/>
    <p:sldId id="265" r:id="rId8"/>
    <p:sldId id="25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37"/>
  </p:normalViewPr>
  <p:slideViewPr>
    <p:cSldViewPr snapToGrid="0" snapToObjects="1">
      <p:cViewPr varScale="1">
        <p:scale>
          <a:sx n="112" d="100"/>
          <a:sy n="112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AF7C46-E593-4B46-8021-4452CF5FD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9118E40-D2FA-254C-A2E1-EF0DAEE81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6CE080-93D6-F043-926C-BB397791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85529C-EA7A-5745-ACA6-BA4127A31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E4ADECD-FC75-2948-8EEF-5BF2C7B4C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600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EB027B6-C683-784A-A599-4AA86DF20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CD2C932-BE85-4A4B-8790-2CF7CC010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160E0C-E83C-9641-AD68-55F5C870C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F529F8-85AA-E546-9FE3-B3125A959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7BDD96A-D1F3-1746-A896-CBD5E9FE3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977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AA7506A-5AD6-A647-916C-00A1E3FC54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10E17CF-9EC3-6541-94A6-FBA1EACF3C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8626A0-7115-E64F-99FE-A549BD91B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202A41-5387-5444-BF23-46BADBFE6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44F7610-7A19-BE43-9F09-12C84A97B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395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2024AEE-DA3F-D04E-87B6-1919C0202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7C1121-A473-1C4F-BEB9-7DD910E80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846BF2-A1C5-3D49-B6DF-6C9CDAD88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9AD12D-2A25-624C-8549-76E96D0B0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7FA7EF-F730-4D45-82EC-33E18A7BE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602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D113245-EB1D-524A-A7DC-FEE61BB5A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62D0219-120D-6E4D-A7B1-9E88A9C6A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E94DF3-3DD3-1143-8EC8-B6ABEF8F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F84843-98C8-954A-9F4F-526D71F3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E4213C7-2ED2-4047-BC31-6AF5E913E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282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DF3C0B-537D-B340-AE98-EBC04B4DD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25D8FA2-BFB8-A948-BE46-B582F0B8D1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8079B60-FE99-BB43-B103-5A96996A0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2B8055A-B93E-234C-B867-780B7B5AB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B19A9C5-218B-A945-B884-5BF37C021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D90EE5F-4686-1F4D-8FB4-855D26C90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92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557156-4379-1C44-8FBC-D739ECE4A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8055C8B-7F80-FF4F-BE42-6627B16BB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9E0D116-5B57-BA42-96BD-BC13043C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0A0BCC6-412F-2F43-BDDF-97C58A6FB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25BB59B-6675-B24A-9F12-22509AD80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9C0289A-86A3-8643-9EFA-42C43C553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A4B9F6C-5690-F845-8B27-5A773C956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1A2F63F-75D9-7E4F-A5C0-50C977B7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70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57D52C-194A-FC4B-853A-591D94909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08F4E5A-CAC5-A74E-8180-7C86018C5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D0700FF-3C6B-3149-9155-27D9E3704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2786821-ABC6-E64A-A32F-D6153073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5969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463E2C3-7C49-FA45-A46A-FA4D56CD7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1A3CA65-7EE9-0D46-827D-0224E70D3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345DFD-4A01-254F-8CB2-43090F991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820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28E23FB-CFD5-0E4A-B7F4-6D84AFC8C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D88B6A-4AEA-254C-917C-06BC4F9DD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F448A7A-ACDF-184A-B12A-F9FBAA745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1F9A67F-014B-994F-99B4-21FBF81C9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0297DB-9006-E24E-B6E9-94E1100CC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BD6FE80-0E8C-734A-AF73-7A8D5D9E4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50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1B47B8-6B02-3F41-8BE8-B3E1805EC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2A536BF-61E6-7E49-A12F-BAD57A9025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E90F419-A64E-FF4E-8F67-DE12ADD20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09012B-FA1F-C749-B628-272C71552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04C7B30-7B5E-6C41-B438-EB5CD1BFB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510D958-107B-B048-BA2B-6D26579B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89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CB025EC-1C05-0946-87AA-A84C990B2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79DCAB-E50F-EB49-8933-8A6CE538F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4BA65F-93EC-F440-A02E-1FC9D8696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935DC-57ED-324E-A4BD-4A06B697751A}" type="datetimeFigureOut">
              <a:rPr lang="tr-TR" smtClean="0"/>
              <a:t>22.03.2019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9DA0D6-1280-6B4A-A7FA-122DA795A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373B1A7-45D6-F143-9CAF-3CE96CC7D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450EE-6E82-C64B-B666-7A38B068ED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66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7000" b="1" dirty="0"/>
              <a:t>İLK İNCELEME (III)</a:t>
            </a:r>
          </a:p>
        </p:txBody>
      </p:sp>
    </p:spTree>
    <p:extLst>
      <p:ext uri="{BB962C8B-B14F-4D97-AF65-F5344CB8AC3E}">
        <p14:creationId xmlns:p14="http://schemas.microsoft.com/office/powerpoint/2010/main" val="3126794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3900" dirty="0"/>
            </a:br>
            <a:r>
              <a:rPr lang="tr-TR" sz="3900" dirty="0"/>
              <a:t>	</a:t>
            </a:r>
            <a:br>
              <a:rPr lang="tr-TR" sz="3900" dirty="0"/>
            </a:br>
            <a:br>
              <a:rPr lang="tr-TR" sz="3900" dirty="0"/>
            </a:br>
            <a:r>
              <a:rPr lang="tr-TR" sz="3900" dirty="0"/>
              <a:t>c. </a:t>
            </a:r>
            <a:r>
              <a:rPr lang="tr-TR" sz="5300" b="1" dirty="0"/>
              <a:t>Uygulanacak Norm</a:t>
            </a:r>
            <a:br>
              <a:rPr lang="tr-TR" sz="3900" b="1" dirty="0"/>
            </a:br>
            <a:r>
              <a:rPr lang="tr-TR" sz="3900" b="1" dirty="0"/>
              <a:t>		</a:t>
            </a:r>
            <a:br>
              <a:rPr lang="tr-TR" sz="3900" b="1" dirty="0"/>
            </a:br>
            <a:r>
              <a:rPr lang="tr-TR" sz="3900" dirty="0"/>
              <a:t>		</a:t>
            </a:r>
            <a:br>
              <a:rPr lang="tr-TR" sz="3900" dirty="0"/>
            </a:br>
            <a:r>
              <a:rPr lang="tr-TR" sz="3900" dirty="0"/>
              <a:t>	</a:t>
            </a:r>
            <a:br>
              <a:rPr lang="tr-TR" sz="3300" dirty="0"/>
            </a:br>
            <a:endParaRPr lang="tr-TR" sz="33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E8AC523-DDCC-554C-A875-649FFA2A5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z="4400" dirty="0"/>
              <a:t>1</a:t>
            </a:r>
            <a:r>
              <a:rPr lang="tr-TR" dirty="0"/>
              <a:t>. </a:t>
            </a:r>
            <a:r>
              <a:rPr lang="tr-TR" sz="4800" dirty="0"/>
              <a:t>Uygulanacak norm kavramı</a:t>
            </a:r>
          </a:p>
          <a:p>
            <a:pPr marL="0" indent="0">
              <a:buNone/>
            </a:pPr>
            <a:r>
              <a:rPr lang="tr-TR" sz="4800" dirty="0"/>
              <a:t>2. Bazı özgül sorunlar</a:t>
            </a:r>
          </a:p>
          <a:p>
            <a:pPr marL="0" indent="0">
              <a:buNone/>
            </a:pPr>
            <a:r>
              <a:rPr lang="tr-TR" sz="4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75790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902789-E10C-1C43-988D-6671363D5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Uygulanacak norm kavramı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3838C2F-48D8-FB4A-834F-D3818D13D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/>
              <a:t>Geniş anlamda davada «uygulanacak norm»</a:t>
            </a:r>
          </a:p>
          <a:p>
            <a:r>
              <a:rPr lang="tr-TR" sz="4400" dirty="0"/>
              <a:t>Dar anlamda davada «uygulanacak norm»</a:t>
            </a:r>
          </a:p>
          <a:p>
            <a:r>
              <a:rPr lang="tr-TR" sz="4400" dirty="0"/>
              <a:t>Anayasa Mahkemesinin yaklaşımı</a:t>
            </a:r>
          </a:p>
        </p:txBody>
      </p:sp>
    </p:spTree>
    <p:extLst>
      <p:ext uri="{BB962C8B-B14F-4D97-AF65-F5344CB8AC3E}">
        <p14:creationId xmlns:p14="http://schemas.microsoft.com/office/powerpoint/2010/main" val="2187754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E758A1-C4F8-4141-A55B-17881D5DA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br>
              <a:rPr lang="tr-TR" dirty="0"/>
            </a:br>
            <a:br>
              <a:rPr lang="tr-TR" dirty="0"/>
            </a:br>
            <a:r>
              <a:rPr lang="tr-TR" dirty="0"/>
              <a:t>2. </a:t>
            </a:r>
            <a:r>
              <a:rPr lang="tr-TR" sz="5300" b="1" dirty="0"/>
              <a:t>Bazı özgül sorunlar</a:t>
            </a:r>
            <a:br>
              <a:rPr lang="tr-TR" dirty="0"/>
            </a:br>
            <a:r>
              <a:rPr lang="tr-TR" dirty="0"/>
              <a:t>	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3D215D-92EC-6C49-A318-47E39849B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indent="-914400">
              <a:buAutoNum type="arabicPeriod"/>
            </a:pPr>
            <a:r>
              <a:rPr lang="tr-TR" sz="4800" dirty="0"/>
              <a:t>Uygulanacak normun TBMM tarafından değiştirilmesi ya da kaldırılması</a:t>
            </a:r>
          </a:p>
          <a:p>
            <a:pPr marL="0" indent="0">
              <a:buNone/>
            </a:pPr>
            <a:br>
              <a:rPr lang="tr-TR" sz="4800" dirty="0"/>
            </a:br>
            <a:r>
              <a:rPr lang="tr-TR" sz="4800" dirty="0"/>
              <a:t>2.	Anayasa Mahkemesinin uygulanacak 	normu sınırlama yetkisi</a:t>
            </a:r>
          </a:p>
        </p:txBody>
      </p:sp>
    </p:spTree>
    <p:extLst>
      <p:ext uri="{BB962C8B-B14F-4D97-AF65-F5344CB8AC3E}">
        <p14:creationId xmlns:p14="http://schemas.microsoft.com/office/powerpoint/2010/main" val="3213194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3900" dirty="0"/>
            </a:br>
            <a:r>
              <a:rPr lang="tr-TR" sz="3900" dirty="0"/>
              <a:t>	</a:t>
            </a:r>
            <a:br>
              <a:rPr lang="tr-TR" sz="3900" dirty="0"/>
            </a:br>
            <a:r>
              <a:rPr lang="tr-TR" sz="3900" dirty="0"/>
              <a:t>ç. </a:t>
            </a:r>
            <a:r>
              <a:rPr lang="tr-TR" sz="4900" b="1" dirty="0"/>
              <a:t>Anayasaya aykırılık savının ciddiliği</a:t>
            </a:r>
            <a:br>
              <a:rPr lang="tr-TR" sz="4900" b="1" dirty="0"/>
            </a:br>
            <a:r>
              <a:rPr lang="tr-TR" sz="3900" dirty="0"/>
              <a:t>		</a:t>
            </a:r>
            <a:br>
              <a:rPr lang="tr-TR" sz="3900" dirty="0"/>
            </a:br>
            <a:r>
              <a:rPr lang="tr-TR" sz="3900" dirty="0"/>
              <a:t>		-</a:t>
            </a:r>
            <a:endParaRPr lang="tr-TR" sz="33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16ECAA-C923-D24A-8290-44DFC4D53B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tr-TR" sz="4400" dirty="0"/>
              <a:t>Mahkemenin Anayasa Mahkemesine resen başvurması</a:t>
            </a:r>
          </a:p>
          <a:p>
            <a:pPr marL="514350" indent="-514350">
              <a:buAutoNum type="arabicPeriod"/>
            </a:pPr>
            <a:r>
              <a:rPr lang="tr-TR" sz="4400" dirty="0"/>
              <a:t>Mahkemenin Anayasa Mahkemesine tarafların istemiyle başvurması</a:t>
            </a:r>
          </a:p>
        </p:txBody>
      </p:sp>
    </p:spTree>
    <p:extLst>
      <p:ext uri="{BB962C8B-B14F-4D97-AF65-F5344CB8AC3E}">
        <p14:creationId xmlns:p14="http://schemas.microsoft.com/office/powerpoint/2010/main" val="234293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3B3C823-56EC-0F4D-9E06-90E999AE2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Mahkemenin Anayasa Mahkemesine resen başvurması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4B552B-90AF-FA48-8F7E-F8C288AE4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Mahkeme, davada uygulayacağı normun Anayasaya aykırı olabileceği kanısına kendiliğinden varmışsa bekletici sorun olarak davayı durur ve Anayasa Mahkemesine itiraz yoluyla başvurabilir.</a:t>
            </a:r>
          </a:p>
        </p:txBody>
      </p:sp>
    </p:spTree>
    <p:extLst>
      <p:ext uri="{BB962C8B-B14F-4D97-AF65-F5344CB8AC3E}">
        <p14:creationId xmlns:p14="http://schemas.microsoft.com/office/powerpoint/2010/main" val="1898806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2F776C-0192-2B4D-A50A-5F01CFF7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2. Mahkemenin Anayasa Mahkemesine tarafların istemiyle başvurması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0D213F-762D-DE45-8D23-CB6C85FB7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AutoNum type="arabicPeriod"/>
            </a:pPr>
            <a:endParaRPr lang="tr-TR" sz="4400" dirty="0"/>
          </a:p>
          <a:p>
            <a:pPr marL="971550" lvl="1" indent="-514350">
              <a:buAutoNum type="arabicPeriod"/>
            </a:pPr>
            <a:r>
              <a:rPr lang="tr-TR" sz="4400" dirty="0"/>
              <a:t>«Davanın tarafı» kavramı</a:t>
            </a:r>
          </a:p>
          <a:p>
            <a:pPr marL="457200" lvl="1" indent="0">
              <a:buNone/>
            </a:pPr>
            <a:endParaRPr lang="tr-TR" sz="4400" dirty="0"/>
          </a:p>
          <a:p>
            <a:pPr marL="971550" lvl="1" indent="-514350">
              <a:buAutoNum type="arabicPeriod"/>
            </a:pPr>
            <a:r>
              <a:rPr lang="tr-TR" sz="4400" dirty="0"/>
              <a:t>«Savın ciddiliği» kavramı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8284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3 . </a:t>
            </a:r>
            <a:r>
              <a:rPr lang="tr-TR" b="1" dirty="0"/>
              <a:t>10 Yıllık Denetim Yasağı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FB683FA-8568-E349-8032-FB60D225D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tr-TR" sz="4000" dirty="0"/>
              <a:t>Tanım: Anayasa Mahkemesinin esasa girerek </a:t>
            </a:r>
            <a:r>
              <a:rPr lang="tr-TR" sz="4000" dirty="0" err="1"/>
              <a:t>red</a:t>
            </a:r>
            <a:r>
              <a:rPr lang="tr-TR" sz="4000" dirty="0"/>
              <a:t> kararı verdiği normların Anayasaya Aykırılığı savıyla 10 yıl geçmedikçe yeniden Anayasa Mahkemesine başvurulamaması.</a:t>
            </a:r>
          </a:p>
          <a:p>
            <a:pPr marL="742950" indent="-742950">
              <a:buAutoNum type="arabicPeriod"/>
            </a:pPr>
            <a:r>
              <a:rPr lang="tr-TR" sz="4000" dirty="0"/>
              <a:t>Anayasa Mahkemesinin yaklaşımı</a:t>
            </a:r>
          </a:p>
        </p:txBody>
      </p:sp>
    </p:spTree>
    <p:extLst>
      <p:ext uri="{BB962C8B-B14F-4D97-AF65-F5344CB8AC3E}">
        <p14:creationId xmlns:p14="http://schemas.microsoft.com/office/powerpoint/2010/main" val="1329566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132</Words>
  <Application>Microsoft Macintosh PowerPoint</Application>
  <PresentationFormat>Geniş ekran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İLK İNCELEME (III)</vt:lpstr>
      <vt:lpstr>    c. Uygulanacak Norm         </vt:lpstr>
      <vt:lpstr>1. Uygulanacak norm kavramı </vt:lpstr>
      <vt:lpstr>  2. Bazı özgül sorunlar   </vt:lpstr>
      <vt:lpstr>   ç. Anayasaya aykırılık savının ciddiliği      -</vt:lpstr>
      <vt:lpstr>Mahkemenin Anayasa Mahkemesine resen başvurması </vt:lpstr>
      <vt:lpstr>2. Mahkemenin Anayasa Mahkemesine tarafların istemiyle başvurması </vt:lpstr>
      <vt:lpstr>3 . 10 Yıllık Denetim Yasağı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İLK İNCELEME (III)</dc:title>
  <dc:creator>selin esen</dc:creator>
  <cp:lastModifiedBy>selin esen</cp:lastModifiedBy>
  <cp:revision>3</cp:revision>
  <dcterms:created xsi:type="dcterms:W3CDTF">2019-03-22T10:46:23Z</dcterms:created>
  <dcterms:modified xsi:type="dcterms:W3CDTF">2019-03-22T11:39:49Z</dcterms:modified>
</cp:coreProperties>
</file>